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2" r:id="rId11"/>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GB"/>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GB"/>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GB"/>
          </a:p>
        </p:txBody>
      </p:sp>
      <p:sp>
        <p:nvSpPr>
          <p:cNvPr id="9221" name="Rectangle 4"/>
          <p:cNvSpPr>
            <a:spLocks noGrp="1" noChangeArrowheads="1"/>
          </p:cNvSpPr>
          <p:nvPr>
            <p:ph type="sldImg"/>
          </p:nvPr>
        </p:nvSpPr>
        <p:spPr bwMode="auto">
          <a:xfrm>
            <a:off x="-11798300" y="-11796713"/>
            <a:ext cx="11793537" cy="12487276"/>
          </a:xfrm>
          <a:prstGeom prst="rect">
            <a:avLst/>
          </a:prstGeom>
          <a:noFill/>
          <a:ln w="9525">
            <a:noFill/>
            <a:round/>
            <a:headEnd/>
            <a:tailEnd/>
          </a:ln>
        </p:spPr>
      </p:sp>
      <p:sp>
        <p:nvSpPr>
          <p:cNvPr id="2053" name="Rectangle 5"/>
          <p:cNvSpPr>
            <a:spLocks noGrp="1" noChangeArrowheads="1"/>
          </p:cNvSpPr>
          <p:nvPr>
            <p:ph type="body"/>
          </p:nvPr>
        </p:nvSpPr>
        <p:spPr bwMode="auto">
          <a:xfrm>
            <a:off x="685800" y="4343400"/>
            <a:ext cx="5480050" cy="41084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243"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5363"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267"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291"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5"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4339"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5"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5"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5"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315" name="Rectangle 2"/>
          <p:cNvSpPr txBox="1">
            <a:spLocks noChangeArrowheads="1"/>
          </p:cNvSpPr>
          <p:nvPr>
            <p:ph type="body"/>
          </p:nvPr>
        </p:nvSpPr>
        <p:spPr>
          <a:xfrm>
            <a:off x="685800" y="4343400"/>
            <a:ext cx="5481638" cy="4111625"/>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11251607-A1EA-4780-90C4-4B2DB2D4BB7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8C4861E6-332F-4470-9E95-4D99D1D2E2C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58451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5038"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98AAF50-26FF-4DE3-A3EE-A681E1F08C6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3250" cy="1136650"/>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6137505F-EB2F-47AE-9620-33980BDD00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EF0EFF7C-2B46-4461-B707-B7C9FC7A0C9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B00EF45-7701-4FF4-91B1-7BE28403672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600200"/>
            <a:ext cx="4035425" cy="4519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11095433-398F-4B21-9CBC-D7E3F876A6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5CF4CC54-709A-40DA-990C-97DA7EF1FD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827A8653-601A-4A75-AB3A-CEFE407D0A0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65A38EAE-50DF-4A67-98CC-F85AA2A897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869BD4D-5357-4C9D-9DB9-E8A8F0ABC0D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FC17ACD6-9D05-4097-B136-7D541E8B32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3250" cy="113665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0200"/>
            <a:ext cx="8223250" cy="4519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7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89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6553200" y="6245225"/>
            <a:ext cx="2127250" cy="4699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defRPr>
            </a:lvl1pPr>
          </a:lstStyle>
          <a:p>
            <a:pPr>
              <a:defRPr/>
            </a:pPr>
            <a:fld id="{5811DC6E-8A96-4D51-B8D3-58492841B6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Arial Unicode MS" pitchFamily="34" charset="-128"/>
          <a:cs typeface="Arial Unicode MS"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rac.tools.ietf.org/wg/mptcp/trac/wiki/Interim_Oct_20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etf.org/mail-archive/web/multipathtcp/current/msg01569.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etf.org/mail-archive/web/multipathtcp/current/msg01549.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ietf.org/mail-archive/web/multipathtcp/current/msg01559.html" TargetMode="External"/><Relationship Id="rId5" Type="http://schemas.openxmlformats.org/officeDocument/2006/relationships/hyperlink" Target="http://www.ietf.org/mail-archive/web/multipathtcp/current/msg01531.html" TargetMode="External"/><Relationship Id="rId4" Type="http://schemas.openxmlformats.org/officeDocument/2006/relationships/hyperlink" Target="http://www.ietf.org/mail-archive/web/multipathtcp/current/msg01555.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685800" y="1700213"/>
            <a:ext cx="7772400" cy="1470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MPTCP – MULTIPATH TCP</a:t>
            </a:r>
          </a:p>
        </p:txBody>
      </p:sp>
      <p:sp>
        <p:nvSpPr>
          <p:cNvPr id="2051" name="Rectangle 2"/>
          <p:cNvSpPr>
            <a:spLocks noGrp="1" noChangeArrowheads="1"/>
          </p:cNvSpPr>
          <p:nvPr>
            <p:ph type="subTitle" idx="4294967295"/>
          </p:nvPr>
        </p:nvSpPr>
        <p:spPr>
          <a:xfrm>
            <a:off x="1371600" y="3455988"/>
            <a:ext cx="6400800" cy="2584450"/>
          </a:xfrm>
        </p:spPr>
        <p:txBody>
          <a:bodyPr/>
          <a:lstStyle/>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Interim meeting #3</a:t>
            </a:r>
            <a:endParaRPr lang="en-US" sz="2800" dirty="0" smtClean="0"/>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20</a:t>
            </a:r>
            <a:r>
              <a:rPr lang="en-US" sz="2800" baseline="30000" dirty="0" smtClean="0"/>
              <a:t>th</a:t>
            </a:r>
            <a:r>
              <a:rPr lang="en-US" sz="2800" dirty="0" smtClean="0"/>
              <a:t> October </a:t>
            </a:r>
            <a:r>
              <a:rPr lang="en-US" sz="2800" dirty="0" smtClean="0"/>
              <a:t>2011</a:t>
            </a:r>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audio</a:t>
            </a:r>
            <a:endParaRPr lang="en-US" sz="2800" dirty="0" smtClean="0"/>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smtClean="0"/>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Yoshifumi Nishida</a:t>
            </a:r>
          </a:p>
          <a:p>
            <a:pPr marL="0" indent="0" algn="ctr" eaLnBrk="1" hangingPunct="1">
              <a:lnSpc>
                <a:spcPct val="80000"/>
              </a:lnSpc>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Philip </a:t>
            </a:r>
            <a:r>
              <a:rPr lang="en-US" sz="2800" dirty="0" err="1" smtClean="0"/>
              <a:t>Eardley</a:t>
            </a:r>
            <a:endParaRPr lang="en-US" sz="2800"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Implementation N</a:t>
            </a:r>
            <a:r>
              <a:rPr lang="en-US" dirty="0" smtClean="0"/>
              <a:t>ews ?</a:t>
            </a:r>
            <a:endParaRPr lang="en-US" dirty="0" smtClean="0"/>
          </a:p>
        </p:txBody>
      </p:sp>
      <p:sp>
        <p:nvSpPr>
          <p:cNvPr id="4" name="Content Placeholder 3"/>
          <p:cNvSpPr>
            <a:spLocks noGrp="1"/>
          </p:cNvSpPr>
          <p:nvPr>
            <p:ph idx="1"/>
          </p:nvPr>
        </p:nvSpPr>
        <p:spPr/>
        <p:txBody>
          <a:bodyPr/>
          <a:lstStyle/>
          <a:p>
            <a:r>
              <a:rPr lang="en-GB" dirty="0" smtClean="0"/>
              <a:t>Placeholder in case anyone wants to share any news</a:t>
            </a:r>
            <a:endParaRPr lang="en-GB"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7200" y="268288"/>
            <a:ext cx="8229600" cy="1519237"/>
          </a:xfrm>
        </p:spPr>
        <p:txBody>
          <a:bodyPr/>
          <a:lstStyle/>
          <a:p>
            <a:pPr eaLnBrk="1" hangingPunct="1"/>
            <a:endParaRPr lang="en-US" smtClean="0"/>
          </a:p>
        </p:txBody>
      </p:sp>
      <p:sp>
        <p:nvSpPr>
          <p:cNvPr id="3075" name="Rectangle 2"/>
          <p:cNvSpPr>
            <a:spLocks noGrp="1" noChangeArrowheads="1"/>
          </p:cNvSpPr>
          <p:nvPr>
            <p:ph type="body" idx="1"/>
          </p:nvPr>
        </p:nvSpPr>
        <p:spPr>
          <a:xfrm>
            <a:off x="457200" y="1600200"/>
            <a:ext cx="8229600" cy="5089525"/>
          </a:xfrm>
        </p:spPr>
        <p:txBody>
          <a:bodyPr/>
          <a:lstStyle/>
          <a:p>
            <a:pPr eaLnBrk="1" hangingPunct="1">
              <a:buFont typeface="Arial" charset="0"/>
              <a:buChar char="•"/>
            </a:pPr>
            <a:r>
              <a:rPr lang="en-GB" dirty="0" smtClean="0"/>
              <a:t>Scribes</a:t>
            </a:r>
          </a:p>
          <a:p>
            <a:pPr eaLnBrk="1" hangingPunct="1">
              <a:buFont typeface="Arial" charset="0"/>
              <a:buChar char="•"/>
            </a:pPr>
            <a:r>
              <a:rPr lang="en-GB" dirty="0" smtClean="0"/>
              <a:t>Jabber</a:t>
            </a:r>
          </a:p>
          <a:p>
            <a:pPr eaLnBrk="1" hangingPunct="1">
              <a:buFont typeface="Arial" charset="0"/>
              <a:buChar char="•"/>
            </a:pPr>
            <a:r>
              <a:rPr lang="en-GB" dirty="0" smtClean="0"/>
              <a:t>Please include “-</a:t>
            </a:r>
            <a:r>
              <a:rPr lang="en-GB" dirty="0" err="1" smtClean="0"/>
              <a:t>mptcp</a:t>
            </a:r>
            <a:r>
              <a:rPr lang="en-GB" dirty="0" smtClean="0"/>
              <a:t>-” in your draft names</a:t>
            </a:r>
          </a:p>
          <a:p>
            <a:pPr eaLnBrk="1" hangingPunct="1">
              <a:buFont typeface="Arial" charset="0"/>
              <a:buChar char="•"/>
            </a:pPr>
            <a:r>
              <a:rPr lang="en-GB" dirty="0" smtClean="0"/>
              <a:t>Please say your name </a:t>
            </a:r>
            <a:endParaRPr lang="en-GB" dirty="0" smtClean="0"/>
          </a:p>
          <a:p>
            <a:pPr eaLnBrk="1" hangingPunct="1">
              <a:buFont typeface="Arial" charset="0"/>
              <a:buChar char="•"/>
            </a:pPr>
            <a:r>
              <a:rPr lang="en-GB" dirty="0" smtClean="0"/>
              <a:t>Meeting being recorded</a:t>
            </a:r>
            <a:endParaRPr lang="en-GB" dirty="0" smtClean="0"/>
          </a:p>
          <a:p>
            <a:pPr eaLnBrk="1" hangingPunct="1">
              <a:buFont typeface="Arial" charset="0"/>
              <a:buChar char="•"/>
            </a:pPr>
            <a:r>
              <a:rPr lang="en-GB" dirty="0" smtClean="0"/>
              <a:t>Info at</a:t>
            </a:r>
            <a:endParaRPr lang="en-GB" dirty="0" smtClean="0"/>
          </a:p>
          <a:p>
            <a:pPr eaLnBrk="1" hangingPunct="1">
              <a:buClrTx/>
              <a:buSzTx/>
              <a:buFontTx/>
              <a:buNone/>
            </a:pPr>
            <a:r>
              <a:rPr lang="en-GB" sz="2400" b="1" dirty="0" smtClean="0">
                <a:solidFill>
                  <a:srgbClr val="CCCCFF"/>
                </a:solidFill>
                <a:hlinkClick r:id="rId3"/>
              </a:rPr>
              <a:t>http://trac.tools.ietf.org/wg/mptcp/trac/wiki/Interim_Oct_2011</a:t>
            </a:r>
            <a:r>
              <a:rPr lang="en-GB" sz="2400" b="1" dirty="0" smtClean="0">
                <a:solidFill>
                  <a:srgbClr val="CCCCFF"/>
                </a:solidFill>
              </a:rPr>
              <a:t> </a:t>
            </a:r>
            <a:r>
              <a:rPr lang="en-GB" dirty="0" smtClean="0">
                <a:solidFill>
                  <a:srgbClr val="009999"/>
                </a:solidFill>
              </a:rPr>
              <a:t>	</a:t>
            </a:r>
            <a:r>
              <a:rPr lang="en-GB" dirty="0" smtClean="0"/>
              <a:t> </a:t>
            </a:r>
          </a:p>
          <a:p>
            <a:pPr eaLnBrk="1" hangingPunct="1">
              <a:buClrTx/>
              <a:buSzTx/>
              <a:buFontTx/>
              <a:buNone/>
            </a:pPr>
            <a:endParaRPr lang="en-GB"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Note Well</a:t>
            </a:r>
          </a:p>
        </p:txBody>
      </p:sp>
      <p:sp>
        <p:nvSpPr>
          <p:cNvPr id="4099" name="Rectangle 2"/>
          <p:cNvSpPr>
            <a:spLocks noGrp="1" noChangeArrowheads="1"/>
          </p:cNvSpPr>
          <p:nvPr>
            <p:ph type="body" idx="1"/>
          </p:nvPr>
        </p:nvSpPr>
        <p:spPr>
          <a:xfrm>
            <a:off x="468313" y="1125538"/>
            <a:ext cx="8229600" cy="5621337"/>
          </a:xfrm>
        </p:spPr>
        <p:txBody>
          <a:bodyPr/>
          <a:lstStyle/>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IETF plenary session</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IESG, or any member thereof on behalf of the IESG</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Any IETF mailing list, including the IETF list itself, any working group or design team list, or any other list functioning under IETF auspices</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Any IETF working group or portion thereof</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IAB or any member thereof on behalf of the IAB</a:t>
            </a:r>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    * The RFC Editor or the Internet-Drafts function</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All IETF Contributions are subject to the rules of RFC 5378 and RFC 3979 (updated by RFC 4879).</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Statements made outside of an IETF session, mailing list or other function, that are clearly not intended to be input to an IETF activity, group or function, are not IETF Contributions in the context of this notice.</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Please consult RFC 5378 and RFC 3979 for details.</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 participant in any IETF activity is deemed to accept all IETF rules of process, as documented in Best Current Practices RFCs and IESG Statements.</a:t>
            </a:r>
          </a:p>
          <a:p>
            <a:pPr marL="336550" indent="-336550" eaLnBrk="1" hangingPunct="1">
              <a:lnSpc>
                <a:spcPct val="80000"/>
              </a:lnSpc>
              <a:spcBef>
                <a:spcPts val="35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GB" sz="1400" smtClean="0"/>
          </a:p>
          <a:p>
            <a:pPr marL="336550" indent="-336550" eaLnBrk="1" hangingPunct="1">
              <a:lnSpc>
                <a:spcPct val="80000"/>
              </a:lnSpc>
              <a:spcBef>
                <a:spcPts val="350"/>
              </a:spcBef>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GB" sz="1400" smtClean="0"/>
              <a:t>A participant in any IETF activity acknowledges that written, audio and video records of meetings may be made and may be available to the public.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Aim</a:t>
            </a:r>
            <a:endParaRPr lang="en-US" dirty="0" smtClean="0"/>
          </a:p>
        </p:txBody>
      </p:sp>
      <p:sp>
        <p:nvSpPr>
          <p:cNvPr id="6146" name="Rectangle 2"/>
          <p:cNvSpPr>
            <a:spLocks noGrp="1" noChangeArrowheads="1"/>
          </p:cNvSpPr>
          <p:nvPr>
            <p:ph type="body" idx="1"/>
          </p:nvPr>
        </p:nvSpPr>
        <p:spPr>
          <a:xfrm>
            <a:off x="539552" y="1427162"/>
            <a:ext cx="8604448" cy="5430838"/>
          </a:xfrm>
        </p:spPr>
        <p:txBody>
          <a:bodyPr/>
          <a:lstStyle/>
          <a:p>
            <a:pPr marL="336550"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C</a:t>
            </a:r>
            <a:r>
              <a:rPr lang="en-GB" sz="2800" dirty="0" smtClean="0"/>
              <a:t>lose </a:t>
            </a:r>
            <a:r>
              <a:rPr lang="en-GB" sz="2800" dirty="0" smtClean="0"/>
              <a:t>all remaining issues with the protocol draft </a:t>
            </a:r>
            <a:endParaRPr lang="en-GB" sz="2800" dirty="0" smtClean="0"/>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	in particular concluding on the proxy </a:t>
            </a:r>
            <a:r>
              <a:rPr lang="en-GB" sz="2400" dirty="0" smtClean="0"/>
              <a:t>issues</a:t>
            </a:r>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	confirmed on the list</a:t>
            </a:r>
            <a:endParaRPr lang="en-GB" sz="2400" dirty="0" smtClean="0"/>
          </a:p>
          <a:p>
            <a:pPr marL="336550"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WG last call </a:t>
            </a:r>
            <a:r>
              <a:rPr lang="en-GB" sz="2800" dirty="0" smtClean="0"/>
              <a:t>as soon as </a:t>
            </a:r>
            <a:r>
              <a:rPr lang="en-GB" sz="2800" dirty="0" smtClean="0"/>
              <a:t>new version </a:t>
            </a:r>
            <a:endParaRPr lang="en-GB" sz="2800" dirty="0" smtClean="0"/>
          </a:p>
          <a:p>
            <a:pPr marL="736600" lvl="1"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400" dirty="0" smtClean="0"/>
              <a:t>	</a:t>
            </a:r>
            <a:r>
              <a:rPr lang="en-GB" sz="2400" dirty="0" smtClean="0"/>
              <a:t>simultaneously </a:t>
            </a:r>
            <a:r>
              <a:rPr lang="en-GB" sz="2400" dirty="0" smtClean="0"/>
              <a:t>last call the API </a:t>
            </a:r>
            <a:r>
              <a:rPr lang="en-GB" sz="2400" dirty="0" smtClean="0"/>
              <a:t>doc</a:t>
            </a:r>
          </a:p>
          <a:p>
            <a:pPr marL="336550" indent="-336550" eaLnBrk="1" hangingPunct="1">
              <a:lnSpc>
                <a:spcPct val="80000"/>
              </a:lnSpc>
              <a:spcBef>
                <a:spcPts val="500"/>
              </a:spcBef>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Format: open discussion (no-one asked for presentation slot)</a:t>
            </a:r>
            <a:endParaRPr lang="en-GB"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18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4445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smtClean="0"/>
              <a:t>WG Milestones &amp; Status</a:t>
            </a:r>
          </a:p>
        </p:txBody>
      </p:sp>
      <p:sp>
        <p:nvSpPr>
          <p:cNvPr id="6147" name="Rectangle 2"/>
          <p:cNvSpPr>
            <a:spLocks noGrp="1" noChangeArrowheads="1"/>
          </p:cNvSpPr>
          <p:nvPr>
            <p:ph type="body" idx="1"/>
          </p:nvPr>
        </p:nvSpPr>
        <p:spPr>
          <a:xfrm>
            <a:off x="500063" y="928688"/>
            <a:ext cx="8229600" cy="5329237"/>
          </a:xfrm>
        </p:spPr>
        <p:txBody>
          <a:bodyPr/>
          <a:lstStyle/>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Mar 2010 - Established WG consensus on the Architecture </a:t>
            </a:r>
            <a:r>
              <a:rPr lang="en-US" sz="2400" b="1" dirty="0" smtClean="0">
                <a:solidFill>
                  <a:srgbClr val="FF0000"/>
                </a:solidFill>
              </a:rPr>
              <a:t>→ Done</a:t>
            </a:r>
          </a:p>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Aug 2010 - Submit to IESG architectural guidelines and security threat analysis as informational RFC(s) </a:t>
            </a:r>
            <a:r>
              <a:rPr lang="en-US" sz="2400" b="1" dirty="0" smtClean="0">
                <a:solidFill>
                  <a:srgbClr val="FF0000"/>
                </a:solidFill>
              </a:rPr>
              <a:t>→ RFC6181 &amp; </a:t>
            </a:r>
            <a:r>
              <a:rPr lang="en-US" sz="2400" b="1" dirty="0" smtClean="0">
                <a:solidFill>
                  <a:srgbClr val="FF0000"/>
                </a:solidFill>
              </a:rPr>
              <a:t>RFC6182</a:t>
            </a:r>
            <a:endParaRPr lang="en-US" sz="2400" b="1" dirty="0" smtClean="0">
              <a:solidFill>
                <a:srgbClr val="FF0000"/>
              </a:solidFill>
            </a:endParaRPr>
          </a:p>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Mar 2011 - Submit to IESG basic coupled congestion control as an experimental RFC </a:t>
            </a:r>
            <a:r>
              <a:rPr lang="en-US" sz="2400" b="1" dirty="0" smtClean="0">
                <a:solidFill>
                  <a:srgbClr val="FF0000"/>
                </a:solidFill>
              </a:rPr>
              <a:t>→ RFC6356</a:t>
            </a:r>
            <a:endParaRPr lang="en-US" sz="1800" dirty="0" smtClean="0">
              <a:solidFill>
                <a:srgbClr val="00B050"/>
              </a:solidFill>
            </a:endParaRPr>
          </a:p>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Mar 2011 - Submit to IESG protocol specification for MPTCP extensions as an experimental RFC </a:t>
            </a:r>
            <a:r>
              <a:rPr lang="en-US" sz="1800" b="1" dirty="0" smtClean="0">
                <a:solidFill>
                  <a:srgbClr val="00B050"/>
                </a:solidFill>
              </a:rPr>
              <a:t>→ </a:t>
            </a:r>
            <a:r>
              <a:rPr lang="en-US" sz="1800" b="1" dirty="0" smtClean="0">
                <a:solidFill>
                  <a:srgbClr val="00B050"/>
                </a:solidFill>
              </a:rPr>
              <a:t>closing any open issues today, then WGLC </a:t>
            </a:r>
            <a:endParaRPr lang="en-US" sz="1800" dirty="0" smtClean="0"/>
          </a:p>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Mar 2011 - Submit to IESG an extended API for MPTCP as an or part of an experimental or informational RFC </a:t>
            </a:r>
            <a:r>
              <a:rPr lang="en-US" sz="1800" b="1" dirty="0" smtClean="0">
                <a:solidFill>
                  <a:srgbClr val="00B050"/>
                </a:solidFill>
              </a:rPr>
              <a:t>→ </a:t>
            </a:r>
            <a:r>
              <a:rPr lang="en-US" sz="1800" b="1" dirty="0" smtClean="0">
                <a:solidFill>
                  <a:srgbClr val="00B050"/>
                </a:solidFill>
              </a:rPr>
              <a:t>ready for simultaneous WG </a:t>
            </a:r>
            <a:r>
              <a:rPr lang="en-US" sz="1800" b="1" dirty="0" smtClean="0">
                <a:solidFill>
                  <a:srgbClr val="00B050"/>
                </a:solidFill>
              </a:rPr>
              <a:t>last </a:t>
            </a:r>
            <a:r>
              <a:rPr lang="en-US" sz="1800" b="1" dirty="0" smtClean="0">
                <a:solidFill>
                  <a:srgbClr val="00B050"/>
                </a:solidFill>
              </a:rPr>
              <a:t>call</a:t>
            </a:r>
            <a:endParaRPr lang="en-US" sz="1800" dirty="0" smtClean="0"/>
          </a:p>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Mar 2011 - Submit to IESG application considerations as an informational RFC</a:t>
            </a:r>
            <a:r>
              <a:rPr lang="en-US" sz="1800" b="1" dirty="0" smtClean="0">
                <a:solidFill>
                  <a:srgbClr val="00B050"/>
                </a:solidFill>
              </a:rPr>
              <a:t> → merged with API doc</a:t>
            </a:r>
            <a:endParaRPr lang="en-US" sz="1800" dirty="0" smtClean="0"/>
          </a:p>
          <a:p>
            <a:pPr marL="336550" indent="-336550" eaLnBrk="1" hangingPunct="1">
              <a:buFont typeface="Arial" charset="0"/>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1800" dirty="0" smtClean="0"/>
              <a:t>Mar 2011 - </a:t>
            </a:r>
            <a:r>
              <a:rPr lang="en-US" sz="1800" dirty="0" err="1" smtClean="0"/>
              <a:t>Recharter</a:t>
            </a:r>
            <a:r>
              <a:rPr lang="en-US" sz="1800" dirty="0" smtClean="0"/>
              <a:t> or close</a:t>
            </a:r>
          </a:p>
          <a:p>
            <a:pPr marL="336550" indent="-336550" eaLnBrk="1" hangingPunct="1">
              <a:spcBef>
                <a:spcPts val="7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dirty="0" smtClean="0"/>
          </a:p>
          <a:p>
            <a:pPr marL="336550" indent="-336550" eaLnBrk="1" hangingPunct="1">
              <a:spcBef>
                <a:spcPts val="7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Topics</a:t>
            </a:r>
            <a:endParaRPr lang="en-US" dirty="0" smtClean="0"/>
          </a:p>
        </p:txBody>
      </p:sp>
      <p:sp>
        <p:nvSpPr>
          <p:cNvPr id="6146" name="Rectangle 2"/>
          <p:cNvSpPr>
            <a:spLocks noGrp="1" noChangeArrowheads="1"/>
          </p:cNvSpPr>
          <p:nvPr>
            <p:ph type="body" idx="1"/>
          </p:nvPr>
        </p:nvSpPr>
        <p:spPr>
          <a:xfrm>
            <a:off x="323528" y="1052736"/>
            <a:ext cx="8568952" cy="5430838"/>
          </a:xfrm>
        </p:spPr>
        <p:txBody>
          <a:bodyPr/>
          <a:lstStyle/>
          <a:p>
            <a:pPr marL="457200" indent="-457200" eaLnBrk="1" hangingPunct="1">
              <a:lnSpc>
                <a:spcPct val="80000"/>
              </a:lnSpc>
              <a:spcBef>
                <a:spcPts val="500"/>
              </a:spcBef>
              <a:buClrTx/>
              <a:buSzTx/>
              <a:buFont typeface="+mj-lt"/>
              <a:buAutoNum type="arabicPeriod"/>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Proxy </a:t>
            </a:r>
            <a:endParaRPr lang="en-GB" sz="2800" dirty="0" smtClean="0"/>
          </a:p>
          <a:p>
            <a:pPr marL="457200" indent="-457200" eaLnBrk="1" hangingPunct="1">
              <a:lnSpc>
                <a:spcPct val="80000"/>
              </a:lnSpc>
              <a:spcBef>
                <a:spcPts val="500"/>
              </a:spcBef>
              <a:buClrTx/>
              <a:buSzTx/>
              <a:buFont typeface="+mj-lt"/>
              <a:buAutoNum type="arabicPeriod"/>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Keys </a:t>
            </a:r>
            <a:r>
              <a:rPr lang="en-GB" sz="2800" dirty="0" smtClean="0"/>
              <a:t>on various MP_CAPABLE </a:t>
            </a:r>
            <a:r>
              <a:rPr lang="en-GB" sz="2800" dirty="0" err="1" smtClean="0"/>
              <a:t>msgs</a:t>
            </a:r>
            <a:r>
              <a:rPr lang="en-GB" sz="2800" dirty="0" smtClean="0"/>
              <a:t>. </a:t>
            </a:r>
          </a:p>
          <a:p>
            <a:pPr marL="457200" indent="-457200" eaLnBrk="1" hangingPunct="1">
              <a:lnSpc>
                <a:spcPct val="80000"/>
              </a:lnSpc>
              <a:spcBef>
                <a:spcPts val="500"/>
              </a:spcBef>
              <a:buClrTx/>
              <a:buSzTx/>
              <a:buFont typeface="+mj-lt"/>
              <a:buAutoNum type="arabicPeriod"/>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Fallback </a:t>
            </a:r>
            <a:r>
              <a:rPr lang="en-GB" sz="2800" dirty="0" smtClean="0"/>
              <a:t>mode </a:t>
            </a:r>
            <a:r>
              <a:rPr lang="en-GB" sz="2800" dirty="0" smtClean="0"/>
              <a:t> </a:t>
            </a:r>
            <a:endParaRPr lang="en-GB" sz="2800" dirty="0" smtClean="0"/>
          </a:p>
          <a:p>
            <a:pPr marL="457200" indent="-457200" eaLnBrk="1" hangingPunct="1">
              <a:lnSpc>
                <a:spcPct val="80000"/>
              </a:lnSpc>
              <a:spcBef>
                <a:spcPts val="500"/>
              </a:spcBef>
              <a:buClrTx/>
              <a:buSzTx/>
              <a:buFont typeface="+mj-lt"/>
              <a:buAutoNum type="arabicPeriod"/>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Teardown </a:t>
            </a:r>
            <a:r>
              <a:rPr lang="en-GB" sz="2800" dirty="0" smtClean="0"/>
              <a:t>of state when all </a:t>
            </a:r>
            <a:r>
              <a:rPr lang="en-GB" sz="2800" dirty="0" err="1" smtClean="0"/>
              <a:t>subflows</a:t>
            </a:r>
            <a:r>
              <a:rPr lang="en-GB" sz="2800" dirty="0" smtClean="0"/>
              <a:t> fail </a:t>
            </a:r>
          </a:p>
          <a:p>
            <a:pPr marL="457200" indent="-457200" eaLnBrk="1" hangingPunct="1">
              <a:lnSpc>
                <a:spcPct val="80000"/>
              </a:lnSpc>
              <a:spcBef>
                <a:spcPts val="500"/>
              </a:spcBef>
              <a:buClrTx/>
              <a:buSzTx/>
              <a:buFont typeface="+mj-lt"/>
              <a:buAutoNum type="arabicPeriod"/>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Add </a:t>
            </a:r>
            <a:r>
              <a:rPr lang="en-GB" sz="2800" dirty="0" err="1" smtClean="0"/>
              <a:t>Bulk_transfer_optimisation</a:t>
            </a:r>
            <a:r>
              <a:rPr lang="en-GB" sz="2800" dirty="0" smtClean="0"/>
              <a:t> flag to MP-Capable? </a:t>
            </a:r>
          </a:p>
          <a:p>
            <a:pPr marL="457200" indent="-457200" eaLnBrk="1" hangingPunct="1">
              <a:lnSpc>
                <a:spcPct val="80000"/>
              </a:lnSpc>
              <a:spcBef>
                <a:spcPts val="500"/>
              </a:spcBef>
              <a:buClrTx/>
              <a:buSzTx/>
              <a:buFont typeface="+mj-lt"/>
              <a:buAutoNum type="arabicPeriod"/>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800" dirty="0" smtClean="0"/>
              <a:t>Support </a:t>
            </a:r>
            <a:r>
              <a:rPr lang="en-GB" sz="2800" dirty="0" smtClean="0"/>
              <a:t>of “Single-path mode” </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18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Proxy</a:t>
            </a:r>
            <a:endParaRPr lang="en-US" dirty="0" smtClean="0"/>
          </a:p>
        </p:txBody>
      </p:sp>
      <p:sp>
        <p:nvSpPr>
          <p:cNvPr id="6146" name="Rectangle 2"/>
          <p:cNvSpPr>
            <a:spLocks noGrp="1" noChangeArrowheads="1"/>
          </p:cNvSpPr>
          <p:nvPr>
            <p:ph type="body" idx="1"/>
          </p:nvPr>
        </p:nvSpPr>
        <p:spPr>
          <a:xfrm>
            <a:off x="323528" y="1052736"/>
            <a:ext cx="8460432" cy="5430838"/>
          </a:xfrm>
        </p:spPr>
        <p:txBody>
          <a:bodyPr/>
          <a:lstStyle/>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dirty="0" smtClean="0"/>
              <a:t>It </a:t>
            </a:r>
            <a:r>
              <a:rPr lang="en-GB" sz="2000" dirty="0" smtClean="0"/>
              <a:t>has previously been agreed that </a:t>
            </a: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dirty="0" smtClean="0"/>
              <a:t>[</a:t>
            </a:r>
            <a:r>
              <a:rPr lang="en-GB" sz="2000" dirty="0" smtClean="0"/>
              <a:t>1] we want to complete the protocol standard without deciding the detailed mechanism for supporting proxy operation, </a:t>
            </a: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dirty="0" smtClean="0"/>
              <a:t>[</a:t>
            </a:r>
            <a:r>
              <a:rPr lang="en-GB" sz="2000" dirty="0" smtClean="0"/>
              <a:t>2]  we want to allow future flexibility for extensions to support a proxy. There are several possibilities for how to achieve this, some of which alter the current protocol, </a:t>
            </a: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dirty="0" smtClean="0"/>
              <a:t>see </a:t>
            </a:r>
            <a:r>
              <a:rPr lang="en-GB" sz="2000" dirty="0" smtClean="0"/>
              <a:t>email discussion for the possibilities  </a:t>
            </a: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dirty="0" smtClean="0">
                <a:hlinkClick r:id="rId3"/>
              </a:rPr>
              <a:t>http</a:t>
            </a:r>
            <a:r>
              <a:rPr lang="en-GB" sz="2000" dirty="0" smtClean="0">
                <a:hlinkClick r:id="rId3"/>
              </a:rPr>
              <a:t>://</a:t>
            </a:r>
            <a:r>
              <a:rPr lang="en-GB" sz="2000" dirty="0" smtClean="0">
                <a:hlinkClick r:id="rId3"/>
              </a:rPr>
              <a:t>www.ietf.org/mail-archive/web/multipathtcp/current/msg01569.html</a:t>
            </a:r>
            <a:endParaRPr lang="en-GB" sz="2000"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1800" b="1"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1800" b="1"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Proxy</a:t>
            </a:r>
            <a:endParaRPr lang="en-US" dirty="0" smtClean="0"/>
          </a:p>
        </p:txBody>
      </p:sp>
      <p:sp>
        <p:nvSpPr>
          <p:cNvPr id="6146" name="Rectangle 2"/>
          <p:cNvSpPr>
            <a:spLocks noGrp="1" noChangeArrowheads="1"/>
          </p:cNvSpPr>
          <p:nvPr>
            <p:ph type="body" idx="1"/>
          </p:nvPr>
        </p:nvSpPr>
        <p:spPr>
          <a:xfrm>
            <a:off x="323528" y="908720"/>
            <a:ext cx="8460432" cy="5430838"/>
          </a:xfrm>
        </p:spPr>
        <p:txBody>
          <a:bodyPr/>
          <a:lstStyle/>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1</a:t>
            </a:r>
            <a:r>
              <a:rPr lang="en-GB" sz="1800" b="1" dirty="0" smtClean="0"/>
              <a:t>) Add a byte to ADD_ADDRESS</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pros: simple change to the current spec. good extensibility</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cons: need one more byte</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r>
              <a:rPr lang="en-GB" sz="1800" b="1" dirty="0" smtClean="0"/>
              <a:t>2) Use one bit of the address-id</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pros: simple change to the current spec.</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cons: less address-id space, low extensibility</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r>
              <a:rPr lang="en-GB" sz="1800" b="1" dirty="0" smtClean="0"/>
              <a:t>3) Use more bits of the address-id</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pros: simple change to the current spec, some extensibility</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cons: much less address-id space,</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r>
              <a:rPr lang="en-GB" sz="1800" b="1" dirty="0" smtClean="0"/>
              <a:t>4) Keep the current format and develop new option to describe the</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address (</a:t>
            </a:r>
            <a:r>
              <a:rPr lang="en-GB" sz="1800" b="1" dirty="0" err="1" smtClean="0"/>
              <a:t>e.g</a:t>
            </a:r>
            <a:r>
              <a:rPr lang="en-GB" sz="1800" b="1" dirty="0" smtClean="0"/>
              <a:t> DESC_ADDR)</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pros: great extensibility. no need to change the current spec.</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cons: might need another mechanism to sync 2 options reliably.</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a:t>
            </a:r>
            <a:r>
              <a:rPr lang="en-GB" sz="1800" b="1" dirty="0" smtClean="0"/>
              <a:t>5) Keep the current format and develop new option to specify proxy or</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other addresses (e. g ADD_ADDR2)</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pros: great extensibility. no need to change the current spec</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    cons: having 2 options for mostly the same feature might be a bit</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ugly design</a:t>
            </a:r>
            <a:r>
              <a:rPr lang="en-GB" sz="1800" b="1" dirty="0" smtClean="0"/>
              <a:t>.</a:t>
            </a:r>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800" b="1" dirty="0" smtClean="0"/>
              <a:t>Current emerging consensus for Option 5?</a:t>
            </a:r>
            <a:endParaRPr lang="en-GB" sz="1800" b="1" dirty="0" smtClean="0"/>
          </a:p>
          <a:p>
            <a:pPr marL="336550" indent="-336550" eaLnBrk="1" hangingPunct="1">
              <a:lnSpc>
                <a:spcPct val="80000"/>
              </a:lnSpc>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endParaRPr lang="en-GB" sz="1800" b="1"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68313" y="0"/>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Other topics</a:t>
            </a:r>
            <a:endParaRPr lang="en-US" dirty="0" smtClean="0"/>
          </a:p>
        </p:txBody>
      </p:sp>
      <p:sp>
        <p:nvSpPr>
          <p:cNvPr id="6146" name="Rectangle 2"/>
          <p:cNvSpPr>
            <a:spLocks noGrp="1" noChangeArrowheads="1"/>
          </p:cNvSpPr>
          <p:nvPr>
            <p:ph type="body" idx="1"/>
          </p:nvPr>
        </p:nvSpPr>
        <p:spPr>
          <a:xfrm>
            <a:off x="323528" y="1052736"/>
            <a:ext cx="8460432" cy="5430838"/>
          </a:xfrm>
        </p:spPr>
        <p:txBody>
          <a:bodyPr/>
          <a:lstStyle/>
          <a:p>
            <a:pPr marL="336550"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b="1" dirty="0" smtClean="0"/>
              <a:t>Keys </a:t>
            </a:r>
            <a:r>
              <a:rPr lang="en-GB" sz="2000" b="1" dirty="0" smtClean="0"/>
              <a:t>on various MP_CAPABLE </a:t>
            </a:r>
            <a:r>
              <a:rPr lang="en-GB" sz="2000" b="1" dirty="0" err="1" smtClean="0"/>
              <a:t>msgs</a:t>
            </a:r>
            <a:r>
              <a:rPr lang="en-GB" sz="2000" b="1" dirty="0" smtClean="0"/>
              <a:t>. </a:t>
            </a:r>
            <a:endParaRPr lang="en-GB" sz="20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t>Email </a:t>
            </a:r>
            <a:r>
              <a:rPr lang="en-GB" sz="1600" b="1" dirty="0" smtClean="0"/>
              <a:t>discussion concluded to go back to the approach in the -03 version of the draft, with key in SYN - as well as </a:t>
            </a:r>
            <a:r>
              <a:rPr lang="en-GB" sz="1600" b="1" dirty="0" err="1" smtClean="0"/>
              <a:t>syn</a:t>
            </a:r>
            <a:r>
              <a:rPr lang="en-GB" sz="1600" b="1" dirty="0" smtClean="0"/>
              <a:t>/</a:t>
            </a:r>
            <a:r>
              <a:rPr lang="en-GB" sz="1600" b="1" dirty="0" err="1" smtClean="0"/>
              <a:t>ack</a:t>
            </a:r>
            <a:r>
              <a:rPr lang="en-GB" sz="1600" b="1" dirty="0" smtClean="0"/>
              <a:t> </a:t>
            </a:r>
            <a:r>
              <a:rPr lang="en-GB" sz="1600" b="1" dirty="0" err="1" smtClean="0"/>
              <a:t>ack</a:t>
            </a:r>
            <a:r>
              <a:rPr lang="en-GB" sz="1600" b="1" dirty="0" smtClean="0"/>
              <a:t> (&amp; </a:t>
            </a:r>
            <a:r>
              <a:rPr lang="en-GB" sz="1600" b="1" dirty="0" err="1" smtClean="0"/>
              <a:t>ack</a:t>
            </a:r>
            <a:r>
              <a:rPr lang="en-GB" sz="1600" b="1" dirty="0" smtClean="0"/>
              <a:t> for reliability). (Remember to update S2.1 as well)  </a:t>
            </a:r>
            <a:endParaRPr lang="en-GB" sz="16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hlinkClick r:id="rId3"/>
              </a:rPr>
              <a:t>http</a:t>
            </a:r>
            <a:r>
              <a:rPr lang="en-GB" sz="1600" b="1" dirty="0" smtClean="0">
                <a:hlinkClick r:id="rId3"/>
              </a:rPr>
              <a:t>://www.ietf.org/mail-archive/web/multipathtcp/current/msg01549.html</a:t>
            </a:r>
            <a:endParaRPr lang="en-GB" sz="1600" b="1" dirty="0" smtClean="0"/>
          </a:p>
          <a:p>
            <a:pPr marL="336550"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b="1" dirty="0" smtClean="0"/>
              <a:t>Fallback </a:t>
            </a:r>
            <a:r>
              <a:rPr lang="en-GB" sz="2000" b="1" dirty="0" smtClean="0"/>
              <a:t>mode </a:t>
            </a:r>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t>proposed </a:t>
            </a:r>
            <a:r>
              <a:rPr lang="en-GB" sz="1600" b="1" dirty="0" smtClean="0"/>
              <a:t>solution is to keep this simple, "Once MPTCP reverts to TCP, it MUST NOT revert back to MPTCP afterwards".  </a:t>
            </a:r>
            <a:endParaRPr lang="en-GB" sz="16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hlinkClick r:id="rId4"/>
              </a:rPr>
              <a:t>http</a:t>
            </a:r>
            <a:r>
              <a:rPr lang="en-GB" sz="1600" b="1" dirty="0" smtClean="0">
                <a:hlinkClick r:id="rId4"/>
              </a:rPr>
              <a:t>://www.ietf.org/mail-archive/web/multipathtcp/current/msg01555.html</a:t>
            </a:r>
            <a:endParaRPr lang="en-GB" sz="1600" b="1" dirty="0" smtClean="0"/>
          </a:p>
          <a:p>
            <a:pPr marL="336550"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b="1" dirty="0" smtClean="0"/>
              <a:t>Teardown </a:t>
            </a:r>
            <a:r>
              <a:rPr lang="en-GB" sz="2000" b="1" dirty="0" smtClean="0"/>
              <a:t>of state when all </a:t>
            </a:r>
            <a:r>
              <a:rPr lang="en-GB" sz="2000" b="1" dirty="0" err="1" smtClean="0"/>
              <a:t>subflows</a:t>
            </a:r>
            <a:r>
              <a:rPr lang="en-GB" sz="2000" b="1" dirty="0" smtClean="0"/>
              <a:t> fail </a:t>
            </a:r>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t>This </a:t>
            </a:r>
            <a:r>
              <a:rPr lang="en-GB" sz="1600" b="1" dirty="0" smtClean="0"/>
              <a:t>is a heuristics issue rather than a protocol issue, </a:t>
            </a:r>
            <a:endParaRPr lang="en-GB" sz="16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hlinkClick r:id="rId5"/>
              </a:rPr>
              <a:t>http</a:t>
            </a:r>
            <a:r>
              <a:rPr lang="en-GB" sz="1600" b="1" dirty="0" smtClean="0">
                <a:hlinkClick r:id="rId5"/>
              </a:rPr>
              <a:t>://www.ietf.org/mail-archive/web/multipathtcp/current/msg01531.html</a:t>
            </a:r>
            <a:endParaRPr lang="en-GB" sz="1600" b="1" dirty="0" smtClean="0"/>
          </a:p>
          <a:p>
            <a:pPr marL="336550"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b="1" dirty="0" smtClean="0"/>
              <a:t>Add </a:t>
            </a:r>
            <a:r>
              <a:rPr lang="en-GB" sz="2000" b="1" dirty="0" err="1" smtClean="0"/>
              <a:t>Bulk_transfer_optimisation</a:t>
            </a:r>
            <a:r>
              <a:rPr lang="en-GB" sz="2000" b="1" dirty="0" smtClean="0"/>
              <a:t> flag to MP-Capable</a:t>
            </a:r>
            <a:r>
              <a:rPr lang="en-GB" sz="2000" b="1" dirty="0" smtClean="0"/>
              <a:t>?</a:t>
            </a:r>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t>Don't </a:t>
            </a:r>
            <a:r>
              <a:rPr lang="en-GB" sz="1600" b="1" dirty="0" smtClean="0"/>
              <a:t>add, seems like extra complexity for not much gain  </a:t>
            </a:r>
            <a:endParaRPr lang="en-GB" sz="16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hlinkClick r:id="rId5"/>
              </a:rPr>
              <a:t>http</a:t>
            </a:r>
            <a:r>
              <a:rPr lang="en-GB" sz="1600" b="1" dirty="0" smtClean="0">
                <a:hlinkClick r:id="rId5"/>
              </a:rPr>
              <a:t>://www.ietf.org/mail-archive/web/multipathtcp/current/msg01531.html</a:t>
            </a:r>
            <a:endParaRPr lang="en-GB" sz="1600" b="1" dirty="0" smtClean="0"/>
          </a:p>
          <a:p>
            <a:pPr marL="336550"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2000" b="1" dirty="0" smtClean="0"/>
              <a:t>Support </a:t>
            </a:r>
            <a:r>
              <a:rPr lang="en-GB" sz="2000" b="1" dirty="0" smtClean="0"/>
              <a:t>of “Single-path mode” (an ambiguous term...)? </a:t>
            </a:r>
            <a:endParaRPr lang="en-GB" sz="20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t>No </a:t>
            </a:r>
            <a:r>
              <a:rPr lang="en-GB" sz="1600" b="1" dirty="0" smtClean="0"/>
              <a:t>changes to the spec. </a:t>
            </a:r>
            <a:endParaRPr lang="en-GB" sz="16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t>Could </a:t>
            </a:r>
            <a:r>
              <a:rPr lang="en-GB" sz="1600" b="1" dirty="0" smtClean="0"/>
              <a:t>be subject of later work on exact requirements for “single path mode” and potential future work to extend the protocol. </a:t>
            </a:r>
            <a:endParaRPr lang="en-GB" sz="1600" b="1" dirty="0" smtClean="0"/>
          </a:p>
          <a:p>
            <a:pPr marL="736600" lvl="1" indent="-336550" eaLnBrk="1" hangingPunct="1">
              <a:lnSpc>
                <a:spcPct val="80000"/>
              </a:lnSpc>
              <a:spcBef>
                <a:spcPts val="500"/>
              </a:spcBef>
              <a:buClrTx/>
              <a:buSzTx/>
              <a:buFont typeface="Arial"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GB" sz="1600" b="1" dirty="0" smtClean="0">
                <a:hlinkClick r:id="rId6"/>
              </a:rPr>
              <a:t>http</a:t>
            </a:r>
            <a:r>
              <a:rPr lang="en-GB" sz="1600" b="1" dirty="0" smtClean="0">
                <a:hlinkClick r:id="rId6"/>
              </a:rPr>
              <a:t>://</a:t>
            </a:r>
            <a:r>
              <a:rPr lang="en-GB" sz="1600" b="1" dirty="0" smtClean="0">
                <a:hlinkClick r:id="rId6"/>
              </a:rPr>
              <a:t>www.ietf.org/mail-archive/web/multipathtcp/current/msg01559.html</a:t>
            </a:r>
            <a:r>
              <a:rPr lang="en-GB" sz="1600" b="1" dirty="0" smtClean="0"/>
              <a:t> </a:t>
            </a:r>
            <a:endParaRPr lang="en-GB" sz="1600" b="1"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6382</TotalTime>
  <Words>918</Words>
  <Application>Microsoft Office PowerPoint</Application>
  <PresentationFormat>On-screen Show (4:3)</PresentationFormat>
  <Paragraphs>105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Unicode MS</vt:lpstr>
      <vt:lpstr>Times New Roman</vt:lpstr>
      <vt:lpstr>Office Theme</vt:lpstr>
      <vt:lpstr>MPTCP – MULTIPATH TCP</vt:lpstr>
      <vt:lpstr>Slide 2</vt:lpstr>
      <vt:lpstr>Note Well</vt:lpstr>
      <vt:lpstr>Aim</vt:lpstr>
      <vt:lpstr>WG Milestones &amp; Status</vt:lpstr>
      <vt:lpstr>Topics</vt:lpstr>
      <vt:lpstr>Proxy</vt:lpstr>
      <vt:lpstr>Proxy</vt:lpstr>
      <vt:lpstr>Other topics</vt:lpstr>
      <vt:lpstr>Implementation News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MPTCP – MULTIPATH TCP</dc:title>
  <dc:creator>Philip Eardley</dc:creator>
  <cp:lastModifiedBy>phil</cp:lastModifiedBy>
  <cp:revision>35</cp:revision>
  <cp:lastPrinted>1601-01-01T00:00:00Z</cp:lastPrinted>
  <dcterms:created xsi:type="dcterms:W3CDTF">2009-10-28T15:57:45Z</dcterms:created>
  <dcterms:modified xsi:type="dcterms:W3CDTF">2011-10-20T08:08:04Z</dcterms:modified>
</cp:coreProperties>
</file>