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2"/>
  </p:notesMasterIdLst>
  <p:sldIdLst>
    <p:sldId id="296" r:id="rId2"/>
    <p:sldId id="297" r:id="rId3"/>
    <p:sldId id="308" r:id="rId4"/>
    <p:sldId id="288" r:id="rId5"/>
    <p:sldId id="289" r:id="rId6"/>
    <p:sldId id="295" r:id="rId7"/>
    <p:sldId id="290" r:id="rId8"/>
    <p:sldId id="291" r:id="rId9"/>
    <p:sldId id="306" r:id="rId10"/>
    <p:sldId id="307" r:id="rId11"/>
    <p:sldId id="292" r:id="rId12"/>
    <p:sldId id="293" r:id="rId13"/>
    <p:sldId id="298" r:id="rId14"/>
    <p:sldId id="299" r:id="rId15"/>
    <p:sldId id="300" r:id="rId16"/>
    <p:sldId id="301" r:id="rId17"/>
    <p:sldId id="302" r:id="rId18"/>
    <p:sldId id="303" r:id="rId19"/>
    <p:sldId id="304" r:id="rId20"/>
    <p:sldId id="30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CC9900"/>
    <a:srgbClr val="D7E0F5"/>
    <a:srgbClr val="000000"/>
    <a:srgbClr val="CCECFF"/>
    <a:srgbClr val="FF7C80"/>
    <a:srgbClr val="08252E"/>
    <a:srgbClr val="FBCF5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74774" autoAdjust="0"/>
  </p:normalViewPr>
  <p:slideViewPr>
    <p:cSldViewPr>
      <p:cViewPr varScale="1">
        <p:scale>
          <a:sx n="41" d="100"/>
          <a:sy n="41" d="100"/>
        </p:scale>
        <p:origin x="-72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4DDB02-9D76-44AB-A00C-862D796A8126}" type="datetimeFigureOut">
              <a:rPr lang="en-US" smtClean="0"/>
              <a:pPr/>
              <a:t>10/10/11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C29AD6-3516-4318-8B6C-EAE89BFA040E}" type="slidenum">
              <a:rPr lang="en-US" smtClean="0"/>
              <a:pPr/>
              <a:t>‹#›</a:t>
            </a:fld>
            <a:endParaRPr lang="en-US"/>
          </a:p>
        </p:txBody>
      </p:sp>
    </p:spTree>
    <p:extLst>
      <p:ext uri="{BB962C8B-B14F-4D97-AF65-F5344CB8AC3E}">
        <p14:creationId xmlns:p14="http://schemas.microsoft.com/office/powerpoint/2010/main" val="1084327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C29AD6-3516-4318-8B6C-EAE89BFA040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83C29AD6-3516-4318-8B6C-EAE89BFA040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Audio and Video in the same capture scene are associated with each other; all should be synchronized (lip-sync)</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A person’s voice should</a:t>
            </a:r>
            <a:r>
              <a:rPr lang="en-US" baseline="0" smtClean="0"/>
              <a:t> seem to come from the same place as the person’s video image.</a:t>
            </a:r>
            <a:endParaRPr lang="en-US" smtClean="0"/>
          </a:p>
          <a:p>
            <a:r>
              <a:rPr lang="en-US" smtClean="0"/>
              <a:t>Spatial matching relates the video adjacency with the audio sound stage, depending on the audio channel format</a:t>
            </a:r>
            <a:endParaRPr lang="en-US" i="1" smtClean="0"/>
          </a:p>
        </p:txBody>
      </p:sp>
      <p:sp>
        <p:nvSpPr>
          <p:cNvPr id="4" name="Slide Number Placeholder 3"/>
          <p:cNvSpPr>
            <a:spLocks noGrp="1"/>
          </p:cNvSpPr>
          <p:nvPr>
            <p:ph type="sldNum" sz="quarter" idx="10"/>
          </p:nvPr>
        </p:nvSpPr>
        <p:spPr/>
        <p:txBody>
          <a:bodyPr/>
          <a:lstStyle/>
          <a:p>
            <a:fld id="{83C29AD6-3516-4318-8B6C-EAE89BFA040E}"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Spatial extent is the same for video and audio that are part of the same Capture Scene and Capture Set</a:t>
            </a:r>
          </a:p>
          <a:p>
            <a:pPr>
              <a:buFontTx/>
              <a:buChar char="-"/>
            </a:pPr>
            <a:r>
              <a:rPr lang="en-US" smtClean="0"/>
              <a:t>Spatial matching is only in one dimension, left to right</a:t>
            </a:r>
          </a:p>
          <a:p>
            <a:pPr>
              <a:buFontTx/>
              <a:buChar char="-"/>
            </a:pPr>
            <a:r>
              <a:rPr lang="en-US" smtClean="0"/>
              <a:t>(note: the “loudspeaker” icons are not necessarily the physical loudspeakers.  They just represent the perceived</a:t>
            </a:r>
            <a:r>
              <a:rPr lang="en-US" baseline="0" smtClean="0"/>
              <a:t> sound field)</a:t>
            </a:r>
            <a:r>
              <a:rPr lang="en-US" smtClean="0"/>
              <a:t>- The Capture Scene for</a:t>
            </a:r>
            <a:r>
              <a:rPr lang="en-US" baseline="0" smtClean="0"/>
              <a:t> video extends from the left side of the leftmost capture to the right side of the rightmost capture.</a:t>
            </a:r>
          </a:p>
          <a:p>
            <a:pPr>
              <a:buFontTx/>
              <a:buChar char="-"/>
            </a:pPr>
            <a:r>
              <a:rPr lang="en-US" baseline="0" smtClean="0"/>
              <a:t> the audio should be rendered to cover approximately the same area, regardless of how many displays or loudspeakers there are.</a:t>
            </a:r>
          </a:p>
          <a:p>
            <a:pPr>
              <a:buFontTx/>
              <a:buChar char="-"/>
            </a:pPr>
            <a:r>
              <a:rPr lang="en-US" baseline="0" smtClean="0"/>
              <a:t> Linear array is like an extension of stereo, with more distinct positions between far left and far right.</a:t>
            </a:r>
            <a:endParaRPr lang="en-US"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mtClean="0"/>
              <a:t> A renderer could map different channel formats to their particular loudspeaker arrangement.</a:t>
            </a:r>
          </a:p>
          <a:p>
            <a:pPr>
              <a:buFontTx/>
              <a:buChar char="-"/>
            </a:pPr>
            <a:r>
              <a:rPr lang="en-US" smtClean="0"/>
              <a:t>Actual placement and</a:t>
            </a:r>
            <a:r>
              <a:rPr lang="en-US" baseline="0" smtClean="0"/>
              <a:t> number of loudspeakers does not matter, as long as the rendering side can map the received audio channels to loudspeakers appropriately.</a:t>
            </a:r>
          </a:p>
          <a:p>
            <a:pPr>
              <a:buFontTx/>
              <a:buChar char="-"/>
            </a:pPr>
            <a:r>
              <a:rPr lang="en-US" baseline="0" smtClean="0"/>
              <a:t>Sometimes the mapping of audio channels to loudspeakers will result in only approximating the spatial location of audio.  The point is these different audio channel formats allow for interoperability with spatial audio better than monaural without requiring every device to use exactly the same audio format.</a:t>
            </a:r>
          </a:p>
          <a:p>
            <a:endParaRPr lang="en-US" smtClean="0"/>
          </a:p>
          <a:p>
            <a:endParaRPr lang="en-US"/>
          </a:p>
        </p:txBody>
      </p:sp>
      <p:sp>
        <p:nvSpPr>
          <p:cNvPr id="4" name="Slide Number Placeholder 3"/>
          <p:cNvSpPr>
            <a:spLocks noGrp="1"/>
          </p:cNvSpPr>
          <p:nvPr>
            <p:ph type="sldNum" sz="quarter" idx="10"/>
          </p:nvPr>
        </p:nvSpPr>
        <p:spPr/>
        <p:txBody>
          <a:bodyPr/>
          <a:lstStyle/>
          <a:p>
            <a:fld id="{83C29AD6-3516-4318-8B6C-EAE89BFA040E}"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C29AD6-3516-4318-8B6C-EAE89BFA040E}"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C29AD6-3516-4318-8B6C-EAE89BFA040E}"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C29AD6-3516-4318-8B6C-EAE89BFA040E}"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C29AD6-3516-4318-8B6C-EAE89BFA040E}"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C29AD6-3516-4318-8B6C-EAE89BFA040E}"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C29AD6-3516-4318-8B6C-EAE89BFA040E}"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C29AD6-3516-4318-8B6C-EAE89BFA040E}"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C29AD6-3516-4318-8B6C-EAE89BFA040E}"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C29AD6-3516-4318-8B6C-EAE89BFA040E}" type="slidenum">
              <a:rPr lang="en-US" smtClean="0"/>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C29AD6-3516-4318-8B6C-EAE89BFA040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These initial attributes are used to cover the initial use cases, others can</a:t>
            </a:r>
            <a:r>
              <a:rPr lang="en-US" baseline="0" smtClean="0"/>
              <a:t> be defined later.</a:t>
            </a:r>
          </a:p>
          <a:p>
            <a:r>
              <a:rPr lang="en-US" baseline="0" smtClean="0"/>
              <a:t>Major tool for extensibility in the framework.</a:t>
            </a:r>
          </a:p>
          <a:p>
            <a:r>
              <a:rPr lang="en-US" baseline="0" smtClean="0"/>
              <a:t>Purpose – main people media, or presentation media.</a:t>
            </a:r>
          </a:p>
          <a:p>
            <a:r>
              <a:rPr lang="en-US" baseline="0" smtClean="0"/>
              <a:t>Mixed – audio is a mix from different sources, such as an MCU mixing most recent speakers.  Video is composed from different sources, e.g in a grid or with Picture in Picture</a:t>
            </a:r>
          </a:p>
          <a:p>
            <a:r>
              <a:rPr lang="en-US" baseline="0" smtClean="0"/>
              <a:t>Linear position – for audio channel format = linear array, this denotes the position from left to right.</a:t>
            </a:r>
          </a:p>
          <a:p>
            <a:r>
              <a:rPr lang="en-US" baseline="0" smtClean="0"/>
              <a:t>Auto switched – image is switched between multiple sources, for example switched to the current speaker.</a:t>
            </a:r>
          </a:p>
          <a:p>
            <a:r>
              <a:rPr lang="en-US" baseline="0" smtClean="0"/>
              <a:t>Spatial scale – a measure of image width, probably something like the measure of the real size image width in centimeters.</a:t>
            </a:r>
          </a:p>
          <a:p>
            <a:r>
              <a:rPr lang="en-US" i="1" baseline="0" smtClean="0"/>
              <a:t>Note: Mark thinks spatial scale should be added back into the framework, the area of capture attribute is not sufficient to cover it</a:t>
            </a:r>
          </a:p>
          <a:p>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Extensibility </a:t>
            </a:r>
            <a:r>
              <a:rPr lang="en-US" b="1" smtClean="0"/>
              <a:t>Attributes are </a:t>
            </a:r>
            <a:r>
              <a:rPr lang="en-US" sz="1100" b="1" smtClean="0"/>
              <a:t>extensible</a:t>
            </a:r>
            <a:r>
              <a:rPr lang="en-US" b="1" smtClean="0"/>
              <a:t> – new ones can be defined, to support new use cases</a:t>
            </a:r>
          </a:p>
          <a:p>
            <a:endParaRPr lang="en-US"/>
          </a:p>
        </p:txBody>
      </p:sp>
      <p:sp>
        <p:nvSpPr>
          <p:cNvPr id="4" name="Slide Number Placeholder 3"/>
          <p:cNvSpPr>
            <a:spLocks noGrp="1"/>
          </p:cNvSpPr>
          <p:nvPr>
            <p:ph type="sldNum" sz="quarter" idx="10"/>
          </p:nvPr>
        </p:nvSpPr>
        <p:spPr/>
        <p:txBody>
          <a:bodyPr/>
          <a:lstStyle/>
          <a:p>
            <a:fld id="{83C29AD6-3516-4318-8B6C-EAE89BFA040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smtClean="0"/>
              <a:t>Different ways to capture same scene (audio similar)</a:t>
            </a:r>
          </a:p>
          <a:p>
            <a:endParaRPr lang="en-US" smtClean="0"/>
          </a:p>
          <a:p>
            <a:r>
              <a:rPr lang="en-US" smtClean="0"/>
              <a:t>Different alternatives for same Capture Scene.</a:t>
            </a:r>
          </a:p>
          <a:p>
            <a:r>
              <a:rPr lang="en-US" smtClean="0"/>
              <a:t>Left side of diagram is a top view of</a:t>
            </a:r>
            <a:r>
              <a:rPr lang="en-US" baseline="0" smtClean="0"/>
              <a:t> 6 people at a table, captured by 3 cameras.</a:t>
            </a:r>
          </a:p>
          <a:p>
            <a:r>
              <a:rPr lang="en-US" baseline="0" smtClean="0"/>
              <a:t>Right side of diagram shows three different ways that scene can be captured and displayed, each using a different number of Video Captures.</a:t>
            </a:r>
            <a:endParaRPr lang="en-US" smtClean="0"/>
          </a:p>
          <a:p>
            <a:r>
              <a:rPr lang="en-US" smtClean="0"/>
              <a:t>The point is</a:t>
            </a:r>
            <a:r>
              <a:rPr lang="en-US" baseline="0" smtClean="0"/>
              <a:t> for the Media Provider to offer alternatives for Media Consumers that can receive different number of streams.</a:t>
            </a:r>
            <a:endParaRPr lang="en-US" smtClean="0"/>
          </a:p>
          <a:p>
            <a:r>
              <a:rPr lang="en-US" smtClean="0"/>
              <a:t>Could</a:t>
            </a:r>
            <a:r>
              <a:rPr lang="en-US" baseline="0" smtClean="0"/>
              <a:t> also have alternatives for audio – mono, stereo.</a:t>
            </a:r>
          </a:p>
          <a:p>
            <a:r>
              <a:rPr lang="en-US" baseline="0" smtClean="0"/>
              <a:t>There could be multiple capture scenes - For example another scene for a presentation.</a:t>
            </a:r>
            <a:endParaRPr lang="en-US"/>
          </a:p>
        </p:txBody>
      </p:sp>
      <p:sp>
        <p:nvSpPr>
          <p:cNvPr id="4" name="Slide Number Placeholder 3"/>
          <p:cNvSpPr>
            <a:spLocks noGrp="1"/>
          </p:cNvSpPr>
          <p:nvPr>
            <p:ph type="sldNum" sz="quarter" idx="10"/>
          </p:nvPr>
        </p:nvSpPr>
        <p:spPr/>
        <p:txBody>
          <a:bodyPr/>
          <a:lstStyle/>
          <a:p>
            <a:fld id="{83C29AD6-3516-4318-8B6C-EAE89BFA040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smtClean="0"/>
          </a:p>
        </p:txBody>
      </p:sp>
      <p:sp>
        <p:nvSpPr>
          <p:cNvPr id="4" name="Slide Number Placeholder 3"/>
          <p:cNvSpPr>
            <a:spLocks noGrp="1"/>
          </p:cNvSpPr>
          <p:nvPr>
            <p:ph type="sldNum" sz="quarter" idx="10"/>
          </p:nvPr>
        </p:nvSpPr>
        <p:spPr/>
        <p:txBody>
          <a:bodyPr/>
          <a:lstStyle/>
          <a:p>
            <a:fld id="{83C29AD6-3516-4318-8B6C-EAE89BFA040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Capture Set includes Media Captures from the same Capture Scene</a:t>
            </a:r>
          </a:p>
          <a:p>
            <a:r>
              <a:rPr lang="en-US" smtClean="0"/>
              <a:t>- Capture Set has multiple rows for alternatives and for different media types</a:t>
            </a:r>
          </a:p>
          <a:p>
            <a:r>
              <a:rPr lang="en-US" smtClean="0"/>
              <a:t>- Left to right adjacency of VCs is defined by the order of VCs within a row</a:t>
            </a:r>
          </a:p>
          <a:p>
            <a:pPr>
              <a:buFontTx/>
              <a:buChar char="-"/>
            </a:pPr>
            <a:r>
              <a:rPr lang="en-US" smtClean="0"/>
              <a:t>There can be multiple capture sets, such as one for people and one for a presentation</a:t>
            </a:r>
          </a:p>
          <a:p>
            <a:pPr>
              <a:buFontTx/>
              <a:buChar char="-"/>
            </a:pPr>
            <a:r>
              <a:rPr lang="en-US" baseline="0" smtClean="0"/>
              <a:t> This is illustrated for video, but the same concept applies to audio</a:t>
            </a:r>
          </a:p>
          <a:p>
            <a:pPr>
              <a:buFontTx/>
              <a:buChar char="-"/>
            </a:pPr>
            <a:r>
              <a:rPr lang="en-US" baseline="0" smtClean="0"/>
              <a:t>- audio from the same capture scene is included as additional rows in the Capture Set</a:t>
            </a:r>
            <a:endParaRPr lang="en-US" smtClean="0"/>
          </a:p>
        </p:txBody>
      </p:sp>
      <p:sp>
        <p:nvSpPr>
          <p:cNvPr id="4" name="Slide Number Placeholder 3"/>
          <p:cNvSpPr>
            <a:spLocks noGrp="1"/>
          </p:cNvSpPr>
          <p:nvPr>
            <p:ph type="sldNum" sz="quarter" idx="10"/>
          </p:nvPr>
        </p:nvSpPr>
        <p:spPr/>
        <p:txBody>
          <a:bodyPr/>
          <a:lstStyle/>
          <a:p>
            <a:fld id="{83C29AD6-3516-4318-8B6C-EAE89BFA040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smtClean="0"/>
              <a:t>These two camera arrangements are represented with</a:t>
            </a:r>
            <a:r>
              <a:rPr lang="en-US" sz="1200" b="0" baseline="0" smtClean="0"/>
              <a:t> the same area of capture, but a different point of capture.</a:t>
            </a:r>
            <a:endParaRPr lang="en-US" sz="1200" b="0" smtClean="0"/>
          </a:p>
          <a:p>
            <a:endParaRPr lang="en-US" smtClean="0"/>
          </a:p>
          <a:p>
            <a:r>
              <a:rPr lang="en-US" smtClean="0"/>
              <a:t>Spatial adjacency is indicated in the framework,</a:t>
            </a:r>
            <a:r>
              <a:rPr lang="en-US" baseline="0" smtClean="0"/>
              <a:t> through the area of capture attributes.</a:t>
            </a:r>
            <a:endParaRPr lang="en-US" smtClean="0"/>
          </a:p>
          <a:p>
            <a:r>
              <a:rPr lang="en-US" smtClean="0"/>
              <a:t>These</a:t>
            </a:r>
            <a:r>
              <a:rPr lang="en-US" baseline="0" smtClean="0"/>
              <a:t> two different camera arrangements may be differentiated from each other by the point of capture attributes.</a:t>
            </a:r>
            <a:endParaRPr lang="en-US"/>
          </a:p>
        </p:txBody>
      </p:sp>
      <p:sp>
        <p:nvSpPr>
          <p:cNvPr id="4" name="Slide Number Placeholder 3"/>
          <p:cNvSpPr>
            <a:spLocks noGrp="1"/>
          </p:cNvSpPr>
          <p:nvPr>
            <p:ph type="sldNum" sz="quarter" idx="10"/>
          </p:nvPr>
        </p:nvSpPr>
        <p:spPr/>
        <p:txBody>
          <a:bodyPr/>
          <a:lstStyle/>
          <a:p>
            <a:fld id="{83C29AD6-3516-4318-8B6C-EAE89BFA040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Alternatively, yEnd could be greater than yBegin, but I’m not sure</a:t>
            </a:r>
            <a:r>
              <a:rPr lang="en-US" baseline="0" smtClean="0"/>
              <a:t> what difference it would make.  </a:t>
            </a:r>
            <a:endParaRPr lang="en-US"/>
          </a:p>
        </p:txBody>
      </p:sp>
      <p:sp>
        <p:nvSpPr>
          <p:cNvPr id="4" name="Slide Number Placeholder 3"/>
          <p:cNvSpPr>
            <a:spLocks noGrp="1"/>
          </p:cNvSpPr>
          <p:nvPr>
            <p:ph type="sldNum" sz="quarter" idx="10"/>
          </p:nvPr>
        </p:nvSpPr>
        <p:spPr/>
        <p:txBody>
          <a:bodyPr/>
          <a:lstStyle/>
          <a:p>
            <a:fld id="{83C29AD6-3516-4318-8B6C-EAE89BFA040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US"/>
          </a:p>
        </p:txBody>
      </p:sp>
      <p:sp>
        <p:nvSpPr>
          <p:cNvPr id="5" name="Line 8"/>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US"/>
          </a:p>
        </p:txBody>
      </p:sp>
      <p:pic>
        <p:nvPicPr>
          <p:cNvPr id="6" name="Picture 9" descr="ietflogo"/>
          <p:cNvPicPr>
            <a:picLocks noChangeAspect="1" noChangeArrowheads="1"/>
          </p:cNvPicPr>
          <p:nvPr/>
        </p:nvPicPr>
        <p:blipFill>
          <a:blip r:embed="rId2" cstate="print"/>
          <a:srcRect/>
          <a:stretch>
            <a:fillRect/>
          </a:stretch>
        </p:blipFill>
        <p:spPr bwMode="auto">
          <a:xfrm>
            <a:off x="7391400" y="2971800"/>
            <a:ext cx="1524000" cy="871538"/>
          </a:xfrm>
          <a:prstGeom prst="rect">
            <a:avLst/>
          </a:prstGeom>
          <a:noFill/>
          <a:ln w="9525">
            <a:noFill/>
            <a:miter lim="800000"/>
            <a:headEnd/>
            <a:tailEnd/>
          </a:ln>
        </p:spPr>
      </p:pic>
      <p:sp>
        <p:nvSpPr>
          <p:cNvPr id="16387"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smtClean="0"/>
              <a:t>Click to edit Master title style</a:t>
            </a:r>
            <a:endParaRPr lang="en-US" altLang="en-US"/>
          </a:p>
        </p:txBody>
      </p:sp>
      <p:sp>
        <p:nvSpPr>
          <p:cNvPr id="1638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smtClean="0"/>
              <a:t>Click to edit Master subtitle style</a:t>
            </a:r>
            <a:endParaRPr lang="en-US" altLang="en-US"/>
          </a:p>
        </p:txBody>
      </p:sp>
      <p:sp>
        <p:nvSpPr>
          <p:cNvPr id="7" name="Rectangle 5"/>
          <p:cNvSpPr>
            <a:spLocks noGrp="1" noChangeArrowheads="1"/>
          </p:cNvSpPr>
          <p:nvPr>
            <p:ph type="dt" sz="half" idx="10"/>
          </p:nvPr>
        </p:nvSpPr>
        <p:spPr/>
        <p:txBody>
          <a:bodyPr/>
          <a:lstStyle>
            <a:lvl1pPr>
              <a:defRPr smtClean="0"/>
            </a:lvl1pPr>
          </a:lstStyle>
          <a:p>
            <a:fld id="{6F69DBF8-84B4-4D60-BD65-75EDCD39C45A}" type="datetimeFigureOut">
              <a:rPr lang="en-US" smtClean="0"/>
              <a:pPr/>
              <a:t>10/10/11</a:t>
            </a:fld>
            <a:endParaRPr lang="en-US"/>
          </a:p>
        </p:txBody>
      </p:sp>
      <p:sp>
        <p:nvSpPr>
          <p:cNvPr id="8" name="Rectangle 6"/>
          <p:cNvSpPr>
            <a:spLocks noGrp="1" noChangeArrowheads="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endParaRPr lang="en-US"/>
          </a:p>
        </p:txBody>
      </p:sp>
      <p:sp>
        <p:nvSpPr>
          <p:cNvPr id="9" name="Rectangle 7"/>
          <p:cNvSpPr>
            <a:spLocks noGrp="1" noChangeArrowheads="1"/>
          </p:cNvSpPr>
          <p:nvPr>
            <p:ph type="sldNum" sz="quarter" idx="12"/>
          </p:nvPr>
        </p:nvSpPr>
        <p:spPr/>
        <p:txBody>
          <a:bodyPr/>
          <a:lstStyle>
            <a:lvl1pPr>
              <a:defRPr smtClean="0"/>
            </a:lvl1pPr>
          </a:lstStyle>
          <a:p>
            <a:fld id="{20C9F3D7-AB5C-46F7-9B3B-0DC491867AA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fld id="{6F69DBF8-84B4-4D60-BD65-75EDCD39C45A}" type="datetimeFigureOut">
              <a:rPr lang="en-US" smtClean="0"/>
              <a:pPr/>
              <a:t>10/10/11</a:t>
            </a:fld>
            <a:endParaRPr lang="en-US"/>
          </a:p>
        </p:txBody>
      </p:sp>
      <p:sp>
        <p:nvSpPr>
          <p:cNvPr id="6" name="Footer Placeholder 5"/>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20C9F3D7-AB5C-46F7-9B3B-0DC491867A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fld id="{6F69DBF8-84B4-4D60-BD65-75EDCD39C45A}" type="datetimeFigureOut">
              <a:rPr lang="en-US" smtClean="0"/>
              <a:pPr/>
              <a:t>10/10/11</a:t>
            </a:fld>
            <a:endParaRPr lang="en-US"/>
          </a:p>
        </p:txBody>
      </p:sp>
      <p:sp>
        <p:nvSpPr>
          <p:cNvPr id="5" name="Footer Placeholder 4"/>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20C9F3D7-AB5C-46F7-9B3B-0DC491867AA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fld id="{6F69DBF8-84B4-4D60-BD65-75EDCD39C45A}" type="datetimeFigureOut">
              <a:rPr lang="en-US" smtClean="0"/>
              <a:pPr/>
              <a:t>10/10/11</a:t>
            </a:fld>
            <a:endParaRPr lang="en-US"/>
          </a:p>
        </p:txBody>
      </p:sp>
      <p:sp>
        <p:nvSpPr>
          <p:cNvPr id="5" name="Footer Placeholder 4"/>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20C9F3D7-AB5C-46F7-9B3B-0DC491867AA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US"/>
          </a:p>
        </p:txBody>
      </p:sp>
      <p:sp>
        <p:nvSpPr>
          <p:cNvPr id="5" name="Line 8"/>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US"/>
          </a:p>
        </p:txBody>
      </p:sp>
      <p:pic>
        <p:nvPicPr>
          <p:cNvPr id="6" name="Picture 9" descr="ietflogo"/>
          <p:cNvPicPr>
            <a:picLocks noChangeAspect="1" noChangeArrowheads="1"/>
          </p:cNvPicPr>
          <p:nvPr/>
        </p:nvPicPr>
        <p:blipFill>
          <a:blip r:embed="rId2" cstate="print"/>
          <a:srcRect/>
          <a:stretch>
            <a:fillRect/>
          </a:stretch>
        </p:blipFill>
        <p:spPr bwMode="auto">
          <a:xfrm>
            <a:off x="7391400" y="609600"/>
            <a:ext cx="1524000" cy="871538"/>
          </a:xfrm>
          <a:prstGeom prst="rect">
            <a:avLst/>
          </a:prstGeom>
          <a:noFill/>
          <a:ln w="9525">
            <a:noFill/>
            <a:miter lim="800000"/>
            <a:headEnd/>
            <a:tailEnd/>
          </a:ln>
        </p:spPr>
      </p:pic>
      <p:sp>
        <p:nvSpPr>
          <p:cNvPr id="16387"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smtClean="0"/>
              <a:t>Click to edit Master title style</a:t>
            </a:r>
            <a:endParaRPr lang="en-US" altLang="en-US"/>
          </a:p>
        </p:txBody>
      </p:sp>
      <p:sp>
        <p:nvSpPr>
          <p:cNvPr id="1638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smtClean="0"/>
              <a:t>Click to edit Master subtitle style</a:t>
            </a:r>
            <a:endParaRPr lang="en-US" altLang="en-US"/>
          </a:p>
        </p:txBody>
      </p:sp>
      <p:sp>
        <p:nvSpPr>
          <p:cNvPr id="7" name="Rectangle 5"/>
          <p:cNvSpPr>
            <a:spLocks noGrp="1" noChangeArrowheads="1"/>
          </p:cNvSpPr>
          <p:nvPr>
            <p:ph type="dt" sz="half" idx="10"/>
          </p:nvPr>
        </p:nvSpPr>
        <p:spPr/>
        <p:txBody>
          <a:bodyPr/>
          <a:lstStyle>
            <a:lvl1pPr>
              <a:defRPr smtClean="0"/>
            </a:lvl1pPr>
          </a:lstStyle>
          <a:p>
            <a:fld id="{6F69DBF8-84B4-4D60-BD65-75EDCD39C45A}" type="datetimeFigureOut">
              <a:rPr lang="en-US" smtClean="0"/>
              <a:pPr/>
              <a:t>10/10/11</a:t>
            </a:fld>
            <a:endParaRPr lang="en-US"/>
          </a:p>
        </p:txBody>
      </p:sp>
      <p:sp>
        <p:nvSpPr>
          <p:cNvPr id="8" name="Rectangle 6"/>
          <p:cNvSpPr>
            <a:spLocks noGrp="1" noChangeArrowheads="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endParaRPr lang="en-US"/>
          </a:p>
        </p:txBody>
      </p:sp>
      <p:sp>
        <p:nvSpPr>
          <p:cNvPr id="9" name="Rectangle 7"/>
          <p:cNvSpPr>
            <a:spLocks noGrp="1" noChangeArrowheads="1"/>
          </p:cNvSpPr>
          <p:nvPr>
            <p:ph type="sldNum" sz="quarter" idx="12"/>
          </p:nvPr>
        </p:nvSpPr>
        <p:spPr/>
        <p:txBody>
          <a:bodyPr/>
          <a:lstStyle>
            <a:lvl1pPr>
              <a:defRPr smtClean="0"/>
            </a:lvl1pPr>
          </a:lstStyle>
          <a:p>
            <a:fld id="{20C9F3D7-AB5C-46F7-9B3B-0DC491867AA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6F69DBF8-84B4-4D60-BD65-75EDCD39C45A}" type="datetimeFigureOut">
              <a:rPr lang="en-US" smtClean="0"/>
              <a:pPr/>
              <a:t>10/10/11</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20C9F3D7-AB5C-46F7-9B3B-0DC491867AA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mtClean="0"/>
            </a:lvl1pPr>
          </a:lstStyle>
          <a:p>
            <a:fld id="{6F69DBF8-84B4-4D60-BD65-75EDCD39C45A}" type="datetimeFigureOut">
              <a:rPr lang="en-US" smtClean="0"/>
              <a:pPr/>
              <a:t>10/10/11</a:t>
            </a:fld>
            <a:endParaRPr lang="en-US"/>
          </a:p>
        </p:txBody>
      </p:sp>
      <p:sp>
        <p:nvSpPr>
          <p:cNvPr id="5" name="Footer Placeholder 4"/>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20C9F3D7-AB5C-46F7-9B3B-0DC491867AA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fld id="{6F69DBF8-84B4-4D60-BD65-75EDCD39C45A}" type="datetimeFigureOut">
              <a:rPr lang="en-US" smtClean="0"/>
              <a:pPr/>
              <a:t>10/10/11</a:t>
            </a:fld>
            <a:endParaRPr lang="en-US"/>
          </a:p>
        </p:txBody>
      </p:sp>
      <p:sp>
        <p:nvSpPr>
          <p:cNvPr id="6" name="Footer Placeholder 5"/>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20C9F3D7-AB5C-46F7-9B3B-0DC491867AA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lstStyle>
          <a:p>
            <a:fld id="{6F69DBF8-84B4-4D60-BD65-75EDCD39C45A}" type="datetimeFigureOut">
              <a:rPr lang="en-US" smtClean="0"/>
              <a:pPr/>
              <a:t>10/10/11</a:t>
            </a:fld>
            <a:endParaRPr lang="en-US"/>
          </a:p>
        </p:txBody>
      </p:sp>
      <p:sp>
        <p:nvSpPr>
          <p:cNvPr id="8" name="Footer Placeholder 7"/>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20C9F3D7-AB5C-46F7-9B3B-0DC491867AA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fld id="{6F69DBF8-84B4-4D60-BD65-75EDCD39C45A}" type="datetimeFigureOut">
              <a:rPr lang="en-US" smtClean="0"/>
              <a:pPr/>
              <a:t>10/10/11</a:t>
            </a:fld>
            <a:endParaRPr lang="en-US"/>
          </a:p>
        </p:txBody>
      </p:sp>
      <p:sp>
        <p:nvSpPr>
          <p:cNvPr id="4" name="Footer Placeholder 3"/>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20C9F3D7-AB5C-46F7-9B3B-0DC491867AA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fld id="{6F69DBF8-84B4-4D60-BD65-75EDCD39C45A}" type="datetimeFigureOut">
              <a:rPr lang="en-US" smtClean="0"/>
              <a:pPr/>
              <a:t>10/10/11</a:t>
            </a:fld>
            <a:endParaRPr lang="en-US"/>
          </a:p>
        </p:txBody>
      </p:sp>
      <p:sp>
        <p:nvSpPr>
          <p:cNvPr id="3" name="Footer Placeholder 2"/>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20C9F3D7-AB5C-46F7-9B3B-0DC491867AA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fld id="{6F69DBF8-84B4-4D60-BD65-75EDCD39C45A}" type="datetimeFigureOut">
              <a:rPr lang="en-US" smtClean="0"/>
              <a:pPr/>
              <a:t>10/10/11</a:t>
            </a:fld>
            <a:endParaRPr lang="en-US"/>
          </a:p>
        </p:txBody>
      </p:sp>
      <p:sp>
        <p:nvSpPr>
          <p:cNvPr id="6" name="Footer Placeholder 5"/>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20C9F3D7-AB5C-46F7-9B3B-0DC491867AA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Line 2"/>
          <p:cNvSpPr>
            <a:spLocks noChangeShapeType="1"/>
          </p:cNvSpPr>
          <p:nvPr/>
        </p:nvSpPr>
        <p:spPr bwMode="auto">
          <a:xfrm>
            <a:off x="7391400" y="0"/>
            <a:ext cx="0" cy="1524000"/>
          </a:xfrm>
          <a:prstGeom prst="line">
            <a:avLst/>
          </a:prstGeom>
          <a:noFill/>
          <a:ln w="9525">
            <a:solidFill>
              <a:schemeClr val="tx1"/>
            </a:solidFill>
            <a:round/>
            <a:headEnd/>
            <a:tailEnd/>
          </a:ln>
          <a:effectLst/>
        </p:spPr>
        <p:txBody>
          <a:bodyPr/>
          <a:lstStyle/>
          <a:p>
            <a:pPr>
              <a:defRPr/>
            </a:pPr>
            <a:endParaRPr lang="en-US"/>
          </a:p>
        </p:txBody>
      </p:sp>
      <p:sp>
        <p:nvSpPr>
          <p:cNvPr id="1027" name="Rectangle 3"/>
          <p:cNvSpPr>
            <a:spLocks noGrp="1" noChangeArrowheads="1"/>
          </p:cNvSpPr>
          <p:nvPr>
            <p:ph type="title"/>
          </p:nvPr>
        </p:nvSpPr>
        <p:spPr bwMode="auto">
          <a:xfrm>
            <a:off x="457200" y="122238"/>
            <a:ext cx="68580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36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lvl1pPr>
          </a:lstStyle>
          <a:p>
            <a:fld id="{6F69DBF8-84B4-4D60-BD65-75EDCD39C45A}" type="datetimeFigureOut">
              <a:rPr lang="en-US" smtClean="0"/>
              <a:pPr/>
              <a:t>10/10/11</a:t>
            </a:fld>
            <a:endParaRPr lang="en-US"/>
          </a:p>
        </p:txBody>
      </p:sp>
      <p:sp>
        <p:nvSpPr>
          <p:cNvPr id="1536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dirty="0" smtClean="0"/>
            </a:lvl1pPr>
          </a:lstStyle>
          <a:p>
            <a:endParaRPr lang="en-US"/>
          </a:p>
        </p:txBody>
      </p:sp>
      <p:sp>
        <p:nvSpPr>
          <p:cNvPr id="1536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lvl1pPr>
          </a:lstStyle>
          <a:p>
            <a:fld id="{20C9F3D7-AB5C-46F7-9B3B-0DC491867AA9}" type="slidenum">
              <a:rPr lang="en-US" smtClean="0"/>
              <a:pPr/>
              <a:t>‹#›</a:t>
            </a:fld>
            <a:endParaRPr lang="en-US"/>
          </a:p>
        </p:txBody>
      </p:sp>
      <p:pic>
        <p:nvPicPr>
          <p:cNvPr id="1032" name="Picture 8" descr="ietflogo"/>
          <p:cNvPicPr>
            <a:picLocks noChangeAspect="1" noChangeArrowheads="1"/>
          </p:cNvPicPr>
          <p:nvPr/>
        </p:nvPicPr>
        <p:blipFill>
          <a:blip r:embed="rId14" cstate="print"/>
          <a:srcRect/>
          <a:stretch>
            <a:fillRect/>
          </a:stretch>
        </p:blipFill>
        <p:spPr bwMode="auto">
          <a:xfrm>
            <a:off x="7391400" y="228600"/>
            <a:ext cx="1524000" cy="8715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74"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defRPr>
      </a:lvl2pPr>
      <a:lvl3pPr algn="l" rtl="0" eaLnBrk="1" fontAlgn="base" hangingPunct="1">
        <a:spcBef>
          <a:spcPct val="0"/>
        </a:spcBef>
        <a:spcAft>
          <a:spcPct val="0"/>
        </a:spcAft>
        <a:defRPr sz="3900" b="1">
          <a:solidFill>
            <a:schemeClr val="tx2"/>
          </a:solidFill>
          <a:latin typeface="Arial" charset="0"/>
        </a:defRPr>
      </a:lvl3pPr>
      <a:lvl4pPr algn="l" rtl="0" eaLnBrk="1" fontAlgn="base" hangingPunct="1">
        <a:spcBef>
          <a:spcPct val="0"/>
        </a:spcBef>
        <a:spcAft>
          <a:spcPct val="0"/>
        </a:spcAft>
        <a:defRPr sz="3900" b="1">
          <a:solidFill>
            <a:schemeClr val="tx2"/>
          </a:solidFill>
          <a:latin typeface="Arial" charset="0"/>
        </a:defRPr>
      </a:lvl4pPr>
      <a:lvl5pPr algn="l" rtl="0" eaLnBrk="1" fontAlgn="base" hangingPunct="1">
        <a:spcBef>
          <a:spcPct val="0"/>
        </a:spcBef>
        <a:spcAft>
          <a:spcPct val="0"/>
        </a:spcAft>
        <a:defRPr sz="3900" b="1">
          <a:solidFill>
            <a:schemeClr val="tx2"/>
          </a:solidFill>
          <a:latin typeface="Arial" charset="0"/>
        </a:defRPr>
      </a:lvl5pPr>
      <a:lvl6pPr marL="457200" algn="l" rtl="0" eaLnBrk="1" fontAlgn="base" hangingPunct="1">
        <a:spcBef>
          <a:spcPct val="0"/>
        </a:spcBef>
        <a:spcAft>
          <a:spcPct val="0"/>
        </a:spcAft>
        <a:defRPr sz="3900" b="1">
          <a:solidFill>
            <a:schemeClr val="tx2"/>
          </a:solidFill>
          <a:latin typeface="Arial" charset="0"/>
        </a:defRPr>
      </a:lvl6pPr>
      <a:lvl7pPr marL="914400" algn="l" rtl="0" eaLnBrk="1" fontAlgn="base" hangingPunct="1">
        <a:spcBef>
          <a:spcPct val="0"/>
        </a:spcBef>
        <a:spcAft>
          <a:spcPct val="0"/>
        </a:spcAft>
        <a:defRPr sz="3900" b="1">
          <a:solidFill>
            <a:schemeClr val="tx2"/>
          </a:solidFill>
          <a:latin typeface="Arial" charset="0"/>
        </a:defRPr>
      </a:lvl7pPr>
      <a:lvl8pPr marL="1371600" algn="l" rtl="0" eaLnBrk="1" fontAlgn="base" hangingPunct="1">
        <a:spcBef>
          <a:spcPct val="0"/>
        </a:spcBef>
        <a:spcAft>
          <a:spcPct val="0"/>
        </a:spcAft>
        <a:defRPr sz="3900" b="1">
          <a:solidFill>
            <a:schemeClr val="tx2"/>
          </a:solidFill>
          <a:latin typeface="Arial" charset="0"/>
        </a:defRPr>
      </a:lvl8pPr>
      <a:lvl9pPr marL="1828800" algn="l" rtl="0" eaLnBrk="1" fontAlgn="base" hangingPunct="1">
        <a:spcBef>
          <a:spcPct val="0"/>
        </a:spcBef>
        <a:spcAft>
          <a:spcPct val="0"/>
        </a:spcAft>
        <a:defRPr sz="39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stuff</a:t>
            </a:r>
            <a:endParaRPr lang="en-US"/>
          </a:p>
        </p:txBody>
      </p:sp>
      <p:sp>
        <p:nvSpPr>
          <p:cNvPr id="3" name="Content Placeholder 2"/>
          <p:cNvSpPr>
            <a:spLocks noGrp="1"/>
          </p:cNvSpPr>
          <p:nvPr>
            <p:ph idx="1"/>
          </p:nvPr>
        </p:nvSpPr>
        <p:spPr/>
        <p:txBody>
          <a:bodyPr/>
          <a:lstStyle/>
          <a:p>
            <a:r>
              <a:rPr lang="en-US" smtClean="0"/>
              <a:t>People were interested in more detailed spatial information about media captures</a:t>
            </a:r>
          </a:p>
          <a:p>
            <a:pPr lvl="1"/>
            <a:r>
              <a:rPr lang="en-US" smtClean="0"/>
              <a:t>Added </a:t>
            </a:r>
            <a:r>
              <a:rPr lang="en-US" b="1" smtClean="0">
                <a:solidFill>
                  <a:srgbClr val="00B050"/>
                </a:solidFill>
              </a:rPr>
              <a:t>area of capture </a:t>
            </a:r>
            <a:r>
              <a:rPr lang="en-US" smtClean="0"/>
              <a:t>and </a:t>
            </a:r>
            <a:r>
              <a:rPr lang="en-US" b="1" smtClean="0">
                <a:solidFill>
                  <a:srgbClr val="00B050"/>
                </a:solidFill>
              </a:rPr>
              <a:t>point of capture </a:t>
            </a:r>
            <a:r>
              <a:rPr lang="en-US" smtClean="0">
                <a:solidFill>
                  <a:srgbClr val="002060"/>
                </a:solidFill>
              </a:rPr>
              <a:t>attributes</a:t>
            </a:r>
            <a:endParaRPr lang="en-US" b="1" smtClean="0">
              <a:solidFill>
                <a:srgbClr val="00B050"/>
              </a:solidFill>
            </a:endParaRPr>
          </a:p>
          <a:p>
            <a:pPr lvl="1"/>
            <a:r>
              <a:rPr lang="en-US" smtClean="0">
                <a:solidFill>
                  <a:srgbClr val="002060"/>
                </a:solidFill>
              </a:rPr>
              <a:t>Also addresses multi-view use case</a:t>
            </a:r>
          </a:p>
          <a:p>
            <a:pPr lvl="1"/>
            <a:r>
              <a:rPr lang="en-US" smtClean="0">
                <a:solidFill>
                  <a:srgbClr val="002060"/>
                </a:solidFill>
              </a:rPr>
              <a:t>Offers a more flexible way of associating audio with video</a:t>
            </a:r>
          </a:p>
          <a:p>
            <a:pPr lvl="2"/>
            <a:r>
              <a:rPr lang="en-US" smtClean="0">
                <a:solidFill>
                  <a:srgbClr val="002060"/>
                </a:solidFill>
              </a:rPr>
              <a:t>Remove the “linear array” audio type, replaced by using area of capture</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8"/>
            <a:ext cx="7086600" cy="868362"/>
          </a:xfrm>
        </p:spPr>
        <p:txBody>
          <a:bodyPr/>
          <a:lstStyle/>
          <a:p>
            <a:r>
              <a:rPr lang="en-US" sz="3600" smtClean="0"/>
              <a:t>Example with Field of View 2</a:t>
            </a:r>
            <a:endParaRPr lang="en-US" sz="3600" b="1">
              <a:solidFill>
                <a:schemeClr val="tx1"/>
              </a:solidFill>
            </a:endParaRPr>
          </a:p>
        </p:txBody>
      </p:sp>
      <p:sp>
        <p:nvSpPr>
          <p:cNvPr id="57" name="TextBox 56"/>
          <p:cNvSpPr txBox="1"/>
          <p:nvPr/>
        </p:nvSpPr>
        <p:spPr>
          <a:xfrm>
            <a:off x="838201" y="4800600"/>
            <a:ext cx="1152880" cy="369332"/>
          </a:xfrm>
          <a:prstGeom prst="rect">
            <a:avLst/>
          </a:prstGeom>
          <a:noFill/>
        </p:spPr>
        <p:txBody>
          <a:bodyPr wrap="none" rtlCol="0">
            <a:spAutoFit/>
          </a:bodyPr>
          <a:lstStyle/>
          <a:p>
            <a:r>
              <a:rPr lang="en-US" smtClean="0"/>
              <a:t>xBegin=0</a:t>
            </a:r>
            <a:endParaRPr lang="en-US"/>
          </a:p>
        </p:txBody>
      </p:sp>
      <p:sp>
        <p:nvSpPr>
          <p:cNvPr id="65" name="TextBox 64"/>
          <p:cNvSpPr txBox="1"/>
          <p:nvPr/>
        </p:nvSpPr>
        <p:spPr>
          <a:xfrm>
            <a:off x="5791201" y="3925669"/>
            <a:ext cx="1828799" cy="646331"/>
          </a:xfrm>
          <a:prstGeom prst="rect">
            <a:avLst/>
          </a:prstGeom>
          <a:noFill/>
        </p:spPr>
        <p:txBody>
          <a:bodyPr wrap="square" rtlCol="0">
            <a:spAutoFit/>
          </a:bodyPr>
          <a:lstStyle/>
          <a:p>
            <a:r>
              <a:rPr lang="en-US" smtClean="0"/>
              <a:t>Point of capture = (1396,0)</a:t>
            </a:r>
            <a:endParaRPr lang="en-US"/>
          </a:p>
        </p:txBody>
      </p:sp>
      <p:grpSp>
        <p:nvGrpSpPr>
          <p:cNvPr id="3" name="Group 79"/>
          <p:cNvGrpSpPr/>
          <p:nvPr/>
        </p:nvGrpSpPr>
        <p:grpSpPr>
          <a:xfrm>
            <a:off x="2057401" y="3810000"/>
            <a:ext cx="3581400" cy="1143000"/>
            <a:chOff x="1752600" y="4495800"/>
            <a:chExt cx="3581400" cy="1143000"/>
          </a:xfrm>
        </p:grpSpPr>
        <p:sp>
          <p:nvSpPr>
            <p:cNvPr id="7" name="Oval 6"/>
            <p:cNvSpPr/>
            <p:nvPr/>
          </p:nvSpPr>
          <p:spPr>
            <a:xfrm>
              <a:off x="1752600" y="4583668"/>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752600" y="5269468"/>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105400" y="4953000"/>
              <a:ext cx="228600" cy="152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5" idx="1"/>
            </p:cNvCxnSpPr>
            <p:nvPr/>
          </p:nvCxnSpPr>
          <p:spPr>
            <a:xfrm flipH="1" flipV="1">
              <a:off x="2133600" y="4495800"/>
              <a:ext cx="2971800" cy="53340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5" idx="1"/>
            </p:cNvCxnSpPr>
            <p:nvPr/>
          </p:nvCxnSpPr>
          <p:spPr>
            <a:xfrm flipH="1">
              <a:off x="2133600" y="5029200"/>
              <a:ext cx="2971800" cy="60960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2133600" y="4495800"/>
              <a:ext cx="0" cy="1143000"/>
            </a:xfrm>
            <a:prstGeom prst="line">
              <a:avLst/>
            </a:prstGeom>
            <a:ln w="57150">
              <a:solidFill>
                <a:srgbClr val="CC9900"/>
              </a:solidFill>
            </a:ln>
          </p:spPr>
          <p:style>
            <a:lnRef idx="1">
              <a:schemeClr val="accent1"/>
            </a:lnRef>
            <a:fillRef idx="0">
              <a:schemeClr val="accent1"/>
            </a:fillRef>
            <a:effectRef idx="0">
              <a:schemeClr val="accent1"/>
            </a:effectRef>
            <a:fontRef idx="minor">
              <a:schemeClr val="tx1"/>
            </a:fontRef>
          </p:style>
        </p:cxnSp>
      </p:grpSp>
      <p:cxnSp>
        <p:nvCxnSpPr>
          <p:cNvPr id="74" name="Straight Arrow Connector 73"/>
          <p:cNvCxnSpPr/>
          <p:nvPr/>
        </p:nvCxnSpPr>
        <p:spPr bwMode="auto">
          <a:xfrm flipH="1">
            <a:off x="4275242" y="5334000"/>
            <a:ext cx="914400" cy="0"/>
          </a:xfrm>
          <a:prstGeom prst="straightConnector1">
            <a:avLst/>
          </a:prstGeom>
          <a:noFill/>
          <a:ln w="25400" cap="flat" cmpd="sng" algn="ctr">
            <a:solidFill>
              <a:schemeClr val="tx1"/>
            </a:solidFill>
            <a:prstDash val="solid"/>
            <a:round/>
            <a:headEnd type="none" w="lg" len="med"/>
            <a:tailEnd type="arrow"/>
          </a:ln>
          <a:effectLst/>
        </p:spPr>
      </p:cxnSp>
      <p:sp>
        <p:nvSpPr>
          <p:cNvPr id="76" name="TextBox 75"/>
          <p:cNvSpPr txBox="1"/>
          <p:nvPr/>
        </p:nvSpPr>
        <p:spPr>
          <a:xfrm>
            <a:off x="4275242" y="5345668"/>
            <a:ext cx="2582758" cy="369332"/>
          </a:xfrm>
          <a:prstGeom prst="rect">
            <a:avLst/>
          </a:prstGeom>
          <a:noFill/>
        </p:spPr>
        <p:txBody>
          <a:bodyPr wrap="none" rtlCol="0">
            <a:spAutoFit/>
          </a:bodyPr>
          <a:lstStyle/>
          <a:p>
            <a:r>
              <a:rPr lang="en-US" smtClean="0"/>
              <a:t>y distance from camera</a:t>
            </a:r>
            <a:endParaRPr lang="en-US"/>
          </a:p>
        </p:txBody>
      </p:sp>
      <p:sp>
        <p:nvSpPr>
          <p:cNvPr id="78" name="TextBox 77"/>
          <p:cNvSpPr txBox="1"/>
          <p:nvPr/>
        </p:nvSpPr>
        <p:spPr>
          <a:xfrm>
            <a:off x="838201" y="3581400"/>
            <a:ext cx="1358064" cy="369332"/>
          </a:xfrm>
          <a:prstGeom prst="rect">
            <a:avLst/>
          </a:prstGeom>
          <a:noFill/>
        </p:spPr>
        <p:txBody>
          <a:bodyPr wrap="none" rtlCol="0">
            <a:spAutoFit/>
          </a:bodyPr>
          <a:lstStyle/>
          <a:p>
            <a:r>
              <a:rPr lang="en-US" smtClean="0"/>
              <a:t>xEnd=1346</a:t>
            </a:r>
            <a:endParaRPr lang="en-US"/>
          </a:p>
        </p:txBody>
      </p:sp>
      <p:sp>
        <p:nvSpPr>
          <p:cNvPr id="79" name="TextBox 78"/>
          <p:cNvSpPr txBox="1"/>
          <p:nvPr/>
        </p:nvSpPr>
        <p:spPr>
          <a:xfrm>
            <a:off x="1971321" y="5117068"/>
            <a:ext cx="1537600" cy="646331"/>
          </a:xfrm>
          <a:prstGeom prst="rect">
            <a:avLst/>
          </a:prstGeom>
          <a:noFill/>
        </p:spPr>
        <p:txBody>
          <a:bodyPr wrap="none" rtlCol="0">
            <a:spAutoFit/>
          </a:bodyPr>
          <a:lstStyle/>
          <a:p>
            <a:r>
              <a:rPr lang="en-US" smtClean="0"/>
              <a:t>yBegin=3000</a:t>
            </a:r>
          </a:p>
          <a:p>
            <a:r>
              <a:rPr lang="en-US" smtClean="0"/>
              <a:t>yEnd=3000</a:t>
            </a:r>
            <a:endParaRPr lang="en-US"/>
          </a:p>
        </p:txBody>
      </p:sp>
      <p:sp>
        <p:nvSpPr>
          <p:cNvPr id="77" name="TextBox 76"/>
          <p:cNvSpPr txBox="1"/>
          <p:nvPr/>
        </p:nvSpPr>
        <p:spPr>
          <a:xfrm rot="1306697">
            <a:off x="699443" y="3009877"/>
            <a:ext cx="1537600" cy="369332"/>
          </a:xfrm>
          <a:prstGeom prst="rect">
            <a:avLst/>
          </a:prstGeom>
          <a:noFill/>
        </p:spPr>
        <p:txBody>
          <a:bodyPr wrap="none" rtlCol="0">
            <a:spAutoFit/>
          </a:bodyPr>
          <a:lstStyle/>
          <a:p>
            <a:r>
              <a:rPr lang="en-US" smtClean="0"/>
              <a:t>xBegin=1446</a:t>
            </a:r>
            <a:endParaRPr lang="en-US"/>
          </a:p>
        </p:txBody>
      </p:sp>
      <p:grpSp>
        <p:nvGrpSpPr>
          <p:cNvPr id="4" name="Group 80"/>
          <p:cNvGrpSpPr/>
          <p:nvPr/>
        </p:nvGrpSpPr>
        <p:grpSpPr>
          <a:xfrm rot="1306697">
            <a:off x="2166707" y="3049430"/>
            <a:ext cx="3581400" cy="1143000"/>
            <a:chOff x="1752600" y="4495800"/>
            <a:chExt cx="3581400" cy="1143000"/>
          </a:xfrm>
        </p:grpSpPr>
        <p:sp>
          <p:nvSpPr>
            <p:cNvPr id="82" name="Oval 81"/>
            <p:cNvSpPr/>
            <p:nvPr/>
          </p:nvSpPr>
          <p:spPr>
            <a:xfrm>
              <a:off x="1752600" y="4583668"/>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1752600" y="5269468"/>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105400" y="4953000"/>
              <a:ext cx="228600" cy="152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4" idx="1"/>
            </p:cNvCxnSpPr>
            <p:nvPr/>
          </p:nvCxnSpPr>
          <p:spPr>
            <a:xfrm flipH="1" flipV="1">
              <a:off x="2133600" y="4495800"/>
              <a:ext cx="2971800" cy="53340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4" idx="1"/>
            </p:cNvCxnSpPr>
            <p:nvPr/>
          </p:nvCxnSpPr>
          <p:spPr>
            <a:xfrm flipH="1">
              <a:off x="2133600" y="5029200"/>
              <a:ext cx="2971800" cy="60960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2133600" y="4495800"/>
              <a:ext cx="0" cy="1143000"/>
            </a:xfrm>
            <a:prstGeom prst="line">
              <a:avLst/>
            </a:prstGeom>
            <a:ln w="57150">
              <a:solidFill>
                <a:srgbClr val="CC9900"/>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rot="1306697">
            <a:off x="1129921" y="1915152"/>
            <a:ext cx="1358064" cy="369332"/>
          </a:xfrm>
          <a:prstGeom prst="rect">
            <a:avLst/>
          </a:prstGeom>
          <a:noFill/>
        </p:spPr>
        <p:txBody>
          <a:bodyPr wrap="none" rtlCol="0">
            <a:spAutoFit/>
          </a:bodyPr>
          <a:lstStyle/>
          <a:p>
            <a:r>
              <a:rPr lang="en-US" smtClean="0"/>
              <a:t>xEnd=2792</a:t>
            </a:r>
            <a:endParaRPr lang="en-US"/>
          </a:p>
        </p:txBody>
      </p:sp>
      <p:sp>
        <p:nvSpPr>
          <p:cNvPr id="90" name="TextBox 89"/>
          <p:cNvSpPr txBox="1"/>
          <p:nvPr/>
        </p:nvSpPr>
        <p:spPr>
          <a:xfrm>
            <a:off x="4343400" y="4114800"/>
            <a:ext cx="394600" cy="369332"/>
          </a:xfrm>
          <a:prstGeom prst="rect">
            <a:avLst/>
          </a:prstGeom>
          <a:noFill/>
        </p:spPr>
        <p:txBody>
          <a:bodyPr wrap="square" rtlCol="0">
            <a:spAutoFit/>
          </a:bodyPr>
          <a:lstStyle/>
          <a:p>
            <a:r>
              <a:rPr lang="en-US" smtClean="0"/>
              <a:t>a</a:t>
            </a:r>
            <a:endParaRPr lang="en-US"/>
          </a:p>
        </p:txBody>
      </p:sp>
      <p:sp>
        <p:nvSpPr>
          <p:cNvPr id="32" name="TextBox 31"/>
          <p:cNvSpPr txBox="1"/>
          <p:nvPr/>
        </p:nvSpPr>
        <p:spPr>
          <a:xfrm>
            <a:off x="2729600" y="1828800"/>
            <a:ext cx="1537600" cy="646331"/>
          </a:xfrm>
          <a:prstGeom prst="rect">
            <a:avLst/>
          </a:prstGeom>
          <a:noFill/>
        </p:spPr>
        <p:txBody>
          <a:bodyPr wrap="none" rtlCol="0">
            <a:spAutoFit/>
          </a:bodyPr>
          <a:lstStyle/>
          <a:p>
            <a:r>
              <a:rPr lang="en-US" smtClean="0"/>
              <a:t>yBegin=3000</a:t>
            </a:r>
          </a:p>
          <a:p>
            <a:r>
              <a:rPr lang="en-US" smtClean="0"/>
              <a:t>yEnd=3000</a:t>
            </a:r>
            <a:endParaRPr lang="en-US"/>
          </a:p>
        </p:txBody>
      </p:sp>
      <p:sp>
        <p:nvSpPr>
          <p:cNvPr id="43" name="Freeform 42"/>
          <p:cNvSpPr/>
          <p:nvPr/>
        </p:nvSpPr>
        <p:spPr bwMode="auto">
          <a:xfrm>
            <a:off x="2590800" y="3124200"/>
            <a:ext cx="293571" cy="1337912"/>
          </a:xfrm>
          <a:custGeom>
            <a:avLst/>
            <a:gdLst>
              <a:gd name="connsiteX0" fmla="*/ 4813 w 293571"/>
              <a:gd name="connsiteY0" fmla="*/ 1337912 h 1337912"/>
              <a:gd name="connsiteX1" fmla="*/ 4813 w 293571"/>
              <a:gd name="connsiteY1" fmla="*/ 1193533 h 1337912"/>
              <a:gd name="connsiteX2" fmla="*/ 33689 w 293571"/>
              <a:gd name="connsiteY2" fmla="*/ 789272 h 1337912"/>
              <a:gd name="connsiteX3" fmla="*/ 158818 w 293571"/>
              <a:gd name="connsiteY3" fmla="*/ 336885 h 1337912"/>
              <a:gd name="connsiteX4" fmla="*/ 293571 w 293571"/>
              <a:gd name="connsiteY4" fmla="*/ 0 h 1337912"/>
              <a:gd name="connsiteX5" fmla="*/ 293571 w 293571"/>
              <a:gd name="connsiteY5" fmla="*/ 0 h 13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571" h="1337912">
                <a:moveTo>
                  <a:pt x="4813" y="1337912"/>
                </a:moveTo>
                <a:cubicBezTo>
                  <a:pt x="2406" y="1311442"/>
                  <a:pt x="0" y="1284973"/>
                  <a:pt x="4813" y="1193533"/>
                </a:cubicBezTo>
                <a:cubicBezTo>
                  <a:pt x="9626" y="1102093"/>
                  <a:pt x="8022" y="932047"/>
                  <a:pt x="33689" y="789272"/>
                </a:cubicBezTo>
                <a:cubicBezTo>
                  <a:pt x="59356" y="646497"/>
                  <a:pt x="115504" y="468430"/>
                  <a:pt x="158818" y="336885"/>
                </a:cubicBezTo>
                <a:cubicBezTo>
                  <a:pt x="202132" y="205340"/>
                  <a:pt x="293571" y="0"/>
                  <a:pt x="293571" y="0"/>
                </a:cubicBezTo>
                <a:lnTo>
                  <a:pt x="293571" y="0"/>
                </a:lnTo>
              </a:path>
            </a:pathLst>
          </a:custGeom>
          <a:noFill/>
          <a:ln w="25400" cap="flat" cmpd="sng" algn="ctr">
            <a:solidFill>
              <a:schemeClr val="tx1"/>
            </a:solidFill>
            <a:prstDash val="solid"/>
            <a:round/>
            <a:headEnd type="none" w="lg"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4" name="TextBox 43"/>
          <p:cNvSpPr txBox="1"/>
          <p:nvPr/>
        </p:nvSpPr>
        <p:spPr>
          <a:xfrm>
            <a:off x="2895600" y="3124200"/>
            <a:ext cx="1447800" cy="646331"/>
          </a:xfrm>
          <a:prstGeom prst="rect">
            <a:avLst/>
          </a:prstGeom>
          <a:noFill/>
        </p:spPr>
        <p:txBody>
          <a:bodyPr wrap="square" rtlCol="0">
            <a:spAutoFit/>
          </a:bodyPr>
          <a:lstStyle/>
          <a:p>
            <a:r>
              <a:rPr lang="en-US" smtClean="0"/>
              <a:t>x</a:t>
            </a:r>
          </a:p>
          <a:p>
            <a:r>
              <a:rPr lang="en-US" smtClean="0"/>
              <a:t>along arc</a:t>
            </a:r>
            <a:endParaRPr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chemeClr val="tx1"/>
                </a:solidFill>
              </a:rPr>
              <a:t>Matching Audio with Video</a:t>
            </a:r>
            <a:endParaRPr lang="en-US" sz="4000" b="1">
              <a:solidFill>
                <a:schemeClr val="tx1"/>
              </a:solidFill>
            </a:endParaRPr>
          </a:p>
        </p:txBody>
      </p:sp>
      <p:sp>
        <p:nvSpPr>
          <p:cNvPr id="3" name="Content Placeholder 2"/>
          <p:cNvSpPr>
            <a:spLocks noGrp="1"/>
          </p:cNvSpPr>
          <p:nvPr>
            <p:ph idx="1"/>
          </p:nvPr>
        </p:nvSpPr>
        <p:spPr>
          <a:xfrm>
            <a:off x="457200" y="1719263"/>
            <a:ext cx="8458200" cy="4411662"/>
          </a:xfrm>
        </p:spPr>
        <p:txBody>
          <a:bodyPr/>
          <a:lstStyle/>
          <a:p>
            <a:r>
              <a:rPr lang="en-US" sz="2800" b="1" smtClean="0"/>
              <a:t>Same capture scene</a:t>
            </a:r>
          </a:p>
          <a:p>
            <a:r>
              <a:rPr lang="en-US" sz="2800" b="1" smtClean="0"/>
              <a:t>Video adjacency matches audio sound stage</a:t>
            </a:r>
          </a:p>
          <a:p>
            <a:r>
              <a:rPr lang="en-US" sz="2800" b="1" smtClean="0"/>
              <a:t>Rendering side uses Area of Capture attributes to match the audio with the video</a:t>
            </a:r>
          </a:p>
          <a:p>
            <a:endParaRPr lang="en-US" i="1"/>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Rounded Rectangle 206"/>
          <p:cNvSpPr/>
          <p:nvPr/>
        </p:nvSpPr>
        <p:spPr>
          <a:xfrm>
            <a:off x="1828800" y="4114800"/>
            <a:ext cx="1600200" cy="8382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i="1" smtClean="0">
                <a:solidFill>
                  <a:schemeClr val="tx1"/>
                </a:solidFill>
              </a:rPr>
              <a:t>Mono</a:t>
            </a:r>
          </a:p>
          <a:p>
            <a:pPr algn="ctr"/>
            <a:r>
              <a:rPr lang="en-US" sz="1600" b="1" smtClean="0">
                <a:solidFill>
                  <a:schemeClr val="tx1"/>
                </a:solidFill>
              </a:rPr>
              <a:t>x = 0 to 100</a:t>
            </a:r>
            <a:endParaRPr lang="en-US" sz="2400" b="1" smtClean="0">
              <a:solidFill>
                <a:schemeClr val="tx1"/>
              </a:solidFill>
            </a:endParaRPr>
          </a:p>
        </p:txBody>
      </p:sp>
      <p:sp>
        <p:nvSpPr>
          <p:cNvPr id="206" name="Rounded Rectangle 205"/>
          <p:cNvSpPr/>
          <p:nvPr/>
        </p:nvSpPr>
        <p:spPr>
          <a:xfrm>
            <a:off x="1828800" y="3200400"/>
            <a:ext cx="4953000" cy="7620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smtClean="0">
                <a:solidFill>
                  <a:schemeClr val="tx1"/>
                </a:solidFill>
              </a:rPr>
              <a:t>Stereo</a:t>
            </a:r>
          </a:p>
          <a:p>
            <a:pPr algn="ctr"/>
            <a:r>
              <a:rPr lang="en-US" b="1" smtClean="0">
                <a:solidFill>
                  <a:schemeClr val="tx1"/>
                </a:solidFill>
              </a:rPr>
              <a:t>x = 0 to 300</a:t>
            </a:r>
            <a:endParaRPr lang="en-US" b="1">
              <a:solidFill>
                <a:schemeClr val="tx1"/>
              </a:solidFill>
            </a:endParaRPr>
          </a:p>
        </p:txBody>
      </p:sp>
      <p:sp>
        <p:nvSpPr>
          <p:cNvPr id="2" name="Title 1"/>
          <p:cNvSpPr>
            <a:spLocks noGrp="1"/>
          </p:cNvSpPr>
          <p:nvPr>
            <p:ph type="title"/>
          </p:nvPr>
        </p:nvSpPr>
        <p:spPr>
          <a:xfrm>
            <a:off x="457200" y="122238"/>
            <a:ext cx="6858000" cy="868362"/>
          </a:xfrm>
        </p:spPr>
        <p:txBody>
          <a:bodyPr/>
          <a:lstStyle/>
          <a:p>
            <a:r>
              <a:rPr lang="en-US" sz="4000" b="1" smtClean="0">
                <a:solidFill>
                  <a:schemeClr val="tx1"/>
                </a:solidFill>
              </a:rPr>
              <a:t>Matching Audio with Video</a:t>
            </a:r>
            <a:endParaRPr lang="en-US" sz="4000">
              <a:solidFill>
                <a:schemeClr val="tx1"/>
              </a:solidFill>
            </a:endParaRPr>
          </a:p>
        </p:txBody>
      </p:sp>
      <p:sp>
        <p:nvSpPr>
          <p:cNvPr id="128" name="Left Brace 127"/>
          <p:cNvSpPr/>
          <p:nvPr/>
        </p:nvSpPr>
        <p:spPr>
          <a:xfrm rot="5400000">
            <a:off x="4152900" y="-567035"/>
            <a:ext cx="304800" cy="4343400"/>
          </a:xfrm>
          <a:prstGeom prst="leftBrace">
            <a:avLst>
              <a:gd name="adj1" fmla="val 36538"/>
              <a:gd name="adj2" fmla="val 50000"/>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9" name="Left Brace 128"/>
          <p:cNvSpPr/>
          <p:nvPr/>
        </p:nvSpPr>
        <p:spPr>
          <a:xfrm rot="16200000" flipV="1">
            <a:off x="4152900" y="3771900"/>
            <a:ext cx="304800" cy="4343400"/>
          </a:xfrm>
          <a:prstGeom prst="leftBrace">
            <a:avLst>
              <a:gd name="adj1" fmla="val 36538"/>
              <a:gd name="adj2" fmla="val 50000"/>
            </a:avLst>
          </a:prstGeom>
          <a:ln w="5715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026" name="Sound"/>
          <p:cNvSpPr>
            <a:spLocks noEditPoints="1" noChangeArrowheads="1"/>
          </p:cNvSpPr>
          <p:nvPr/>
        </p:nvSpPr>
        <p:spPr bwMode="auto">
          <a:xfrm>
            <a:off x="1981200" y="5257800"/>
            <a:ext cx="447675" cy="447675"/>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32" name="Sound"/>
          <p:cNvSpPr>
            <a:spLocks noEditPoints="1" noChangeArrowheads="1"/>
          </p:cNvSpPr>
          <p:nvPr/>
        </p:nvSpPr>
        <p:spPr bwMode="auto">
          <a:xfrm>
            <a:off x="6172200" y="5257800"/>
            <a:ext cx="447675" cy="447675"/>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33" name="TextBox 132"/>
          <p:cNvSpPr txBox="1"/>
          <p:nvPr/>
        </p:nvSpPr>
        <p:spPr>
          <a:xfrm>
            <a:off x="2723820" y="1066800"/>
            <a:ext cx="3448380" cy="461665"/>
          </a:xfrm>
          <a:prstGeom prst="rect">
            <a:avLst/>
          </a:prstGeom>
          <a:noFill/>
        </p:spPr>
        <p:txBody>
          <a:bodyPr wrap="none" rtlCol="0">
            <a:spAutoFit/>
          </a:bodyPr>
          <a:lstStyle/>
          <a:p>
            <a:r>
              <a:rPr lang="en-US" sz="2400" b="1" smtClean="0"/>
              <a:t>Spatial extent of video</a:t>
            </a:r>
            <a:endParaRPr lang="en-US" sz="2400" b="1"/>
          </a:p>
        </p:txBody>
      </p:sp>
      <p:sp>
        <p:nvSpPr>
          <p:cNvPr id="134" name="TextBox 133"/>
          <p:cNvSpPr txBox="1"/>
          <p:nvPr/>
        </p:nvSpPr>
        <p:spPr>
          <a:xfrm>
            <a:off x="2563302" y="6029980"/>
            <a:ext cx="3464410" cy="461665"/>
          </a:xfrm>
          <a:prstGeom prst="rect">
            <a:avLst/>
          </a:prstGeom>
          <a:noFill/>
        </p:spPr>
        <p:txBody>
          <a:bodyPr wrap="none" rtlCol="0">
            <a:spAutoFit/>
          </a:bodyPr>
          <a:lstStyle/>
          <a:p>
            <a:r>
              <a:rPr lang="en-US" sz="2400" b="1" smtClean="0"/>
              <a:t>Spatial extent of audio</a:t>
            </a:r>
            <a:endParaRPr lang="en-US" sz="2400" b="1"/>
          </a:p>
        </p:txBody>
      </p:sp>
      <p:grpSp>
        <p:nvGrpSpPr>
          <p:cNvPr id="3" name="Group 185"/>
          <p:cNvGrpSpPr/>
          <p:nvPr/>
        </p:nvGrpSpPr>
        <p:grpSpPr>
          <a:xfrm>
            <a:off x="2971800" y="5257800"/>
            <a:ext cx="487680" cy="457200"/>
            <a:chOff x="1447800" y="3886200"/>
            <a:chExt cx="2133600" cy="1905000"/>
          </a:xfrm>
        </p:grpSpPr>
        <p:sp>
          <p:nvSpPr>
            <p:cNvPr id="187" name="Sound"/>
            <p:cNvSpPr>
              <a:spLocks noEditPoints="1" noChangeArrowheads="1"/>
            </p:cNvSpPr>
            <p:nvPr/>
          </p:nvSpPr>
          <p:spPr bwMode="auto">
            <a:xfrm>
              <a:off x="1457325" y="3886200"/>
              <a:ext cx="2124075" cy="1905000"/>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88" name="Rectangle 187"/>
            <p:cNvSpPr/>
            <p:nvPr/>
          </p:nvSpPr>
          <p:spPr>
            <a:xfrm>
              <a:off x="1447800" y="3886200"/>
              <a:ext cx="120015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188"/>
          <p:cNvGrpSpPr/>
          <p:nvPr/>
        </p:nvGrpSpPr>
        <p:grpSpPr>
          <a:xfrm>
            <a:off x="3931920" y="5257800"/>
            <a:ext cx="487680" cy="457200"/>
            <a:chOff x="1447800" y="3886200"/>
            <a:chExt cx="2133600" cy="1905000"/>
          </a:xfrm>
        </p:grpSpPr>
        <p:sp>
          <p:nvSpPr>
            <p:cNvPr id="190" name="Sound"/>
            <p:cNvSpPr>
              <a:spLocks noEditPoints="1" noChangeArrowheads="1"/>
            </p:cNvSpPr>
            <p:nvPr/>
          </p:nvSpPr>
          <p:spPr bwMode="auto">
            <a:xfrm>
              <a:off x="1457325" y="3886200"/>
              <a:ext cx="2124075" cy="1905000"/>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91" name="Rectangle 190"/>
            <p:cNvSpPr/>
            <p:nvPr/>
          </p:nvSpPr>
          <p:spPr>
            <a:xfrm>
              <a:off x="1447800" y="3886200"/>
              <a:ext cx="120015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191"/>
          <p:cNvGrpSpPr/>
          <p:nvPr/>
        </p:nvGrpSpPr>
        <p:grpSpPr>
          <a:xfrm>
            <a:off x="4953000" y="5257800"/>
            <a:ext cx="487680" cy="457200"/>
            <a:chOff x="1447800" y="3886200"/>
            <a:chExt cx="2133600" cy="1905000"/>
          </a:xfrm>
        </p:grpSpPr>
        <p:sp>
          <p:nvSpPr>
            <p:cNvPr id="193" name="Sound"/>
            <p:cNvSpPr>
              <a:spLocks noEditPoints="1" noChangeArrowheads="1"/>
            </p:cNvSpPr>
            <p:nvPr/>
          </p:nvSpPr>
          <p:spPr bwMode="auto">
            <a:xfrm>
              <a:off x="1457325" y="3886200"/>
              <a:ext cx="2124075" cy="1905000"/>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94" name="Rectangle 193"/>
            <p:cNvSpPr/>
            <p:nvPr/>
          </p:nvSpPr>
          <p:spPr>
            <a:xfrm>
              <a:off x="1447800" y="3886200"/>
              <a:ext cx="120015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1" name="TextBox 200"/>
          <p:cNvSpPr txBox="1"/>
          <p:nvPr/>
        </p:nvSpPr>
        <p:spPr>
          <a:xfrm>
            <a:off x="1912691" y="3200400"/>
            <a:ext cx="754309" cy="523220"/>
          </a:xfrm>
          <a:prstGeom prst="rect">
            <a:avLst/>
          </a:prstGeom>
          <a:noFill/>
        </p:spPr>
        <p:txBody>
          <a:bodyPr wrap="none" rtlCol="0">
            <a:spAutoFit/>
          </a:bodyPr>
          <a:lstStyle/>
          <a:p>
            <a:r>
              <a:rPr lang="en-US" sz="2800" b="1" smtClean="0"/>
              <a:t>Left</a:t>
            </a:r>
            <a:endParaRPr lang="en-US" sz="2800" b="1"/>
          </a:p>
        </p:txBody>
      </p:sp>
      <p:sp>
        <p:nvSpPr>
          <p:cNvPr id="202" name="TextBox 201"/>
          <p:cNvSpPr txBox="1"/>
          <p:nvPr/>
        </p:nvSpPr>
        <p:spPr>
          <a:xfrm>
            <a:off x="5715000" y="3200400"/>
            <a:ext cx="958789" cy="523220"/>
          </a:xfrm>
          <a:prstGeom prst="rect">
            <a:avLst/>
          </a:prstGeom>
          <a:noFill/>
        </p:spPr>
        <p:txBody>
          <a:bodyPr wrap="none" rtlCol="0">
            <a:spAutoFit/>
          </a:bodyPr>
          <a:lstStyle/>
          <a:p>
            <a:r>
              <a:rPr lang="en-US" sz="2800" b="1" smtClean="0"/>
              <a:t>Right</a:t>
            </a:r>
            <a:endParaRPr lang="en-US" sz="2800" b="1"/>
          </a:p>
        </p:txBody>
      </p:sp>
      <p:grpSp>
        <p:nvGrpSpPr>
          <p:cNvPr id="6" name="Group 66"/>
          <p:cNvGrpSpPr/>
          <p:nvPr/>
        </p:nvGrpSpPr>
        <p:grpSpPr>
          <a:xfrm>
            <a:off x="2133600" y="1752600"/>
            <a:ext cx="4343400" cy="1219200"/>
            <a:chOff x="4343400" y="1371600"/>
            <a:chExt cx="4343400" cy="1219200"/>
          </a:xfrm>
        </p:grpSpPr>
        <p:grpSp>
          <p:nvGrpSpPr>
            <p:cNvPr id="7" name="Group 12"/>
            <p:cNvGrpSpPr/>
            <p:nvPr/>
          </p:nvGrpSpPr>
          <p:grpSpPr>
            <a:xfrm>
              <a:off x="4572000" y="1600200"/>
              <a:ext cx="381000" cy="990600"/>
              <a:chOff x="2057400" y="4572001"/>
              <a:chExt cx="609600" cy="1295399"/>
            </a:xfrm>
            <a:solidFill>
              <a:srgbClr val="99CCFF"/>
            </a:solidFill>
          </p:grpSpPr>
          <p:sp>
            <p:nvSpPr>
              <p:cNvPr id="125" name="Chord 124"/>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6" name="Oval 125"/>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7" name="Arc 126"/>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30" name="Arc 129"/>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grpSp>
        <p:grpSp>
          <p:nvGrpSpPr>
            <p:cNvPr id="8" name="Group 17"/>
            <p:cNvGrpSpPr/>
            <p:nvPr/>
          </p:nvGrpSpPr>
          <p:grpSpPr>
            <a:xfrm>
              <a:off x="5181600" y="1600200"/>
              <a:ext cx="381000" cy="990600"/>
              <a:chOff x="2057400" y="4572001"/>
              <a:chExt cx="609600" cy="1295399"/>
            </a:xfrm>
            <a:solidFill>
              <a:srgbClr val="99CCFF"/>
            </a:solidFill>
          </p:grpSpPr>
          <p:sp>
            <p:nvSpPr>
              <p:cNvPr id="121" name="Chord 18"/>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2" name="Oval 19"/>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3" name="Arc 122"/>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24" name="Arc 123"/>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grpSp>
        <p:grpSp>
          <p:nvGrpSpPr>
            <p:cNvPr id="9" name="Group 12"/>
            <p:cNvGrpSpPr/>
            <p:nvPr/>
          </p:nvGrpSpPr>
          <p:grpSpPr>
            <a:xfrm>
              <a:off x="7467600" y="1600200"/>
              <a:ext cx="381000" cy="990600"/>
              <a:chOff x="2057400" y="4572001"/>
              <a:chExt cx="609600" cy="1295399"/>
            </a:xfrm>
            <a:solidFill>
              <a:srgbClr val="99FF99"/>
            </a:solidFill>
          </p:grpSpPr>
          <p:sp>
            <p:nvSpPr>
              <p:cNvPr id="117" name="Chord 116"/>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Arc 118"/>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0" name="Arc 119"/>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 name="Group 17"/>
            <p:cNvGrpSpPr/>
            <p:nvPr/>
          </p:nvGrpSpPr>
          <p:grpSpPr>
            <a:xfrm>
              <a:off x="8077200" y="1600200"/>
              <a:ext cx="381000" cy="990600"/>
              <a:chOff x="2057400" y="4572001"/>
              <a:chExt cx="609600" cy="1295399"/>
            </a:xfrm>
            <a:solidFill>
              <a:srgbClr val="99FF99"/>
            </a:solidFill>
          </p:grpSpPr>
          <p:sp>
            <p:nvSpPr>
              <p:cNvPr id="113" name="Chord 18"/>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9"/>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Arc 114"/>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Arc 115"/>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2"/>
            <p:cNvGrpSpPr/>
            <p:nvPr/>
          </p:nvGrpSpPr>
          <p:grpSpPr>
            <a:xfrm>
              <a:off x="6019800" y="1600200"/>
              <a:ext cx="381000" cy="990600"/>
              <a:chOff x="2057400" y="4572001"/>
              <a:chExt cx="609600" cy="1295399"/>
            </a:xfrm>
            <a:solidFill>
              <a:srgbClr val="FF9999"/>
            </a:solidFill>
          </p:grpSpPr>
          <p:sp>
            <p:nvSpPr>
              <p:cNvPr id="109" name="Chord 108"/>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Arc 110"/>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Arc 111"/>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7"/>
            <p:cNvGrpSpPr/>
            <p:nvPr/>
          </p:nvGrpSpPr>
          <p:grpSpPr>
            <a:xfrm>
              <a:off x="6629400" y="1600200"/>
              <a:ext cx="381000" cy="990600"/>
              <a:chOff x="2057400" y="4572001"/>
              <a:chExt cx="609600" cy="1295399"/>
            </a:xfrm>
            <a:solidFill>
              <a:srgbClr val="FF9999"/>
            </a:solidFill>
          </p:grpSpPr>
          <p:sp>
            <p:nvSpPr>
              <p:cNvPr id="94" name="Chord 18"/>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19"/>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Arc 106"/>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Arc 107"/>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4" name="Rectangle 73"/>
            <p:cNvSpPr/>
            <p:nvPr/>
          </p:nvSpPr>
          <p:spPr>
            <a:xfrm>
              <a:off x="4343400" y="2209800"/>
              <a:ext cx="1447800" cy="152400"/>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5" name="Rectangle 74"/>
            <p:cNvSpPr/>
            <p:nvPr/>
          </p:nvSpPr>
          <p:spPr>
            <a:xfrm>
              <a:off x="4343400" y="1447800"/>
              <a:ext cx="1447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6" name="TextBox 75"/>
            <p:cNvSpPr txBox="1"/>
            <p:nvPr/>
          </p:nvSpPr>
          <p:spPr>
            <a:xfrm>
              <a:off x="4800600" y="1371600"/>
              <a:ext cx="838200" cy="338554"/>
            </a:xfrm>
            <a:prstGeom prst="rect">
              <a:avLst/>
            </a:prstGeom>
            <a:noFill/>
          </p:spPr>
          <p:txBody>
            <a:bodyPr wrap="square" rtlCol="0">
              <a:spAutoFit/>
            </a:bodyPr>
            <a:lstStyle/>
            <a:p>
              <a:r>
                <a:rPr lang="en-US" sz="1600" b="1" smtClean="0"/>
                <a:t>VC0</a:t>
              </a:r>
              <a:endParaRPr lang="en-US" sz="1600" b="1"/>
            </a:p>
          </p:txBody>
        </p:sp>
        <p:sp>
          <p:nvSpPr>
            <p:cNvPr id="77" name="Rectangle 76"/>
            <p:cNvSpPr/>
            <p:nvPr/>
          </p:nvSpPr>
          <p:spPr>
            <a:xfrm>
              <a:off x="7239000" y="2209800"/>
              <a:ext cx="1447800" cy="152400"/>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7239000" y="1447800"/>
              <a:ext cx="1447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7696200" y="1371600"/>
              <a:ext cx="685800" cy="338554"/>
            </a:xfrm>
            <a:prstGeom prst="rect">
              <a:avLst/>
            </a:prstGeom>
            <a:noFill/>
          </p:spPr>
          <p:txBody>
            <a:bodyPr wrap="square" rtlCol="0">
              <a:spAutoFit/>
            </a:bodyPr>
            <a:lstStyle/>
            <a:p>
              <a:r>
                <a:rPr lang="en-US" sz="1600" b="1" smtClean="0"/>
                <a:t>VC2</a:t>
              </a:r>
              <a:endParaRPr lang="en-US" sz="1600" b="1"/>
            </a:p>
          </p:txBody>
        </p:sp>
        <p:sp>
          <p:nvSpPr>
            <p:cNvPr id="80" name="Rectangle 79"/>
            <p:cNvSpPr/>
            <p:nvPr/>
          </p:nvSpPr>
          <p:spPr>
            <a:xfrm>
              <a:off x="5791200" y="2209800"/>
              <a:ext cx="1447800" cy="152400"/>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5791200" y="1447800"/>
              <a:ext cx="1447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6248400" y="1371600"/>
              <a:ext cx="762000" cy="338554"/>
            </a:xfrm>
            <a:prstGeom prst="rect">
              <a:avLst/>
            </a:prstGeom>
            <a:noFill/>
          </p:spPr>
          <p:txBody>
            <a:bodyPr wrap="square" rtlCol="0">
              <a:spAutoFit/>
            </a:bodyPr>
            <a:lstStyle/>
            <a:p>
              <a:r>
                <a:rPr lang="en-US" sz="1600" b="1" smtClean="0"/>
                <a:t>VC1</a:t>
              </a:r>
              <a:endParaRPr lang="en-US" sz="1600" b="1"/>
            </a:p>
          </p:txBody>
        </p:sp>
      </p:grpSp>
      <p:sp>
        <p:nvSpPr>
          <p:cNvPr id="65" name="TextBox 64"/>
          <p:cNvSpPr txBox="1"/>
          <p:nvPr/>
        </p:nvSpPr>
        <p:spPr>
          <a:xfrm>
            <a:off x="2133600" y="2743200"/>
            <a:ext cx="1447800" cy="338554"/>
          </a:xfrm>
          <a:prstGeom prst="rect">
            <a:avLst/>
          </a:prstGeom>
          <a:noFill/>
        </p:spPr>
        <p:txBody>
          <a:bodyPr wrap="square" rtlCol="0">
            <a:spAutoFit/>
          </a:bodyPr>
          <a:lstStyle/>
          <a:p>
            <a:r>
              <a:rPr lang="en-US" sz="1600" smtClean="0"/>
              <a:t>x = 0 to 100</a:t>
            </a:r>
            <a:endParaRPr lang="en-US" sz="1600"/>
          </a:p>
        </p:txBody>
      </p:sp>
      <p:sp>
        <p:nvSpPr>
          <p:cNvPr id="71" name="TextBox 70"/>
          <p:cNvSpPr txBox="1"/>
          <p:nvPr/>
        </p:nvSpPr>
        <p:spPr>
          <a:xfrm>
            <a:off x="3505200" y="2743200"/>
            <a:ext cx="1600200" cy="338554"/>
          </a:xfrm>
          <a:prstGeom prst="rect">
            <a:avLst/>
          </a:prstGeom>
          <a:noFill/>
        </p:spPr>
        <p:txBody>
          <a:bodyPr wrap="square" rtlCol="0">
            <a:spAutoFit/>
          </a:bodyPr>
          <a:lstStyle/>
          <a:p>
            <a:r>
              <a:rPr lang="en-US" sz="1600" smtClean="0"/>
              <a:t>x = 100 to 200</a:t>
            </a:r>
            <a:endParaRPr lang="en-US" sz="1600"/>
          </a:p>
        </p:txBody>
      </p:sp>
      <p:sp>
        <p:nvSpPr>
          <p:cNvPr id="72" name="TextBox 71"/>
          <p:cNvSpPr txBox="1"/>
          <p:nvPr/>
        </p:nvSpPr>
        <p:spPr>
          <a:xfrm>
            <a:off x="5105400" y="2743200"/>
            <a:ext cx="1600200" cy="338554"/>
          </a:xfrm>
          <a:prstGeom prst="rect">
            <a:avLst/>
          </a:prstGeom>
          <a:noFill/>
        </p:spPr>
        <p:txBody>
          <a:bodyPr wrap="square" rtlCol="0">
            <a:spAutoFit/>
          </a:bodyPr>
          <a:lstStyle/>
          <a:p>
            <a:r>
              <a:rPr lang="en-US" sz="1600" smtClean="0"/>
              <a:t>x = 200 to 300</a:t>
            </a:r>
            <a:endParaRPr lang="en-US" sz="1600"/>
          </a:p>
        </p:txBody>
      </p:sp>
      <p:sp>
        <p:nvSpPr>
          <p:cNvPr id="73" name="Rounded Rectangle 72"/>
          <p:cNvSpPr/>
          <p:nvPr/>
        </p:nvSpPr>
        <p:spPr>
          <a:xfrm>
            <a:off x="3505200" y="4114800"/>
            <a:ext cx="1600200" cy="8382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i="1" smtClean="0">
                <a:solidFill>
                  <a:schemeClr val="tx1"/>
                </a:solidFill>
              </a:rPr>
              <a:t>Mono</a:t>
            </a:r>
          </a:p>
          <a:p>
            <a:pPr algn="ctr"/>
            <a:r>
              <a:rPr lang="en-US" sz="1600" b="1" smtClean="0">
                <a:solidFill>
                  <a:schemeClr val="tx1"/>
                </a:solidFill>
              </a:rPr>
              <a:t>x = 100 to 200</a:t>
            </a:r>
            <a:endParaRPr lang="en-US" sz="2400" b="1" smtClean="0">
              <a:solidFill>
                <a:schemeClr val="tx1"/>
              </a:solidFill>
            </a:endParaRPr>
          </a:p>
        </p:txBody>
      </p:sp>
      <p:sp>
        <p:nvSpPr>
          <p:cNvPr id="82" name="Rounded Rectangle 81"/>
          <p:cNvSpPr/>
          <p:nvPr/>
        </p:nvSpPr>
        <p:spPr>
          <a:xfrm>
            <a:off x="5181600" y="4114800"/>
            <a:ext cx="1600200" cy="8382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i="1" smtClean="0">
                <a:solidFill>
                  <a:schemeClr val="tx1"/>
                </a:solidFill>
              </a:rPr>
              <a:t>Mono</a:t>
            </a:r>
          </a:p>
          <a:p>
            <a:pPr algn="ctr"/>
            <a:r>
              <a:rPr lang="en-US" sz="1600" b="1" smtClean="0">
                <a:solidFill>
                  <a:schemeClr val="tx1"/>
                </a:solidFill>
              </a:rPr>
              <a:t>x = 200 to 300</a:t>
            </a:r>
            <a:endParaRPr lang="en-US" sz="2400" b="1" smtClean="0">
              <a:solidFill>
                <a:schemeClr val="tx1"/>
              </a:solidFill>
            </a:endParaRPr>
          </a:p>
        </p:txBody>
      </p:sp>
      <p:sp>
        <p:nvSpPr>
          <p:cNvPr id="83" name="TextBox 82"/>
          <p:cNvSpPr txBox="1"/>
          <p:nvPr/>
        </p:nvSpPr>
        <p:spPr>
          <a:xfrm>
            <a:off x="6858000" y="3429000"/>
            <a:ext cx="1697965" cy="369332"/>
          </a:xfrm>
          <a:prstGeom prst="rect">
            <a:avLst/>
          </a:prstGeom>
          <a:noFill/>
        </p:spPr>
        <p:txBody>
          <a:bodyPr wrap="none" rtlCol="0">
            <a:spAutoFit/>
          </a:bodyPr>
          <a:lstStyle/>
          <a:p>
            <a:r>
              <a:rPr lang="en-US" smtClean="0"/>
              <a:t>One stereo AC</a:t>
            </a:r>
            <a:endParaRPr lang="en-US"/>
          </a:p>
        </p:txBody>
      </p:sp>
      <p:sp>
        <p:nvSpPr>
          <p:cNvPr id="84" name="TextBox 83"/>
          <p:cNvSpPr txBox="1"/>
          <p:nvPr/>
        </p:nvSpPr>
        <p:spPr>
          <a:xfrm>
            <a:off x="6858000" y="4278868"/>
            <a:ext cx="1915974" cy="369332"/>
          </a:xfrm>
          <a:prstGeom prst="rect">
            <a:avLst/>
          </a:prstGeom>
          <a:noFill/>
        </p:spPr>
        <p:txBody>
          <a:bodyPr wrap="none" rtlCol="0">
            <a:spAutoFit/>
          </a:bodyPr>
          <a:lstStyle/>
          <a:p>
            <a:r>
              <a:rPr lang="en-US" smtClean="0"/>
              <a:t>Three mono ACs</a:t>
            </a:r>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Supporting the use cases</a:t>
            </a:r>
            <a:endParaRPr lang="en-US"/>
          </a:p>
        </p:txBody>
      </p:sp>
      <p:sp>
        <p:nvSpPr>
          <p:cNvPr id="3" name="Content Placeholder 2"/>
          <p:cNvSpPr>
            <a:spLocks noGrp="1"/>
          </p:cNvSpPr>
          <p:nvPr>
            <p:ph idx="1"/>
          </p:nvPr>
        </p:nvSpPr>
        <p:spPr/>
        <p:txBody>
          <a:bodyPr/>
          <a:lstStyle/>
          <a:p>
            <a:r>
              <a:rPr lang="en-US" smtClean="0"/>
              <a:t>3.1 point to point symmetric</a:t>
            </a:r>
          </a:p>
          <a:p>
            <a:pPr lvl="1"/>
            <a:r>
              <a:rPr lang="en-US" smtClean="0">
                <a:solidFill>
                  <a:srgbClr val="00B050"/>
                </a:solidFill>
              </a:rPr>
              <a:t>Different number of audio channels on each side</a:t>
            </a:r>
          </a:p>
          <a:p>
            <a:pPr lvl="1"/>
            <a:r>
              <a:rPr lang="en-US" smtClean="0">
                <a:solidFill>
                  <a:srgbClr val="00B050"/>
                </a:solidFill>
              </a:rPr>
              <a:t>Different number of video and audio channels</a:t>
            </a:r>
          </a:p>
          <a:p>
            <a:pPr lvl="1"/>
            <a:r>
              <a:rPr lang="en-US" smtClean="0">
                <a:solidFill>
                  <a:srgbClr val="00B050"/>
                </a:solidFill>
              </a:rPr>
              <a:t>Match the sound stage with video display</a:t>
            </a:r>
          </a:p>
          <a:p>
            <a:pPr lvl="1"/>
            <a:r>
              <a:rPr lang="en-US" smtClean="0">
                <a:solidFill>
                  <a:srgbClr val="00B050"/>
                </a:solidFill>
              </a:rPr>
              <a:t>Handle gaps/overlap between captures</a:t>
            </a:r>
          </a:p>
          <a:p>
            <a:pPr lvl="1"/>
            <a:r>
              <a:rPr lang="en-US" smtClean="0">
                <a:solidFill>
                  <a:srgbClr val="FF0000"/>
                </a:solidFill>
              </a:rPr>
              <a:t>Audio levels match</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Supporting the use cases</a:t>
            </a:r>
            <a:endParaRPr lang="en-US"/>
          </a:p>
        </p:txBody>
      </p:sp>
      <p:sp>
        <p:nvSpPr>
          <p:cNvPr id="3" name="Content Placeholder 2"/>
          <p:cNvSpPr>
            <a:spLocks noGrp="1"/>
          </p:cNvSpPr>
          <p:nvPr>
            <p:ph idx="1"/>
          </p:nvPr>
        </p:nvSpPr>
        <p:spPr/>
        <p:txBody>
          <a:bodyPr/>
          <a:lstStyle/>
          <a:p>
            <a:r>
              <a:rPr lang="en-US" smtClean="0"/>
              <a:t>3.2 point to point asymmetric</a:t>
            </a:r>
          </a:p>
          <a:p>
            <a:pPr lvl="1"/>
            <a:r>
              <a:rPr lang="en-US" smtClean="0">
                <a:solidFill>
                  <a:srgbClr val="00B050"/>
                </a:solidFill>
              </a:rPr>
              <a:t>Send subset of available streams</a:t>
            </a:r>
          </a:p>
          <a:p>
            <a:pPr lvl="1"/>
            <a:r>
              <a:rPr lang="en-US" smtClean="0">
                <a:solidFill>
                  <a:srgbClr val="00B050"/>
                </a:solidFill>
              </a:rPr>
              <a:t>Allow some user choice</a:t>
            </a:r>
          </a:p>
          <a:p>
            <a:pPr lvl="1"/>
            <a:r>
              <a:rPr lang="en-US" smtClean="0">
                <a:solidFill>
                  <a:srgbClr val="00B050"/>
                </a:solidFill>
              </a:rPr>
              <a:t>Sender does composition into one stream</a:t>
            </a:r>
          </a:p>
          <a:p>
            <a:pPr lvl="1"/>
            <a:r>
              <a:rPr lang="en-US" smtClean="0">
                <a:solidFill>
                  <a:srgbClr val="00B050"/>
                </a:solidFill>
              </a:rPr>
              <a:t>Receiver does composition of multiple streams onto one display</a:t>
            </a:r>
          </a:p>
          <a:p>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Supporting the use cases</a:t>
            </a:r>
            <a:endParaRPr lang="en-US"/>
          </a:p>
        </p:txBody>
      </p:sp>
      <p:sp>
        <p:nvSpPr>
          <p:cNvPr id="3" name="Content Placeholder 2"/>
          <p:cNvSpPr>
            <a:spLocks noGrp="1"/>
          </p:cNvSpPr>
          <p:nvPr>
            <p:ph idx="1"/>
          </p:nvPr>
        </p:nvSpPr>
        <p:spPr/>
        <p:txBody>
          <a:bodyPr/>
          <a:lstStyle/>
          <a:p>
            <a:r>
              <a:rPr lang="en-US" smtClean="0"/>
              <a:t>3.3 multipoint</a:t>
            </a:r>
          </a:p>
          <a:p>
            <a:pPr lvl="1"/>
            <a:r>
              <a:rPr lang="en-US" smtClean="0">
                <a:solidFill>
                  <a:srgbClr val="00B050"/>
                </a:solidFill>
              </a:rPr>
              <a:t>Site switching</a:t>
            </a:r>
          </a:p>
          <a:p>
            <a:pPr lvl="1"/>
            <a:r>
              <a:rPr lang="en-US" smtClean="0">
                <a:solidFill>
                  <a:srgbClr val="00B050"/>
                </a:solidFill>
              </a:rPr>
              <a:t>Segment switching</a:t>
            </a:r>
          </a:p>
          <a:p>
            <a:pPr lvl="1"/>
            <a:r>
              <a:rPr lang="en-US" smtClean="0">
                <a:solidFill>
                  <a:srgbClr val="FF0000"/>
                </a:solidFill>
              </a:rPr>
              <a:t>Still need work on VAD</a:t>
            </a:r>
          </a:p>
          <a:p>
            <a:pPr lvl="1"/>
            <a:r>
              <a:rPr lang="en-US" smtClean="0">
                <a:solidFill>
                  <a:srgbClr val="FF0000"/>
                </a:solidFill>
              </a:rPr>
              <a:t>Switch based on manual control</a:t>
            </a:r>
          </a:p>
          <a:p>
            <a:pPr lvl="1"/>
            <a:r>
              <a:rPr lang="en-US" smtClean="0">
                <a:solidFill>
                  <a:srgbClr val="00B050"/>
                </a:solidFill>
              </a:rPr>
              <a:t>Composing reduced image sizes (continuous presence)</a:t>
            </a:r>
          </a:p>
          <a:p>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Supporting the use cases</a:t>
            </a:r>
            <a:endParaRPr lang="en-US"/>
          </a:p>
        </p:txBody>
      </p:sp>
      <p:sp>
        <p:nvSpPr>
          <p:cNvPr id="3" name="Content Placeholder 2"/>
          <p:cNvSpPr>
            <a:spLocks noGrp="1"/>
          </p:cNvSpPr>
          <p:nvPr>
            <p:ph idx="1"/>
          </p:nvPr>
        </p:nvSpPr>
        <p:spPr/>
        <p:txBody>
          <a:bodyPr/>
          <a:lstStyle/>
          <a:p>
            <a:r>
              <a:rPr lang="en-US" smtClean="0"/>
              <a:t>3.4 presentation</a:t>
            </a:r>
          </a:p>
          <a:p>
            <a:pPr lvl="1"/>
            <a:r>
              <a:rPr lang="en-US" smtClean="0">
                <a:solidFill>
                  <a:srgbClr val="00B050"/>
                </a:solidFill>
              </a:rPr>
              <a:t>Video/audio streams for presentation</a:t>
            </a:r>
          </a:p>
          <a:p>
            <a:pPr lvl="1"/>
            <a:r>
              <a:rPr lang="en-US" smtClean="0">
                <a:solidFill>
                  <a:srgbClr val="00B050"/>
                </a:solidFill>
              </a:rPr>
              <a:t>Multiple presentation streams</a:t>
            </a:r>
          </a:p>
          <a:p>
            <a:pPr lvl="2"/>
            <a:r>
              <a:rPr lang="en-US" smtClean="0">
                <a:solidFill>
                  <a:srgbClr val="FF0066"/>
                </a:solidFill>
              </a:rPr>
              <a:t>BFCP-like control of multiple streams (not in CLUE scope?)</a:t>
            </a:r>
          </a:p>
          <a:p>
            <a:pPr lvl="2"/>
            <a:r>
              <a:rPr lang="en-US" smtClean="0">
                <a:solidFill>
                  <a:srgbClr val="00B050"/>
                </a:solidFill>
              </a:rPr>
              <a:t>Consistent placement of multiple streams at each site</a:t>
            </a:r>
          </a:p>
          <a:p>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Supporting the use cases</a:t>
            </a:r>
            <a:endParaRPr lang="en-US"/>
          </a:p>
        </p:txBody>
      </p:sp>
      <p:sp>
        <p:nvSpPr>
          <p:cNvPr id="3" name="Content Placeholder 2"/>
          <p:cNvSpPr>
            <a:spLocks noGrp="1"/>
          </p:cNvSpPr>
          <p:nvPr>
            <p:ph idx="1"/>
          </p:nvPr>
        </p:nvSpPr>
        <p:spPr/>
        <p:txBody>
          <a:bodyPr/>
          <a:lstStyle/>
          <a:p>
            <a:r>
              <a:rPr lang="en-US" smtClean="0"/>
              <a:t>3.5 Heterogeneous systems</a:t>
            </a:r>
          </a:p>
          <a:p>
            <a:pPr lvl="1"/>
            <a:r>
              <a:rPr lang="en-US" smtClean="0">
                <a:solidFill>
                  <a:srgbClr val="00B050"/>
                </a:solidFill>
              </a:rPr>
              <a:t>Transcoding middlebox</a:t>
            </a:r>
          </a:p>
          <a:p>
            <a:pPr lvl="1"/>
            <a:r>
              <a:rPr lang="en-US" smtClean="0">
                <a:solidFill>
                  <a:srgbClr val="00B050"/>
                </a:solidFill>
              </a:rPr>
              <a:t>Single or multiple streams</a:t>
            </a:r>
          </a:p>
          <a:p>
            <a:pPr lvl="1"/>
            <a:r>
              <a:rPr lang="en-US" smtClean="0">
                <a:solidFill>
                  <a:srgbClr val="00B050"/>
                </a:solidFill>
              </a:rPr>
              <a:t>Different bit rates</a:t>
            </a:r>
          </a:p>
          <a:p>
            <a:pPr lvl="1"/>
            <a:r>
              <a:rPr lang="en-US" smtClean="0">
                <a:solidFill>
                  <a:srgbClr val="00B050"/>
                </a:solidFill>
              </a:rPr>
              <a:t>Different layout policies</a:t>
            </a:r>
          </a:p>
          <a:p>
            <a:pPr lvl="2"/>
            <a:r>
              <a:rPr lang="en-US" smtClean="0">
                <a:solidFill>
                  <a:srgbClr val="FF0066"/>
                </a:solidFill>
              </a:rPr>
              <a:t>Not settled yet</a:t>
            </a:r>
          </a:p>
          <a:p>
            <a:pPr lvl="1"/>
            <a:endParaRPr lang="en-US" smtClean="0"/>
          </a:p>
          <a:p>
            <a:pPr lvl="1"/>
            <a:endParaRPr lang="en-US" smtClean="0"/>
          </a:p>
          <a:p>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Supporting the use cases</a:t>
            </a:r>
            <a:endParaRPr lang="en-US"/>
          </a:p>
        </p:txBody>
      </p:sp>
      <p:sp>
        <p:nvSpPr>
          <p:cNvPr id="3" name="Content Placeholder 2"/>
          <p:cNvSpPr>
            <a:spLocks noGrp="1"/>
          </p:cNvSpPr>
          <p:nvPr>
            <p:ph idx="1"/>
          </p:nvPr>
        </p:nvSpPr>
        <p:spPr/>
        <p:txBody>
          <a:bodyPr/>
          <a:lstStyle/>
          <a:p>
            <a:r>
              <a:rPr lang="en-US" smtClean="0"/>
              <a:t>3.5 Multipoint education</a:t>
            </a:r>
          </a:p>
          <a:p>
            <a:pPr lvl="1"/>
            <a:r>
              <a:rPr lang="en-US" smtClean="0"/>
              <a:t>Multiple streams with different roles (different scenes)</a:t>
            </a:r>
          </a:p>
          <a:p>
            <a:pPr lvl="1"/>
            <a:r>
              <a:rPr lang="en-US" smtClean="0"/>
              <a:t>Placing video on correct screen</a:t>
            </a:r>
          </a:p>
          <a:p>
            <a:pPr lvl="1"/>
            <a:r>
              <a:rPr lang="en-US" smtClean="0">
                <a:solidFill>
                  <a:srgbClr val="FF0000"/>
                </a:solidFill>
              </a:rPr>
              <a:t>Still need work on VAD</a:t>
            </a:r>
          </a:p>
          <a:p>
            <a:pPr lvl="1"/>
            <a:r>
              <a:rPr lang="en-US" smtClean="0">
                <a:solidFill>
                  <a:srgbClr val="FF0000"/>
                </a:solidFill>
              </a:rPr>
              <a:t>Requesting a stream from a particular site</a:t>
            </a:r>
          </a:p>
          <a:p>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Supporting the use cases</a:t>
            </a:r>
            <a:endParaRPr lang="en-US"/>
          </a:p>
        </p:txBody>
      </p:sp>
      <p:sp>
        <p:nvSpPr>
          <p:cNvPr id="3" name="Content Placeholder 2"/>
          <p:cNvSpPr>
            <a:spLocks noGrp="1"/>
          </p:cNvSpPr>
          <p:nvPr>
            <p:ph idx="1"/>
          </p:nvPr>
        </p:nvSpPr>
        <p:spPr/>
        <p:txBody>
          <a:bodyPr/>
          <a:lstStyle/>
          <a:p>
            <a:r>
              <a:rPr lang="en-US" smtClean="0"/>
              <a:t>3.5 Multipoint multiview</a:t>
            </a:r>
          </a:p>
          <a:p>
            <a:pPr lvl="1"/>
            <a:r>
              <a:rPr lang="en-US" smtClean="0">
                <a:solidFill>
                  <a:srgbClr val="00B050"/>
                </a:solidFill>
              </a:rPr>
              <a:t>Different views of same scene</a:t>
            </a:r>
          </a:p>
          <a:p>
            <a:pPr lvl="1"/>
            <a:r>
              <a:rPr lang="en-US" smtClean="0">
                <a:solidFill>
                  <a:srgbClr val="00B050"/>
                </a:solidFill>
              </a:rPr>
              <a:t>Assigning camera views to remote displays for best eye contact</a:t>
            </a:r>
          </a:p>
          <a:p>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topics to consider</a:t>
            </a:r>
            <a:endParaRPr lang="en-US"/>
          </a:p>
        </p:txBody>
      </p:sp>
      <p:sp>
        <p:nvSpPr>
          <p:cNvPr id="3" name="Content Placeholder 2"/>
          <p:cNvSpPr>
            <a:spLocks noGrp="1"/>
          </p:cNvSpPr>
          <p:nvPr>
            <p:ph idx="1"/>
          </p:nvPr>
        </p:nvSpPr>
        <p:spPr/>
        <p:txBody>
          <a:bodyPr/>
          <a:lstStyle/>
          <a:p>
            <a:r>
              <a:rPr lang="en-US" smtClean="0"/>
              <a:t>Framework has these in appendix to be discussed</a:t>
            </a:r>
          </a:p>
          <a:p>
            <a:r>
              <a:rPr lang="en-US" smtClean="0"/>
              <a:t>VAD (voice activity detection)</a:t>
            </a:r>
          </a:p>
          <a:p>
            <a:r>
              <a:rPr lang="en-US" smtClean="0"/>
              <a:t>Media source selection (e.g. from a roster)</a:t>
            </a:r>
          </a:p>
          <a:p>
            <a:r>
              <a:rPr lang="en-US" smtClean="0"/>
              <a:t>Composition and switching algorithms</a:t>
            </a:r>
          </a:p>
          <a:p>
            <a:pPr lvl="1"/>
            <a:r>
              <a:rPr lang="en-US" smtClean="0"/>
              <a:t>audio and video</a:t>
            </a:r>
          </a:p>
          <a:p>
            <a:pPr lvl="1"/>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Addressing requirements</a:t>
            </a:r>
            <a:endParaRPr lang="en-US"/>
          </a:p>
        </p:txBody>
      </p:sp>
      <p:sp>
        <p:nvSpPr>
          <p:cNvPr id="3" name="Content Placeholder 2"/>
          <p:cNvSpPr>
            <a:spLocks noGrp="1"/>
          </p:cNvSpPr>
          <p:nvPr>
            <p:ph idx="1"/>
          </p:nvPr>
        </p:nvSpPr>
        <p:spPr/>
        <p:txBody>
          <a:bodyPr/>
          <a:lstStyle/>
          <a:p>
            <a:r>
              <a:rPr lang="en-US" i="1" smtClean="0"/>
              <a:t>Summary of whether or not items from the requirements document are met</a:t>
            </a:r>
            <a:endParaRPr lang="en-US" i="1"/>
          </a:p>
        </p:txBody>
      </p:sp>
    </p:spTree>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Composition/Switching Algorithms</a:t>
            </a:r>
            <a:endParaRPr lang="en-US"/>
          </a:p>
        </p:txBody>
      </p:sp>
      <p:sp>
        <p:nvSpPr>
          <p:cNvPr id="3" name="Content Placeholder 2"/>
          <p:cNvSpPr>
            <a:spLocks noGrp="1"/>
          </p:cNvSpPr>
          <p:nvPr>
            <p:ph idx="1"/>
          </p:nvPr>
        </p:nvSpPr>
        <p:spPr>
          <a:xfrm>
            <a:off x="457200" y="1719262"/>
            <a:ext cx="8229600" cy="4833937"/>
          </a:xfrm>
        </p:spPr>
        <p:txBody>
          <a:bodyPr/>
          <a:lstStyle/>
          <a:p>
            <a:r>
              <a:rPr lang="en-US" smtClean="0"/>
              <a:t>Framework has simple boolean attributes for indicating a Media Capture is switched or composed.  Is this enough?</a:t>
            </a:r>
          </a:p>
          <a:p>
            <a:r>
              <a:rPr lang="en-US" smtClean="0"/>
              <a:t>If not, what else do we need?</a:t>
            </a:r>
          </a:p>
          <a:p>
            <a:pPr lvl="1"/>
            <a:r>
              <a:rPr lang="en-US" smtClean="0"/>
              <a:t>Another use case to make it clear? </a:t>
            </a:r>
          </a:p>
          <a:p>
            <a:pPr lvl="1"/>
            <a:r>
              <a:rPr lang="en-US" smtClean="0"/>
              <a:t>More detailed indications about exactly how a capture is switched or composed?</a:t>
            </a:r>
          </a:p>
          <a:p>
            <a:pPr lvl="1"/>
            <a:r>
              <a:rPr lang="en-US" smtClean="0"/>
              <a:t>Anything else?</a:t>
            </a:r>
          </a:p>
          <a:p>
            <a:r>
              <a:rPr lang="en-US" smtClean="0"/>
              <a:t>Interested people should propose specific additions to the framework</a:t>
            </a:r>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6858000" cy="944562"/>
          </a:xfrm>
        </p:spPr>
        <p:txBody>
          <a:bodyPr/>
          <a:lstStyle/>
          <a:p>
            <a:r>
              <a:rPr lang="en-US" sz="4400" b="1" smtClean="0">
                <a:solidFill>
                  <a:schemeClr val="tx1"/>
                </a:solidFill>
              </a:rPr>
              <a:t>Attributes</a:t>
            </a:r>
            <a:endParaRPr lang="en-US" sz="4400" b="1">
              <a:solidFill>
                <a:schemeClr val="tx1"/>
              </a:solidFill>
            </a:endParaRPr>
          </a:p>
        </p:txBody>
      </p:sp>
      <p:sp>
        <p:nvSpPr>
          <p:cNvPr id="3" name="Content Placeholder 2"/>
          <p:cNvSpPr>
            <a:spLocks noGrp="1"/>
          </p:cNvSpPr>
          <p:nvPr>
            <p:ph idx="1"/>
          </p:nvPr>
        </p:nvSpPr>
        <p:spPr>
          <a:xfrm>
            <a:off x="457200" y="5638800"/>
            <a:ext cx="8229600" cy="1066800"/>
          </a:xfrm>
        </p:spPr>
        <p:txBody>
          <a:bodyPr>
            <a:normAutofit/>
          </a:bodyPr>
          <a:lstStyle/>
          <a:p>
            <a:pPr>
              <a:buNone/>
            </a:pPr>
            <a:r>
              <a:rPr lang="en-US" b="1" i="1" smtClean="0">
                <a:solidFill>
                  <a:srgbClr val="0070C0"/>
                </a:solidFill>
              </a:rPr>
              <a:t>EXTENSIBILITY</a:t>
            </a:r>
          </a:p>
        </p:txBody>
      </p:sp>
      <p:sp>
        <p:nvSpPr>
          <p:cNvPr id="4" name="Content Placeholder 2"/>
          <p:cNvSpPr txBox="1">
            <a:spLocks/>
          </p:cNvSpPr>
          <p:nvPr/>
        </p:nvSpPr>
        <p:spPr>
          <a:xfrm>
            <a:off x="5105400" y="1447800"/>
            <a:ext cx="3581400" cy="1905000"/>
          </a:xfrm>
          <a:prstGeom prst="rect">
            <a:avLst/>
          </a:prstGeom>
          <a:ln/>
        </p:spPr>
        <p:style>
          <a:lnRef idx="1">
            <a:schemeClr val="accent2"/>
          </a:lnRef>
          <a:fillRef idx="2">
            <a:schemeClr val="accent2"/>
          </a:fillRef>
          <a:effectRef idx="1">
            <a:schemeClr val="accent2"/>
          </a:effectRef>
          <a:fontRef idx="minor">
            <a:schemeClr val="dk1"/>
          </a:fontRef>
        </p:style>
        <p:txBody>
          <a:bodyPr vert="horz" lIns="91440" tIns="45720" rIns="91440" bIns="45720" rtlCol="0">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4000" b="1" i="0" u="none" strike="noStrike" kern="1200" cap="none" spc="0" normalizeH="0" baseline="0" noProof="0" smtClean="0">
                <a:ln>
                  <a:noFill/>
                </a:ln>
                <a:solidFill>
                  <a:schemeClr val="tx1"/>
                </a:solidFill>
                <a:effectLst/>
                <a:uLnTx/>
                <a:uFillTx/>
                <a:latin typeface="+mn-lt"/>
                <a:ea typeface="+mn-ea"/>
                <a:cs typeface="+mn-cs"/>
              </a:rPr>
              <a:t>Audio attributes</a:t>
            </a:r>
          </a:p>
          <a:p>
            <a:pPr marL="342900" indent="-342900">
              <a:spcBef>
                <a:spcPct val="20000"/>
              </a:spcBef>
              <a:buFont typeface="Arial" pitchFamily="34" charset="0"/>
              <a:buChar char="•"/>
            </a:pPr>
            <a:r>
              <a:rPr kumimoji="0" lang="en-US" sz="3200" b="1" i="0" u="none" strike="noStrike" kern="1200" cap="none" spc="0" normalizeH="0" baseline="0" noProof="0" smtClean="0">
                <a:ln>
                  <a:noFill/>
                </a:ln>
                <a:solidFill>
                  <a:schemeClr val="tx1"/>
                </a:solidFill>
                <a:effectLst/>
                <a:uLnTx/>
                <a:uFillTx/>
                <a:latin typeface="+mn-lt"/>
                <a:ea typeface="+mn-ea"/>
                <a:cs typeface="+mn-cs"/>
              </a:rPr>
              <a:t>Channel Format</a:t>
            </a:r>
          </a:p>
          <a:p>
            <a:pPr marL="800100" lvl="1" indent="-342900">
              <a:spcBef>
                <a:spcPct val="20000"/>
              </a:spcBef>
              <a:buFont typeface="Wingdings" pitchFamily="2" charset="2"/>
              <a:buChar char="§"/>
            </a:pPr>
            <a:r>
              <a:rPr lang="en-US" sz="2800" b="1" noProof="0" smtClean="0"/>
              <a:t>S</a:t>
            </a:r>
            <a:r>
              <a:rPr kumimoji="0" lang="en-US" sz="2800" b="1" i="0" u="none" strike="noStrike" kern="1200" cap="none" spc="0" normalizeH="0" baseline="0" noProof="0" smtClean="0">
                <a:ln>
                  <a:noFill/>
                </a:ln>
                <a:solidFill>
                  <a:schemeClr val="tx1"/>
                </a:solidFill>
                <a:effectLst/>
                <a:uLnTx/>
                <a:uFillTx/>
                <a:latin typeface="+mn-lt"/>
                <a:ea typeface="+mn-ea"/>
                <a:cs typeface="+mn-cs"/>
              </a:rPr>
              <a:t>tereo</a:t>
            </a:r>
          </a:p>
          <a:p>
            <a:pPr marL="800100" lvl="1" indent="-342900">
              <a:spcBef>
                <a:spcPct val="20000"/>
              </a:spcBef>
              <a:buFont typeface="Wingdings" pitchFamily="2" charset="2"/>
              <a:buChar char="§"/>
            </a:pPr>
            <a:r>
              <a:rPr lang="en-US" sz="2800" b="1" smtClean="0"/>
              <a:t>Mono</a:t>
            </a:r>
            <a:endParaRPr kumimoji="0" lang="en-US" sz="2800" b="1" i="0" u="none" strike="noStrike" kern="1200" cap="none" spc="0" normalizeH="0" baseline="0" noProof="0" smtClean="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5105400" y="3581400"/>
            <a:ext cx="3581400" cy="1981200"/>
          </a:xfrm>
          <a:prstGeom prst="rect">
            <a:avLst/>
          </a:prstGeom>
          <a:ln/>
        </p:spPr>
        <p:style>
          <a:lnRef idx="1">
            <a:schemeClr val="accent2"/>
          </a:lnRef>
          <a:fillRef idx="2">
            <a:schemeClr val="accent2"/>
          </a:fillRef>
          <a:effectRef idx="1">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Video attributes</a:t>
            </a:r>
          </a:p>
          <a:p>
            <a:pPr marL="342900" indent="-342900">
              <a:spcBef>
                <a:spcPct val="20000"/>
              </a:spcBef>
              <a:buFont typeface="Arial" pitchFamily="34" charset="0"/>
              <a:buChar char="•"/>
            </a:pPr>
            <a:r>
              <a:rPr lang="en-US" sz="2900" b="1" smtClean="0"/>
              <a:t>Spatial scale</a:t>
            </a:r>
          </a:p>
          <a:p>
            <a:pPr marL="800100" lvl="1" indent="-342900">
              <a:spcBef>
                <a:spcPct val="20000"/>
              </a:spcBef>
              <a:buFont typeface="Wingdings" pitchFamily="2" charset="2"/>
              <a:buChar char="§"/>
            </a:pPr>
            <a:r>
              <a:rPr lang="en-US" sz="2300" b="1" smtClean="0"/>
              <a:t>Image width</a:t>
            </a:r>
            <a:endParaRPr kumimoji="0" lang="en-US" sz="2300" b="1" i="0" u="none" strike="noStrike" kern="1200" cap="none" spc="0" normalizeH="0" baseline="0" noProof="0" smtClean="0">
              <a:ln>
                <a:noFill/>
              </a:ln>
              <a:solidFill>
                <a:schemeClr val="tx1"/>
              </a:solidFill>
              <a:effectLst/>
              <a:uLnTx/>
              <a:uFillTx/>
              <a:latin typeface="+mn-lt"/>
              <a:ea typeface="+mn-ea"/>
              <a:cs typeface="+mn-cs"/>
            </a:endParaRPr>
          </a:p>
        </p:txBody>
      </p:sp>
      <p:sp>
        <p:nvSpPr>
          <p:cNvPr id="6" name="Content Placeholder 2"/>
          <p:cNvSpPr txBox="1">
            <a:spLocks/>
          </p:cNvSpPr>
          <p:nvPr/>
        </p:nvSpPr>
        <p:spPr>
          <a:xfrm>
            <a:off x="457200" y="1600200"/>
            <a:ext cx="4038600" cy="3733800"/>
          </a:xfrm>
          <a:prstGeom prst="rect">
            <a:avLst/>
          </a:prstGeom>
          <a:ln/>
        </p:spPr>
        <p:style>
          <a:lnRef idx="1">
            <a:schemeClr val="accent2"/>
          </a:lnRef>
          <a:fillRef idx="2">
            <a:schemeClr val="accent2"/>
          </a:fillRef>
          <a:effectRef idx="1">
            <a:schemeClr val="accent2"/>
          </a:effectRef>
          <a:fontRef idx="minor">
            <a:schemeClr val="dk1"/>
          </a:fontRef>
        </p:style>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3600" b="1" smtClean="0">
                <a:solidFill>
                  <a:schemeClr val="tx1"/>
                </a:solidFill>
              </a:rPr>
              <a:t>Media Capture attributes</a:t>
            </a:r>
            <a:endParaRPr kumimoji="0" lang="en-US" sz="4000" b="1" i="0" u="none" strike="noStrike" kern="1200" cap="none" spc="0" normalizeH="0" baseline="0" noProof="0" smtClean="0">
              <a:ln>
                <a:noFill/>
              </a:ln>
              <a:solidFill>
                <a:schemeClr val="tx1"/>
              </a:solidFill>
              <a:effectLst/>
              <a:uLnTx/>
              <a:uFillTx/>
              <a:latin typeface="+mn-lt"/>
              <a:ea typeface="+mn-ea"/>
              <a:cs typeface="+mn-cs"/>
            </a:endParaRPr>
          </a:p>
          <a:p>
            <a:pPr marL="342900" indent="-342900">
              <a:spcBef>
                <a:spcPct val="20000"/>
              </a:spcBef>
              <a:buFont typeface="Arial" pitchFamily="34" charset="0"/>
              <a:buChar char="•"/>
            </a:pPr>
            <a:r>
              <a:rPr lang="en-US" sz="3200" b="1" smtClean="0"/>
              <a:t>Purpose (role)</a:t>
            </a:r>
          </a:p>
          <a:p>
            <a:pPr marL="800100" lvl="1" indent="-342900">
              <a:spcBef>
                <a:spcPct val="20000"/>
              </a:spcBef>
              <a:buFont typeface="Wingdings" pitchFamily="2" charset="2"/>
              <a:buChar char="§"/>
            </a:pPr>
            <a:r>
              <a:rPr lang="en-US" sz="2800" b="1" smtClean="0"/>
              <a:t>Main</a:t>
            </a:r>
          </a:p>
          <a:p>
            <a:pPr marL="800100" lvl="1" indent="-342900">
              <a:spcBef>
                <a:spcPct val="20000"/>
              </a:spcBef>
              <a:buFont typeface="Wingdings" pitchFamily="2" charset="2"/>
              <a:buChar char="§"/>
            </a:pPr>
            <a:r>
              <a:rPr lang="en-US" sz="2800" b="1" smtClean="0"/>
              <a:t>Presentation</a:t>
            </a:r>
          </a:p>
          <a:p>
            <a:pPr marL="342900" indent="-342900">
              <a:spcBef>
                <a:spcPct val="20000"/>
              </a:spcBef>
              <a:buFont typeface="Arial" pitchFamily="34" charset="0"/>
              <a:buChar char="•"/>
            </a:pPr>
            <a:r>
              <a:rPr lang="en-US" sz="3200" b="1" smtClean="0"/>
              <a:t>Mixed – true/false</a:t>
            </a:r>
          </a:p>
          <a:p>
            <a:pPr marL="342900" indent="-342900">
              <a:spcBef>
                <a:spcPct val="20000"/>
              </a:spcBef>
              <a:buFont typeface="Arial" pitchFamily="34" charset="0"/>
              <a:buChar char="•"/>
            </a:pPr>
            <a:r>
              <a:rPr lang="en-US" sz="3200" b="1" smtClean="0"/>
              <a:t>Auto switched – true/false</a:t>
            </a:r>
          </a:p>
          <a:p>
            <a:pPr marL="342900" indent="-342900">
              <a:spcBef>
                <a:spcPct val="20000"/>
              </a:spcBef>
              <a:buFont typeface="Arial" pitchFamily="34" charset="0"/>
              <a:buChar char="•"/>
            </a:pPr>
            <a:r>
              <a:rPr lang="en-US" sz="3200" b="1" smtClean="0"/>
              <a:t>Area of Capture - ranges</a:t>
            </a:r>
          </a:p>
          <a:p>
            <a:pPr marL="342900" indent="-342900">
              <a:spcBef>
                <a:spcPct val="20000"/>
              </a:spcBef>
              <a:buFont typeface="Arial" pitchFamily="34" charset="0"/>
              <a:buChar char="•"/>
            </a:pPr>
            <a:r>
              <a:rPr lang="en-US" sz="3200" b="1" smtClean="0"/>
              <a:t>Point of Capture - point</a:t>
            </a:r>
          </a:p>
          <a:p>
            <a:pPr marL="342900" indent="-342900">
              <a:spcBef>
                <a:spcPct val="20000"/>
              </a:spcBef>
              <a:buFont typeface="Arial" pitchFamily="34" charset="0"/>
              <a:buChar char="•"/>
            </a:pPr>
            <a:r>
              <a:rPr lang="en-US" sz="3200" b="1" smtClean="0"/>
              <a:t>Area Scale millimeters</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6858000" cy="868362"/>
          </a:xfrm>
        </p:spPr>
        <p:txBody>
          <a:bodyPr/>
          <a:lstStyle/>
          <a:p>
            <a:r>
              <a:rPr lang="en-US" sz="4400" b="1" smtClean="0">
                <a:solidFill>
                  <a:schemeClr val="tx1"/>
                </a:solidFill>
              </a:rPr>
              <a:t>Capture Scene</a:t>
            </a:r>
            <a:endParaRPr lang="en-US" sz="4400" b="1">
              <a:solidFill>
                <a:schemeClr val="tx1"/>
              </a:solidFill>
            </a:endParaRPr>
          </a:p>
        </p:txBody>
      </p:sp>
      <p:grpSp>
        <p:nvGrpSpPr>
          <p:cNvPr id="3" name="Group 168"/>
          <p:cNvGrpSpPr/>
          <p:nvPr/>
        </p:nvGrpSpPr>
        <p:grpSpPr>
          <a:xfrm>
            <a:off x="4343400" y="1371600"/>
            <a:ext cx="4343400" cy="1219200"/>
            <a:chOff x="4343400" y="1371600"/>
            <a:chExt cx="4343400" cy="1219200"/>
          </a:xfrm>
        </p:grpSpPr>
        <p:grpSp>
          <p:nvGrpSpPr>
            <p:cNvPr id="4" name="Group 12"/>
            <p:cNvGrpSpPr/>
            <p:nvPr/>
          </p:nvGrpSpPr>
          <p:grpSpPr>
            <a:xfrm>
              <a:off x="4572000" y="1600200"/>
              <a:ext cx="381000" cy="990600"/>
              <a:chOff x="2057400" y="4572001"/>
              <a:chExt cx="609600" cy="1295399"/>
            </a:xfrm>
            <a:solidFill>
              <a:srgbClr val="99CCFF"/>
            </a:solidFill>
          </p:grpSpPr>
          <p:sp>
            <p:nvSpPr>
              <p:cNvPr id="30" name="Chord 29"/>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1" name="Oval 30"/>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2" name="Arc 31"/>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33" name="Arc 32"/>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grpSp>
        <p:grpSp>
          <p:nvGrpSpPr>
            <p:cNvPr id="5" name="Group 17"/>
            <p:cNvGrpSpPr/>
            <p:nvPr/>
          </p:nvGrpSpPr>
          <p:grpSpPr>
            <a:xfrm>
              <a:off x="5181600" y="1600200"/>
              <a:ext cx="381000" cy="990600"/>
              <a:chOff x="2057400" y="4572001"/>
              <a:chExt cx="609600" cy="1295399"/>
            </a:xfrm>
            <a:solidFill>
              <a:srgbClr val="99CCFF"/>
            </a:solidFill>
          </p:grpSpPr>
          <p:sp>
            <p:nvSpPr>
              <p:cNvPr id="26" name="Chord 18"/>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7" name="Oval 19"/>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8" name="Arc 27"/>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29" name="Arc 28"/>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grpSp>
        <p:grpSp>
          <p:nvGrpSpPr>
            <p:cNvPr id="6" name="Group 12"/>
            <p:cNvGrpSpPr/>
            <p:nvPr/>
          </p:nvGrpSpPr>
          <p:grpSpPr>
            <a:xfrm>
              <a:off x="7467600" y="1600200"/>
              <a:ext cx="381000" cy="990600"/>
              <a:chOff x="2057400" y="4572001"/>
              <a:chExt cx="609600" cy="1295399"/>
            </a:xfrm>
            <a:solidFill>
              <a:srgbClr val="99FF99"/>
            </a:solidFill>
          </p:grpSpPr>
          <p:sp>
            <p:nvSpPr>
              <p:cNvPr id="87" name="Chord 86"/>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Arc 88"/>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Arc 89"/>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 name="Group 17"/>
            <p:cNvGrpSpPr/>
            <p:nvPr/>
          </p:nvGrpSpPr>
          <p:grpSpPr>
            <a:xfrm>
              <a:off x="8077200" y="1600200"/>
              <a:ext cx="381000" cy="990600"/>
              <a:chOff x="2057400" y="4572001"/>
              <a:chExt cx="609600" cy="1295399"/>
            </a:xfrm>
            <a:solidFill>
              <a:srgbClr val="99FF99"/>
            </a:solidFill>
          </p:grpSpPr>
          <p:sp>
            <p:nvSpPr>
              <p:cNvPr id="83" name="Chord 18"/>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19"/>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4"/>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Arc 85"/>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2"/>
            <p:cNvGrpSpPr/>
            <p:nvPr/>
          </p:nvGrpSpPr>
          <p:grpSpPr>
            <a:xfrm>
              <a:off x="6019800" y="1600200"/>
              <a:ext cx="381000" cy="990600"/>
              <a:chOff x="2057400" y="4572001"/>
              <a:chExt cx="609600" cy="1295399"/>
            </a:xfrm>
            <a:solidFill>
              <a:srgbClr val="FF9999"/>
            </a:solidFill>
          </p:grpSpPr>
          <p:sp>
            <p:nvSpPr>
              <p:cNvPr id="101" name="Chord 100"/>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Arc 102"/>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17"/>
            <p:cNvGrpSpPr/>
            <p:nvPr/>
          </p:nvGrpSpPr>
          <p:grpSpPr>
            <a:xfrm>
              <a:off x="6629400" y="1600200"/>
              <a:ext cx="381000" cy="990600"/>
              <a:chOff x="2057400" y="4572001"/>
              <a:chExt cx="609600" cy="1295399"/>
            </a:xfrm>
            <a:solidFill>
              <a:srgbClr val="FF9999"/>
            </a:solidFill>
          </p:grpSpPr>
          <p:sp>
            <p:nvSpPr>
              <p:cNvPr id="97" name="Chord 18"/>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19"/>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c 98"/>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Arc 99"/>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3" name="Rectangle 22"/>
            <p:cNvSpPr/>
            <p:nvPr/>
          </p:nvSpPr>
          <p:spPr>
            <a:xfrm>
              <a:off x="4343400" y="2209800"/>
              <a:ext cx="1447800" cy="152400"/>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4" name="Rectangle 23"/>
            <p:cNvSpPr/>
            <p:nvPr/>
          </p:nvSpPr>
          <p:spPr>
            <a:xfrm>
              <a:off x="4343400" y="1447800"/>
              <a:ext cx="1447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5" name="TextBox 24"/>
            <p:cNvSpPr txBox="1"/>
            <p:nvPr/>
          </p:nvSpPr>
          <p:spPr>
            <a:xfrm>
              <a:off x="4800600" y="1371600"/>
              <a:ext cx="838200" cy="338554"/>
            </a:xfrm>
            <a:prstGeom prst="rect">
              <a:avLst/>
            </a:prstGeom>
            <a:noFill/>
          </p:spPr>
          <p:txBody>
            <a:bodyPr wrap="square" rtlCol="0">
              <a:spAutoFit/>
            </a:bodyPr>
            <a:lstStyle/>
            <a:p>
              <a:r>
                <a:rPr lang="en-US" sz="1600" b="1" smtClean="0"/>
                <a:t>VC0</a:t>
              </a:r>
              <a:endParaRPr lang="en-US" sz="1600" b="1"/>
            </a:p>
          </p:txBody>
        </p:sp>
        <p:sp>
          <p:nvSpPr>
            <p:cNvPr id="80" name="Rectangle 79"/>
            <p:cNvSpPr/>
            <p:nvPr/>
          </p:nvSpPr>
          <p:spPr>
            <a:xfrm>
              <a:off x="7239000" y="2209800"/>
              <a:ext cx="1447800" cy="152400"/>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7239000" y="1447800"/>
              <a:ext cx="1447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7696200" y="1371600"/>
              <a:ext cx="685800" cy="338554"/>
            </a:xfrm>
            <a:prstGeom prst="rect">
              <a:avLst/>
            </a:prstGeom>
            <a:noFill/>
          </p:spPr>
          <p:txBody>
            <a:bodyPr wrap="square" rtlCol="0">
              <a:spAutoFit/>
            </a:bodyPr>
            <a:lstStyle/>
            <a:p>
              <a:r>
                <a:rPr lang="en-US" sz="1600" b="1" smtClean="0"/>
                <a:t>VC2</a:t>
              </a:r>
              <a:endParaRPr lang="en-US" sz="1600" b="1"/>
            </a:p>
          </p:txBody>
        </p:sp>
        <p:sp>
          <p:nvSpPr>
            <p:cNvPr id="94" name="Rectangle 93"/>
            <p:cNvSpPr/>
            <p:nvPr/>
          </p:nvSpPr>
          <p:spPr>
            <a:xfrm>
              <a:off x="5791200" y="2209800"/>
              <a:ext cx="1447800" cy="152400"/>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5791200" y="1447800"/>
              <a:ext cx="1447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6248400" y="1371600"/>
              <a:ext cx="762000" cy="338554"/>
            </a:xfrm>
            <a:prstGeom prst="rect">
              <a:avLst/>
            </a:prstGeom>
            <a:noFill/>
          </p:spPr>
          <p:txBody>
            <a:bodyPr wrap="square" rtlCol="0">
              <a:spAutoFit/>
            </a:bodyPr>
            <a:lstStyle/>
            <a:p>
              <a:r>
                <a:rPr lang="en-US" sz="1600" b="1" smtClean="0"/>
                <a:t>VC1</a:t>
              </a:r>
              <a:endParaRPr lang="en-US" sz="1600" b="1"/>
            </a:p>
          </p:txBody>
        </p:sp>
      </p:grpSp>
      <p:grpSp>
        <p:nvGrpSpPr>
          <p:cNvPr id="22" name="Group 169"/>
          <p:cNvGrpSpPr/>
          <p:nvPr/>
        </p:nvGrpSpPr>
        <p:grpSpPr>
          <a:xfrm>
            <a:off x="5791200" y="3124200"/>
            <a:ext cx="2895600" cy="1143000"/>
            <a:chOff x="5791200" y="3124200"/>
            <a:chExt cx="2895600" cy="1143000"/>
          </a:xfrm>
        </p:grpSpPr>
        <p:grpSp>
          <p:nvGrpSpPr>
            <p:cNvPr id="37" name="Group 26"/>
            <p:cNvGrpSpPr/>
            <p:nvPr/>
          </p:nvGrpSpPr>
          <p:grpSpPr>
            <a:xfrm>
              <a:off x="5867400" y="3505200"/>
              <a:ext cx="293077" cy="762000"/>
              <a:chOff x="2057400" y="4572001"/>
              <a:chExt cx="609600" cy="1295399"/>
            </a:xfrm>
            <a:solidFill>
              <a:srgbClr val="99CCFF"/>
            </a:solidFill>
          </p:grpSpPr>
          <p:sp>
            <p:nvSpPr>
              <p:cNvPr id="16" name="Chord 15"/>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1"/>
            <p:cNvGrpSpPr/>
            <p:nvPr/>
          </p:nvGrpSpPr>
          <p:grpSpPr>
            <a:xfrm>
              <a:off x="6336323" y="3505200"/>
              <a:ext cx="293077" cy="762000"/>
              <a:chOff x="2057400" y="4572001"/>
              <a:chExt cx="609600" cy="1295399"/>
            </a:xfrm>
            <a:solidFill>
              <a:srgbClr val="99CCFF"/>
            </a:solidFill>
          </p:grpSpPr>
          <p:sp>
            <p:nvSpPr>
              <p:cNvPr id="12" name="Chord 11"/>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9" name="Group 39"/>
            <p:cNvGrpSpPr/>
            <p:nvPr/>
          </p:nvGrpSpPr>
          <p:grpSpPr>
            <a:xfrm>
              <a:off x="6805246" y="3505200"/>
              <a:ext cx="293077" cy="762000"/>
              <a:chOff x="2057400" y="4572001"/>
              <a:chExt cx="609600" cy="1295399"/>
            </a:xfrm>
            <a:solidFill>
              <a:srgbClr val="FF9999"/>
            </a:solidFill>
          </p:grpSpPr>
          <p:sp>
            <p:nvSpPr>
              <p:cNvPr id="8" name="Chord 7"/>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4" name="Rectangle 33"/>
            <p:cNvSpPr/>
            <p:nvPr/>
          </p:nvSpPr>
          <p:spPr>
            <a:xfrm>
              <a:off x="5791200" y="3962400"/>
              <a:ext cx="1447800" cy="152400"/>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791200" y="3200400"/>
              <a:ext cx="1447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248400" y="3124200"/>
              <a:ext cx="685800" cy="338554"/>
            </a:xfrm>
            <a:prstGeom prst="rect">
              <a:avLst/>
            </a:prstGeom>
            <a:noFill/>
          </p:spPr>
          <p:txBody>
            <a:bodyPr wrap="square" rtlCol="0">
              <a:spAutoFit/>
            </a:bodyPr>
            <a:lstStyle/>
            <a:p>
              <a:r>
                <a:rPr lang="en-US" sz="1600" b="1" smtClean="0"/>
                <a:t>VC3</a:t>
              </a:r>
              <a:endParaRPr lang="en-US" sz="1600" b="1"/>
            </a:p>
          </p:txBody>
        </p:sp>
        <p:grpSp>
          <p:nvGrpSpPr>
            <p:cNvPr id="51" name="Group 26"/>
            <p:cNvGrpSpPr/>
            <p:nvPr/>
          </p:nvGrpSpPr>
          <p:grpSpPr>
            <a:xfrm>
              <a:off x="7315200" y="3505200"/>
              <a:ext cx="293077" cy="762000"/>
              <a:chOff x="2057400" y="4572001"/>
              <a:chExt cx="609600" cy="1295399"/>
            </a:xfrm>
            <a:solidFill>
              <a:srgbClr val="FF9999"/>
            </a:solidFill>
          </p:grpSpPr>
          <p:sp>
            <p:nvSpPr>
              <p:cNvPr id="122" name="Chord 121"/>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c 123"/>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Arc 124"/>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31"/>
            <p:cNvGrpSpPr/>
            <p:nvPr/>
          </p:nvGrpSpPr>
          <p:grpSpPr>
            <a:xfrm>
              <a:off x="7784123" y="3505200"/>
              <a:ext cx="293077" cy="762000"/>
              <a:chOff x="2057400" y="4572001"/>
              <a:chExt cx="609600" cy="1295399"/>
            </a:xfrm>
            <a:solidFill>
              <a:srgbClr val="99FF99"/>
            </a:solidFill>
          </p:grpSpPr>
          <p:sp>
            <p:nvSpPr>
              <p:cNvPr id="118" name="Chord 117"/>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Arc 119"/>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1" name="Arc 120"/>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4" name="Group 39"/>
            <p:cNvGrpSpPr/>
            <p:nvPr/>
          </p:nvGrpSpPr>
          <p:grpSpPr>
            <a:xfrm>
              <a:off x="8253046" y="3505200"/>
              <a:ext cx="293077" cy="762000"/>
              <a:chOff x="2057400" y="4572001"/>
              <a:chExt cx="609600" cy="1295399"/>
            </a:xfrm>
            <a:solidFill>
              <a:srgbClr val="99FF99"/>
            </a:solidFill>
          </p:grpSpPr>
          <p:sp>
            <p:nvSpPr>
              <p:cNvPr id="114" name="Chord 7"/>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8"/>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Arc 115"/>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Arc 116"/>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8" name="Rectangle 107"/>
            <p:cNvSpPr/>
            <p:nvPr/>
          </p:nvSpPr>
          <p:spPr>
            <a:xfrm>
              <a:off x="7239000" y="3962400"/>
              <a:ext cx="1447800" cy="152400"/>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7239000" y="3200400"/>
              <a:ext cx="1447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7696200" y="3124200"/>
              <a:ext cx="609600" cy="338554"/>
            </a:xfrm>
            <a:prstGeom prst="rect">
              <a:avLst/>
            </a:prstGeom>
            <a:noFill/>
          </p:spPr>
          <p:txBody>
            <a:bodyPr wrap="square" rtlCol="0">
              <a:spAutoFit/>
            </a:bodyPr>
            <a:lstStyle/>
            <a:p>
              <a:r>
                <a:rPr lang="en-US" sz="1600" b="1" smtClean="0"/>
                <a:t>VC4</a:t>
              </a:r>
              <a:endParaRPr lang="en-US" sz="1600" b="1"/>
            </a:p>
          </p:txBody>
        </p:sp>
      </p:grpSp>
      <p:sp>
        <p:nvSpPr>
          <p:cNvPr id="127" name="Rounded Rectangle 126"/>
          <p:cNvSpPr/>
          <p:nvPr/>
        </p:nvSpPr>
        <p:spPr>
          <a:xfrm>
            <a:off x="1269811" y="1828800"/>
            <a:ext cx="609600" cy="4191000"/>
          </a:xfrm>
          <a:prstGeom prst="roundRect">
            <a:avLst/>
          </a:prstGeom>
          <a:solidFill>
            <a:srgbClr val="CC99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a:p>
        </p:txBody>
      </p:sp>
      <p:sp>
        <p:nvSpPr>
          <p:cNvPr id="128" name="Oval 127"/>
          <p:cNvSpPr/>
          <p:nvPr/>
        </p:nvSpPr>
        <p:spPr>
          <a:xfrm>
            <a:off x="812611" y="2057400"/>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9" name="Oval 128"/>
          <p:cNvSpPr/>
          <p:nvPr/>
        </p:nvSpPr>
        <p:spPr>
          <a:xfrm>
            <a:off x="812611" y="2743200"/>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0" name="Oval 129"/>
          <p:cNvSpPr/>
          <p:nvPr/>
        </p:nvSpPr>
        <p:spPr>
          <a:xfrm>
            <a:off x="812611" y="3429000"/>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1" name="Oval 130"/>
          <p:cNvSpPr/>
          <p:nvPr/>
        </p:nvSpPr>
        <p:spPr>
          <a:xfrm>
            <a:off x="812611" y="4114800"/>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2" name="Rectangle 131"/>
          <p:cNvSpPr/>
          <p:nvPr/>
        </p:nvSpPr>
        <p:spPr>
          <a:xfrm>
            <a:off x="2870012" y="2438400"/>
            <a:ext cx="228600" cy="1524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133" name="Straight Connector 132"/>
          <p:cNvCxnSpPr/>
          <p:nvPr/>
        </p:nvCxnSpPr>
        <p:spPr>
          <a:xfrm rot="10800000">
            <a:off x="1193612" y="1905000"/>
            <a:ext cx="1600200" cy="6096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10800000" flipV="1">
            <a:off x="1193612" y="2514600"/>
            <a:ext cx="1600200" cy="6096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2870012" y="3810000"/>
            <a:ext cx="228600" cy="1524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136" name="Straight Connector 135"/>
          <p:cNvCxnSpPr/>
          <p:nvPr/>
        </p:nvCxnSpPr>
        <p:spPr>
          <a:xfrm rot="10800000">
            <a:off x="1193612" y="3276600"/>
            <a:ext cx="1600200" cy="6096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10800000" flipV="1">
            <a:off x="1193612" y="3886200"/>
            <a:ext cx="1600200" cy="6096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2665336" y="2907268"/>
            <a:ext cx="1159292" cy="369332"/>
          </a:xfrm>
          <a:prstGeom prst="rect">
            <a:avLst/>
          </a:prstGeom>
          <a:noFill/>
        </p:spPr>
        <p:txBody>
          <a:bodyPr wrap="none" rtlCol="0">
            <a:spAutoFit/>
          </a:bodyPr>
          <a:lstStyle/>
          <a:p>
            <a:r>
              <a:rPr lang="en-US" b="1" smtClean="0"/>
              <a:t>Cameras</a:t>
            </a:r>
            <a:endParaRPr lang="en-US" b="1"/>
          </a:p>
        </p:txBody>
      </p:sp>
      <p:sp>
        <p:nvSpPr>
          <p:cNvPr id="139" name="TextBox 138"/>
          <p:cNvSpPr txBox="1"/>
          <p:nvPr/>
        </p:nvSpPr>
        <p:spPr>
          <a:xfrm>
            <a:off x="76200" y="3733800"/>
            <a:ext cx="941283" cy="369332"/>
          </a:xfrm>
          <a:prstGeom prst="rect">
            <a:avLst/>
          </a:prstGeom>
          <a:noFill/>
        </p:spPr>
        <p:txBody>
          <a:bodyPr wrap="none" rtlCol="0">
            <a:spAutoFit/>
          </a:bodyPr>
          <a:lstStyle/>
          <a:p>
            <a:r>
              <a:rPr lang="en-US" b="1" smtClean="0"/>
              <a:t>People</a:t>
            </a:r>
            <a:endParaRPr lang="en-US" b="1"/>
          </a:p>
        </p:txBody>
      </p:sp>
      <p:sp>
        <p:nvSpPr>
          <p:cNvPr id="142" name="TextBox 141"/>
          <p:cNvSpPr txBox="1"/>
          <p:nvPr/>
        </p:nvSpPr>
        <p:spPr>
          <a:xfrm>
            <a:off x="1600200" y="3733800"/>
            <a:ext cx="965011" cy="369332"/>
          </a:xfrm>
          <a:prstGeom prst="rect">
            <a:avLst/>
          </a:prstGeom>
          <a:noFill/>
        </p:spPr>
        <p:txBody>
          <a:bodyPr wrap="square" rtlCol="0">
            <a:spAutoFit/>
          </a:bodyPr>
          <a:lstStyle/>
          <a:p>
            <a:r>
              <a:rPr lang="en-US" b="1" smtClean="0"/>
              <a:t>   VC1</a:t>
            </a:r>
            <a:endParaRPr lang="en-US" b="1"/>
          </a:p>
        </p:txBody>
      </p:sp>
      <p:sp>
        <p:nvSpPr>
          <p:cNvPr id="143" name="TextBox 142"/>
          <p:cNvSpPr txBox="1"/>
          <p:nvPr/>
        </p:nvSpPr>
        <p:spPr>
          <a:xfrm>
            <a:off x="1676400" y="2373868"/>
            <a:ext cx="888811" cy="369332"/>
          </a:xfrm>
          <a:prstGeom prst="rect">
            <a:avLst/>
          </a:prstGeom>
          <a:noFill/>
        </p:spPr>
        <p:txBody>
          <a:bodyPr wrap="square" rtlCol="0">
            <a:spAutoFit/>
          </a:bodyPr>
          <a:lstStyle/>
          <a:p>
            <a:r>
              <a:rPr lang="en-US" b="1" smtClean="0"/>
              <a:t>   VC2</a:t>
            </a:r>
            <a:endParaRPr lang="en-US" b="1"/>
          </a:p>
        </p:txBody>
      </p:sp>
      <p:sp>
        <p:nvSpPr>
          <p:cNvPr id="144" name="Oval 143"/>
          <p:cNvSpPr/>
          <p:nvPr/>
        </p:nvSpPr>
        <p:spPr>
          <a:xfrm>
            <a:off x="812611" y="4800600"/>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5" name="Oval 144"/>
          <p:cNvSpPr/>
          <p:nvPr/>
        </p:nvSpPr>
        <p:spPr>
          <a:xfrm>
            <a:off x="812611" y="5486400"/>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6" name="Rectangle 145"/>
          <p:cNvSpPr/>
          <p:nvPr/>
        </p:nvSpPr>
        <p:spPr>
          <a:xfrm>
            <a:off x="2870012" y="5181600"/>
            <a:ext cx="228600" cy="1524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147" name="Straight Connector 146"/>
          <p:cNvCxnSpPr/>
          <p:nvPr/>
        </p:nvCxnSpPr>
        <p:spPr>
          <a:xfrm rot="10800000">
            <a:off x="1193612" y="4648200"/>
            <a:ext cx="1600200" cy="6096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0800000" flipV="1">
            <a:off x="1193612" y="5257800"/>
            <a:ext cx="1600200" cy="6096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1447800" y="5105400"/>
            <a:ext cx="1041211" cy="369332"/>
          </a:xfrm>
          <a:prstGeom prst="rect">
            <a:avLst/>
          </a:prstGeom>
          <a:noFill/>
        </p:spPr>
        <p:txBody>
          <a:bodyPr wrap="square" rtlCol="0">
            <a:spAutoFit/>
          </a:bodyPr>
          <a:lstStyle/>
          <a:p>
            <a:r>
              <a:rPr lang="en-US" b="1" smtClean="0"/>
              <a:t>      VC0</a:t>
            </a:r>
            <a:endParaRPr lang="en-US" b="1"/>
          </a:p>
        </p:txBody>
      </p:sp>
      <p:sp>
        <p:nvSpPr>
          <p:cNvPr id="151" name="Oval 150"/>
          <p:cNvSpPr/>
          <p:nvPr/>
        </p:nvSpPr>
        <p:spPr>
          <a:xfrm>
            <a:off x="431611" y="1524000"/>
            <a:ext cx="1066800" cy="48006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2" name="TextBox 151"/>
          <p:cNvSpPr txBox="1"/>
          <p:nvPr/>
        </p:nvSpPr>
        <p:spPr>
          <a:xfrm>
            <a:off x="1371600" y="1219200"/>
            <a:ext cx="1539973" cy="369332"/>
          </a:xfrm>
          <a:prstGeom prst="rect">
            <a:avLst/>
          </a:prstGeom>
          <a:noFill/>
        </p:spPr>
        <p:txBody>
          <a:bodyPr wrap="none" rtlCol="0">
            <a:spAutoFit/>
          </a:bodyPr>
          <a:lstStyle/>
          <a:p>
            <a:r>
              <a:rPr lang="en-US" b="1" smtClean="0"/>
              <a:t>Capture Scene</a:t>
            </a:r>
            <a:endParaRPr lang="en-US" b="1"/>
          </a:p>
        </p:txBody>
      </p:sp>
      <p:cxnSp>
        <p:nvCxnSpPr>
          <p:cNvPr id="153" name="Straight Arrow Connector 152"/>
          <p:cNvCxnSpPr>
            <a:stCxn id="152" idx="1"/>
          </p:cNvCxnSpPr>
          <p:nvPr/>
        </p:nvCxnSpPr>
        <p:spPr>
          <a:xfrm rot="10800000" flipV="1">
            <a:off x="1143000" y="1403866"/>
            <a:ext cx="228600" cy="34873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5" name="Right Arrow 154"/>
          <p:cNvSpPr/>
          <p:nvPr/>
        </p:nvSpPr>
        <p:spPr>
          <a:xfrm>
            <a:off x="3546276" y="4191000"/>
            <a:ext cx="1143000" cy="4572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p:cNvSpPr txBox="1"/>
          <p:nvPr/>
        </p:nvSpPr>
        <p:spPr>
          <a:xfrm>
            <a:off x="4724400" y="2438400"/>
            <a:ext cx="1813317" cy="369332"/>
          </a:xfrm>
          <a:prstGeom prst="rect">
            <a:avLst/>
          </a:prstGeom>
          <a:noFill/>
        </p:spPr>
        <p:txBody>
          <a:bodyPr wrap="none" rtlCol="0">
            <a:spAutoFit/>
          </a:bodyPr>
          <a:lstStyle/>
          <a:p>
            <a:r>
              <a:rPr lang="en-US" b="1" smtClean="0"/>
              <a:t>Three cameras</a:t>
            </a:r>
            <a:endParaRPr lang="en-US" b="1"/>
          </a:p>
        </p:txBody>
      </p:sp>
      <p:sp>
        <p:nvSpPr>
          <p:cNvPr id="158" name="TextBox 157"/>
          <p:cNvSpPr txBox="1"/>
          <p:nvPr/>
        </p:nvSpPr>
        <p:spPr>
          <a:xfrm>
            <a:off x="5105400" y="4114800"/>
            <a:ext cx="4091698" cy="369332"/>
          </a:xfrm>
          <a:prstGeom prst="rect">
            <a:avLst/>
          </a:prstGeom>
          <a:noFill/>
        </p:spPr>
        <p:txBody>
          <a:bodyPr wrap="none" rtlCol="0">
            <a:spAutoFit/>
          </a:bodyPr>
          <a:lstStyle/>
          <a:p>
            <a:r>
              <a:rPr lang="en-US" b="1" smtClean="0"/>
              <a:t>Two cameras, moved &amp; zoomed out</a:t>
            </a:r>
            <a:endParaRPr lang="en-US" b="1"/>
          </a:p>
        </p:txBody>
      </p:sp>
      <p:sp>
        <p:nvSpPr>
          <p:cNvPr id="159" name="TextBox 158"/>
          <p:cNvSpPr txBox="1"/>
          <p:nvPr/>
        </p:nvSpPr>
        <p:spPr>
          <a:xfrm>
            <a:off x="3200400" y="5879068"/>
            <a:ext cx="5715000" cy="369332"/>
          </a:xfrm>
          <a:prstGeom prst="rect">
            <a:avLst/>
          </a:prstGeom>
          <a:noFill/>
        </p:spPr>
        <p:txBody>
          <a:bodyPr wrap="square" rtlCol="0">
            <a:spAutoFit/>
          </a:bodyPr>
          <a:lstStyle/>
          <a:p>
            <a:r>
              <a:rPr lang="en-US" b="1" smtClean="0"/>
              <a:t>       Switched (based on voice) with composed PiP</a:t>
            </a:r>
            <a:endParaRPr lang="en-US" b="1"/>
          </a:p>
        </p:txBody>
      </p:sp>
      <p:grpSp>
        <p:nvGrpSpPr>
          <p:cNvPr id="64" name="Group 170"/>
          <p:cNvGrpSpPr/>
          <p:nvPr/>
        </p:nvGrpSpPr>
        <p:grpSpPr>
          <a:xfrm>
            <a:off x="7086600" y="4800600"/>
            <a:ext cx="1447800" cy="1219200"/>
            <a:chOff x="7086600" y="4800600"/>
            <a:chExt cx="1447800" cy="1219200"/>
          </a:xfrm>
        </p:grpSpPr>
        <p:grpSp>
          <p:nvGrpSpPr>
            <p:cNvPr id="66" name="Group 12"/>
            <p:cNvGrpSpPr/>
            <p:nvPr/>
          </p:nvGrpSpPr>
          <p:grpSpPr>
            <a:xfrm>
              <a:off x="7315200" y="5029200"/>
              <a:ext cx="381000" cy="990600"/>
              <a:chOff x="2057400" y="4572001"/>
              <a:chExt cx="609600" cy="1295399"/>
            </a:xfrm>
            <a:solidFill>
              <a:srgbClr val="FF9999"/>
            </a:solidFill>
          </p:grpSpPr>
          <p:sp>
            <p:nvSpPr>
              <p:cNvPr id="47" name="Chord 46"/>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Arc 49"/>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7" name="Group 17"/>
            <p:cNvGrpSpPr/>
            <p:nvPr/>
          </p:nvGrpSpPr>
          <p:grpSpPr>
            <a:xfrm>
              <a:off x="7924800" y="5029200"/>
              <a:ext cx="381000" cy="990600"/>
              <a:chOff x="2057400" y="4572001"/>
              <a:chExt cx="609600" cy="1295399"/>
            </a:xfrm>
            <a:solidFill>
              <a:srgbClr val="FF9999"/>
            </a:solidFill>
          </p:grpSpPr>
          <p:sp>
            <p:nvSpPr>
              <p:cNvPr id="43" name="Chord 42"/>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c 44"/>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Arc 45"/>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0" name="Rectangle 39"/>
            <p:cNvSpPr/>
            <p:nvPr/>
          </p:nvSpPr>
          <p:spPr>
            <a:xfrm>
              <a:off x="7086600" y="5638800"/>
              <a:ext cx="1447800" cy="152400"/>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7086600" y="4876800"/>
              <a:ext cx="1447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543800" y="4800600"/>
              <a:ext cx="685800" cy="338554"/>
            </a:xfrm>
            <a:prstGeom prst="rect">
              <a:avLst/>
            </a:prstGeom>
            <a:noFill/>
          </p:spPr>
          <p:txBody>
            <a:bodyPr wrap="square" rtlCol="0">
              <a:spAutoFit/>
            </a:bodyPr>
            <a:lstStyle/>
            <a:p>
              <a:r>
                <a:rPr lang="en-US" sz="1600" b="1" smtClean="0"/>
                <a:t>VC5</a:t>
              </a:r>
              <a:endParaRPr lang="en-US" sz="1600" b="1"/>
            </a:p>
          </p:txBody>
        </p:sp>
        <p:sp>
          <p:nvSpPr>
            <p:cNvPr id="52" name="Rectangle 51"/>
            <p:cNvSpPr/>
            <p:nvPr/>
          </p:nvSpPr>
          <p:spPr>
            <a:xfrm>
              <a:off x="7365999" y="5562600"/>
              <a:ext cx="406401" cy="2438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45"/>
            <p:cNvGrpSpPr/>
            <p:nvPr/>
          </p:nvGrpSpPr>
          <p:grpSpPr>
            <a:xfrm>
              <a:off x="7430168" y="5603240"/>
              <a:ext cx="106947" cy="264160"/>
              <a:chOff x="2057400" y="4572001"/>
              <a:chExt cx="609600" cy="1295399"/>
            </a:xfrm>
            <a:solidFill>
              <a:srgbClr val="99CCFF"/>
            </a:solidFill>
          </p:grpSpPr>
          <p:sp>
            <p:nvSpPr>
              <p:cNvPr id="60" name="Chord 59"/>
              <p:cNvSpPr/>
              <p:nvPr/>
            </p:nvSpPr>
            <p:spPr>
              <a:xfrm rot="5400000">
                <a:off x="1866900" y="5067300"/>
                <a:ext cx="990600" cy="609600"/>
              </a:xfrm>
              <a:prstGeom prst="chord">
                <a:avLst>
                  <a:gd name="adj1" fmla="val 5432545"/>
                  <a:gd name="adj2" fmla="val 16142716"/>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209800" y="4572001"/>
                <a:ext cx="304800" cy="38100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c 61"/>
              <p:cNvSpPr/>
              <p:nvPr/>
            </p:nvSpPr>
            <p:spPr>
              <a:xfrm flipH="1">
                <a:off x="2209800" y="5029201"/>
                <a:ext cx="152400" cy="685800"/>
              </a:xfrm>
              <a:prstGeom prst="arc">
                <a:avLst>
                  <a:gd name="adj1" fmla="val 16200000"/>
                  <a:gd name="adj2" fmla="val 52879"/>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Arc 62"/>
              <p:cNvSpPr/>
              <p:nvPr/>
            </p:nvSpPr>
            <p:spPr>
              <a:xfrm>
                <a:off x="2362200" y="5029201"/>
                <a:ext cx="152400" cy="685800"/>
              </a:xfrm>
              <a:prstGeom prst="arc">
                <a:avLst>
                  <a:gd name="adj1" fmla="val 16200000"/>
                  <a:gd name="adj2" fmla="val 0"/>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8" name="Group 50"/>
            <p:cNvGrpSpPr/>
            <p:nvPr/>
          </p:nvGrpSpPr>
          <p:grpSpPr>
            <a:xfrm>
              <a:off x="7601284" y="5603240"/>
              <a:ext cx="106947" cy="264160"/>
              <a:chOff x="2057400" y="4572001"/>
              <a:chExt cx="609600" cy="1295399"/>
            </a:xfrm>
            <a:solidFill>
              <a:srgbClr val="99CCFF"/>
            </a:solidFill>
          </p:grpSpPr>
          <p:sp>
            <p:nvSpPr>
              <p:cNvPr id="56" name="Chord 51"/>
              <p:cNvSpPr/>
              <p:nvPr/>
            </p:nvSpPr>
            <p:spPr>
              <a:xfrm rot="5400000">
                <a:off x="1866900" y="5067300"/>
                <a:ext cx="990600" cy="609600"/>
              </a:xfrm>
              <a:prstGeom prst="chord">
                <a:avLst>
                  <a:gd name="adj1" fmla="val 5432545"/>
                  <a:gd name="adj2" fmla="val 16142716"/>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2209800" y="4572001"/>
                <a:ext cx="304800" cy="38100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p:cNvSpPr/>
              <p:nvPr/>
            </p:nvSpPr>
            <p:spPr>
              <a:xfrm flipH="1">
                <a:off x="2209800" y="5029201"/>
                <a:ext cx="152400" cy="685800"/>
              </a:xfrm>
              <a:prstGeom prst="arc">
                <a:avLst>
                  <a:gd name="adj1" fmla="val 16200000"/>
                  <a:gd name="adj2" fmla="val 52879"/>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Arc 58"/>
              <p:cNvSpPr/>
              <p:nvPr/>
            </p:nvSpPr>
            <p:spPr>
              <a:xfrm>
                <a:off x="2362200" y="5029201"/>
                <a:ext cx="152400" cy="685800"/>
              </a:xfrm>
              <a:prstGeom prst="arc">
                <a:avLst>
                  <a:gd name="adj1" fmla="val 16200000"/>
                  <a:gd name="adj2" fmla="val 0"/>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5" name="Rectangle 54"/>
            <p:cNvSpPr/>
            <p:nvPr/>
          </p:nvSpPr>
          <p:spPr>
            <a:xfrm>
              <a:off x="7365999" y="5765800"/>
              <a:ext cx="406401" cy="4064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7772400" y="5562600"/>
              <a:ext cx="406401" cy="2438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45"/>
            <p:cNvGrpSpPr/>
            <p:nvPr/>
          </p:nvGrpSpPr>
          <p:grpSpPr>
            <a:xfrm>
              <a:off x="7836569" y="5603240"/>
              <a:ext cx="106947" cy="264160"/>
              <a:chOff x="2057400" y="4572001"/>
              <a:chExt cx="609600" cy="1295399"/>
            </a:xfrm>
          </p:grpSpPr>
          <p:sp>
            <p:nvSpPr>
              <p:cNvPr id="73" name="Chord 72"/>
              <p:cNvSpPr/>
              <p:nvPr/>
            </p:nvSpPr>
            <p:spPr>
              <a:xfrm rot="5400000">
                <a:off x="1866900" y="5067300"/>
                <a:ext cx="990600" cy="609600"/>
              </a:xfrm>
              <a:prstGeom prst="chord">
                <a:avLst>
                  <a:gd name="adj1" fmla="val 5432545"/>
                  <a:gd name="adj2" fmla="val 16142716"/>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2209800" y="4572001"/>
                <a:ext cx="304800" cy="381000"/>
              </a:xfrm>
              <a:prstGeom prst="ellipse">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c 74"/>
              <p:cNvSpPr/>
              <p:nvPr/>
            </p:nvSpPr>
            <p:spPr>
              <a:xfrm flipH="1">
                <a:off x="2209800" y="5029201"/>
                <a:ext cx="152400" cy="685800"/>
              </a:xfrm>
              <a:prstGeom prst="arc">
                <a:avLst>
                  <a:gd name="adj1" fmla="val 16200000"/>
                  <a:gd name="adj2" fmla="val 52879"/>
                </a:avLst>
              </a:prstGeom>
              <a:solidFill>
                <a:schemeClr val="accent3">
                  <a:lumMod val="40000"/>
                  <a:lumOff val="60000"/>
                </a:schemeClr>
              </a:solidFill>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Arc 75"/>
              <p:cNvSpPr/>
              <p:nvPr/>
            </p:nvSpPr>
            <p:spPr>
              <a:xfrm>
                <a:off x="2362200" y="5029201"/>
                <a:ext cx="152400" cy="685800"/>
              </a:xfrm>
              <a:prstGeom prst="arc">
                <a:avLst>
                  <a:gd name="adj1" fmla="val 16200000"/>
                  <a:gd name="adj2" fmla="val 0"/>
                </a:avLst>
              </a:prstGeom>
              <a:solidFill>
                <a:schemeClr val="accent3">
                  <a:lumMod val="40000"/>
                  <a:lumOff val="60000"/>
                </a:schemeClr>
              </a:solidFill>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1" name="Group 50"/>
            <p:cNvGrpSpPr/>
            <p:nvPr/>
          </p:nvGrpSpPr>
          <p:grpSpPr>
            <a:xfrm>
              <a:off x="8007685" y="5603240"/>
              <a:ext cx="106947" cy="264160"/>
              <a:chOff x="2057400" y="4572001"/>
              <a:chExt cx="609600" cy="1295399"/>
            </a:xfrm>
          </p:grpSpPr>
          <p:sp>
            <p:nvSpPr>
              <p:cNvPr id="69" name="Chord 68"/>
              <p:cNvSpPr/>
              <p:nvPr/>
            </p:nvSpPr>
            <p:spPr>
              <a:xfrm rot="5400000">
                <a:off x="1866900" y="5067300"/>
                <a:ext cx="990600" cy="609600"/>
              </a:xfrm>
              <a:prstGeom prst="chord">
                <a:avLst>
                  <a:gd name="adj1" fmla="val 5432545"/>
                  <a:gd name="adj2" fmla="val 16142716"/>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209800" y="4572001"/>
                <a:ext cx="304800" cy="381000"/>
              </a:xfrm>
              <a:prstGeom prst="ellipse">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c 70"/>
              <p:cNvSpPr/>
              <p:nvPr/>
            </p:nvSpPr>
            <p:spPr>
              <a:xfrm flipH="1">
                <a:off x="2209800" y="5029201"/>
                <a:ext cx="152400" cy="685800"/>
              </a:xfrm>
              <a:prstGeom prst="arc">
                <a:avLst>
                  <a:gd name="adj1" fmla="val 16200000"/>
                  <a:gd name="adj2" fmla="val 52879"/>
                </a:avLst>
              </a:prstGeom>
              <a:solidFill>
                <a:schemeClr val="accent3">
                  <a:lumMod val="40000"/>
                  <a:lumOff val="60000"/>
                </a:schemeClr>
              </a:solidFill>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Arc 71"/>
              <p:cNvSpPr/>
              <p:nvPr/>
            </p:nvSpPr>
            <p:spPr>
              <a:xfrm>
                <a:off x="2362200" y="5029201"/>
                <a:ext cx="152400" cy="685800"/>
              </a:xfrm>
              <a:prstGeom prst="arc">
                <a:avLst>
                  <a:gd name="adj1" fmla="val 16200000"/>
                  <a:gd name="adj2" fmla="val 0"/>
                </a:avLst>
              </a:prstGeom>
              <a:solidFill>
                <a:schemeClr val="accent3">
                  <a:lumMod val="40000"/>
                  <a:lumOff val="60000"/>
                </a:schemeClr>
              </a:solidFill>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2" name="Group 45"/>
            <p:cNvGrpSpPr/>
            <p:nvPr/>
          </p:nvGrpSpPr>
          <p:grpSpPr>
            <a:xfrm>
              <a:off x="7848600" y="5603240"/>
              <a:ext cx="106947" cy="264160"/>
              <a:chOff x="2057400" y="4572001"/>
              <a:chExt cx="609600" cy="1295399"/>
            </a:xfrm>
            <a:solidFill>
              <a:srgbClr val="99FF99"/>
            </a:solidFill>
          </p:grpSpPr>
          <p:sp>
            <p:nvSpPr>
              <p:cNvPr id="156" name="Chord 155"/>
              <p:cNvSpPr/>
              <p:nvPr/>
            </p:nvSpPr>
            <p:spPr>
              <a:xfrm rot="5400000">
                <a:off x="1866900" y="5067300"/>
                <a:ext cx="990600" cy="609600"/>
              </a:xfrm>
              <a:prstGeom prst="chord">
                <a:avLst>
                  <a:gd name="adj1" fmla="val 5432545"/>
                  <a:gd name="adj2" fmla="val 16142716"/>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2209800" y="4572001"/>
                <a:ext cx="304800" cy="38100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c 160"/>
              <p:cNvSpPr/>
              <p:nvPr/>
            </p:nvSpPr>
            <p:spPr>
              <a:xfrm flipH="1">
                <a:off x="2209800" y="5029201"/>
                <a:ext cx="152400" cy="685800"/>
              </a:xfrm>
              <a:prstGeom prst="arc">
                <a:avLst>
                  <a:gd name="adj1" fmla="val 16200000"/>
                  <a:gd name="adj2" fmla="val 52879"/>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2" name="Arc 161"/>
              <p:cNvSpPr/>
              <p:nvPr/>
            </p:nvSpPr>
            <p:spPr>
              <a:xfrm>
                <a:off x="2362200" y="5029201"/>
                <a:ext cx="152400" cy="685800"/>
              </a:xfrm>
              <a:prstGeom prst="arc">
                <a:avLst>
                  <a:gd name="adj1" fmla="val 16200000"/>
                  <a:gd name="adj2" fmla="val 0"/>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3" name="Group 50"/>
            <p:cNvGrpSpPr/>
            <p:nvPr/>
          </p:nvGrpSpPr>
          <p:grpSpPr>
            <a:xfrm>
              <a:off x="8019716" y="5603240"/>
              <a:ext cx="106947" cy="264160"/>
              <a:chOff x="2057400" y="4572001"/>
              <a:chExt cx="609600" cy="1295399"/>
            </a:xfrm>
            <a:solidFill>
              <a:srgbClr val="99FF99"/>
            </a:solidFill>
          </p:grpSpPr>
          <p:sp>
            <p:nvSpPr>
              <p:cNvPr id="164" name="Chord 51"/>
              <p:cNvSpPr/>
              <p:nvPr/>
            </p:nvSpPr>
            <p:spPr>
              <a:xfrm rot="5400000">
                <a:off x="1866900" y="5067300"/>
                <a:ext cx="990600" cy="609600"/>
              </a:xfrm>
              <a:prstGeom prst="chord">
                <a:avLst>
                  <a:gd name="adj1" fmla="val 5432545"/>
                  <a:gd name="adj2" fmla="val 16142716"/>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2209800" y="4572001"/>
                <a:ext cx="304800" cy="38100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Arc 165"/>
              <p:cNvSpPr/>
              <p:nvPr/>
            </p:nvSpPr>
            <p:spPr>
              <a:xfrm flipH="1">
                <a:off x="2209800" y="5029201"/>
                <a:ext cx="152400" cy="685800"/>
              </a:xfrm>
              <a:prstGeom prst="arc">
                <a:avLst>
                  <a:gd name="adj1" fmla="val 16200000"/>
                  <a:gd name="adj2" fmla="val 52879"/>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7" name="Arc 166"/>
              <p:cNvSpPr/>
              <p:nvPr/>
            </p:nvSpPr>
            <p:spPr>
              <a:xfrm>
                <a:off x="2362200" y="5029201"/>
                <a:ext cx="152400" cy="685800"/>
              </a:xfrm>
              <a:prstGeom prst="arc">
                <a:avLst>
                  <a:gd name="adj1" fmla="val 16200000"/>
                  <a:gd name="adj2" fmla="val 0"/>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8" name="Rectangle 67"/>
            <p:cNvSpPr/>
            <p:nvPr/>
          </p:nvSpPr>
          <p:spPr>
            <a:xfrm>
              <a:off x="7772400" y="5765800"/>
              <a:ext cx="406401" cy="4064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Rounded Rectangle 178"/>
          <p:cNvSpPr/>
          <p:nvPr/>
        </p:nvSpPr>
        <p:spPr bwMode="auto">
          <a:xfrm>
            <a:off x="2667000" y="1828800"/>
            <a:ext cx="1447800" cy="4267200"/>
          </a:xfrm>
          <a:prstGeom prst="roundRect">
            <a:avLst/>
          </a:prstGeom>
          <a:solidFill>
            <a:schemeClr val="accent6">
              <a:lumMod val="20000"/>
              <a:lumOff val="80000"/>
            </a:schemeClr>
          </a:solidFill>
          <a:ln w="25400" cap="flat" cmpd="sng" algn="ctr">
            <a:noFill/>
            <a:prstDash val="solid"/>
            <a:round/>
            <a:headEnd type="none" w="lg"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78" name="Rounded Rectangle 177"/>
          <p:cNvSpPr/>
          <p:nvPr/>
        </p:nvSpPr>
        <p:spPr bwMode="auto">
          <a:xfrm>
            <a:off x="76200" y="1219200"/>
            <a:ext cx="1066800" cy="5410200"/>
          </a:xfrm>
          <a:prstGeom prst="roundRect">
            <a:avLst/>
          </a:prstGeom>
          <a:solidFill>
            <a:schemeClr val="accent6">
              <a:lumMod val="20000"/>
              <a:lumOff val="80000"/>
            </a:schemeClr>
          </a:solidFill>
          <a:ln w="25400" cap="flat" cmpd="sng" algn="ctr">
            <a:noFill/>
            <a:prstDash val="solid"/>
            <a:round/>
            <a:headEnd type="none" w="lg"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a:xfrm>
            <a:off x="457200" y="122238"/>
            <a:ext cx="6858000" cy="868362"/>
          </a:xfrm>
        </p:spPr>
        <p:txBody>
          <a:bodyPr/>
          <a:lstStyle/>
          <a:p>
            <a:r>
              <a:rPr lang="en-US" sz="4400" b="1" smtClean="0">
                <a:solidFill>
                  <a:schemeClr val="tx1"/>
                </a:solidFill>
              </a:rPr>
              <a:t>Capture Scene</a:t>
            </a:r>
            <a:endParaRPr lang="en-US" sz="4400" b="1">
              <a:solidFill>
                <a:schemeClr val="tx1"/>
              </a:solidFill>
            </a:endParaRPr>
          </a:p>
        </p:txBody>
      </p:sp>
      <p:grpSp>
        <p:nvGrpSpPr>
          <p:cNvPr id="3" name="Group 168"/>
          <p:cNvGrpSpPr/>
          <p:nvPr/>
        </p:nvGrpSpPr>
        <p:grpSpPr>
          <a:xfrm>
            <a:off x="4343400" y="1371600"/>
            <a:ext cx="4343400" cy="1219200"/>
            <a:chOff x="4343400" y="1371600"/>
            <a:chExt cx="4343400" cy="1219200"/>
          </a:xfrm>
        </p:grpSpPr>
        <p:grpSp>
          <p:nvGrpSpPr>
            <p:cNvPr id="4" name="Group 12"/>
            <p:cNvGrpSpPr/>
            <p:nvPr/>
          </p:nvGrpSpPr>
          <p:grpSpPr>
            <a:xfrm>
              <a:off x="4572000" y="1600200"/>
              <a:ext cx="381000" cy="990600"/>
              <a:chOff x="2057400" y="4572001"/>
              <a:chExt cx="609600" cy="1295399"/>
            </a:xfrm>
            <a:solidFill>
              <a:srgbClr val="99CCFF"/>
            </a:solidFill>
          </p:grpSpPr>
          <p:sp>
            <p:nvSpPr>
              <p:cNvPr id="30" name="Chord 29"/>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1" name="Oval 30"/>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2" name="Arc 31"/>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33" name="Arc 32"/>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grpSp>
        <p:grpSp>
          <p:nvGrpSpPr>
            <p:cNvPr id="5" name="Group 17"/>
            <p:cNvGrpSpPr/>
            <p:nvPr/>
          </p:nvGrpSpPr>
          <p:grpSpPr>
            <a:xfrm>
              <a:off x="5181600" y="1600200"/>
              <a:ext cx="381000" cy="990600"/>
              <a:chOff x="2057400" y="4572001"/>
              <a:chExt cx="609600" cy="1295399"/>
            </a:xfrm>
            <a:solidFill>
              <a:srgbClr val="99CCFF"/>
            </a:solidFill>
          </p:grpSpPr>
          <p:sp>
            <p:nvSpPr>
              <p:cNvPr id="26" name="Chord 18"/>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7" name="Oval 19"/>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8" name="Arc 27"/>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29" name="Arc 28"/>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grpSp>
        <p:grpSp>
          <p:nvGrpSpPr>
            <p:cNvPr id="6" name="Group 12"/>
            <p:cNvGrpSpPr/>
            <p:nvPr/>
          </p:nvGrpSpPr>
          <p:grpSpPr>
            <a:xfrm>
              <a:off x="7467600" y="1600200"/>
              <a:ext cx="381000" cy="990600"/>
              <a:chOff x="2057400" y="4572001"/>
              <a:chExt cx="609600" cy="1295399"/>
            </a:xfrm>
            <a:solidFill>
              <a:srgbClr val="99FF99"/>
            </a:solidFill>
          </p:grpSpPr>
          <p:sp>
            <p:nvSpPr>
              <p:cNvPr id="87" name="Chord 86"/>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Arc 88"/>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Arc 89"/>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 name="Group 17"/>
            <p:cNvGrpSpPr/>
            <p:nvPr/>
          </p:nvGrpSpPr>
          <p:grpSpPr>
            <a:xfrm>
              <a:off x="8077200" y="1600200"/>
              <a:ext cx="381000" cy="990600"/>
              <a:chOff x="2057400" y="4572001"/>
              <a:chExt cx="609600" cy="1295399"/>
            </a:xfrm>
            <a:solidFill>
              <a:srgbClr val="99FF99"/>
            </a:solidFill>
          </p:grpSpPr>
          <p:sp>
            <p:nvSpPr>
              <p:cNvPr id="83" name="Chord 18"/>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19"/>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4"/>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Arc 85"/>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2"/>
            <p:cNvGrpSpPr/>
            <p:nvPr/>
          </p:nvGrpSpPr>
          <p:grpSpPr>
            <a:xfrm>
              <a:off x="6019800" y="1600200"/>
              <a:ext cx="381000" cy="990600"/>
              <a:chOff x="2057400" y="4572001"/>
              <a:chExt cx="609600" cy="1295399"/>
            </a:xfrm>
            <a:solidFill>
              <a:srgbClr val="FF9999"/>
            </a:solidFill>
          </p:grpSpPr>
          <p:sp>
            <p:nvSpPr>
              <p:cNvPr id="101" name="Chord 100"/>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Arc 102"/>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17"/>
            <p:cNvGrpSpPr/>
            <p:nvPr/>
          </p:nvGrpSpPr>
          <p:grpSpPr>
            <a:xfrm>
              <a:off x="6629400" y="1600200"/>
              <a:ext cx="381000" cy="990600"/>
              <a:chOff x="2057400" y="4572001"/>
              <a:chExt cx="609600" cy="1295399"/>
            </a:xfrm>
            <a:solidFill>
              <a:srgbClr val="FF9999"/>
            </a:solidFill>
          </p:grpSpPr>
          <p:sp>
            <p:nvSpPr>
              <p:cNvPr id="97" name="Chord 18"/>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19"/>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c 98"/>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Arc 99"/>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3" name="Rectangle 22"/>
            <p:cNvSpPr/>
            <p:nvPr/>
          </p:nvSpPr>
          <p:spPr>
            <a:xfrm>
              <a:off x="4343400" y="2209800"/>
              <a:ext cx="1447800" cy="152400"/>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4" name="Rectangle 23"/>
            <p:cNvSpPr/>
            <p:nvPr/>
          </p:nvSpPr>
          <p:spPr>
            <a:xfrm>
              <a:off x="4343400" y="1447800"/>
              <a:ext cx="1447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5" name="TextBox 24"/>
            <p:cNvSpPr txBox="1"/>
            <p:nvPr/>
          </p:nvSpPr>
          <p:spPr>
            <a:xfrm>
              <a:off x="4800600" y="1371600"/>
              <a:ext cx="838200" cy="338554"/>
            </a:xfrm>
            <a:prstGeom prst="rect">
              <a:avLst/>
            </a:prstGeom>
            <a:noFill/>
          </p:spPr>
          <p:txBody>
            <a:bodyPr wrap="square" rtlCol="0">
              <a:spAutoFit/>
            </a:bodyPr>
            <a:lstStyle/>
            <a:p>
              <a:r>
                <a:rPr lang="en-US" sz="1600" b="1" smtClean="0"/>
                <a:t>VC0</a:t>
              </a:r>
              <a:endParaRPr lang="en-US" sz="1600" b="1"/>
            </a:p>
          </p:txBody>
        </p:sp>
        <p:sp>
          <p:nvSpPr>
            <p:cNvPr id="80" name="Rectangle 79"/>
            <p:cNvSpPr/>
            <p:nvPr/>
          </p:nvSpPr>
          <p:spPr>
            <a:xfrm>
              <a:off x="7239000" y="2209800"/>
              <a:ext cx="1447800" cy="152400"/>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7239000" y="1447800"/>
              <a:ext cx="1447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7696200" y="1371600"/>
              <a:ext cx="685800" cy="338554"/>
            </a:xfrm>
            <a:prstGeom prst="rect">
              <a:avLst/>
            </a:prstGeom>
            <a:noFill/>
          </p:spPr>
          <p:txBody>
            <a:bodyPr wrap="square" rtlCol="0">
              <a:spAutoFit/>
            </a:bodyPr>
            <a:lstStyle/>
            <a:p>
              <a:r>
                <a:rPr lang="en-US" sz="1600" b="1" smtClean="0"/>
                <a:t>VC2</a:t>
              </a:r>
              <a:endParaRPr lang="en-US" sz="1600" b="1"/>
            </a:p>
          </p:txBody>
        </p:sp>
        <p:sp>
          <p:nvSpPr>
            <p:cNvPr id="94" name="Rectangle 93"/>
            <p:cNvSpPr/>
            <p:nvPr/>
          </p:nvSpPr>
          <p:spPr>
            <a:xfrm>
              <a:off x="5791200" y="2209800"/>
              <a:ext cx="1447800" cy="152400"/>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5791200" y="1447800"/>
              <a:ext cx="1447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6248400" y="1371600"/>
              <a:ext cx="762000" cy="338554"/>
            </a:xfrm>
            <a:prstGeom prst="rect">
              <a:avLst/>
            </a:prstGeom>
            <a:noFill/>
          </p:spPr>
          <p:txBody>
            <a:bodyPr wrap="square" rtlCol="0">
              <a:spAutoFit/>
            </a:bodyPr>
            <a:lstStyle/>
            <a:p>
              <a:r>
                <a:rPr lang="en-US" sz="1600" b="1" smtClean="0"/>
                <a:t>VC1</a:t>
              </a:r>
              <a:endParaRPr lang="en-US" sz="1600" b="1"/>
            </a:p>
          </p:txBody>
        </p:sp>
      </p:grpSp>
      <p:grpSp>
        <p:nvGrpSpPr>
          <p:cNvPr id="22" name="Group 169"/>
          <p:cNvGrpSpPr/>
          <p:nvPr/>
        </p:nvGrpSpPr>
        <p:grpSpPr>
          <a:xfrm>
            <a:off x="5791200" y="3124200"/>
            <a:ext cx="2895600" cy="1143000"/>
            <a:chOff x="5791200" y="3124200"/>
            <a:chExt cx="2895600" cy="1143000"/>
          </a:xfrm>
        </p:grpSpPr>
        <p:grpSp>
          <p:nvGrpSpPr>
            <p:cNvPr id="37" name="Group 26"/>
            <p:cNvGrpSpPr/>
            <p:nvPr/>
          </p:nvGrpSpPr>
          <p:grpSpPr>
            <a:xfrm>
              <a:off x="5867400" y="3505200"/>
              <a:ext cx="293077" cy="762000"/>
              <a:chOff x="2057400" y="4572001"/>
              <a:chExt cx="609600" cy="1295399"/>
            </a:xfrm>
            <a:solidFill>
              <a:srgbClr val="99CCFF"/>
            </a:solidFill>
          </p:grpSpPr>
          <p:sp>
            <p:nvSpPr>
              <p:cNvPr id="16" name="Chord 15"/>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1"/>
            <p:cNvGrpSpPr/>
            <p:nvPr/>
          </p:nvGrpSpPr>
          <p:grpSpPr>
            <a:xfrm>
              <a:off x="6336323" y="3505200"/>
              <a:ext cx="293077" cy="762000"/>
              <a:chOff x="2057400" y="4572001"/>
              <a:chExt cx="609600" cy="1295399"/>
            </a:xfrm>
            <a:solidFill>
              <a:srgbClr val="99CCFF"/>
            </a:solidFill>
          </p:grpSpPr>
          <p:sp>
            <p:nvSpPr>
              <p:cNvPr id="12" name="Chord 11"/>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9" name="Group 39"/>
            <p:cNvGrpSpPr/>
            <p:nvPr/>
          </p:nvGrpSpPr>
          <p:grpSpPr>
            <a:xfrm>
              <a:off x="6805246" y="3505200"/>
              <a:ext cx="293077" cy="762000"/>
              <a:chOff x="2057400" y="4572001"/>
              <a:chExt cx="609600" cy="1295399"/>
            </a:xfrm>
            <a:solidFill>
              <a:srgbClr val="FF9999"/>
            </a:solidFill>
          </p:grpSpPr>
          <p:sp>
            <p:nvSpPr>
              <p:cNvPr id="8" name="Chord 7"/>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4" name="Rectangle 33"/>
            <p:cNvSpPr/>
            <p:nvPr/>
          </p:nvSpPr>
          <p:spPr>
            <a:xfrm>
              <a:off x="5791200" y="3962400"/>
              <a:ext cx="1447800" cy="152400"/>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791200" y="3200400"/>
              <a:ext cx="1447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248400" y="3124200"/>
              <a:ext cx="685800" cy="338554"/>
            </a:xfrm>
            <a:prstGeom prst="rect">
              <a:avLst/>
            </a:prstGeom>
            <a:noFill/>
          </p:spPr>
          <p:txBody>
            <a:bodyPr wrap="square" rtlCol="0">
              <a:spAutoFit/>
            </a:bodyPr>
            <a:lstStyle/>
            <a:p>
              <a:r>
                <a:rPr lang="en-US" sz="1600" b="1" smtClean="0"/>
                <a:t>VC3</a:t>
              </a:r>
              <a:endParaRPr lang="en-US" sz="1600" b="1"/>
            </a:p>
          </p:txBody>
        </p:sp>
        <p:grpSp>
          <p:nvGrpSpPr>
            <p:cNvPr id="51" name="Group 26"/>
            <p:cNvGrpSpPr/>
            <p:nvPr/>
          </p:nvGrpSpPr>
          <p:grpSpPr>
            <a:xfrm>
              <a:off x="7315200" y="3505200"/>
              <a:ext cx="293077" cy="762000"/>
              <a:chOff x="2057400" y="4572001"/>
              <a:chExt cx="609600" cy="1295399"/>
            </a:xfrm>
            <a:solidFill>
              <a:srgbClr val="FF9999"/>
            </a:solidFill>
          </p:grpSpPr>
          <p:sp>
            <p:nvSpPr>
              <p:cNvPr id="122" name="Chord 121"/>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c 123"/>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Arc 124"/>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31"/>
            <p:cNvGrpSpPr/>
            <p:nvPr/>
          </p:nvGrpSpPr>
          <p:grpSpPr>
            <a:xfrm>
              <a:off x="7784123" y="3505200"/>
              <a:ext cx="293077" cy="762000"/>
              <a:chOff x="2057400" y="4572001"/>
              <a:chExt cx="609600" cy="1295399"/>
            </a:xfrm>
            <a:solidFill>
              <a:srgbClr val="99FF99"/>
            </a:solidFill>
          </p:grpSpPr>
          <p:sp>
            <p:nvSpPr>
              <p:cNvPr id="118" name="Chord 117"/>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Arc 119"/>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1" name="Arc 120"/>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4" name="Group 39"/>
            <p:cNvGrpSpPr/>
            <p:nvPr/>
          </p:nvGrpSpPr>
          <p:grpSpPr>
            <a:xfrm>
              <a:off x="8253046" y="3505200"/>
              <a:ext cx="293077" cy="762000"/>
              <a:chOff x="2057400" y="4572001"/>
              <a:chExt cx="609600" cy="1295399"/>
            </a:xfrm>
            <a:solidFill>
              <a:srgbClr val="99FF99"/>
            </a:solidFill>
          </p:grpSpPr>
          <p:sp>
            <p:nvSpPr>
              <p:cNvPr id="114" name="Chord 7"/>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8"/>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Arc 115"/>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Arc 116"/>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8" name="Rectangle 107"/>
            <p:cNvSpPr/>
            <p:nvPr/>
          </p:nvSpPr>
          <p:spPr>
            <a:xfrm>
              <a:off x="7239000" y="3962400"/>
              <a:ext cx="1447800" cy="152400"/>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7239000" y="3200400"/>
              <a:ext cx="1447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7696200" y="3124200"/>
              <a:ext cx="609600" cy="338554"/>
            </a:xfrm>
            <a:prstGeom prst="rect">
              <a:avLst/>
            </a:prstGeom>
            <a:noFill/>
          </p:spPr>
          <p:txBody>
            <a:bodyPr wrap="square" rtlCol="0">
              <a:spAutoFit/>
            </a:bodyPr>
            <a:lstStyle/>
            <a:p>
              <a:r>
                <a:rPr lang="en-US" sz="1600" b="1" smtClean="0"/>
                <a:t>VC4</a:t>
              </a:r>
              <a:endParaRPr lang="en-US" sz="1600" b="1"/>
            </a:p>
          </p:txBody>
        </p:sp>
      </p:grpSp>
      <p:sp>
        <p:nvSpPr>
          <p:cNvPr id="127" name="Rounded Rectangle 126"/>
          <p:cNvSpPr/>
          <p:nvPr/>
        </p:nvSpPr>
        <p:spPr>
          <a:xfrm>
            <a:off x="1269811" y="1524000"/>
            <a:ext cx="609600" cy="4191000"/>
          </a:xfrm>
          <a:prstGeom prst="roundRect">
            <a:avLst/>
          </a:prstGeom>
          <a:solidFill>
            <a:srgbClr val="CC99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a:p>
        </p:txBody>
      </p:sp>
      <p:sp>
        <p:nvSpPr>
          <p:cNvPr id="128" name="Oval 127"/>
          <p:cNvSpPr/>
          <p:nvPr/>
        </p:nvSpPr>
        <p:spPr>
          <a:xfrm>
            <a:off x="812611" y="1752600"/>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9" name="Oval 128"/>
          <p:cNvSpPr/>
          <p:nvPr/>
        </p:nvSpPr>
        <p:spPr>
          <a:xfrm>
            <a:off x="812611" y="2438400"/>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0" name="Oval 129"/>
          <p:cNvSpPr/>
          <p:nvPr/>
        </p:nvSpPr>
        <p:spPr>
          <a:xfrm>
            <a:off x="812611" y="3124200"/>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1" name="Oval 130"/>
          <p:cNvSpPr/>
          <p:nvPr/>
        </p:nvSpPr>
        <p:spPr>
          <a:xfrm>
            <a:off x="812611" y="3810000"/>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2" name="Rectangle 131"/>
          <p:cNvSpPr/>
          <p:nvPr/>
        </p:nvSpPr>
        <p:spPr>
          <a:xfrm>
            <a:off x="2870012" y="2133600"/>
            <a:ext cx="228600" cy="1524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133" name="Straight Connector 132"/>
          <p:cNvCxnSpPr/>
          <p:nvPr/>
        </p:nvCxnSpPr>
        <p:spPr>
          <a:xfrm rot="10800000">
            <a:off x="1193612" y="1600200"/>
            <a:ext cx="1600200" cy="6096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10800000" flipV="1">
            <a:off x="1193612" y="2209800"/>
            <a:ext cx="1600200" cy="6096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2870012" y="3505200"/>
            <a:ext cx="228600" cy="1524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136" name="Straight Connector 135"/>
          <p:cNvCxnSpPr/>
          <p:nvPr/>
        </p:nvCxnSpPr>
        <p:spPr>
          <a:xfrm rot="10800000">
            <a:off x="1193612" y="2971800"/>
            <a:ext cx="1600200" cy="6096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10800000" flipV="1">
            <a:off x="1193612" y="3581400"/>
            <a:ext cx="1600200" cy="6096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1600200" y="3429000"/>
            <a:ext cx="965011" cy="369332"/>
          </a:xfrm>
          <a:prstGeom prst="rect">
            <a:avLst/>
          </a:prstGeom>
          <a:noFill/>
        </p:spPr>
        <p:txBody>
          <a:bodyPr wrap="square" rtlCol="0">
            <a:spAutoFit/>
          </a:bodyPr>
          <a:lstStyle/>
          <a:p>
            <a:r>
              <a:rPr lang="en-US" b="1" smtClean="0"/>
              <a:t>   VC1</a:t>
            </a:r>
            <a:endParaRPr lang="en-US" b="1"/>
          </a:p>
        </p:txBody>
      </p:sp>
      <p:sp>
        <p:nvSpPr>
          <p:cNvPr id="143" name="TextBox 142"/>
          <p:cNvSpPr txBox="1"/>
          <p:nvPr/>
        </p:nvSpPr>
        <p:spPr>
          <a:xfrm>
            <a:off x="1676400" y="2069068"/>
            <a:ext cx="888811" cy="369332"/>
          </a:xfrm>
          <a:prstGeom prst="rect">
            <a:avLst/>
          </a:prstGeom>
          <a:noFill/>
        </p:spPr>
        <p:txBody>
          <a:bodyPr wrap="square" rtlCol="0">
            <a:spAutoFit/>
          </a:bodyPr>
          <a:lstStyle/>
          <a:p>
            <a:r>
              <a:rPr lang="en-US" b="1" smtClean="0"/>
              <a:t>   VC2</a:t>
            </a:r>
            <a:endParaRPr lang="en-US" b="1"/>
          </a:p>
        </p:txBody>
      </p:sp>
      <p:sp>
        <p:nvSpPr>
          <p:cNvPr id="144" name="Oval 143"/>
          <p:cNvSpPr/>
          <p:nvPr/>
        </p:nvSpPr>
        <p:spPr>
          <a:xfrm>
            <a:off x="812611" y="4495800"/>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5" name="Oval 144"/>
          <p:cNvSpPr/>
          <p:nvPr/>
        </p:nvSpPr>
        <p:spPr>
          <a:xfrm>
            <a:off x="812611" y="5181600"/>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6" name="Rectangle 145"/>
          <p:cNvSpPr/>
          <p:nvPr/>
        </p:nvSpPr>
        <p:spPr>
          <a:xfrm>
            <a:off x="2870012" y="4876800"/>
            <a:ext cx="228600" cy="1524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147" name="Straight Connector 146"/>
          <p:cNvCxnSpPr/>
          <p:nvPr/>
        </p:nvCxnSpPr>
        <p:spPr>
          <a:xfrm rot="10800000">
            <a:off x="1193612" y="4343400"/>
            <a:ext cx="1600200" cy="6096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0800000" flipV="1">
            <a:off x="1193612" y="4953000"/>
            <a:ext cx="1600200" cy="6096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1447800" y="4800600"/>
            <a:ext cx="1041211" cy="369332"/>
          </a:xfrm>
          <a:prstGeom prst="rect">
            <a:avLst/>
          </a:prstGeom>
          <a:noFill/>
        </p:spPr>
        <p:txBody>
          <a:bodyPr wrap="square" rtlCol="0">
            <a:spAutoFit/>
          </a:bodyPr>
          <a:lstStyle/>
          <a:p>
            <a:r>
              <a:rPr lang="en-US" b="1" smtClean="0"/>
              <a:t>      VC0</a:t>
            </a:r>
            <a:endParaRPr lang="en-US" b="1"/>
          </a:p>
        </p:txBody>
      </p:sp>
      <p:sp>
        <p:nvSpPr>
          <p:cNvPr id="157" name="TextBox 156"/>
          <p:cNvSpPr txBox="1"/>
          <p:nvPr/>
        </p:nvSpPr>
        <p:spPr>
          <a:xfrm>
            <a:off x="4343400" y="2438400"/>
            <a:ext cx="1447800" cy="646331"/>
          </a:xfrm>
          <a:prstGeom prst="rect">
            <a:avLst/>
          </a:prstGeom>
          <a:noFill/>
        </p:spPr>
        <p:txBody>
          <a:bodyPr wrap="square" rtlCol="0">
            <a:spAutoFit/>
          </a:bodyPr>
          <a:lstStyle/>
          <a:p>
            <a:r>
              <a:rPr lang="en-US" b="1" err="1" smtClean="0"/>
              <a:t>xBegin</a:t>
            </a:r>
            <a:r>
              <a:rPr lang="en-US" b="1" smtClean="0"/>
              <a:t>=0</a:t>
            </a:r>
          </a:p>
          <a:p>
            <a:r>
              <a:rPr lang="en-US" b="1" err="1" smtClean="0"/>
              <a:t>xEnd</a:t>
            </a:r>
            <a:r>
              <a:rPr lang="en-US" b="1" smtClean="0"/>
              <a:t>=100</a:t>
            </a:r>
            <a:endParaRPr lang="en-US" b="1"/>
          </a:p>
        </p:txBody>
      </p:sp>
      <p:grpSp>
        <p:nvGrpSpPr>
          <p:cNvPr id="64" name="Group 170"/>
          <p:cNvGrpSpPr/>
          <p:nvPr/>
        </p:nvGrpSpPr>
        <p:grpSpPr>
          <a:xfrm>
            <a:off x="7086600" y="4800600"/>
            <a:ext cx="1447800" cy="1219200"/>
            <a:chOff x="7086600" y="4800600"/>
            <a:chExt cx="1447800" cy="1219200"/>
          </a:xfrm>
        </p:grpSpPr>
        <p:grpSp>
          <p:nvGrpSpPr>
            <p:cNvPr id="66" name="Group 12"/>
            <p:cNvGrpSpPr/>
            <p:nvPr/>
          </p:nvGrpSpPr>
          <p:grpSpPr>
            <a:xfrm>
              <a:off x="7315200" y="5029200"/>
              <a:ext cx="381000" cy="990600"/>
              <a:chOff x="2057400" y="4572001"/>
              <a:chExt cx="609600" cy="1295399"/>
            </a:xfrm>
            <a:solidFill>
              <a:srgbClr val="FF9999"/>
            </a:solidFill>
          </p:grpSpPr>
          <p:sp>
            <p:nvSpPr>
              <p:cNvPr id="47" name="Chord 46"/>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Arc 49"/>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7" name="Group 17"/>
            <p:cNvGrpSpPr/>
            <p:nvPr/>
          </p:nvGrpSpPr>
          <p:grpSpPr>
            <a:xfrm>
              <a:off x="7924800" y="5029200"/>
              <a:ext cx="381000" cy="990600"/>
              <a:chOff x="2057400" y="4572001"/>
              <a:chExt cx="609600" cy="1295399"/>
            </a:xfrm>
            <a:solidFill>
              <a:srgbClr val="FF9999"/>
            </a:solidFill>
          </p:grpSpPr>
          <p:sp>
            <p:nvSpPr>
              <p:cNvPr id="43" name="Chord 42"/>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c 44"/>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Arc 45"/>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0" name="Rectangle 39"/>
            <p:cNvSpPr/>
            <p:nvPr/>
          </p:nvSpPr>
          <p:spPr>
            <a:xfrm>
              <a:off x="7086600" y="5638800"/>
              <a:ext cx="1447800" cy="152400"/>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7086600" y="4876800"/>
              <a:ext cx="1447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543800" y="4800600"/>
              <a:ext cx="685800" cy="338554"/>
            </a:xfrm>
            <a:prstGeom prst="rect">
              <a:avLst/>
            </a:prstGeom>
            <a:noFill/>
          </p:spPr>
          <p:txBody>
            <a:bodyPr wrap="square" rtlCol="0">
              <a:spAutoFit/>
            </a:bodyPr>
            <a:lstStyle/>
            <a:p>
              <a:r>
                <a:rPr lang="en-US" sz="1600" b="1" smtClean="0"/>
                <a:t>VC5</a:t>
              </a:r>
              <a:endParaRPr lang="en-US" sz="1600" b="1"/>
            </a:p>
          </p:txBody>
        </p:sp>
        <p:sp>
          <p:nvSpPr>
            <p:cNvPr id="52" name="Rectangle 51"/>
            <p:cNvSpPr/>
            <p:nvPr/>
          </p:nvSpPr>
          <p:spPr>
            <a:xfrm>
              <a:off x="7365999" y="5562600"/>
              <a:ext cx="406401" cy="2438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45"/>
            <p:cNvGrpSpPr/>
            <p:nvPr/>
          </p:nvGrpSpPr>
          <p:grpSpPr>
            <a:xfrm>
              <a:off x="7430168" y="5603240"/>
              <a:ext cx="106947" cy="264160"/>
              <a:chOff x="2057400" y="4572001"/>
              <a:chExt cx="609600" cy="1295399"/>
            </a:xfrm>
            <a:solidFill>
              <a:srgbClr val="99CCFF"/>
            </a:solidFill>
          </p:grpSpPr>
          <p:sp>
            <p:nvSpPr>
              <p:cNvPr id="60" name="Chord 59"/>
              <p:cNvSpPr/>
              <p:nvPr/>
            </p:nvSpPr>
            <p:spPr>
              <a:xfrm rot="5400000">
                <a:off x="1866900" y="5067300"/>
                <a:ext cx="990600" cy="609600"/>
              </a:xfrm>
              <a:prstGeom prst="chord">
                <a:avLst>
                  <a:gd name="adj1" fmla="val 5432545"/>
                  <a:gd name="adj2" fmla="val 16142716"/>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209800" y="4572001"/>
                <a:ext cx="304800" cy="38100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c 61"/>
              <p:cNvSpPr/>
              <p:nvPr/>
            </p:nvSpPr>
            <p:spPr>
              <a:xfrm flipH="1">
                <a:off x="2209800" y="5029201"/>
                <a:ext cx="152400" cy="685800"/>
              </a:xfrm>
              <a:prstGeom prst="arc">
                <a:avLst>
                  <a:gd name="adj1" fmla="val 16200000"/>
                  <a:gd name="adj2" fmla="val 52879"/>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Arc 62"/>
              <p:cNvSpPr/>
              <p:nvPr/>
            </p:nvSpPr>
            <p:spPr>
              <a:xfrm>
                <a:off x="2362200" y="5029201"/>
                <a:ext cx="152400" cy="685800"/>
              </a:xfrm>
              <a:prstGeom prst="arc">
                <a:avLst>
                  <a:gd name="adj1" fmla="val 16200000"/>
                  <a:gd name="adj2" fmla="val 0"/>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8" name="Group 50"/>
            <p:cNvGrpSpPr/>
            <p:nvPr/>
          </p:nvGrpSpPr>
          <p:grpSpPr>
            <a:xfrm>
              <a:off x="7601284" y="5603240"/>
              <a:ext cx="106947" cy="264160"/>
              <a:chOff x="2057400" y="4572001"/>
              <a:chExt cx="609600" cy="1295399"/>
            </a:xfrm>
            <a:solidFill>
              <a:srgbClr val="99CCFF"/>
            </a:solidFill>
          </p:grpSpPr>
          <p:sp>
            <p:nvSpPr>
              <p:cNvPr id="56" name="Chord 51"/>
              <p:cNvSpPr/>
              <p:nvPr/>
            </p:nvSpPr>
            <p:spPr>
              <a:xfrm rot="5400000">
                <a:off x="1866900" y="5067300"/>
                <a:ext cx="990600" cy="609600"/>
              </a:xfrm>
              <a:prstGeom prst="chord">
                <a:avLst>
                  <a:gd name="adj1" fmla="val 5432545"/>
                  <a:gd name="adj2" fmla="val 16142716"/>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2209800" y="4572001"/>
                <a:ext cx="304800" cy="38100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p:cNvSpPr/>
              <p:nvPr/>
            </p:nvSpPr>
            <p:spPr>
              <a:xfrm flipH="1">
                <a:off x="2209800" y="5029201"/>
                <a:ext cx="152400" cy="685800"/>
              </a:xfrm>
              <a:prstGeom prst="arc">
                <a:avLst>
                  <a:gd name="adj1" fmla="val 16200000"/>
                  <a:gd name="adj2" fmla="val 52879"/>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Arc 58"/>
              <p:cNvSpPr/>
              <p:nvPr/>
            </p:nvSpPr>
            <p:spPr>
              <a:xfrm>
                <a:off x="2362200" y="5029201"/>
                <a:ext cx="152400" cy="685800"/>
              </a:xfrm>
              <a:prstGeom prst="arc">
                <a:avLst>
                  <a:gd name="adj1" fmla="val 16200000"/>
                  <a:gd name="adj2" fmla="val 0"/>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5" name="Rectangle 54"/>
            <p:cNvSpPr/>
            <p:nvPr/>
          </p:nvSpPr>
          <p:spPr>
            <a:xfrm>
              <a:off x="7365999" y="5765800"/>
              <a:ext cx="406401" cy="4064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7772400" y="5562600"/>
              <a:ext cx="406401" cy="2438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45"/>
            <p:cNvGrpSpPr/>
            <p:nvPr/>
          </p:nvGrpSpPr>
          <p:grpSpPr>
            <a:xfrm>
              <a:off x="7836569" y="5603240"/>
              <a:ext cx="106947" cy="264160"/>
              <a:chOff x="2057400" y="4572001"/>
              <a:chExt cx="609600" cy="1295399"/>
            </a:xfrm>
          </p:grpSpPr>
          <p:sp>
            <p:nvSpPr>
              <p:cNvPr id="73" name="Chord 72"/>
              <p:cNvSpPr/>
              <p:nvPr/>
            </p:nvSpPr>
            <p:spPr>
              <a:xfrm rot="5400000">
                <a:off x="1866900" y="5067300"/>
                <a:ext cx="990600" cy="609600"/>
              </a:xfrm>
              <a:prstGeom prst="chord">
                <a:avLst>
                  <a:gd name="adj1" fmla="val 5432545"/>
                  <a:gd name="adj2" fmla="val 16142716"/>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2209800" y="4572001"/>
                <a:ext cx="304800" cy="381000"/>
              </a:xfrm>
              <a:prstGeom prst="ellipse">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c 74"/>
              <p:cNvSpPr/>
              <p:nvPr/>
            </p:nvSpPr>
            <p:spPr>
              <a:xfrm flipH="1">
                <a:off x="2209800" y="5029201"/>
                <a:ext cx="152400" cy="685800"/>
              </a:xfrm>
              <a:prstGeom prst="arc">
                <a:avLst>
                  <a:gd name="adj1" fmla="val 16200000"/>
                  <a:gd name="adj2" fmla="val 52879"/>
                </a:avLst>
              </a:prstGeom>
              <a:solidFill>
                <a:schemeClr val="accent3">
                  <a:lumMod val="40000"/>
                  <a:lumOff val="60000"/>
                </a:schemeClr>
              </a:solidFill>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Arc 75"/>
              <p:cNvSpPr/>
              <p:nvPr/>
            </p:nvSpPr>
            <p:spPr>
              <a:xfrm>
                <a:off x="2362200" y="5029201"/>
                <a:ext cx="152400" cy="685800"/>
              </a:xfrm>
              <a:prstGeom prst="arc">
                <a:avLst>
                  <a:gd name="adj1" fmla="val 16200000"/>
                  <a:gd name="adj2" fmla="val 0"/>
                </a:avLst>
              </a:prstGeom>
              <a:solidFill>
                <a:schemeClr val="accent3">
                  <a:lumMod val="40000"/>
                  <a:lumOff val="60000"/>
                </a:schemeClr>
              </a:solidFill>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1" name="Group 50"/>
            <p:cNvGrpSpPr/>
            <p:nvPr/>
          </p:nvGrpSpPr>
          <p:grpSpPr>
            <a:xfrm>
              <a:off x="8007685" y="5603240"/>
              <a:ext cx="106947" cy="264160"/>
              <a:chOff x="2057400" y="4572001"/>
              <a:chExt cx="609600" cy="1295399"/>
            </a:xfrm>
          </p:grpSpPr>
          <p:sp>
            <p:nvSpPr>
              <p:cNvPr id="69" name="Chord 68"/>
              <p:cNvSpPr/>
              <p:nvPr/>
            </p:nvSpPr>
            <p:spPr>
              <a:xfrm rot="5400000">
                <a:off x="1866900" y="5067300"/>
                <a:ext cx="990600" cy="609600"/>
              </a:xfrm>
              <a:prstGeom prst="chord">
                <a:avLst>
                  <a:gd name="adj1" fmla="val 5432545"/>
                  <a:gd name="adj2" fmla="val 16142716"/>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209800" y="4572001"/>
                <a:ext cx="304800" cy="381000"/>
              </a:xfrm>
              <a:prstGeom prst="ellipse">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c 70"/>
              <p:cNvSpPr/>
              <p:nvPr/>
            </p:nvSpPr>
            <p:spPr>
              <a:xfrm flipH="1">
                <a:off x="2209800" y="5029201"/>
                <a:ext cx="152400" cy="685800"/>
              </a:xfrm>
              <a:prstGeom prst="arc">
                <a:avLst>
                  <a:gd name="adj1" fmla="val 16200000"/>
                  <a:gd name="adj2" fmla="val 52879"/>
                </a:avLst>
              </a:prstGeom>
              <a:solidFill>
                <a:schemeClr val="accent3">
                  <a:lumMod val="40000"/>
                  <a:lumOff val="60000"/>
                </a:schemeClr>
              </a:solidFill>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Arc 71"/>
              <p:cNvSpPr/>
              <p:nvPr/>
            </p:nvSpPr>
            <p:spPr>
              <a:xfrm>
                <a:off x="2362200" y="5029201"/>
                <a:ext cx="152400" cy="685800"/>
              </a:xfrm>
              <a:prstGeom prst="arc">
                <a:avLst>
                  <a:gd name="adj1" fmla="val 16200000"/>
                  <a:gd name="adj2" fmla="val 0"/>
                </a:avLst>
              </a:prstGeom>
              <a:solidFill>
                <a:schemeClr val="accent3">
                  <a:lumMod val="40000"/>
                  <a:lumOff val="60000"/>
                </a:schemeClr>
              </a:solidFill>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2" name="Group 45"/>
            <p:cNvGrpSpPr/>
            <p:nvPr/>
          </p:nvGrpSpPr>
          <p:grpSpPr>
            <a:xfrm>
              <a:off x="7848600" y="5603240"/>
              <a:ext cx="106947" cy="264160"/>
              <a:chOff x="2057400" y="4572001"/>
              <a:chExt cx="609600" cy="1295399"/>
            </a:xfrm>
            <a:solidFill>
              <a:srgbClr val="99FF99"/>
            </a:solidFill>
          </p:grpSpPr>
          <p:sp>
            <p:nvSpPr>
              <p:cNvPr id="156" name="Chord 155"/>
              <p:cNvSpPr/>
              <p:nvPr/>
            </p:nvSpPr>
            <p:spPr>
              <a:xfrm rot="5400000">
                <a:off x="1866900" y="5067300"/>
                <a:ext cx="990600" cy="609600"/>
              </a:xfrm>
              <a:prstGeom prst="chord">
                <a:avLst>
                  <a:gd name="adj1" fmla="val 5432545"/>
                  <a:gd name="adj2" fmla="val 16142716"/>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2209800" y="4572001"/>
                <a:ext cx="304800" cy="38100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c 160"/>
              <p:cNvSpPr/>
              <p:nvPr/>
            </p:nvSpPr>
            <p:spPr>
              <a:xfrm flipH="1">
                <a:off x="2209800" y="5029201"/>
                <a:ext cx="152400" cy="685800"/>
              </a:xfrm>
              <a:prstGeom prst="arc">
                <a:avLst>
                  <a:gd name="adj1" fmla="val 16200000"/>
                  <a:gd name="adj2" fmla="val 52879"/>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2" name="Arc 161"/>
              <p:cNvSpPr/>
              <p:nvPr/>
            </p:nvSpPr>
            <p:spPr>
              <a:xfrm>
                <a:off x="2362200" y="5029201"/>
                <a:ext cx="152400" cy="685800"/>
              </a:xfrm>
              <a:prstGeom prst="arc">
                <a:avLst>
                  <a:gd name="adj1" fmla="val 16200000"/>
                  <a:gd name="adj2" fmla="val 0"/>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3" name="Group 50"/>
            <p:cNvGrpSpPr/>
            <p:nvPr/>
          </p:nvGrpSpPr>
          <p:grpSpPr>
            <a:xfrm>
              <a:off x="8019716" y="5603240"/>
              <a:ext cx="106947" cy="264160"/>
              <a:chOff x="2057400" y="4572001"/>
              <a:chExt cx="609600" cy="1295399"/>
            </a:xfrm>
            <a:solidFill>
              <a:srgbClr val="99FF99"/>
            </a:solidFill>
          </p:grpSpPr>
          <p:sp>
            <p:nvSpPr>
              <p:cNvPr id="164" name="Chord 51"/>
              <p:cNvSpPr/>
              <p:nvPr/>
            </p:nvSpPr>
            <p:spPr>
              <a:xfrm rot="5400000">
                <a:off x="1866900" y="5067300"/>
                <a:ext cx="990600" cy="609600"/>
              </a:xfrm>
              <a:prstGeom prst="chord">
                <a:avLst>
                  <a:gd name="adj1" fmla="val 5432545"/>
                  <a:gd name="adj2" fmla="val 16142716"/>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2209800" y="4572001"/>
                <a:ext cx="304800" cy="38100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Arc 165"/>
              <p:cNvSpPr/>
              <p:nvPr/>
            </p:nvSpPr>
            <p:spPr>
              <a:xfrm flipH="1">
                <a:off x="2209800" y="5029201"/>
                <a:ext cx="152400" cy="685800"/>
              </a:xfrm>
              <a:prstGeom prst="arc">
                <a:avLst>
                  <a:gd name="adj1" fmla="val 16200000"/>
                  <a:gd name="adj2" fmla="val 52879"/>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7" name="Arc 166"/>
              <p:cNvSpPr/>
              <p:nvPr/>
            </p:nvSpPr>
            <p:spPr>
              <a:xfrm>
                <a:off x="2362200" y="5029201"/>
                <a:ext cx="152400" cy="685800"/>
              </a:xfrm>
              <a:prstGeom prst="arc">
                <a:avLst>
                  <a:gd name="adj1" fmla="val 16200000"/>
                  <a:gd name="adj2" fmla="val 0"/>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8" name="Rectangle 67"/>
            <p:cNvSpPr/>
            <p:nvPr/>
          </p:nvSpPr>
          <p:spPr>
            <a:xfrm>
              <a:off x="7772400" y="5765800"/>
              <a:ext cx="406401" cy="4064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228600" y="5498068"/>
            <a:ext cx="691215" cy="369332"/>
          </a:xfrm>
          <a:prstGeom prst="rect">
            <a:avLst/>
          </a:prstGeom>
          <a:noFill/>
        </p:spPr>
        <p:txBody>
          <a:bodyPr wrap="none" rtlCol="0">
            <a:spAutoFit/>
          </a:bodyPr>
          <a:lstStyle/>
          <a:p>
            <a:r>
              <a:rPr lang="en-US" smtClean="0"/>
              <a:t>x = 0</a:t>
            </a:r>
            <a:endParaRPr lang="en-US"/>
          </a:p>
        </p:txBody>
      </p:sp>
      <p:sp>
        <p:nvSpPr>
          <p:cNvPr id="168" name="TextBox 167"/>
          <p:cNvSpPr txBox="1"/>
          <p:nvPr/>
        </p:nvSpPr>
        <p:spPr>
          <a:xfrm>
            <a:off x="228600" y="4114800"/>
            <a:ext cx="947695" cy="369332"/>
          </a:xfrm>
          <a:prstGeom prst="rect">
            <a:avLst/>
          </a:prstGeom>
          <a:noFill/>
        </p:spPr>
        <p:txBody>
          <a:bodyPr wrap="none" rtlCol="0">
            <a:spAutoFit/>
          </a:bodyPr>
          <a:lstStyle/>
          <a:p>
            <a:r>
              <a:rPr lang="en-US" smtClean="0"/>
              <a:t>x = 100</a:t>
            </a:r>
            <a:endParaRPr lang="en-US"/>
          </a:p>
        </p:txBody>
      </p:sp>
      <p:sp>
        <p:nvSpPr>
          <p:cNvPr id="169" name="TextBox 168"/>
          <p:cNvSpPr txBox="1"/>
          <p:nvPr/>
        </p:nvSpPr>
        <p:spPr>
          <a:xfrm>
            <a:off x="228600" y="2754868"/>
            <a:ext cx="947695" cy="369332"/>
          </a:xfrm>
          <a:prstGeom prst="rect">
            <a:avLst/>
          </a:prstGeom>
          <a:noFill/>
        </p:spPr>
        <p:txBody>
          <a:bodyPr wrap="none" rtlCol="0">
            <a:spAutoFit/>
          </a:bodyPr>
          <a:lstStyle/>
          <a:p>
            <a:r>
              <a:rPr lang="en-US" smtClean="0"/>
              <a:t>x = 200</a:t>
            </a:r>
            <a:endParaRPr lang="en-US"/>
          </a:p>
        </p:txBody>
      </p:sp>
      <p:sp>
        <p:nvSpPr>
          <p:cNvPr id="170" name="TextBox 169"/>
          <p:cNvSpPr txBox="1"/>
          <p:nvPr/>
        </p:nvSpPr>
        <p:spPr>
          <a:xfrm>
            <a:off x="228600" y="1371600"/>
            <a:ext cx="947695" cy="369332"/>
          </a:xfrm>
          <a:prstGeom prst="rect">
            <a:avLst/>
          </a:prstGeom>
          <a:noFill/>
        </p:spPr>
        <p:txBody>
          <a:bodyPr wrap="none" rtlCol="0">
            <a:spAutoFit/>
          </a:bodyPr>
          <a:lstStyle/>
          <a:p>
            <a:r>
              <a:rPr lang="en-US" smtClean="0"/>
              <a:t>x = 300</a:t>
            </a:r>
            <a:endParaRPr lang="en-US"/>
          </a:p>
        </p:txBody>
      </p:sp>
      <p:sp>
        <p:nvSpPr>
          <p:cNvPr id="171" name="TextBox 170"/>
          <p:cNvSpPr txBox="1"/>
          <p:nvPr/>
        </p:nvSpPr>
        <p:spPr>
          <a:xfrm>
            <a:off x="5791200" y="2438400"/>
            <a:ext cx="1524000" cy="646331"/>
          </a:xfrm>
          <a:prstGeom prst="rect">
            <a:avLst/>
          </a:prstGeom>
          <a:noFill/>
        </p:spPr>
        <p:txBody>
          <a:bodyPr wrap="square" rtlCol="0">
            <a:spAutoFit/>
          </a:bodyPr>
          <a:lstStyle/>
          <a:p>
            <a:r>
              <a:rPr lang="en-US" b="1" err="1" smtClean="0"/>
              <a:t>xBegin</a:t>
            </a:r>
            <a:r>
              <a:rPr lang="en-US" b="1" smtClean="0"/>
              <a:t>=100</a:t>
            </a:r>
          </a:p>
          <a:p>
            <a:r>
              <a:rPr lang="en-US" b="1" err="1" smtClean="0"/>
              <a:t>xEnd</a:t>
            </a:r>
            <a:r>
              <a:rPr lang="en-US" b="1" smtClean="0"/>
              <a:t>=200</a:t>
            </a:r>
            <a:endParaRPr lang="en-US" b="1"/>
          </a:p>
        </p:txBody>
      </p:sp>
      <p:sp>
        <p:nvSpPr>
          <p:cNvPr id="172" name="TextBox 171"/>
          <p:cNvSpPr txBox="1"/>
          <p:nvPr/>
        </p:nvSpPr>
        <p:spPr>
          <a:xfrm>
            <a:off x="7239000" y="2438400"/>
            <a:ext cx="1524000" cy="646331"/>
          </a:xfrm>
          <a:prstGeom prst="rect">
            <a:avLst/>
          </a:prstGeom>
          <a:noFill/>
        </p:spPr>
        <p:txBody>
          <a:bodyPr wrap="square" rtlCol="0">
            <a:spAutoFit/>
          </a:bodyPr>
          <a:lstStyle/>
          <a:p>
            <a:r>
              <a:rPr lang="en-US" b="1" err="1" smtClean="0"/>
              <a:t>xBegin</a:t>
            </a:r>
            <a:r>
              <a:rPr lang="en-US" b="1" smtClean="0"/>
              <a:t>=200</a:t>
            </a:r>
          </a:p>
          <a:p>
            <a:r>
              <a:rPr lang="en-US" b="1" err="1" smtClean="0"/>
              <a:t>xEnd</a:t>
            </a:r>
            <a:r>
              <a:rPr lang="en-US" b="1" smtClean="0"/>
              <a:t>=300</a:t>
            </a:r>
            <a:endParaRPr lang="en-US" b="1"/>
          </a:p>
        </p:txBody>
      </p:sp>
      <p:sp>
        <p:nvSpPr>
          <p:cNvPr id="173" name="TextBox 172"/>
          <p:cNvSpPr txBox="1"/>
          <p:nvPr/>
        </p:nvSpPr>
        <p:spPr>
          <a:xfrm>
            <a:off x="5791200" y="4114800"/>
            <a:ext cx="1447800" cy="646331"/>
          </a:xfrm>
          <a:prstGeom prst="rect">
            <a:avLst/>
          </a:prstGeom>
          <a:noFill/>
        </p:spPr>
        <p:txBody>
          <a:bodyPr wrap="square" rtlCol="0">
            <a:spAutoFit/>
          </a:bodyPr>
          <a:lstStyle/>
          <a:p>
            <a:r>
              <a:rPr lang="en-US" b="1" err="1" smtClean="0"/>
              <a:t>xBegin</a:t>
            </a:r>
            <a:r>
              <a:rPr lang="en-US" b="1" smtClean="0"/>
              <a:t>=0</a:t>
            </a:r>
          </a:p>
          <a:p>
            <a:r>
              <a:rPr lang="en-US" b="1" err="1" smtClean="0"/>
              <a:t>xEnd</a:t>
            </a:r>
            <a:r>
              <a:rPr lang="en-US" b="1" smtClean="0"/>
              <a:t>=150</a:t>
            </a:r>
            <a:endParaRPr lang="en-US" b="1"/>
          </a:p>
        </p:txBody>
      </p:sp>
      <p:sp>
        <p:nvSpPr>
          <p:cNvPr id="174" name="TextBox 173"/>
          <p:cNvSpPr txBox="1"/>
          <p:nvPr/>
        </p:nvSpPr>
        <p:spPr>
          <a:xfrm>
            <a:off x="7239000" y="4114800"/>
            <a:ext cx="1524000" cy="646331"/>
          </a:xfrm>
          <a:prstGeom prst="rect">
            <a:avLst/>
          </a:prstGeom>
          <a:noFill/>
        </p:spPr>
        <p:txBody>
          <a:bodyPr wrap="square" rtlCol="0">
            <a:spAutoFit/>
          </a:bodyPr>
          <a:lstStyle/>
          <a:p>
            <a:r>
              <a:rPr lang="en-US" b="1" err="1" smtClean="0"/>
              <a:t>xBegin</a:t>
            </a:r>
            <a:r>
              <a:rPr lang="en-US" b="1" smtClean="0"/>
              <a:t>=150</a:t>
            </a:r>
          </a:p>
          <a:p>
            <a:r>
              <a:rPr lang="en-US" b="1" err="1" smtClean="0"/>
              <a:t>xEnd</a:t>
            </a:r>
            <a:r>
              <a:rPr lang="en-US" b="1" smtClean="0"/>
              <a:t>=300</a:t>
            </a:r>
            <a:endParaRPr lang="en-US" b="1"/>
          </a:p>
        </p:txBody>
      </p:sp>
      <p:sp>
        <p:nvSpPr>
          <p:cNvPr id="175" name="TextBox 174"/>
          <p:cNvSpPr txBox="1"/>
          <p:nvPr/>
        </p:nvSpPr>
        <p:spPr>
          <a:xfrm>
            <a:off x="7086600" y="5830669"/>
            <a:ext cx="1447800" cy="646331"/>
          </a:xfrm>
          <a:prstGeom prst="rect">
            <a:avLst/>
          </a:prstGeom>
          <a:noFill/>
        </p:spPr>
        <p:txBody>
          <a:bodyPr wrap="square" rtlCol="0">
            <a:spAutoFit/>
          </a:bodyPr>
          <a:lstStyle/>
          <a:p>
            <a:r>
              <a:rPr lang="en-US" b="1" err="1" smtClean="0"/>
              <a:t>xBegin</a:t>
            </a:r>
            <a:r>
              <a:rPr lang="en-US" b="1" smtClean="0"/>
              <a:t>=0</a:t>
            </a:r>
          </a:p>
          <a:p>
            <a:r>
              <a:rPr lang="en-US" b="1" err="1" smtClean="0"/>
              <a:t>xEnd</a:t>
            </a:r>
            <a:r>
              <a:rPr lang="en-US" b="1" smtClean="0"/>
              <a:t>=300</a:t>
            </a:r>
            <a:endParaRPr lang="en-US" b="1"/>
          </a:p>
        </p:txBody>
      </p:sp>
      <p:sp>
        <p:nvSpPr>
          <p:cNvPr id="176" name="TextBox 175"/>
          <p:cNvSpPr txBox="1"/>
          <p:nvPr/>
        </p:nvSpPr>
        <p:spPr>
          <a:xfrm>
            <a:off x="228600" y="3429000"/>
            <a:ext cx="947695" cy="369332"/>
          </a:xfrm>
          <a:prstGeom prst="rect">
            <a:avLst/>
          </a:prstGeom>
          <a:noFill/>
        </p:spPr>
        <p:txBody>
          <a:bodyPr wrap="none" rtlCol="0">
            <a:spAutoFit/>
          </a:bodyPr>
          <a:lstStyle/>
          <a:p>
            <a:r>
              <a:rPr lang="en-US" smtClean="0"/>
              <a:t>x = 150</a:t>
            </a:r>
            <a:endParaRPr lang="en-US"/>
          </a:p>
        </p:txBody>
      </p:sp>
      <p:sp>
        <p:nvSpPr>
          <p:cNvPr id="177" name="TextBox 176"/>
          <p:cNvSpPr txBox="1"/>
          <p:nvPr/>
        </p:nvSpPr>
        <p:spPr>
          <a:xfrm>
            <a:off x="152400" y="5830669"/>
            <a:ext cx="1447800" cy="646331"/>
          </a:xfrm>
          <a:prstGeom prst="rect">
            <a:avLst/>
          </a:prstGeom>
          <a:noFill/>
        </p:spPr>
        <p:txBody>
          <a:bodyPr wrap="square" rtlCol="0">
            <a:spAutoFit/>
          </a:bodyPr>
          <a:lstStyle/>
          <a:p>
            <a:r>
              <a:rPr lang="en-US" b="1" smtClean="0"/>
              <a:t>Area of capture</a:t>
            </a:r>
          </a:p>
        </p:txBody>
      </p:sp>
      <p:sp>
        <p:nvSpPr>
          <p:cNvPr id="180" name="TextBox 179"/>
          <p:cNvSpPr txBox="1"/>
          <p:nvPr/>
        </p:nvSpPr>
        <p:spPr>
          <a:xfrm>
            <a:off x="2743200" y="5410200"/>
            <a:ext cx="1447800" cy="646331"/>
          </a:xfrm>
          <a:prstGeom prst="rect">
            <a:avLst/>
          </a:prstGeom>
          <a:noFill/>
        </p:spPr>
        <p:txBody>
          <a:bodyPr wrap="square" rtlCol="0">
            <a:spAutoFit/>
          </a:bodyPr>
          <a:lstStyle/>
          <a:p>
            <a:r>
              <a:rPr lang="en-US" b="1" smtClean="0"/>
              <a:t>Point of capture</a:t>
            </a:r>
          </a:p>
        </p:txBody>
      </p:sp>
      <p:sp>
        <p:nvSpPr>
          <p:cNvPr id="181" name="TextBox 180"/>
          <p:cNvSpPr txBox="1"/>
          <p:nvPr/>
        </p:nvSpPr>
        <p:spPr>
          <a:xfrm>
            <a:off x="3090905" y="2069068"/>
            <a:ext cx="947695" cy="369332"/>
          </a:xfrm>
          <a:prstGeom prst="rect">
            <a:avLst/>
          </a:prstGeom>
          <a:noFill/>
        </p:spPr>
        <p:txBody>
          <a:bodyPr wrap="none" rtlCol="0">
            <a:spAutoFit/>
          </a:bodyPr>
          <a:lstStyle/>
          <a:p>
            <a:r>
              <a:rPr lang="en-US" smtClean="0"/>
              <a:t>x = 250</a:t>
            </a:r>
            <a:endParaRPr lang="en-US"/>
          </a:p>
        </p:txBody>
      </p:sp>
      <p:sp>
        <p:nvSpPr>
          <p:cNvPr id="182" name="TextBox 181"/>
          <p:cNvSpPr txBox="1"/>
          <p:nvPr/>
        </p:nvSpPr>
        <p:spPr>
          <a:xfrm>
            <a:off x="3090905" y="3429000"/>
            <a:ext cx="947695" cy="369332"/>
          </a:xfrm>
          <a:prstGeom prst="rect">
            <a:avLst/>
          </a:prstGeom>
          <a:noFill/>
        </p:spPr>
        <p:txBody>
          <a:bodyPr wrap="none" rtlCol="0">
            <a:spAutoFit/>
          </a:bodyPr>
          <a:lstStyle/>
          <a:p>
            <a:r>
              <a:rPr lang="en-US" smtClean="0"/>
              <a:t>x = 150</a:t>
            </a:r>
            <a:endParaRPr lang="en-US"/>
          </a:p>
        </p:txBody>
      </p:sp>
      <p:sp>
        <p:nvSpPr>
          <p:cNvPr id="183" name="TextBox 182"/>
          <p:cNvSpPr txBox="1"/>
          <p:nvPr/>
        </p:nvSpPr>
        <p:spPr>
          <a:xfrm>
            <a:off x="3090905" y="4800600"/>
            <a:ext cx="819455" cy="369332"/>
          </a:xfrm>
          <a:prstGeom prst="rect">
            <a:avLst/>
          </a:prstGeom>
          <a:noFill/>
        </p:spPr>
        <p:txBody>
          <a:bodyPr wrap="none" rtlCol="0">
            <a:spAutoFit/>
          </a:bodyPr>
          <a:lstStyle/>
          <a:p>
            <a:r>
              <a:rPr lang="en-US" smtClean="0"/>
              <a:t>x = 50</a:t>
            </a:r>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6858000" cy="868362"/>
          </a:xfrm>
        </p:spPr>
        <p:txBody>
          <a:bodyPr/>
          <a:lstStyle/>
          <a:p>
            <a:r>
              <a:rPr lang="en-US" sz="4400" b="1" smtClean="0">
                <a:solidFill>
                  <a:schemeClr val="tx1"/>
                </a:solidFill>
              </a:rPr>
              <a:t>Capture Set</a:t>
            </a:r>
            <a:endParaRPr lang="en-US" sz="4400" b="1">
              <a:solidFill>
                <a:schemeClr val="tx1"/>
              </a:solidFill>
            </a:endParaRPr>
          </a:p>
        </p:txBody>
      </p:sp>
      <p:sp>
        <p:nvSpPr>
          <p:cNvPr id="156" name="TextBox 155"/>
          <p:cNvSpPr txBox="1"/>
          <p:nvPr/>
        </p:nvSpPr>
        <p:spPr>
          <a:xfrm>
            <a:off x="457200" y="4876800"/>
            <a:ext cx="2540188" cy="1200329"/>
          </a:xfrm>
          <a:prstGeom prst="rect">
            <a:avLst/>
          </a:prstGeom>
          <a:noFill/>
        </p:spPr>
        <p:txBody>
          <a:bodyPr wrap="square" rtlCol="0">
            <a:spAutoFit/>
          </a:bodyPr>
          <a:lstStyle/>
          <a:p>
            <a:r>
              <a:rPr lang="en-US" b="1" smtClean="0"/>
              <a:t>Each alternative representation of a Capture Scene is a row in a Capture Set</a:t>
            </a:r>
            <a:endParaRPr lang="en-US" b="1"/>
          </a:p>
        </p:txBody>
      </p:sp>
      <p:sp>
        <p:nvSpPr>
          <p:cNvPr id="157" name="TextBox 156"/>
          <p:cNvSpPr txBox="1"/>
          <p:nvPr/>
        </p:nvSpPr>
        <p:spPr>
          <a:xfrm>
            <a:off x="5562600" y="2362200"/>
            <a:ext cx="1813317" cy="369332"/>
          </a:xfrm>
          <a:prstGeom prst="rect">
            <a:avLst/>
          </a:prstGeom>
          <a:noFill/>
        </p:spPr>
        <p:txBody>
          <a:bodyPr wrap="none" rtlCol="0">
            <a:spAutoFit/>
          </a:bodyPr>
          <a:lstStyle/>
          <a:p>
            <a:r>
              <a:rPr lang="en-US" b="1" smtClean="0"/>
              <a:t>Three cameras</a:t>
            </a:r>
            <a:endParaRPr lang="en-US" b="1"/>
          </a:p>
        </p:txBody>
      </p:sp>
      <p:sp>
        <p:nvSpPr>
          <p:cNvPr id="158" name="TextBox 157"/>
          <p:cNvSpPr txBox="1"/>
          <p:nvPr/>
        </p:nvSpPr>
        <p:spPr>
          <a:xfrm>
            <a:off x="4572000" y="4114800"/>
            <a:ext cx="4631439" cy="369332"/>
          </a:xfrm>
          <a:prstGeom prst="rect">
            <a:avLst/>
          </a:prstGeom>
          <a:noFill/>
        </p:spPr>
        <p:txBody>
          <a:bodyPr wrap="square" rtlCol="0">
            <a:spAutoFit/>
          </a:bodyPr>
          <a:lstStyle/>
          <a:p>
            <a:r>
              <a:rPr lang="en-US" b="1" smtClean="0"/>
              <a:t>    Two cameras, moved and zoomed out</a:t>
            </a:r>
            <a:endParaRPr lang="en-US" b="1"/>
          </a:p>
        </p:txBody>
      </p:sp>
      <p:sp>
        <p:nvSpPr>
          <p:cNvPr id="159" name="TextBox 158"/>
          <p:cNvSpPr txBox="1"/>
          <p:nvPr/>
        </p:nvSpPr>
        <p:spPr>
          <a:xfrm>
            <a:off x="3886200" y="5867400"/>
            <a:ext cx="5029200" cy="369332"/>
          </a:xfrm>
          <a:prstGeom prst="rect">
            <a:avLst/>
          </a:prstGeom>
          <a:noFill/>
        </p:spPr>
        <p:txBody>
          <a:bodyPr wrap="square" rtlCol="0">
            <a:spAutoFit/>
          </a:bodyPr>
          <a:lstStyle/>
          <a:p>
            <a:r>
              <a:rPr lang="en-US" b="1" smtClean="0"/>
              <a:t>Switched (based on voice),  composed PiP</a:t>
            </a:r>
            <a:endParaRPr lang="en-US" b="1"/>
          </a:p>
        </p:txBody>
      </p:sp>
      <p:sp>
        <p:nvSpPr>
          <p:cNvPr id="161" name="TextBox 160"/>
          <p:cNvSpPr txBox="1"/>
          <p:nvPr/>
        </p:nvSpPr>
        <p:spPr>
          <a:xfrm>
            <a:off x="533400" y="1905000"/>
            <a:ext cx="3124200" cy="2677656"/>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50000"/>
              </a:lnSpc>
            </a:pPr>
            <a:r>
              <a:rPr lang="en-US" sz="2800" b="1" smtClean="0"/>
              <a:t>(VC0, VC1, VC2)</a:t>
            </a:r>
          </a:p>
          <a:p>
            <a:pPr>
              <a:lnSpc>
                <a:spcPct val="150000"/>
              </a:lnSpc>
            </a:pPr>
            <a:r>
              <a:rPr lang="en-US" sz="2800" b="1" smtClean="0"/>
              <a:t>(VC3, VC4)</a:t>
            </a:r>
          </a:p>
          <a:p>
            <a:pPr>
              <a:lnSpc>
                <a:spcPct val="150000"/>
              </a:lnSpc>
            </a:pPr>
            <a:r>
              <a:rPr lang="en-US" sz="2800" b="1" smtClean="0"/>
              <a:t>(VC5)</a:t>
            </a:r>
          </a:p>
          <a:p>
            <a:pPr>
              <a:lnSpc>
                <a:spcPct val="150000"/>
              </a:lnSpc>
            </a:pPr>
            <a:r>
              <a:rPr lang="en-US" sz="2800" b="1" smtClean="0"/>
              <a:t>(AC0)</a:t>
            </a:r>
            <a:endParaRPr lang="en-US" sz="2800" b="1"/>
          </a:p>
        </p:txBody>
      </p:sp>
      <p:sp>
        <p:nvSpPr>
          <p:cNvPr id="162" name="TextBox 161"/>
          <p:cNvSpPr txBox="1"/>
          <p:nvPr/>
        </p:nvSpPr>
        <p:spPr>
          <a:xfrm>
            <a:off x="381000" y="1295400"/>
            <a:ext cx="3429000" cy="523220"/>
          </a:xfrm>
          <a:prstGeom prst="rect">
            <a:avLst/>
          </a:prstGeom>
          <a:noFill/>
          <a:ln>
            <a:noFill/>
          </a:ln>
        </p:spPr>
        <p:txBody>
          <a:bodyPr wrap="square" rtlCol="0">
            <a:spAutoFit/>
          </a:bodyPr>
          <a:lstStyle/>
          <a:p>
            <a:r>
              <a:rPr lang="en-US" sz="2800" b="1" smtClean="0"/>
              <a:t>Capture Set Rows</a:t>
            </a:r>
            <a:endParaRPr lang="en-US" sz="2800"/>
          </a:p>
        </p:txBody>
      </p:sp>
      <p:cxnSp>
        <p:nvCxnSpPr>
          <p:cNvPr id="164" name="Straight Arrow Connector 163"/>
          <p:cNvCxnSpPr/>
          <p:nvPr/>
        </p:nvCxnSpPr>
        <p:spPr>
          <a:xfrm rot="10800000">
            <a:off x="3429000" y="2209800"/>
            <a:ext cx="1143000" cy="1588"/>
          </a:xfrm>
          <a:prstGeom prst="straightConnector1">
            <a:avLst/>
          </a:prstGeom>
          <a:ln w="762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rot="10800000">
            <a:off x="2438400" y="2971800"/>
            <a:ext cx="2971800" cy="685800"/>
          </a:xfrm>
          <a:prstGeom prst="straightConnector1">
            <a:avLst/>
          </a:prstGeom>
          <a:ln w="762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rot="10800000">
            <a:off x="1752600" y="3657600"/>
            <a:ext cx="4953000" cy="1828800"/>
          </a:xfrm>
          <a:prstGeom prst="straightConnector1">
            <a:avLst/>
          </a:prstGeom>
          <a:ln w="76200">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134"/>
          <p:cNvGrpSpPr/>
          <p:nvPr/>
        </p:nvGrpSpPr>
        <p:grpSpPr>
          <a:xfrm>
            <a:off x="4343400" y="1371600"/>
            <a:ext cx="4343400" cy="1219200"/>
            <a:chOff x="4343400" y="1371600"/>
            <a:chExt cx="4343400" cy="1219200"/>
          </a:xfrm>
        </p:grpSpPr>
        <p:grpSp>
          <p:nvGrpSpPr>
            <p:cNvPr id="4" name="Group 12"/>
            <p:cNvGrpSpPr/>
            <p:nvPr/>
          </p:nvGrpSpPr>
          <p:grpSpPr>
            <a:xfrm>
              <a:off x="4572000" y="1600200"/>
              <a:ext cx="381000" cy="990600"/>
              <a:chOff x="2057400" y="4572001"/>
              <a:chExt cx="609600" cy="1295399"/>
            </a:xfrm>
            <a:solidFill>
              <a:srgbClr val="99CCFF"/>
            </a:solidFill>
          </p:grpSpPr>
          <p:sp>
            <p:nvSpPr>
              <p:cNvPr id="303" name="Chord 302"/>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04" name="Oval 303"/>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05" name="Arc 304"/>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306" name="Arc 305"/>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grpSp>
        <p:grpSp>
          <p:nvGrpSpPr>
            <p:cNvPr id="5" name="Group 17"/>
            <p:cNvGrpSpPr/>
            <p:nvPr/>
          </p:nvGrpSpPr>
          <p:grpSpPr>
            <a:xfrm>
              <a:off x="5181600" y="1600200"/>
              <a:ext cx="381000" cy="990600"/>
              <a:chOff x="2057400" y="4572001"/>
              <a:chExt cx="609600" cy="1295399"/>
            </a:xfrm>
            <a:solidFill>
              <a:srgbClr val="99CCFF"/>
            </a:solidFill>
          </p:grpSpPr>
          <p:sp>
            <p:nvSpPr>
              <p:cNvPr id="299" name="Chord 18"/>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00" name="Oval 19"/>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01" name="Arc 300"/>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302" name="Arc 301"/>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grpSp>
        <p:grpSp>
          <p:nvGrpSpPr>
            <p:cNvPr id="6" name="Group 12"/>
            <p:cNvGrpSpPr/>
            <p:nvPr/>
          </p:nvGrpSpPr>
          <p:grpSpPr>
            <a:xfrm>
              <a:off x="7467600" y="1600200"/>
              <a:ext cx="381000" cy="990600"/>
              <a:chOff x="2057400" y="4572001"/>
              <a:chExt cx="609600" cy="1295399"/>
            </a:xfrm>
            <a:solidFill>
              <a:srgbClr val="99FF99"/>
            </a:solidFill>
          </p:grpSpPr>
          <p:sp>
            <p:nvSpPr>
              <p:cNvPr id="172" name="Chord 171"/>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Arc 296"/>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8" name="Arc 297"/>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 name="Group 17"/>
            <p:cNvGrpSpPr/>
            <p:nvPr/>
          </p:nvGrpSpPr>
          <p:grpSpPr>
            <a:xfrm>
              <a:off x="8077200" y="1600200"/>
              <a:ext cx="381000" cy="990600"/>
              <a:chOff x="2057400" y="4572001"/>
              <a:chExt cx="609600" cy="1295399"/>
            </a:xfrm>
            <a:solidFill>
              <a:srgbClr val="99FF99"/>
            </a:solidFill>
          </p:grpSpPr>
          <p:sp>
            <p:nvSpPr>
              <p:cNvPr id="167" name="Chord 18"/>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9"/>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Arc 169"/>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1" name="Arc 170"/>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12"/>
            <p:cNvGrpSpPr/>
            <p:nvPr/>
          </p:nvGrpSpPr>
          <p:grpSpPr>
            <a:xfrm>
              <a:off x="6019800" y="1600200"/>
              <a:ext cx="381000" cy="990600"/>
              <a:chOff x="2057400" y="4572001"/>
              <a:chExt cx="609600" cy="1295399"/>
            </a:xfrm>
            <a:solidFill>
              <a:srgbClr val="FF9999"/>
            </a:solidFill>
          </p:grpSpPr>
          <p:sp>
            <p:nvSpPr>
              <p:cNvPr id="155" name="Chord 154"/>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c 162"/>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5" name="Arc 164"/>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17"/>
            <p:cNvGrpSpPr/>
            <p:nvPr/>
          </p:nvGrpSpPr>
          <p:grpSpPr>
            <a:xfrm>
              <a:off x="6629400" y="1600200"/>
              <a:ext cx="381000" cy="990600"/>
              <a:chOff x="2057400" y="4572001"/>
              <a:chExt cx="609600" cy="1295399"/>
            </a:xfrm>
            <a:solidFill>
              <a:srgbClr val="FF9999"/>
            </a:solidFill>
          </p:grpSpPr>
          <p:sp>
            <p:nvSpPr>
              <p:cNvPr id="151" name="Chord 18"/>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9"/>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Arc 152"/>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4" name="Arc 153"/>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42" name="Rectangle 141"/>
            <p:cNvSpPr/>
            <p:nvPr/>
          </p:nvSpPr>
          <p:spPr>
            <a:xfrm>
              <a:off x="4343400" y="2209800"/>
              <a:ext cx="1447800" cy="152400"/>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3" name="Rectangle 142"/>
            <p:cNvSpPr/>
            <p:nvPr/>
          </p:nvSpPr>
          <p:spPr>
            <a:xfrm>
              <a:off x="4343400" y="1447800"/>
              <a:ext cx="1447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4" name="TextBox 143"/>
            <p:cNvSpPr txBox="1"/>
            <p:nvPr/>
          </p:nvSpPr>
          <p:spPr>
            <a:xfrm>
              <a:off x="4800600" y="1371600"/>
              <a:ext cx="838200" cy="338554"/>
            </a:xfrm>
            <a:prstGeom prst="rect">
              <a:avLst/>
            </a:prstGeom>
            <a:noFill/>
          </p:spPr>
          <p:txBody>
            <a:bodyPr wrap="square" rtlCol="0">
              <a:spAutoFit/>
            </a:bodyPr>
            <a:lstStyle/>
            <a:p>
              <a:r>
                <a:rPr lang="en-US" sz="1600" b="1" smtClean="0"/>
                <a:t>VC0</a:t>
              </a:r>
              <a:endParaRPr lang="en-US" sz="1600" b="1"/>
            </a:p>
          </p:txBody>
        </p:sp>
        <p:sp>
          <p:nvSpPr>
            <p:cNvPr id="145" name="Rectangle 144"/>
            <p:cNvSpPr/>
            <p:nvPr/>
          </p:nvSpPr>
          <p:spPr>
            <a:xfrm>
              <a:off x="7239000" y="2209800"/>
              <a:ext cx="1447800" cy="152400"/>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7239000" y="1447800"/>
              <a:ext cx="1447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p:cNvSpPr txBox="1"/>
            <p:nvPr/>
          </p:nvSpPr>
          <p:spPr>
            <a:xfrm>
              <a:off x="7696200" y="1371600"/>
              <a:ext cx="685800" cy="338554"/>
            </a:xfrm>
            <a:prstGeom prst="rect">
              <a:avLst/>
            </a:prstGeom>
            <a:noFill/>
          </p:spPr>
          <p:txBody>
            <a:bodyPr wrap="square" rtlCol="0">
              <a:spAutoFit/>
            </a:bodyPr>
            <a:lstStyle/>
            <a:p>
              <a:r>
                <a:rPr lang="en-US" sz="1600" b="1" smtClean="0"/>
                <a:t>VC2</a:t>
              </a:r>
              <a:endParaRPr lang="en-US" sz="1600" b="1"/>
            </a:p>
          </p:txBody>
        </p:sp>
        <p:sp>
          <p:nvSpPr>
            <p:cNvPr id="148" name="Rectangle 147"/>
            <p:cNvSpPr/>
            <p:nvPr/>
          </p:nvSpPr>
          <p:spPr>
            <a:xfrm>
              <a:off x="5791200" y="2209800"/>
              <a:ext cx="1447800" cy="152400"/>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5791200" y="1447800"/>
              <a:ext cx="1447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p:cNvSpPr txBox="1"/>
            <p:nvPr/>
          </p:nvSpPr>
          <p:spPr>
            <a:xfrm>
              <a:off x="6248400" y="1371600"/>
              <a:ext cx="762000" cy="338554"/>
            </a:xfrm>
            <a:prstGeom prst="rect">
              <a:avLst/>
            </a:prstGeom>
            <a:noFill/>
          </p:spPr>
          <p:txBody>
            <a:bodyPr wrap="square" rtlCol="0">
              <a:spAutoFit/>
            </a:bodyPr>
            <a:lstStyle/>
            <a:p>
              <a:r>
                <a:rPr lang="en-US" sz="1600" b="1" smtClean="0"/>
                <a:t>VC1</a:t>
              </a:r>
              <a:endParaRPr lang="en-US" sz="1600" b="1"/>
            </a:p>
          </p:txBody>
        </p:sp>
      </p:grpSp>
      <p:grpSp>
        <p:nvGrpSpPr>
          <p:cNvPr id="10" name="Group 306"/>
          <p:cNvGrpSpPr/>
          <p:nvPr/>
        </p:nvGrpSpPr>
        <p:grpSpPr>
          <a:xfrm>
            <a:off x="5791200" y="3124200"/>
            <a:ext cx="2895600" cy="1143000"/>
            <a:chOff x="5791200" y="3124200"/>
            <a:chExt cx="2895600" cy="1143000"/>
          </a:xfrm>
        </p:grpSpPr>
        <p:grpSp>
          <p:nvGrpSpPr>
            <p:cNvPr id="11" name="Group 26"/>
            <p:cNvGrpSpPr/>
            <p:nvPr/>
          </p:nvGrpSpPr>
          <p:grpSpPr>
            <a:xfrm>
              <a:off x="5867400" y="3505200"/>
              <a:ext cx="293077" cy="762000"/>
              <a:chOff x="2057400" y="4572001"/>
              <a:chExt cx="609600" cy="1295399"/>
            </a:xfrm>
            <a:solidFill>
              <a:srgbClr val="99CCFF"/>
            </a:solidFill>
          </p:grpSpPr>
          <p:sp>
            <p:nvSpPr>
              <p:cNvPr id="340" name="Chord 339"/>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Arc 341"/>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3" name="Arc 342"/>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31"/>
            <p:cNvGrpSpPr/>
            <p:nvPr/>
          </p:nvGrpSpPr>
          <p:grpSpPr>
            <a:xfrm>
              <a:off x="6336323" y="3505200"/>
              <a:ext cx="293077" cy="762000"/>
              <a:chOff x="2057400" y="4572001"/>
              <a:chExt cx="609600" cy="1295399"/>
            </a:xfrm>
            <a:solidFill>
              <a:srgbClr val="99CCFF"/>
            </a:solidFill>
          </p:grpSpPr>
          <p:sp>
            <p:nvSpPr>
              <p:cNvPr id="336" name="Chord 335"/>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Oval 336"/>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Arc 337"/>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9" name="Arc 338"/>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39"/>
            <p:cNvGrpSpPr/>
            <p:nvPr/>
          </p:nvGrpSpPr>
          <p:grpSpPr>
            <a:xfrm>
              <a:off x="6805246" y="3505200"/>
              <a:ext cx="293077" cy="762000"/>
              <a:chOff x="2057400" y="4572001"/>
              <a:chExt cx="609600" cy="1295399"/>
            </a:xfrm>
            <a:solidFill>
              <a:srgbClr val="FF9999"/>
            </a:solidFill>
          </p:grpSpPr>
          <p:sp>
            <p:nvSpPr>
              <p:cNvPr id="332" name="Chord 7"/>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Oval 332"/>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Arc 333"/>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Arc 334"/>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11" name="Rectangle 310"/>
            <p:cNvSpPr/>
            <p:nvPr/>
          </p:nvSpPr>
          <p:spPr>
            <a:xfrm>
              <a:off x="5791200" y="3962400"/>
              <a:ext cx="1447800" cy="152400"/>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5791200" y="3200400"/>
              <a:ext cx="1447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TextBox 312"/>
            <p:cNvSpPr txBox="1"/>
            <p:nvPr/>
          </p:nvSpPr>
          <p:spPr>
            <a:xfrm>
              <a:off x="6248400" y="3124200"/>
              <a:ext cx="685800" cy="338554"/>
            </a:xfrm>
            <a:prstGeom prst="rect">
              <a:avLst/>
            </a:prstGeom>
            <a:noFill/>
          </p:spPr>
          <p:txBody>
            <a:bodyPr wrap="square" rtlCol="0">
              <a:spAutoFit/>
            </a:bodyPr>
            <a:lstStyle/>
            <a:p>
              <a:r>
                <a:rPr lang="en-US" sz="1600" b="1" smtClean="0"/>
                <a:t>VC3</a:t>
              </a:r>
              <a:endParaRPr lang="en-US" sz="1600" b="1"/>
            </a:p>
          </p:txBody>
        </p:sp>
        <p:grpSp>
          <p:nvGrpSpPr>
            <p:cNvPr id="14" name="Group 26"/>
            <p:cNvGrpSpPr/>
            <p:nvPr/>
          </p:nvGrpSpPr>
          <p:grpSpPr>
            <a:xfrm>
              <a:off x="7315200" y="3505200"/>
              <a:ext cx="293077" cy="762000"/>
              <a:chOff x="2057400" y="4572001"/>
              <a:chExt cx="609600" cy="1295399"/>
            </a:xfrm>
            <a:solidFill>
              <a:srgbClr val="FF9999"/>
            </a:solidFill>
          </p:grpSpPr>
          <p:sp>
            <p:nvSpPr>
              <p:cNvPr id="328" name="Chord 327"/>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Arc 329"/>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1" name="Arc 330"/>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31"/>
            <p:cNvGrpSpPr/>
            <p:nvPr/>
          </p:nvGrpSpPr>
          <p:grpSpPr>
            <a:xfrm>
              <a:off x="7784123" y="3505200"/>
              <a:ext cx="293077" cy="762000"/>
              <a:chOff x="2057400" y="4572001"/>
              <a:chExt cx="609600" cy="1295399"/>
            </a:xfrm>
            <a:solidFill>
              <a:srgbClr val="99FF99"/>
            </a:solidFill>
          </p:grpSpPr>
          <p:sp>
            <p:nvSpPr>
              <p:cNvPr id="324" name="Chord 323"/>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Arc 325"/>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7" name="Arc 326"/>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6" name="Group 39"/>
            <p:cNvGrpSpPr/>
            <p:nvPr/>
          </p:nvGrpSpPr>
          <p:grpSpPr>
            <a:xfrm>
              <a:off x="8253046" y="3505200"/>
              <a:ext cx="293077" cy="762000"/>
              <a:chOff x="2057400" y="4572001"/>
              <a:chExt cx="609600" cy="1295399"/>
            </a:xfrm>
            <a:solidFill>
              <a:srgbClr val="99FF99"/>
            </a:solidFill>
          </p:grpSpPr>
          <p:sp>
            <p:nvSpPr>
              <p:cNvPr id="320" name="Chord 7"/>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val 8"/>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Arc 321"/>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3" name="Arc 322"/>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17" name="Rectangle 316"/>
            <p:cNvSpPr/>
            <p:nvPr/>
          </p:nvSpPr>
          <p:spPr>
            <a:xfrm>
              <a:off x="7239000" y="3962400"/>
              <a:ext cx="1447800" cy="152400"/>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p:cNvSpPr/>
            <p:nvPr/>
          </p:nvSpPr>
          <p:spPr>
            <a:xfrm>
              <a:off x="7239000" y="3200400"/>
              <a:ext cx="1447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TextBox 318"/>
            <p:cNvSpPr txBox="1"/>
            <p:nvPr/>
          </p:nvSpPr>
          <p:spPr>
            <a:xfrm>
              <a:off x="7696200" y="3124200"/>
              <a:ext cx="609600" cy="338554"/>
            </a:xfrm>
            <a:prstGeom prst="rect">
              <a:avLst/>
            </a:prstGeom>
            <a:noFill/>
          </p:spPr>
          <p:txBody>
            <a:bodyPr wrap="square" rtlCol="0">
              <a:spAutoFit/>
            </a:bodyPr>
            <a:lstStyle/>
            <a:p>
              <a:r>
                <a:rPr lang="en-US" sz="1600" b="1" smtClean="0"/>
                <a:t>VC4</a:t>
              </a:r>
              <a:endParaRPr lang="en-US" sz="1600" b="1"/>
            </a:p>
          </p:txBody>
        </p:sp>
      </p:grpSp>
      <p:grpSp>
        <p:nvGrpSpPr>
          <p:cNvPr id="17" name="Group 343"/>
          <p:cNvGrpSpPr/>
          <p:nvPr/>
        </p:nvGrpSpPr>
        <p:grpSpPr>
          <a:xfrm>
            <a:off x="7086600" y="4800600"/>
            <a:ext cx="1447800" cy="1219200"/>
            <a:chOff x="7086600" y="4800600"/>
            <a:chExt cx="1447800" cy="1219200"/>
          </a:xfrm>
        </p:grpSpPr>
        <p:grpSp>
          <p:nvGrpSpPr>
            <p:cNvPr id="18" name="Group 12"/>
            <p:cNvGrpSpPr/>
            <p:nvPr/>
          </p:nvGrpSpPr>
          <p:grpSpPr>
            <a:xfrm>
              <a:off x="7315200" y="5029200"/>
              <a:ext cx="381000" cy="990600"/>
              <a:chOff x="2057400" y="4572001"/>
              <a:chExt cx="609600" cy="1295399"/>
            </a:xfrm>
            <a:solidFill>
              <a:srgbClr val="FF9999"/>
            </a:solidFill>
          </p:grpSpPr>
          <p:sp>
            <p:nvSpPr>
              <p:cNvPr id="388" name="Chord 387"/>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Arc 48"/>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1" name="Arc 49"/>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7"/>
            <p:cNvGrpSpPr/>
            <p:nvPr/>
          </p:nvGrpSpPr>
          <p:grpSpPr>
            <a:xfrm>
              <a:off x="7924800" y="5029200"/>
              <a:ext cx="381000" cy="990600"/>
              <a:chOff x="2057400" y="4572001"/>
              <a:chExt cx="609600" cy="1295399"/>
            </a:xfrm>
            <a:solidFill>
              <a:srgbClr val="FF9999"/>
            </a:solidFill>
          </p:grpSpPr>
          <p:sp>
            <p:nvSpPr>
              <p:cNvPr id="384" name="Chord 42"/>
              <p:cNvSpPr/>
              <p:nvPr/>
            </p:nvSpPr>
            <p:spPr>
              <a:xfrm rot="5400000">
                <a:off x="1866900" y="5067300"/>
                <a:ext cx="990600" cy="609600"/>
              </a:xfrm>
              <a:prstGeom prst="chord">
                <a:avLst>
                  <a:gd name="adj1" fmla="val 5432545"/>
                  <a:gd name="adj2" fmla="val 16142716"/>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val 43"/>
              <p:cNvSpPr/>
              <p:nvPr/>
            </p:nvSpPr>
            <p:spPr>
              <a:xfrm>
                <a:off x="2209800" y="4572001"/>
                <a:ext cx="304800" cy="381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Arc 44"/>
              <p:cNvSpPr/>
              <p:nvPr/>
            </p:nvSpPr>
            <p:spPr>
              <a:xfrm flipH="1">
                <a:off x="2209800" y="5029201"/>
                <a:ext cx="152400" cy="685800"/>
              </a:xfrm>
              <a:prstGeom prst="arc">
                <a:avLst>
                  <a:gd name="adj1" fmla="val 16200000"/>
                  <a:gd name="adj2" fmla="val 52879"/>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7" name="Arc 386"/>
              <p:cNvSpPr/>
              <p:nvPr/>
            </p:nvSpPr>
            <p:spPr>
              <a:xfrm>
                <a:off x="2362200" y="5029201"/>
                <a:ext cx="152400" cy="685800"/>
              </a:xfrm>
              <a:prstGeom prst="arc">
                <a:avLst>
                  <a:gd name="adj1" fmla="val 16200000"/>
                  <a:gd name="adj2" fmla="val 0"/>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47" name="Rectangle 346"/>
            <p:cNvSpPr/>
            <p:nvPr/>
          </p:nvSpPr>
          <p:spPr>
            <a:xfrm>
              <a:off x="7086600" y="5638800"/>
              <a:ext cx="1447800" cy="152400"/>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p:cNvSpPr/>
            <p:nvPr/>
          </p:nvSpPr>
          <p:spPr>
            <a:xfrm>
              <a:off x="7086600" y="4876800"/>
              <a:ext cx="1447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TextBox 348"/>
            <p:cNvSpPr txBox="1"/>
            <p:nvPr/>
          </p:nvSpPr>
          <p:spPr>
            <a:xfrm>
              <a:off x="7543800" y="4800600"/>
              <a:ext cx="685800" cy="338554"/>
            </a:xfrm>
            <a:prstGeom prst="rect">
              <a:avLst/>
            </a:prstGeom>
            <a:noFill/>
          </p:spPr>
          <p:txBody>
            <a:bodyPr wrap="square" rtlCol="0">
              <a:spAutoFit/>
            </a:bodyPr>
            <a:lstStyle/>
            <a:p>
              <a:r>
                <a:rPr lang="en-US" sz="1600" b="1" smtClean="0"/>
                <a:t>VC5</a:t>
              </a:r>
              <a:endParaRPr lang="en-US" sz="1600" b="1"/>
            </a:p>
          </p:txBody>
        </p:sp>
        <p:sp>
          <p:nvSpPr>
            <p:cNvPr id="350" name="Rectangle 349"/>
            <p:cNvSpPr/>
            <p:nvPr/>
          </p:nvSpPr>
          <p:spPr>
            <a:xfrm>
              <a:off x="7365999" y="5562600"/>
              <a:ext cx="406401" cy="2438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45"/>
            <p:cNvGrpSpPr/>
            <p:nvPr/>
          </p:nvGrpSpPr>
          <p:grpSpPr>
            <a:xfrm>
              <a:off x="7430168" y="5603240"/>
              <a:ext cx="106947" cy="264160"/>
              <a:chOff x="2057400" y="4572001"/>
              <a:chExt cx="609600" cy="1295399"/>
            </a:xfrm>
            <a:solidFill>
              <a:srgbClr val="99CCFF"/>
            </a:solidFill>
          </p:grpSpPr>
          <p:sp>
            <p:nvSpPr>
              <p:cNvPr id="380" name="Chord 379"/>
              <p:cNvSpPr/>
              <p:nvPr/>
            </p:nvSpPr>
            <p:spPr>
              <a:xfrm rot="5400000">
                <a:off x="1866900" y="5067300"/>
                <a:ext cx="990600" cy="609600"/>
              </a:xfrm>
              <a:prstGeom prst="chord">
                <a:avLst>
                  <a:gd name="adj1" fmla="val 5432545"/>
                  <a:gd name="adj2" fmla="val 16142716"/>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Oval 380"/>
              <p:cNvSpPr/>
              <p:nvPr/>
            </p:nvSpPr>
            <p:spPr>
              <a:xfrm>
                <a:off x="2209800" y="4572001"/>
                <a:ext cx="304800" cy="38100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Arc 381"/>
              <p:cNvSpPr/>
              <p:nvPr/>
            </p:nvSpPr>
            <p:spPr>
              <a:xfrm flipH="1">
                <a:off x="2209800" y="5029201"/>
                <a:ext cx="152400" cy="685800"/>
              </a:xfrm>
              <a:prstGeom prst="arc">
                <a:avLst>
                  <a:gd name="adj1" fmla="val 16200000"/>
                  <a:gd name="adj2" fmla="val 52879"/>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3" name="Arc 382"/>
              <p:cNvSpPr/>
              <p:nvPr/>
            </p:nvSpPr>
            <p:spPr>
              <a:xfrm>
                <a:off x="2362200" y="5029201"/>
                <a:ext cx="152400" cy="685800"/>
              </a:xfrm>
              <a:prstGeom prst="arc">
                <a:avLst>
                  <a:gd name="adj1" fmla="val 16200000"/>
                  <a:gd name="adj2" fmla="val 0"/>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50"/>
            <p:cNvGrpSpPr/>
            <p:nvPr/>
          </p:nvGrpSpPr>
          <p:grpSpPr>
            <a:xfrm>
              <a:off x="7601284" y="5603240"/>
              <a:ext cx="106947" cy="264160"/>
              <a:chOff x="2057400" y="4572001"/>
              <a:chExt cx="609600" cy="1295399"/>
            </a:xfrm>
            <a:solidFill>
              <a:srgbClr val="99CCFF"/>
            </a:solidFill>
          </p:grpSpPr>
          <p:sp>
            <p:nvSpPr>
              <p:cNvPr id="376" name="Chord 51"/>
              <p:cNvSpPr/>
              <p:nvPr/>
            </p:nvSpPr>
            <p:spPr>
              <a:xfrm rot="5400000">
                <a:off x="1866900" y="5067300"/>
                <a:ext cx="990600" cy="609600"/>
              </a:xfrm>
              <a:prstGeom prst="chord">
                <a:avLst>
                  <a:gd name="adj1" fmla="val 5432545"/>
                  <a:gd name="adj2" fmla="val 16142716"/>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p:cNvSpPr/>
              <p:nvPr/>
            </p:nvSpPr>
            <p:spPr>
              <a:xfrm>
                <a:off x="2209800" y="4572001"/>
                <a:ext cx="304800" cy="38100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Arc 377"/>
              <p:cNvSpPr/>
              <p:nvPr/>
            </p:nvSpPr>
            <p:spPr>
              <a:xfrm flipH="1">
                <a:off x="2209800" y="5029201"/>
                <a:ext cx="152400" cy="685800"/>
              </a:xfrm>
              <a:prstGeom prst="arc">
                <a:avLst>
                  <a:gd name="adj1" fmla="val 16200000"/>
                  <a:gd name="adj2" fmla="val 52879"/>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9" name="Arc 378"/>
              <p:cNvSpPr/>
              <p:nvPr/>
            </p:nvSpPr>
            <p:spPr>
              <a:xfrm>
                <a:off x="2362200" y="5029201"/>
                <a:ext cx="152400" cy="685800"/>
              </a:xfrm>
              <a:prstGeom prst="arc">
                <a:avLst>
                  <a:gd name="adj1" fmla="val 16200000"/>
                  <a:gd name="adj2" fmla="val 0"/>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53" name="Rectangle 352"/>
            <p:cNvSpPr/>
            <p:nvPr/>
          </p:nvSpPr>
          <p:spPr>
            <a:xfrm>
              <a:off x="7365999" y="5765800"/>
              <a:ext cx="406401" cy="4064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p:cNvSpPr/>
            <p:nvPr/>
          </p:nvSpPr>
          <p:spPr>
            <a:xfrm>
              <a:off x="7772400" y="5562600"/>
              <a:ext cx="406401" cy="2438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45"/>
            <p:cNvGrpSpPr/>
            <p:nvPr/>
          </p:nvGrpSpPr>
          <p:grpSpPr>
            <a:xfrm>
              <a:off x="7836569" y="5603240"/>
              <a:ext cx="106947" cy="264160"/>
              <a:chOff x="2057400" y="4572001"/>
              <a:chExt cx="609600" cy="1295399"/>
            </a:xfrm>
          </p:grpSpPr>
          <p:sp>
            <p:nvSpPr>
              <p:cNvPr id="372" name="Chord 371"/>
              <p:cNvSpPr/>
              <p:nvPr/>
            </p:nvSpPr>
            <p:spPr>
              <a:xfrm rot="5400000">
                <a:off x="1866900" y="5067300"/>
                <a:ext cx="990600" cy="609600"/>
              </a:xfrm>
              <a:prstGeom prst="chord">
                <a:avLst>
                  <a:gd name="adj1" fmla="val 5432545"/>
                  <a:gd name="adj2" fmla="val 16142716"/>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p:cNvSpPr/>
              <p:nvPr/>
            </p:nvSpPr>
            <p:spPr>
              <a:xfrm>
                <a:off x="2209800" y="4572001"/>
                <a:ext cx="304800" cy="381000"/>
              </a:xfrm>
              <a:prstGeom prst="ellipse">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Arc 373"/>
              <p:cNvSpPr/>
              <p:nvPr/>
            </p:nvSpPr>
            <p:spPr>
              <a:xfrm flipH="1">
                <a:off x="2209800" y="5029201"/>
                <a:ext cx="152400" cy="685800"/>
              </a:xfrm>
              <a:prstGeom prst="arc">
                <a:avLst>
                  <a:gd name="adj1" fmla="val 16200000"/>
                  <a:gd name="adj2" fmla="val 52879"/>
                </a:avLst>
              </a:prstGeom>
              <a:solidFill>
                <a:schemeClr val="accent3">
                  <a:lumMod val="40000"/>
                  <a:lumOff val="60000"/>
                </a:schemeClr>
              </a:solidFill>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5" name="Arc 374"/>
              <p:cNvSpPr/>
              <p:nvPr/>
            </p:nvSpPr>
            <p:spPr>
              <a:xfrm>
                <a:off x="2362200" y="5029201"/>
                <a:ext cx="152400" cy="685800"/>
              </a:xfrm>
              <a:prstGeom prst="arc">
                <a:avLst>
                  <a:gd name="adj1" fmla="val 16200000"/>
                  <a:gd name="adj2" fmla="val 0"/>
                </a:avLst>
              </a:prstGeom>
              <a:solidFill>
                <a:schemeClr val="accent3">
                  <a:lumMod val="40000"/>
                  <a:lumOff val="60000"/>
                </a:schemeClr>
              </a:solidFill>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50"/>
            <p:cNvGrpSpPr/>
            <p:nvPr/>
          </p:nvGrpSpPr>
          <p:grpSpPr>
            <a:xfrm>
              <a:off x="8007685" y="5603240"/>
              <a:ext cx="106947" cy="264160"/>
              <a:chOff x="2057400" y="4572001"/>
              <a:chExt cx="609600" cy="1295399"/>
            </a:xfrm>
          </p:grpSpPr>
          <p:sp>
            <p:nvSpPr>
              <p:cNvPr id="368" name="Chord 367"/>
              <p:cNvSpPr/>
              <p:nvPr/>
            </p:nvSpPr>
            <p:spPr>
              <a:xfrm rot="5400000">
                <a:off x="1866900" y="5067300"/>
                <a:ext cx="990600" cy="609600"/>
              </a:xfrm>
              <a:prstGeom prst="chord">
                <a:avLst>
                  <a:gd name="adj1" fmla="val 5432545"/>
                  <a:gd name="adj2" fmla="val 16142716"/>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p:cNvSpPr/>
              <p:nvPr/>
            </p:nvSpPr>
            <p:spPr>
              <a:xfrm>
                <a:off x="2209800" y="4572001"/>
                <a:ext cx="304800" cy="381000"/>
              </a:xfrm>
              <a:prstGeom prst="ellipse">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Arc 369"/>
              <p:cNvSpPr/>
              <p:nvPr/>
            </p:nvSpPr>
            <p:spPr>
              <a:xfrm flipH="1">
                <a:off x="2209800" y="5029201"/>
                <a:ext cx="152400" cy="685800"/>
              </a:xfrm>
              <a:prstGeom prst="arc">
                <a:avLst>
                  <a:gd name="adj1" fmla="val 16200000"/>
                  <a:gd name="adj2" fmla="val 52879"/>
                </a:avLst>
              </a:prstGeom>
              <a:solidFill>
                <a:schemeClr val="accent3">
                  <a:lumMod val="40000"/>
                  <a:lumOff val="60000"/>
                </a:schemeClr>
              </a:solidFill>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1" name="Arc 370"/>
              <p:cNvSpPr/>
              <p:nvPr/>
            </p:nvSpPr>
            <p:spPr>
              <a:xfrm>
                <a:off x="2362200" y="5029201"/>
                <a:ext cx="152400" cy="685800"/>
              </a:xfrm>
              <a:prstGeom prst="arc">
                <a:avLst>
                  <a:gd name="adj1" fmla="val 16200000"/>
                  <a:gd name="adj2" fmla="val 0"/>
                </a:avLst>
              </a:prstGeom>
              <a:solidFill>
                <a:schemeClr val="accent3">
                  <a:lumMod val="40000"/>
                  <a:lumOff val="60000"/>
                </a:schemeClr>
              </a:solidFill>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4" name="Group 45"/>
            <p:cNvGrpSpPr/>
            <p:nvPr/>
          </p:nvGrpSpPr>
          <p:grpSpPr>
            <a:xfrm>
              <a:off x="7848600" y="5603240"/>
              <a:ext cx="106947" cy="264160"/>
              <a:chOff x="2057400" y="4572001"/>
              <a:chExt cx="609600" cy="1295399"/>
            </a:xfrm>
            <a:solidFill>
              <a:srgbClr val="99FF99"/>
            </a:solidFill>
          </p:grpSpPr>
          <p:sp>
            <p:nvSpPr>
              <p:cNvPr id="364" name="Chord 363"/>
              <p:cNvSpPr/>
              <p:nvPr/>
            </p:nvSpPr>
            <p:spPr>
              <a:xfrm rot="5400000">
                <a:off x="1866900" y="5067300"/>
                <a:ext cx="990600" cy="609600"/>
              </a:xfrm>
              <a:prstGeom prst="chord">
                <a:avLst>
                  <a:gd name="adj1" fmla="val 5432545"/>
                  <a:gd name="adj2" fmla="val 16142716"/>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a:off x="2209800" y="4572001"/>
                <a:ext cx="304800" cy="38100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Arc 365"/>
              <p:cNvSpPr/>
              <p:nvPr/>
            </p:nvSpPr>
            <p:spPr>
              <a:xfrm flipH="1">
                <a:off x="2209800" y="5029201"/>
                <a:ext cx="152400" cy="685800"/>
              </a:xfrm>
              <a:prstGeom prst="arc">
                <a:avLst>
                  <a:gd name="adj1" fmla="val 16200000"/>
                  <a:gd name="adj2" fmla="val 52879"/>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7" name="Arc 366"/>
              <p:cNvSpPr/>
              <p:nvPr/>
            </p:nvSpPr>
            <p:spPr>
              <a:xfrm>
                <a:off x="2362200" y="5029201"/>
                <a:ext cx="152400" cy="685800"/>
              </a:xfrm>
              <a:prstGeom prst="arc">
                <a:avLst>
                  <a:gd name="adj1" fmla="val 16200000"/>
                  <a:gd name="adj2" fmla="val 0"/>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5" name="Group 50"/>
            <p:cNvGrpSpPr/>
            <p:nvPr/>
          </p:nvGrpSpPr>
          <p:grpSpPr>
            <a:xfrm>
              <a:off x="8019716" y="5603240"/>
              <a:ext cx="106947" cy="264160"/>
              <a:chOff x="2057400" y="4572001"/>
              <a:chExt cx="609600" cy="1295399"/>
            </a:xfrm>
            <a:solidFill>
              <a:srgbClr val="99FF99"/>
            </a:solidFill>
          </p:grpSpPr>
          <p:sp>
            <p:nvSpPr>
              <p:cNvPr id="360" name="Chord 51"/>
              <p:cNvSpPr/>
              <p:nvPr/>
            </p:nvSpPr>
            <p:spPr>
              <a:xfrm rot="5400000">
                <a:off x="1866900" y="5067300"/>
                <a:ext cx="990600" cy="609600"/>
              </a:xfrm>
              <a:prstGeom prst="chord">
                <a:avLst>
                  <a:gd name="adj1" fmla="val 5432545"/>
                  <a:gd name="adj2" fmla="val 16142716"/>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p:cNvSpPr/>
              <p:nvPr/>
            </p:nvSpPr>
            <p:spPr>
              <a:xfrm>
                <a:off x="2209800" y="4572001"/>
                <a:ext cx="304800" cy="38100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Arc 361"/>
              <p:cNvSpPr/>
              <p:nvPr/>
            </p:nvSpPr>
            <p:spPr>
              <a:xfrm flipH="1">
                <a:off x="2209800" y="5029201"/>
                <a:ext cx="152400" cy="685800"/>
              </a:xfrm>
              <a:prstGeom prst="arc">
                <a:avLst>
                  <a:gd name="adj1" fmla="val 16200000"/>
                  <a:gd name="adj2" fmla="val 52879"/>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3" name="Arc 362"/>
              <p:cNvSpPr/>
              <p:nvPr/>
            </p:nvSpPr>
            <p:spPr>
              <a:xfrm>
                <a:off x="2362200" y="5029201"/>
                <a:ext cx="152400" cy="685800"/>
              </a:xfrm>
              <a:prstGeom prst="arc">
                <a:avLst>
                  <a:gd name="adj1" fmla="val 16200000"/>
                  <a:gd name="adj2" fmla="val 0"/>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59" name="Rectangle 358"/>
            <p:cNvSpPr/>
            <p:nvPr/>
          </p:nvSpPr>
          <p:spPr>
            <a:xfrm>
              <a:off x="7772400" y="5765800"/>
              <a:ext cx="406401" cy="4064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8"/>
            <a:ext cx="7086600" cy="868362"/>
          </a:xfrm>
        </p:spPr>
        <p:txBody>
          <a:bodyPr/>
          <a:lstStyle/>
          <a:p>
            <a:r>
              <a:rPr lang="en-US" sz="4400" b="1" smtClean="0">
                <a:solidFill>
                  <a:schemeClr val="tx1"/>
                </a:solidFill>
              </a:rPr>
              <a:t>Video Capture Adjacency</a:t>
            </a:r>
            <a:endParaRPr lang="en-US" sz="4400" b="1">
              <a:solidFill>
                <a:schemeClr val="tx1"/>
              </a:solidFill>
            </a:endParaRPr>
          </a:p>
        </p:txBody>
      </p:sp>
      <p:sp>
        <p:nvSpPr>
          <p:cNvPr id="5" name="Oval 4"/>
          <p:cNvSpPr/>
          <p:nvPr/>
        </p:nvSpPr>
        <p:spPr>
          <a:xfrm>
            <a:off x="1119606" y="2057400"/>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119606" y="2743200"/>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119606" y="3429000"/>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119606" y="4114800"/>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100806" y="2438400"/>
            <a:ext cx="228600" cy="152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H="1" flipV="1">
            <a:off x="1043406" y="1905000"/>
            <a:ext cx="1981200" cy="60960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67206" y="2514598"/>
            <a:ext cx="2057402" cy="762002"/>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100806" y="3810000"/>
            <a:ext cx="228600" cy="152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flipV="1">
            <a:off x="967206" y="3200400"/>
            <a:ext cx="2057400" cy="68580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043406" y="3886200"/>
            <a:ext cx="1981200" cy="76200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719806" y="1828800"/>
            <a:ext cx="978153" cy="369332"/>
          </a:xfrm>
          <a:prstGeom prst="rect">
            <a:avLst/>
          </a:prstGeom>
          <a:noFill/>
        </p:spPr>
        <p:txBody>
          <a:bodyPr wrap="none" rtlCol="0">
            <a:spAutoFit/>
          </a:bodyPr>
          <a:lstStyle/>
          <a:p>
            <a:r>
              <a:rPr lang="en-US" b="1" smtClean="0"/>
              <a:t>cameras</a:t>
            </a:r>
            <a:endParaRPr lang="en-US" b="1"/>
          </a:p>
        </p:txBody>
      </p:sp>
      <p:sp>
        <p:nvSpPr>
          <p:cNvPr id="23" name="TextBox 22"/>
          <p:cNvSpPr txBox="1"/>
          <p:nvPr/>
        </p:nvSpPr>
        <p:spPr>
          <a:xfrm>
            <a:off x="842517" y="1219200"/>
            <a:ext cx="833883" cy="369332"/>
          </a:xfrm>
          <a:prstGeom prst="rect">
            <a:avLst/>
          </a:prstGeom>
          <a:noFill/>
        </p:spPr>
        <p:txBody>
          <a:bodyPr wrap="none" rtlCol="0">
            <a:spAutoFit/>
          </a:bodyPr>
          <a:lstStyle/>
          <a:p>
            <a:r>
              <a:rPr lang="en-US" b="1" smtClean="0"/>
              <a:t>people</a:t>
            </a:r>
            <a:endParaRPr lang="en-US" b="1"/>
          </a:p>
        </p:txBody>
      </p:sp>
      <p:sp>
        <p:nvSpPr>
          <p:cNvPr id="43" name="TextBox 42"/>
          <p:cNvSpPr txBox="1"/>
          <p:nvPr/>
        </p:nvSpPr>
        <p:spPr>
          <a:xfrm>
            <a:off x="3329406" y="2362200"/>
            <a:ext cx="632994" cy="369332"/>
          </a:xfrm>
          <a:prstGeom prst="rect">
            <a:avLst/>
          </a:prstGeom>
          <a:noFill/>
        </p:spPr>
        <p:txBody>
          <a:bodyPr wrap="none" rtlCol="0">
            <a:spAutoFit/>
          </a:bodyPr>
          <a:lstStyle/>
          <a:p>
            <a:r>
              <a:rPr lang="en-US" b="1" smtClean="0"/>
              <a:t>right</a:t>
            </a:r>
            <a:endParaRPr lang="en-US" b="1"/>
          </a:p>
        </p:txBody>
      </p:sp>
      <p:sp>
        <p:nvSpPr>
          <p:cNvPr id="44" name="TextBox 43"/>
          <p:cNvSpPr txBox="1"/>
          <p:nvPr/>
        </p:nvSpPr>
        <p:spPr>
          <a:xfrm>
            <a:off x="3329406" y="3733800"/>
            <a:ext cx="508409" cy="369332"/>
          </a:xfrm>
          <a:prstGeom prst="rect">
            <a:avLst/>
          </a:prstGeom>
          <a:noFill/>
        </p:spPr>
        <p:txBody>
          <a:bodyPr wrap="none" rtlCol="0">
            <a:spAutoFit/>
          </a:bodyPr>
          <a:lstStyle/>
          <a:p>
            <a:r>
              <a:rPr lang="en-US" b="1" smtClean="0"/>
              <a:t>left</a:t>
            </a:r>
            <a:endParaRPr lang="en-US" b="1"/>
          </a:p>
        </p:txBody>
      </p:sp>
      <p:sp>
        <p:nvSpPr>
          <p:cNvPr id="47" name="TextBox 46"/>
          <p:cNvSpPr txBox="1"/>
          <p:nvPr/>
        </p:nvSpPr>
        <p:spPr>
          <a:xfrm>
            <a:off x="1500606" y="3733800"/>
            <a:ext cx="914400" cy="381000"/>
          </a:xfrm>
          <a:prstGeom prst="rect">
            <a:avLst/>
          </a:prstGeom>
          <a:noFill/>
        </p:spPr>
        <p:txBody>
          <a:bodyPr wrap="square" rtlCol="0">
            <a:spAutoFit/>
          </a:bodyPr>
          <a:lstStyle/>
          <a:p>
            <a:r>
              <a:rPr lang="en-US" b="1" smtClean="0"/>
              <a:t>VC0</a:t>
            </a:r>
            <a:endParaRPr lang="en-US" b="1"/>
          </a:p>
        </p:txBody>
      </p:sp>
      <p:sp>
        <p:nvSpPr>
          <p:cNvPr id="48" name="TextBox 47"/>
          <p:cNvSpPr txBox="1"/>
          <p:nvPr/>
        </p:nvSpPr>
        <p:spPr>
          <a:xfrm>
            <a:off x="1500606" y="2362200"/>
            <a:ext cx="914400" cy="381000"/>
          </a:xfrm>
          <a:prstGeom prst="rect">
            <a:avLst/>
          </a:prstGeom>
          <a:noFill/>
        </p:spPr>
        <p:txBody>
          <a:bodyPr wrap="square" rtlCol="0">
            <a:spAutoFit/>
          </a:bodyPr>
          <a:lstStyle/>
          <a:p>
            <a:r>
              <a:rPr lang="en-US" b="1" smtClean="0"/>
              <a:t>VC1</a:t>
            </a:r>
            <a:endParaRPr lang="en-US" b="1"/>
          </a:p>
        </p:txBody>
      </p:sp>
      <p:sp>
        <p:nvSpPr>
          <p:cNvPr id="24" name="Rectangle 23"/>
          <p:cNvSpPr/>
          <p:nvPr/>
        </p:nvSpPr>
        <p:spPr>
          <a:xfrm rot="907875">
            <a:off x="7567546" y="3038196"/>
            <a:ext cx="228600" cy="152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25" name="Straight Connector 24"/>
          <p:cNvCxnSpPr/>
          <p:nvPr/>
        </p:nvCxnSpPr>
        <p:spPr>
          <a:xfrm flipH="1" flipV="1">
            <a:off x="5781582" y="1752600"/>
            <a:ext cx="1716375" cy="131207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324382" y="3064670"/>
            <a:ext cx="2173570" cy="5953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rot="20559375">
            <a:off x="7544513" y="3282956"/>
            <a:ext cx="228600" cy="152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30" name="Straight Connector 29"/>
          <p:cNvCxnSpPr/>
          <p:nvPr/>
        </p:nvCxnSpPr>
        <p:spPr>
          <a:xfrm flipH="1" flipV="1">
            <a:off x="5324382" y="3352800"/>
            <a:ext cx="2133600" cy="7620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857782" y="3429000"/>
            <a:ext cx="1600200" cy="121920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 name="Group 33"/>
          <p:cNvGrpSpPr/>
          <p:nvPr/>
        </p:nvGrpSpPr>
        <p:grpSpPr>
          <a:xfrm rot="20332014">
            <a:off x="5631330" y="3450635"/>
            <a:ext cx="304800" cy="990600"/>
            <a:chOff x="4724400" y="3886200"/>
            <a:chExt cx="304800" cy="990600"/>
          </a:xfrm>
        </p:grpSpPr>
        <p:sp>
          <p:nvSpPr>
            <p:cNvPr id="32" name="Oval 31"/>
            <p:cNvSpPr/>
            <p:nvPr/>
          </p:nvSpPr>
          <p:spPr>
            <a:xfrm>
              <a:off x="4724400" y="3886200"/>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3" name="Oval 32"/>
            <p:cNvSpPr/>
            <p:nvPr/>
          </p:nvSpPr>
          <p:spPr>
            <a:xfrm>
              <a:off x="4724400" y="4572000"/>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4" name="Group 34"/>
          <p:cNvGrpSpPr/>
          <p:nvPr/>
        </p:nvGrpSpPr>
        <p:grpSpPr>
          <a:xfrm rot="1167988">
            <a:off x="5691606" y="2057400"/>
            <a:ext cx="304800" cy="990600"/>
            <a:chOff x="4724400" y="3886200"/>
            <a:chExt cx="304800" cy="990600"/>
          </a:xfrm>
        </p:grpSpPr>
        <p:sp>
          <p:nvSpPr>
            <p:cNvPr id="36" name="Oval 35"/>
            <p:cNvSpPr/>
            <p:nvPr/>
          </p:nvSpPr>
          <p:spPr>
            <a:xfrm>
              <a:off x="4724400" y="3886200"/>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7" name="Oval 36"/>
            <p:cNvSpPr/>
            <p:nvPr/>
          </p:nvSpPr>
          <p:spPr>
            <a:xfrm>
              <a:off x="4724400" y="4572000"/>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45" name="TextBox 44"/>
          <p:cNvSpPr txBox="1"/>
          <p:nvPr/>
        </p:nvSpPr>
        <p:spPr>
          <a:xfrm>
            <a:off x="7749006" y="2819400"/>
            <a:ext cx="632994" cy="369332"/>
          </a:xfrm>
          <a:prstGeom prst="rect">
            <a:avLst/>
          </a:prstGeom>
          <a:noFill/>
        </p:spPr>
        <p:txBody>
          <a:bodyPr wrap="none" rtlCol="0">
            <a:spAutoFit/>
          </a:bodyPr>
          <a:lstStyle/>
          <a:p>
            <a:r>
              <a:rPr lang="en-US" b="1" smtClean="0"/>
              <a:t>right</a:t>
            </a:r>
            <a:endParaRPr lang="en-US" b="1"/>
          </a:p>
        </p:txBody>
      </p:sp>
      <p:sp>
        <p:nvSpPr>
          <p:cNvPr id="46" name="TextBox 45"/>
          <p:cNvSpPr txBox="1"/>
          <p:nvPr/>
        </p:nvSpPr>
        <p:spPr>
          <a:xfrm>
            <a:off x="7749006" y="3212068"/>
            <a:ext cx="508409" cy="369332"/>
          </a:xfrm>
          <a:prstGeom prst="rect">
            <a:avLst/>
          </a:prstGeom>
          <a:noFill/>
        </p:spPr>
        <p:txBody>
          <a:bodyPr wrap="none" rtlCol="0">
            <a:spAutoFit/>
          </a:bodyPr>
          <a:lstStyle/>
          <a:p>
            <a:r>
              <a:rPr lang="en-US" b="1" smtClean="0"/>
              <a:t>left</a:t>
            </a:r>
            <a:endParaRPr lang="en-US" b="1"/>
          </a:p>
        </p:txBody>
      </p:sp>
      <p:sp>
        <p:nvSpPr>
          <p:cNvPr id="49" name="TextBox 48"/>
          <p:cNvSpPr txBox="1"/>
          <p:nvPr/>
        </p:nvSpPr>
        <p:spPr>
          <a:xfrm>
            <a:off x="5920206" y="3657600"/>
            <a:ext cx="699576" cy="381000"/>
          </a:xfrm>
          <a:prstGeom prst="rect">
            <a:avLst/>
          </a:prstGeom>
          <a:noFill/>
        </p:spPr>
        <p:txBody>
          <a:bodyPr wrap="square" rtlCol="0">
            <a:spAutoFit/>
          </a:bodyPr>
          <a:lstStyle/>
          <a:p>
            <a:r>
              <a:rPr lang="en-US" b="1" smtClean="0"/>
              <a:t>VC0</a:t>
            </a:r>
            <a:endParaRPr lang="en-US" b="1"/>
          </a:p>
        </p:txBody>
      </p:sp>
      <p:sp>
        <p:nvSpPr>
          <p:cNvPr id="50" name="TextBox 49"/>
          <p:cNvSpPr txBox="1"/>
          <p:nvPr/>
        </p:nvSpPr>
        <p:spPr>
          <a:xfrm>
            <a:off x="5920206" y="2526268"/>
            <a:ext cx="851976" cy="369332"/>
          </a:xfrm>
          <a:prstGeom prst="rect">
            <a:avLst/>
          </a:prstGeom>
          <a:noFill/>
        </p:spPr>
        <p:txBody>
          <a:bodyPr wrap="square" rtlCol="0">
            <a:spAutoFit/>
          </a:bodyPr>
          <a:lstStyle/>
          <a:p>
            <a:r>
              <a:rPr lang="en-US" b="1" smtClean="0"/>
              <a:t>VC1</a:t>
            </a:r>
            <a:endParaRPr lang="en-US" b="1"/>
          </a:p>
        </p:txBody>
      </p:sp>
      <p:sp>
        <p:nvSpPr>
          <p:cNvPr id="53" name="Content Placeholder 2"/>
          <p:cNvSpPr txBox="1">
            <a:spLocks/>
          </p:cNvSpPr>
          <p:nvPr/>
        </p:nvSpPr>
        <p:spPr>
          <a:xfrm>
            <a:off x="457200" y="4724400"/>
            <a:ext cx="3810000" cy="1752600"/>
          </a:xfrm>
          <a:prstGeom prst="rect">
            <a:avLst/>
          </a:prstGeom>
          <a:ln>
            <a:noFill/>
          </a:ln>
        </p:spPr>
        <p:txBody>
          <a:bodyPr vert="horz" lIns="91440" tIns="45720" rIns="91440" bIns="45720" rtlCol="0">
            <a:noAutofit/>
          </a:bodyPr>
          <a:lstStyle/>
          <a:p>
            <a:pPr marL="342900" indent="-342900">
              <a:spcBef>
                <a:spcPct val="20000"/>
              </a:spcBef>
            </a:pPr>
            <a:endParaRPr lang="en-US" sz="2800" b="1" smtClean="0"/>
          </a:p>
        </p:txBody>
      </p:sp>
      <p:sp>
        <p:nvSpPr>
          <p:cNvPr id="54" name="TextBox 53"/>
          <p:cNvSpPr txBox="1"/>
          <p:nvPr/>
        </p:nvSpPr>
        <p:spPr>
          <a:xfrm>
            <a:off x="2362200" y="5168205"/>
            <a:ext cx="4495800" cy="1384995"/>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b="1" smtClean="0"/>
              <a:t>Capture Set:</a:t>
            </a:r>
          </a:p>
          <a:p>
            <a:r>
              <a:rPr lang="en-US" sz="2800" b="1" smtClean="0"/>
              <a:t>(VC0, VC1)</a:t>
            </a:r>
          </a:p>
          <a:p>
            <a:r>
              <a:rPr lang="en-US" sz="2800" b="1" smtClean="0"/>
              <a:t>Other capture set rows</a:t>
            </a:r>
            <a:endParaRPr lang="en-US" sz="2800" b="1"/>
          </a:p>
        </p:txBody>
      </p:sp>
      <p:sp>
        <p:nvSpPr>
          <p:cNvPr id="57" name="TextBox 56"/>
          <p:cNvSpPr txBox="1"/>
          <p:nvPr/>
        </p:nvSpPr>
        <p:spPr>
          <a:xfrm>
            <a:off x="119105" y="4419600"/>
            <a:ext cx="691215" cy="369332"/>
          </a:xfrm>
          <a:prstGeom prst="rect">
            <a:avLst/>
          </a:prstGeom>
          <a:noFill/>
        </p:spPr>
        <p:txBody>
          <a:bodyPr wrap="none" rtlCol="0">
            <a:spAutoFit/>
          </a:bodyPr>
          <a:lstStyle/>
          <a:p>
            <a:r>
              <a:rPr lang="en-US" smtClean="0"/>
              <a:t>x = 0</a:t>
            </a:r>
            <a:endParaRPr lang="en-US"/>
          </a:p>
        </p:txBody>
      </p:sp>
      <p:sp>
        <p:nvSpPr>
          <p:cNvPr id="58" name="TextBox 57"/>
          <p:cNvSpPr txBox="1"/>
          <p:nvPr/>
        </p:nvSpPr>
        <p:spPr>
          <a:xfrm>
            <a:off x="119105" y="3036332"/>
            <a:ext cx="947695" cy="369332"/>
          </a:xfrm>
          <a:prstGeom prst="rect">
            <a:avLst/>
          </a:prstGeom>
          <a:noFill/>
        </p:spPr>
        <p:txBody>
          <a:bodyPr wrap="none" rtlCol="0">
            <a:spAutoFit/>
          </a:bodyPr>
          <a:lstStyle/>
          <a:p>
            <a:r>
              <a:rPr lang="en-US" smtClean="0"/>
              <a:t>x = 100</a:t>
            </a:r>
            <a:endParaRPr lang="en-US"/>
          </a:p>
        </p:txBody>
      </p:sp>
      <p:sp>
        <p:nvSpPr>
          <p:cNvPr id="59" name="TextBox 58"/>
          <p:cNvSpPr txBox="1"/>
          <p:nvPr/>
        </p:nvSpPr>
        <p:spPr>
          <a:xfrm>
            <a:off x="119105" y="1676400"/>
            <a:ext cx="947695" cy="369332"/>
          </a:xfrm>
          <a:prstGeom prst="rect">
            <a:avLst/>
          </a:prstGeom>
          <a:noFill/>
        </p:spPr>
        <p:txBody>
          <a:bodyPr wrap="none" rtlCol="0">
            <a:spAutoFit/>
          </a:bodyPr>
          <a:lstStyle/>
          <a:p>
            <a:r>
              <a:rPr lang="en-US" smtClean="0"/>
              <a:t>x = 200</a:t>
            </a:r>
            <a:endParaRPr lang="en-US"/>
          </a:p>
        </p:txBody>
      </p:sp>
      <p:sp>
        <p:nvSpPr>
          <p:cNvPr id="60" name="TextBox 59"/>
          <p:cNvSpPr txBox="1"/>
          <p:nvPr/>
        </p:nvSpPr>
        <p:spPr>
          <a:xfrm>
            <a:off x="5099985" y="4495800"/>
            <a:ext cx="691215" cy="369332"/>
          </a:xfrm>
          <a:prstGeom prst="rect">
            <a:avLst/>
          </a:prstGeom>
          <a:noFill/>
        </p:spPr>
        <p:txBody>
          <a:bodyPr wrap="none" rtlCol="0">
            <a:spAutoFit/>
          </a:bodyPr>
          <a:lstStyle/>
          <a:p>
            <a:r>
              <a:rPr lang="en-US" smtClean="0"/>
              <a:t>x = 0</a:t>
            </a:r>
            <a:endParaRPr lang="en-US"/>
          </a:p>
        </p:txBody>
      </p:sp>
      <p:sp>
        <p:nvSpPr>
          <p:cNvPr id="61" name="TextBox 60"/>
          <p:cNvSpPr txBox="1"/>
          <p:nvPr/>
        </p:nvSpPr>
        <p:spPr>
          <a:xfrm>
            <a:off x="4462505" y="3048000"/>
            <a:ext cx="947695" cy="369332"/>
          </a:xfrm>
          <a:prstGeom prst="rect">
            <a:avLst/>
          </a:prstGeom>
          <a:noFill/>
        </p:spPr>
        <p:txBody>
          <a:bodyPr wrap="none" rtlCol="0">
            <a:spAutoFit/>
          </a:bodyPr>
          <a:lstStyle/>
          <a:p>
            <a:r>
              <a:rPr lang="en-US" smtClean="0"/>
              <a:t>x = 100</a:t>
            </a:r>
            <a:endParaRPr lang="en-US"/>
          </a:p>
        </p:txBody>
      </p:sp>
      <p:sp>
        <p:nvSpPr>
          <p:cNvPr id="62" name="TextBox 61"/>
          <p:cNvSpPr txBox="1"/>
          <p:nvPr/>
        </p:nvSpPr>
        <p:spPr>
          <a:xfrm>
            <a:off x="4843505" y="1600200"/>
            <a:ext cx="947695" cy="369332"/>
          </a:xfrm>
          <a:prstGeom prst="rect">
            <a:avLst/>
          </a:prstGeom>
          <a:noFill/>
        </p:spPr>
        <p:txBody>
          <a:bodyPr wrap="none" rtlCol="0">
            <a:spAutoFit/>
          </a:bodyPr>
          <a:lstStyle/>
          <a:p>
            <a:r>
              <a:rPr lang="en-US" smtClean="0"/>
              <a:t>x = 200</a:t>
            </a:r>
            <a:endParaRPr lang="en-US"/>
          </a:p>
        </p:txBody>
      </p:sp>
      <p:sp>
        <p:nvSpPr>
          <p:cNvPr id="63" name="TextBox 62"/>
          <p:cNvSpPr txBox="1"/>
          <p:nvPr/>
        </p:nvSpPr>
        <p:spPr>
          <a:xfrm>
            <a:off x="7967705" y="2590800"/>
            <a:ext cx="947695" cy="369332"/>
          </a:xfrm>
          <a:prstGeom prst="rect">
            <a:avLst/>
          </a:prstGeom>
          <a:noFill/>
        </p:spPr>
        <p:txBody>
          <a:bodyPr wrap="none" rtlCol="0">
            <a:spAutoFit/>
          </a:bodyPr>
          <a:lstStyle/>
          <a:p>
            <a:r>
              <a:rPr lang="en-US" smtClean="0"/>
              <a:t>x = 100</a:t>
            </a:r>
            <a:endParaRPr lang="en-US"/>
          </a:p>
        </p:txBody>
      </p:sp>
      <p:sp>
        <p:nvSpPr>
          <p:cNvPr id="64" name="TextBox 63"/>
          <p:cNvSpPr txBox="1"/>
          <p:nvPr/>
        </p:nvSpPr>
        <p:spPr>
          <a:xfrm>
            <a:off x="7967705" y="3440668"/>
            <a:ext cx="947695" cy="369332"/>
          </a:xfrm>
          <a:prstGeom prst="rect">
            <a:avLst/>
          </a:prstGeom>
          <a:noFill/>
        </p:spPr>
        <p:txBody>
          <a:bodyPr wrap="none" rtlCol="0">
            <a:spAutoFit/>
          </a:bodyPr>
          <a:lstStyle/>
          <a:p>
            <a:r>
              <a:rPr lang="en-US" smtClean="0"/>
              <a:t>x = 100</a:t>
            </a:r>
            <a:endParaRPr lang="en-US"/>
          </a:p>
        </p:txBody>
      </p:sp>
      <p:sp>
        <p:nvSpPr>
          <p:cNvPr id="65" name="TextBox 64"/>
          <p:cNvSpPr txBox="1"/>
          <p:nvPr/>
        </p:nvSpPr>
        <p:spPr>
          <a:xfrm>
            <a:off x="3347385" y="3962400"/>
            <a:ext cx="819455" cy="369332"/>
          </a:xfrm>
          <a:prstGeom prst="rect">
            <a:avLst/>
          </a:prstGeom>
          <a:noFill/>
        </p:spPr>
        <p:txBody>
          <a:bodyPr wrap="none" rtlCol="0">
            <a:spAutoFit/>
          </a:bodyPr>
          <a:lstStyle/>
          <a:p>
            <a:r>
              <a:rPr lang="en-US" smtClean="0"/>
              <a:t>x = 50</a:t>
            </a:r>
            <a:endParaRPr lang="en-US"/>
          </a:p>
        </p:txBody>
      </p:sp>
      <p:sp>
        <p:nvSpPr>
          <p:cNvPr id="66" name="TextBox 65"/>
          <p:cNvSpPr txBox="1"/>
          <p:nvPr/>
        </p:nvSpPr>
        <p:spPr>
          <a:xfrm>
            <a:off x="3423585" y="2602468"/>
            <a:ext cx="947695" cy="369332"/>
          </a:xfrm>
          <a:prstGeom prst="rect">
            <a:avLst/>
          </a:prstGeom>
          <a:noFill/>
        </p:spPr>
        <p:txBody>
          <a:bodyPr wrap="none" rtlCol="0">
            <a:spAutoFit/>
          </a:bodyPr>
          <a:lstStyle/>
          <a:p>
            <a:r>
              <a:rPr lang="en-US" smtClean="0"/>
              <a:t>x = 150</a:t>
            </a:r>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8"/>
            <a:ext cx="7086600" cy="868362"/>
          </a:xfrm>
        </p:spPr>
        <p:txBody>
          <a:bodyPr/>
          <a:lstStyle/>
          <a:p>
            <a:r>
              <a:rPr lang="en-US" sz="3600" smtClean="0"/>
              <a:t>Example with Field of View 1</a:t>
            </a:r>
            <a:endParaRPr lang="en-US" sz="3600" b="1">
              <a:solidFill>
                <a:schemeClr val="tx1"/>
              </a:solidFill>
            </a:endParaRPr>
          </a:p>
        </p:txBody>
      </p:sp>
      <p:sp>
        <p:nvSpPr>
          <p:cNvPr id="57" name="TextBox 56"/>
          <p:cNvSpPr txBox="1"/>
          <p:nvPr/>
        </p:nvSpPr>
        <p:spPr>
          <a:xfrm>
            <a:off x="838201" y="4800600"/>
            <a:ext cx="1152880" cy="369332"/>
          </a:xfrm>
          <a:prstGeom prst="rect">
            <a:avLst/>
          </a:prstGeom>
          <a:noFill/>
        </p:spPr>
        <p:txBody>
          <a:bodyPr wrap="none" rtlCol="0">
            <a:spAutoFit/>
          </a:bodyPr>
          <a:lstStyle/>
          <a:p>
            <a:r>
              <a:rPr lang="en-US" smtClean="0"/>
              <a:t>xBegin=0</a:t>
            </a:r>
            <a:endParaRPr lang="en-US"/>
          </a:p>
        </p:txBody>
      </p:sp>
      <p:sp>
        <p:nvSpPr>
          <p:cNvPr id="65" name="TextBox 64"/>
          <p:cNvSpPr txBox="1"/>
          <p:nvPr/>
        </p:nvSpPr>
        <p:spPr>
          <a:xfrm>
            <a:off x="5791201" y="3925669"/>
            <a:ext cx="1828799" cy="646331"/>
          </a:xfrm>
          <a:prstGeom prst="rect">
            <a:avLst/>
          </a:prstGeom>
          <a:noFill/>
        </p:spPr>
        <p:txBody>
          <a:bodyPr wrap="square" rtlCol="0">
            <a:spAutoFit/>
          </a:bodyPr>
          <a:lstStyle/>
          <a:p>
            <a:r>
              <a:rPr lang="en-US" smtClean="0"/>
              <a:t>Point of capture = (673,0)</a:t>
            </a:r>
            <a:endParaRPr lang="en-US"/>
          </a:p>
        </p:txBody>
      </p:sp>
      <p:grpSp>
        <p:nvGrpSpPr>
          <p:cNvPr id="80" name="Group 79"/>
          <p:cNvGrpSpPr/>
          <p:nvPr/>
        </p:nvGrpSpPr>
        <p:grpSpPr>
          <a:xfrm>
            <a:off x="2057401" y="3810000"/>
            <a:ext cx="3581400" cy="1143000"/>
            <a:chOff x="1752600" y="4495800"/>
            <a:chExt cx="3581400" cy="1143000"/>
          </a:xfrm>
        </p:grpSpPr>
        <p:sp>
          <p:nvSpPr>
            <p:cNvPr id="7" name="Oval 6"/>
            <p:cNvSpPr/>
            <p:nvPr/>
          </p:nvSpPr>
          <p:spPr>
            <a:xfrm>
              <a:off x="1752600" y="4583668"/>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752600" y="5269468"/>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105400" y="4953000"/>
              <a:ext cx="228600" cy="152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5" idx="1"/>
            </p:cNvCxnSpPr>
            <p:nvPr/>
          </p:nvCxnSpPr>
          <p:spPr>
            <a:xfrm flipH="1" flipV="1">
              <a:off x="2133600" y="4495800"/>
              <a:ext cx="2971800" cy="53340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5" idx="1"/>
            </p:cNvCxnSpPr>
            <p:nvPr/>
          </p:nvCxnSpPr>
          <p:spPr>
            <a:xfrm flipH="1">
              <a:off x="2133600" y="5029200"/>
              <a:ext cx="2971800" cy="60960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2133600" y="4495800"/>
              <a:ext cx="0" cy="1143000"/>
            </a:xfrm>
            <a:prstGeom prst="line">
              <a:avLst/>
            </a:prstGeom>
            <a:ln w="57150">
              <a:solidFill>
                <a:srgbClr val="CC9900"/>
              </a:solidFill>
            </a:ln>
          </p:spPr>
          <p:style>
            <a:lnRef idx="1">
              <a:schemeClr val="accent1"/>
            </a:lnRef>
            <a:fillRef idx="0">
              <a:schemeClr val="accent1"/>
            </a:fillRef>
            <a:effectRef idx="0">
              <a:schemeClr val="accent1"/>
            </a:effectRef>
            <a:fontRef idx="minor">
              <a:schemeClr val="tx1"/>
            </a:fontRef>
          </p:style>
        </p:cxnSp>
      </p:grpSp>
      <p:cxnSp>
        <p:nvCxnSpPr>
          <p:cNvPr id="72" name="Straight Arrow Connector 71"/>
          <p:cNvCxnSpPr/>
          <p:nvPr/>
        </p:nvCxnSpPr>
        <p:spPr bwMode="auto">
          <a:xfrm flipV="1">
            <a:off x="2667000" y="2667000"/>
            <a:ext cx="0" cy="1828800"/>
          </a:xfrm>
          <a:prstGeom prst="straightConnector1">
            <a:avLst/>
          </a:prstGeom>
          <a:noFill/>
          <a:ln w="25400" cap="flat" cmpd="sng" algn="ctr">
            <a:solidFill>
              <a:schemeClr val="tx1"/>
            </a:solidFill>
            <a:prstDash val="solid"/>
            <a:round/>
            <a:headEnd type="none" w="lg" len="med"/>
            <a:tailEnd type="arrow"/>
          </a:ln>
          <a:effectLst/>
        </p:spPr>
      </p:cxnSp>
      <p:cxnSp>
        <p:nvCxnSpPr>
          <p:cNvPr id="74" name="Straight Arrow Connector 73"/>
          <p:cNvCxnSpPr/>
          <p:nvPr/>
        </p:nvCxnSpPr>
        <p:spPr bwMode="auto">
          <a:xfrm flipH="1">
            <a:off x="3886200" y="4953000"/>
            <a:ext cx="914400" cy="0"/>
          </a:xfrm>
          <a:prstGeom prst="straightConnector1">
            <a:avLst/>
          </a:prstGeom>
          <a:noFill/>
          <a:ln w="25400" cap="flat" cmpd="sng" algn="ctr">
            <a:solidFill>
              <a:schemeClr val="tx1"/>
            </a:solidFill>
            <a:prstDash val="solid"/>
            <a:round/>
            <a:headEnd type="none" w="lg" len="med"/>
            <a:tailEnd type="arrow"/>
          </a:ln>
          <a:effectLst/>
        </p:spPr>
      </p:cxnSp>
      <p:sp>
        <p:nvSpPr>
          <p:cNvPr id="75" name="TextBox 74"/>
          <p:cNvSpPr txBox="1"/>
          <p:nvPr/>
        </p:nvSpPr>
        <p:spPr>
          <a:xfrm>
            <a:off x="2743200" y="3429000"/>
            <a:ext cx="2172390" cy="369332"/>
          </a:xfrm>
          <a:prstGeom prst="rect">
            <a:avLst/>
          </a:prstGeom>
          <a:noFill/>
        </p:spPr>
        <p:txBody>
          <a:bodyPr wrap="none" rtlCol="0">
            <a:spAutoFit/>
          </a:bodyPr>
          <a:lstStyle/>
          <a:p>
            <a:r>
              <a:rPr lang="en-US" smtClean="0"/>
              <a:t>x along straight line</a:t>
            </a:r>
            <a:endParaRPr lang="en-US"/>
          </a:p>
        </p:txBody>
      </p:sp>
      <p:sp>
        <p:nvSpPr>
          <p:cNvPr id="77" name="TextBox 76"/>
          <p:cNvSpPr txBox="1"/>
          <p:nvPr/>
        </p:nvSpPr>
        <p:spPr>
          <a:xfrm>
            <a:off x="609601" y="3276600"/>
            <a:ext cx="1537600" cy="369332"/>
          </a:xfrm>
          <a:prstGeom prst="rect">
            <a:avLst/>
          </a:prstGeom>
          <a:noFill/>
        </p:spPr>
        <p:txBody>
          <a:bodyPr wrap="none" rtlCol="0">
            <a:spAutoFit/>
          </a:bodyPr>
          <a:lstStyle/>
          <a:p>
            <a:r>
              <a:rPr lang="en-US" smtClean="0"/>
              <a:t>xBegin=1446</a:t>
            </a:r>
            <a:endParaRPr lang="en-US"/>
          </a:p>
        </p:txBody>
      </p:sp>
      <p:sp>
        <p:nvSpPr>
          <p:cNvPr id="78" name="TextBox 77"/>
          <p:cNvSpPr txBox="1"/>
          <p:nvPr/>
        </p:nvSpPr>
        <p:spPr>
          <a:xfrm>
            <a:off x="838201" y="3581400"/>
            <a:ext cx="1358064" cy="369332"/>
          </a:xfrm>
          <a:prstGeom prst="rect">
            <a:avLst/>
          </a:prstGeom>
          <a:noFill/>
        </p:spPr>
        <p:txBody>
          <a:bodyPr wrap="none" rtlCol="0">
            <a:spAutoFit/>
          </a:bodyPr>
          <a:lstStyle/>
          <a:p>
            <a:r>
              <a:rPr lang="en-US" smtClean="0"/>
              <a:t>xEnd=1346</a:t>
            </a:r>
            <a:endParaRPr lang="en-US"/>
          </a:p>
        </p:txBody>
      </p:sp>
      <p:sp>
        <p:nvSpPr>
          <p:cNvPr id="79" name="TextBox 78"/>
          <p:cNvSpPr txBox="1"/>
          <p:nvPr/>
        </p:nvSpPr>
        <p:spPr>
          <a:xfrm>
            <a:off x="1971321" y="5117068"/>
            <a:ext cx="1537600" cy="646331"/>
          </a:xfrm>
          <a:prstGeom prst="rect">
            <a:avLst/>
          </a:prstGeom>
          <a:noFill/>
        </p:spPr>
        <p:txBody>
          <a:bodyPr wrap="none" rtlCol="0">
            <a:spAutoFit/>
          </a:bodyPr>
          <a:lstStyle/>
          <a:p>
            <a:r>
              <a:rPr lang="en-US" smtClean="0"/>
              <a:t>yBegin=3000</a:t>
            </a:r>
          </a:p>
          <a:p>
            <a:r>
              <a:rPr lang="en-US" smtClean="0"/>
              <a:t>yEnd=3000</a:t>
            </a:r>
            <a:endParaRPr lang="en-US"/>
          </a:p>
        </p:txBody>
      </p:sp>
      <p:grpSp>
        <p:nvGrpSpPr>
          <p:cNvPr id="81" name="Group 80"/>
          <p:cNvGrpSpPr/>
          <p:nvPr/>
        </p:nvGrpSpPr>
        <p:grpSpPr>
          <a:xfrm>
            <a:off x="2057401" y="2362200"/>
            <a:ext cx="3581400" cy="1143000"/>
            <a:chOff x="1752600" y="4495800"/>
            <a:chExt cx="3581400" cy="1143000"/>
          </a:xfrm>
        </p:grpSpPr>
        <p:sp>
          <p:nvSpPr>
            <p:cNvPr id="82" name="Oval 81"/>
            <p:cNvSpPr/>
            <p:nvPr/>
          </p:nvSpPr>
          <p:spPr>
            <a:xfrm>
              <a:off x="1752600" y="4583668"/>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1752600" y="5269468"/>
              <a:ext cx="304800" cy="304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105400" y="4953000"/>
              <a:ext cx="228600" cy="152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4" idx="1"/>
            </p:cNvCxnSpPr>
            <p:nvPr/>
          </p:nvCxnSpPr>
          <p:spPr>
            <a:xfrm flipH="1" flipV="1">
              <a:off x="2133600" y="4495800"/>
              <a:ext cx="2971800" cy="53340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4" idx="1"/>
            </p:cNvCxnSpPr>
            <p:nvPr/>
          </p:nvCxnSpPr>
          <p:spPr>
            <a:xfrm flipH="1">
              <a:off x="2133600" y="5029200"/>
              <a:ext cx="2971800" cy="60960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2133600" y="4495800"/>
              <a:ext cx="0" cy="1143000"/>
            </a:xfrm>
            <a:prstGeom prst="line">
              <a:avLst/>
            </a:prstGeom>
            <a:ln w="57150">
              <a:solidFill>
                <a:srgbClr val="CC9900"/>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609601" y="2133600"/>
            <a:ext cx="1358064" cy="369332"/>
          </a:xfrm>
          <a:prstGeom prst="rect">
            <a:avLst/>
          </a:prstGeom>
          <a:noFill/>
        </p:spPr>
        <p:txBody>
          <a:bodyPr wrap="none" rtlCol="0">
            <a:spAutoFit/>
          </a:bodyPr>
          <a:lstStyle/>
          <a:p>
            <a:r>
              <a:rPr lang="en-US" smtClean="0"/>
              <a:t>xEnd=2792</a:t>
            </a:r>
            <a:endParaRPr lang="en-US"/>
          </a:p>
        </p:txBody>
      </p:sp>
      <p:sp>
        <p:nvSpPr>
          <p:cNvPr id="89" name="TextBox 88"/>
          <p:cNvSpPr txBox="1"/>
          <p:nvPr/>
        </p:nvSpPr>
        <p:spPr>
          <a:xfrm>
            <a:off x="5791201" y="2514600"/>
            <a:ext cx="1828799" cy="646331"/>
          </a:xfrm>
          <a:prstGeom prst="rect">
            <a:avLst/>
          </a:prstGeom>
          <a:noFill/>
        </p:spPr>
        <p:txBody>
          <a:bodyPr wrap="square" rtlCol="0">
            <a:spAutoFit/>
          </a:bodyPr>
          <a:lstStyle/>
          <a:p>
            <a:r>
              <a:rPr lang="en-US" smtClean="0"/>
              <a:t>Point of capture = (2119,0)</a:t>
            </a:r>
            <a:endParaRPr lang="en-US"/>
          </a:p>
        </p:txBody>
      </p:sp>
      <p:sp>
        <p:nvSpPr>
          <p:cNvPr id="90" name="TextBox 89"/>
          <p:cNvSpPr txBox="1"/>
          <p:nvPr/>
        </p:nvSpPr>
        <p:spPr>
          <a:xfrm>
            <a:off x="4343400" y="4114800"/>
            <a:ext cx="394600" cy="369332"/>
          </a:xfrm>
          <a:prstGeom prst="rect">
            <a:avLst/>
          </a:prstGeom>
          <a:noFill/>
        </p:spPr>
        <p:txBody>
          <a:bodyPr wrap="square" rtlCol="0">
            <a:spAutoFit/>
          </a:bodyPr>
          <a:lstStyle/>
          <a:p>
            <a:r>
              <a:rPr lang="en-US" smtClean="0"/>
              <a:t>a</a:t>
            </a:r>
            <a:endParaRPr lang="en-US"/>
          </a:p>
        </p:txBody>
      </p:sp>
      <p:sp>
        <p:nvSpPr>
          <p:cNvPr id="91" name="TextBox 90"/>
          <p:cNvSpPr txBox="1"/>
          <p:nvPr/>
        </p:nvSpPr>
        <p:spPr>
          <a:xfrm>
            <a:off x="6477001" y="5068668"/>
            <a:ext cx="2438399" cy="923330"/>
          </a:xfrm>
          <a:prstGeom prst="rect">
            <a:avLst/>
          </a:prstGeom>
          <a:noFill/>
        </p:spPr>
        <p:txBody>
          <a:bodyPr wrap="square" rtlCol="0">
            <a:spAutoFit/>
          </a:bodyPr>
          <a:lstStyle/>
          <a:p>
            <a:r>
              <a:rPr lang="en-US" smtClean="0"/>
              <a:t>Angle a = 2 * arctan ((1346/2) / 3000) = 25.3°</a:t>
            </a:r>
            <a:endParaRPr lang="en-US"/>
          </a:p>
        </p:txBody>
      </p:sp>
      <p:sp>
        <p:nvSpPr>
          <p:cNvPr id="92" name="TextBox 91"/>
          <p:cNvSpPr txBox="1"/>
          <p:nvPr/>
        </p:nvSpPr>
        <p:spPr>
          <a:xfrm>
            <a:off x="1066800" y="1295400"/>
            <a:ext cx="6934200" cy="646331"/>
          </a:xfrm>
          <a:prstGeom prst="rect">
            <a:avLst/>
          </a:prstGeom>
          <a:noFill/>
        </p:spPr>
        <p:txBody>
          <a:bodyPr wrap="square" rtlCol="0">
            <a:spAutoFit/>
          </a:bodyPr>
          <a:lstStyle/>
          <a:p>
            <a:r>
              <a:rPr lang="en-US" smtClean="0"/>
              <a:t>Field of view angle can be calculated from the area of capture and point of capture attributes.</a:t>
            </a:r>
            <a:endParaRPr lang="en-US"/>
          </a:p>
        </p:txBody>
      </p:sp>
      <p:sp>
        <p:nvSpPr>
          <p:cNvPr id="31" name="TextBox 30"/>
          <p:cNvSpPr txBox="1"/>
          <p:nvPr/>
        </p:nvSpPr>
        <p:spPr>
          <a:xfrm>
            <a:off x="3657600" y="5040868"/>
            <a:ext cx="2582758" cy="369332"/>
          </a:xfrm>
          <a:prstGeom prst="rect">
            <a:avLst/>
          </a:prstGeom>
          <a:noFill/>
        </p:spPr>
        <p:txBody>
          <a:bodyPr wrap="none" rtlCol="0">
            <a:spAutoFit/>
          </a:bodyPr>
          <a:lstStyle/>
          <a:p>
            <a:r>
              <a:rPr lang="en-US" smtClean="0"/>
              <a:t>y distance from camera</a:t>
            </a:r>
            <a:endParaRPr lang="en-US"/>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heme IETF">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lg" len="med"/>
          <a:tailEnd type="triangle" w="lg"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lg" len="med"/>
          <a:tailEnd type="triangle" w="lg"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11279</TotalTime>
  <Words>1612</Words>
  <Application>Microsoft Macintosh PowerPoint</Application>
  <PresentationFormat>On-screen Show (4:3)</PresentationFormat>
  <Paragraphs>284</Paragraphs>
  <Slides>20</Slides>
  <Notes>20</Notes>
  <HiddenSlides>1</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Theme IETF</vt:lpstr>
      <vt:lpstr>New stuff</vt:lpstr>
      <vt:lpstr>Other topics to consider</vt:lpstr>
      <vt:lpstr>Composition/Switching Algorithms</vt:lpstr>
      <vt:lpstr>Attributes</vt:lpstr>
      <vt:lpstr>Capture Scene</vt:lpstr>
      <vt:lpstr>Capture Scene</vt:lpstr>
      <vt:lpstr>Capture Set</vt:lpstr>
      <vt:lpstr>Video Capture Adjacency</vt:lpstr>
      <vt:lpstr>Example with Field of View 1</vt:lpstr>
      <vt:lpstr>Example with Field of View 2</vt:lpstr>
      <vt:lpstr>Matching Audio with Video</vt:lpstr>
      <vt:lpstr>Matching Audio with Video</vt:lpstr>
      <vt:lpstr>Supporting the use cases</vt:lpstr>
      <vt:lpstr>Supporting the use cases</vt:lpstr>
      <vt:lpstr>Supporting the use cases</vt:lpstr>
      <vt:lpstr>Supporting the use cases</vt:lpstr>
      <vt:lpstr>Supporting the use cases</vt:lpstr>
      <vt:lpstr>Supporting the use cases</vt:lpstr>
      <vt:lpstr>Supporting the use cases</vt:lpstr>
      <vt:lpstr>Addressing requirements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 Description</dc:title>
  <dc:creator>markd</dc:creator>
  <cp:lastModifiedBy>Mary Barnes</cp:lastModifiedBy>
  <cp:revision>264</cp:revision>
  <dcterms:created xsi:type="dcterms:W3CDTF">2011-07-18T17:01:24Z</dcterms:created>
  <dcterms:modified xsi:type="dcterms:W3CDTF">2011-10-11T01:32:34Z</dcterms:modified>
</cp:coreProperties>
</file>