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8" r:id="rId2"/>
    <p:sldId id="269" r:id="rId3"/>
    <p:sldId id="270" r:id="rId4"/>
    <p:sldId id="272" r:id="rId5"/>
    <p:sldId id="27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25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0E0C6-003B-463A-95E8-3515FD8C882A}" type="datetimeFigureOut">
              <a:rPr lang="en-GB" smtClean="0"/>
              <a:t>10/09/2015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34E92F-426E-4467-9718-ED447C75F731}" type="slidenum">
              <a:rPr lang="en-GB" smtClean="0"/>
              <a:t>‹#›</a:t>
            </a:fld>
            <a:endParaRPr lang="en-GB"/>
          </a:p>
        </p:txBody>
      </p:sp>
    </p:spTree>
    <p:extLst>
      <p:ext uri="{BB962C8B-B14F-4D97-AF65-F5344CB8AC3E}">
        <p14:creationId xmlns:p14="http://schemas.microsoft.com/office/powerpoint/2010/main" val="553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9"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3"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1" name="Rectangle 2"/>
          <p:cNvSpPr>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7B4D193-F023-402C-9035-8F2E479E0C0B}" type="datetime1">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146523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AD57593-6184-4A24-83F3-63DE0763846F}" type="datetime1">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13947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8D1A99-3D92-4C8B-B2E7-D4CE479132A6}" type="datetime1">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333797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9169C0-FCC0-4460-947B-C0756384C26B}" type="datetime1">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61252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9E864D-65FA-4A88-98EA-83AED3D73EA9}" type="datetime1">
              <a:rPr lang="en-GB" smtClean="0"/>
              <a:t>10/09/2015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23576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944F4BE-5F3D-4FA1-9DF5-12512535C844}" type="datetime1">
              <a:rPr lang="en-GB" smtClean="0"/>
              <a:t>10/09/2015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348115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898BA5E-DE70-470D-8446-02B7D4B3789B}" type="datetime1">
              <a:rPr lang="en-GB" smtClean="0"/>
              <a:t>10/09/2015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125333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3630797-AED3-486C-A476-F8A0615660D9}" type="datetime1">
              <a:rPr lang="en-GB" smtClean="0"/>
              <a:t>10/09/2015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288127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D3A18-00D9-46C6-B6F2-8C7FC995C2FC}" type="datetime1">
              <a:rPr lang="en-GB" smtClean="0"/>
              <a:t>10/09/2015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206555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34381-3999-4385-A53D-16437B5DB59E}" type="datetime1">
              <a:rPr lang="en-GB" smtClean="0"/>
              <a:t>10/09/2015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3402127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5AC7C-A808-47FF-8893-A1F06AEC2C3C}" type="datetime1">
              <a:rPr lang="en-GB" smtClean="0"/>
              <a:t>10/09/2015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4ADDF2-B542-4FCD-8794-3FC87ACCDCA0}" type="slidenum">
              <a:rPr lang="en-GB" smtClean="0"/>
              <a:t>‹#›</a:t>
            </a:fld>
            <a:endParaRPr lang="en-GB"/>
          </a:p>
        </p:txBody>
      </p:sp>
    </p:spTree>
    <p:extLst>
      <p:ext uri="{BB962C8B-B14F-4D97-AF65-F5344CB8AC3E}">
        <p14:creationId xmlns:p14="http://schemas.microsoft.com/office/powerpoint/2010/main" val="336399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A32FD-EE9F-42FE-9E01-873F8CAA6BFB}" type="datetime1">
              <a:rPr lang="en-GB" smtClean="0"/>
              <a:t>10/09/2015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ADDF2-B542-4FCD-8794-3FC87ACCDCA0}" type="slidenum">
              <a:rPr lang="en-GB" smtClean="0"/>
              <a:t>‹#›</a:t>
            </a:fld>
            <a:endParaRPr lang="en-GB"/>
          </a:p>
        </p:txBody>
      </p:sp>
    </p:spTree>
    <p:extLst>
      <p:ext uri="{BB962C8B-B14F-4D97-AF65-F5344CB8AC3E}">
        <p14:creationId xmlns:p14="http://schemas.microsoft.com/office/powerpoint/2010/main" val="2995704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685800" y="1700808"/>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ＭＳ Ｐゴシック"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ＭＳ Ｐゴシック"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ＭＳ Ｐゴシック"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ＭＳ Ｐゴシック"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ＭＳ Ｐゴシック" pitchFamily="34"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ＭＳ Ｐゴシック" pitchFamily="34"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ＭＳ Ｐゴシック" pitchFamily="34"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ＭＳ Ｐゴシック" pitchFamily="34"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ＭＳ Ｐゴシック" pitchFamily="34" charset="-128"/>
              </a:defRPr>
            </a:lvl9pPr>
          </a:lstStyle>
          <a:p>
            <a:pPr algn="ctr" eaLnBrk="1" hangingPunct="1">
              <a:buClrTx/>
              <a:buFontTx/>
              <a:buNone/>
              <a:defRPr/>
            </a:pPr>
            <a:r>
              <a:rPr lang="en-US" sz="4000" smtClean="0">
                <a:solidFill>
                  <a:srgbClr val="000000"/>
                </a:solidFill>
              </a:rPr>
              <a:t>MPTCP – Multipath TCP</a:t>
            </a:r>
            <a:br>
              <a:rPr lang="en-US" sz="4000" smtClean="0">
                <a:solidFill>
                  <a:srgbClr val="000000"/>
                </a:solidFill>
              </a:rPr>
            </a:br>
            <a:r>
              <a:rPr lang="en-US" sz="4000" smtClean="0">
                <a:solidFill>
                  <a:srgbClr val="000000"/>
                </a:solidFill>
              </a:rPr>
              <a:t> </a:t>
            </a:r>
          </a:p>
        </p:txBody>
      </p:sp>
      <p:sp>
        <p:nvSpPr>
          <p:cNvPr id="2051" name="Text Box 2"/>
          <p:cNvSpPr txBox="1">
            <a:spLocks noChangeArrowheads="1"/>
          </p:cNvSpPr>
          <p:nvPr/>
        </p:nvSpPr>
        <p:spPr bwMode="auto">
          <a:xfrm>
            <a:off x="1279525" y="3248620"/>
            <a:ext cx="6400800" cy="255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9pPr>
          </a:lstStyle>
          <a:p>
            <a:pPr algn="ctr" eaLnBrk="1" hangingPunct="1">
              <a:spcBef>
                <a:spcPts val="800"/>
              </a:spcBef>
              <a:buClrTx/>
              <a:buFontTx/>
              <a:buNone/>
              <a:defRPr/>
            </a:pPr>
            <a:r>
              <a:rPr lang="en-US" sz="2400" dirty="0" smtClean="0">
                <a:solidFill>
                  <a:srgbClr val="000000"/>
                </a:solidFill>
              </a:rPr>
              <a:t>WG Interim Meeting #5</a:t>
            </a:r>
          </a:p>
          <a:p>
            <a:pPr algn="ctr" eaLnBrk="1" hangingPunct="1">
              <a:spcBef>
                <a:spcPts val="800"/>
              </a:spcBef>
              <a:buClrTx/>
              <a:buFontTx/>
              <a:buNone/>
              <a:defRPr/>
            </a:pPr>
            <a:r>
              <a:rPr lang="en-US" sz="2400" dirty="0" smtClean="0">
                <a:solidFill>
                  <a:srgbClr val="000000"/>
                </a:solidFill>
              </a:rPr>
              <a:t>10</a:t>
            </a:r>
            <a:r>
              <a:rPr lang="en-US" sz="2400" baseline="30000" dirty="0" smtClean="0">
                <a:solidFill>
                  <a:srgbClr val="000000"/>
                </a:solidFill>
              </a:rPr>
              <a:t>th</a:t>
            </a:r>
            <a:r>
              <a:rPr lang="en-US" sz="2400" dirty="0" smtClean="0">
                <a:solidFill>
                  <a:srgbClr val="000000"/>
                </a:solidFill>
              </a:rPr>
              <a:t> September 2015</a:t>
            </a:r>
          </a:p>
          <a:p>
            <a:pPr algn="ctr" eaLnBrk="1" hangingPunct="1">
              <a:spcBef>
                <a:spcPts val="800"/>
              </a:spcBef>
              <a:buClrTx/>
              <a:buFontTx/>
              <a:buNone/>
              <a:defRPr/>
            </a:pPr>
            <a:r>
              <a:rPr lang="en-US" sz="2400" dirty="0" smtClean="0">
                <a:solidFill>
                  <a:srgbClr val="000000"/>
                </a:solidFill>
              </a:rPr>
              <a:t>Audio</a:t>
            </a:r>
          </a:p>
          <a:p>
            <a:pPr algn="ctr" eaLnBrk="1" hangingPunct="1">
              <a:spcBef>
                <a:spcPts val="800"/>
              </a:spcBef>
              <a:buClrTx/>
              <a:buFontTx/>
              <a:buNone/>
              <a:defRPr/>
            </a:pPr>
            <a:endParaRPr lang="en-US" sz="2400" dirty="0" smtClean="0">
              <a:solidFill>
                <a:srgbClr val="000000"/>
              </a:solidFill>
            </a:endParaRPr>
          </a:p>
          <a:p>
            <a:pPr algn="ctr" eaLnBrk="1" hangingPunct="1">
              <a:spcBef>
                <a:spcPts val="800"/>
              </a:spcBef>
              <a:buClrTx/>
              <a:buFontTx/>
              <a:buNone/>
              <a:defRPr/>
            </a:pPr>
            <a:r>
              <a:rPr lang="en-US" sz="2400" dirty="0" smtClean="0">
                <a:solidFill>
                  <a:srgbClr val="000000"/>
                </a:solidFill>
              </a:rPr>
              <a:t>Philip </a:t>
            </a:r>
            <a:r>
              <a:rPr lang="en-US" sz="2400" dirty="0" err="1" smtClean="0">
                <a:solidFill>
                  <a:srgbClr val="000000"/>
                </a:solidFill>
              </a:rPr>
              <a:t>Eardley</a:t>
            </a:r>
            <a:endParaRPr lang="en-US" sz="2400" dirty="0" smtClean="0">
              <a:solidFill>
                <a:srgbClr val="000000"/>
              </a:solidFill>
            </a:endParaRPr>
          </a:p>
          <a:p>
            <a:pPr algn="ctr" eaLnBrk="1" hangingPunct="1">
              <a:spcBef>
                <a:spcPts val="800"/>
              </a:spcBef>
              <a:buClrTx/>
              <a:buFontTx/>
              <a:buNone/>
              <a:defRPr/>
            </a:pPr>
            <a:r>
              <a:rPr lang="en-US" sz="2400" dirty="0" smtClean="0">
                <a:solidFill>
                  <a:srgbClr val="000000"/>
                </a:solidFill>
              </a:rPr>
              <a:t>Yoshifumi Nishida</a:t>
            </a:r>
          </a:p>
        </p:txBody>
      </p:sp>
      <p:sp>
        <p:nvSpPr>
          <p:cNvPr id="2" name="Slide Number Placeholder 1"/>
          <p:cNvSpPr>
            <a:spLocks noGrp="1"/>
          </p:cNvSpPr>
          <p:nvPr>
            <p:ph type="sldNum" sz="quarter" idx="12"/>
          </p:nvPr>
        </p:nvSpPr>
        <p:spPr/>
        <p:txBody>
          <a:bodyPr/>
          <a:lstStyle/>
          <a:p>
            <a:fld id="{E14ADDF2-B542-4FCD-8794-3FC87ACCDCA0}" type="slidenum">
              <a:rPr lang="en-GB" smtClean="0"/>
              <a:t>1</a:t>
            </a:fld>
            <a:endParaRPr lang="en-GB"/>
          </a:p>
        </p:txBody>
      </p:sp>
    </p:spTree>
    <p:extLst>
      <p:ext uri="{BB962C8B-B14F-4D97-AF65-F5344CB8AC3E}">
        <p14:creationId xmlns:p14="http://schemas.microsoft.com/office/powerpoint/2010/main" val="32120177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ea typeface="ＭＳ Ｐゴシック" charset="0"/>
              <a:cs typeface="ＭＳ Ｐゴシック" charset="0"/>
            </a:endParaRPr>
          </a:p>
        </p:txBody>
      </p:sp>
      <p:sp>
        <p:nvSpPr>
          <p:cNvPr id="3075" name="Text Box 2"/>
          <p:cNvSpPr txBox="1">
            <a:spLocks noChangeArrowheads="1"/>
          </p:cNvSpPr>
          <p:nvPr/>
        </p:nvSpPr>
        <p:spPr bwMode="auto">
          <a:xfrm>
            <a:off x="457200" y="1295400"/>
            <a:ext cx="8594725" cy="483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itchFamily="34" charset="0"/>
                <a:ea typeface="ＭＳ Ｐゴシック"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itchFamily="34" charset="0"/>
                <a:ea typeface="ＭＳ Ｐゴシック"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itchFamily="34" charset="0"/>
                <a:ea typeface="ＭＳ Ｐゴシック"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itchFamily="34" charset="0"/>
                <a:ea typeface="ＭＳ Ｐゴシック"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itchFamily="34" charset="0"/>
                <a:ea typeface="ＭＳ Ｐゴシック" pitchFamily="34"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itchFamily="34" charset="0"/>
                <a:ea typeface="ＭＳ Ｐゴシック" pitchFamily="34"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itchFamily="34" charset="0"/>
                <a:ea typeface="ＭＳ Ｐゴシック" pitchFamily="34"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itchFamily="34" charset="0"/>
                <a:ea typeface="ＭＳ Ｐゴシック" pitchFamily="34"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itchFamily="34" charset="0"/>
                <a:ea typeface="ＭＳ Ｐゴシック" pitchFamily="34" charset="-128"/>
              </a:defRPr>
            </a:lvl9pPr>
          </a:lstStyle>
          <a:p>
            <a:pPr eaLnBrk="1" hangingPunct="1">
              <a:lnSpc>
                <a:spcPct val="80000"/>
              </a:lnSpc>
              <a:spcBef>
                <a:spcPts val="600"/>
              </a:spcBef>
              <a:buFont typeface="Arial" pitchFamily="34" charset="0"/>
              <a:buNone/>
              <a:defRPr/>
            </a:pPr>
            <a:endParaRPr lang="en-US" sz="1800" dirty="0" smtClean="0">
              <a:solidFill>
                <a:srgbClr val="000000"/>
              </a:solidFill>
            </a:endParaRPr>
          </a:p>
          <a:p>
            <a:pPr eaLnBrk="1" hangingPunct="1">
              <a:lnSpc>
                <a:spcPct val="80000"/>
              </a:lnSpc>
              <a:spcBef>
                <a:spcPts val="600"/>
              </a:spcBef>
              <a:buFont typeface="Arial" pitchFamily="34" charset="0"/>
              <a:buChar char="•"/>
              <a:defRPr/>
            </a:pPr>
            <a:r>
              <a:rPr lang="en-US" sz="3200" dirty="0" smtClean="0">
                <a:solidFill>
                  <a:srgbClr val="000000"/>
                </a:solidFill>
              </a:rPr>
              <a:t>Note taker</a:t>
            </a:r>
          </a:p>
          <a:p>
            <a:pPr eaLnBrk="1" hangingPunct="1">
              <a:lnSpc>
                <a:spcPct val="80000"/>
              </a:lnSpc>
              <a:spcBef>
                <a:spcPts val="600"/>
              </a:spcBef>
              <a:buFont typeface="Arial" pitchFamily="34" charset="0"/>
              <a:buChar char="•"/>
              <a:defRPr/>
            </a:pPr>
            <a:r>
              <a:rPr lang="en-US" sz="3200" dirty="0" smtClean="0">
                <a:solidFill>
                  <a:srgbClr val="000000"/>
                </a:solidFill>
              </a:rPr>
              <a:t>Jabber [IMPORTANT]</a:t>
            </a:r>
          </a:p>
          <a:p>
            <a:pPr eaLnBrk="1" hangingPunct="1">
              <a:lnSpc>
                <a:spcPct val="80000"/>
              </a:lnSpc>
              <a:spcBef>
                <a:spcPts val="600"/>
              </a:spcBef>
              <a:buClrTx/>
              <a:buSzTx/>
              <a:buFontTx/>
              <a:buNone/>
              <a:defRPr/>
            </a:pPr>
            <a:r>
              <a:rPr lang="en-US" sz="3200" dirty="0" smtClean="0">
                <a:solidFill>
                  <a:srgbClr val="000000"/>
                </a:solidFill>
              </a:rPr>
              <a:t>•  Please include </a:t>
            </a:r>
            <a:r>
              <a:rPr lang="en-US" altLang="en-US" sz="3200" dirty="0" smtClean="0">
                <a:solidFill>
                  <a:srgbClr val="000000"/>
                </a:solidFill>
              </a:rPr>
              <a:t>“</a:t>
            </a:r>
            <a:r>
              <a:rPr lang="en-US" sz="3200" dirty="0" smtClean="0">
                <a:solidFill>
                  <a:srgbClr val="000000"/>
                </a:solidFill>
              </a:rPr>
              <a:t>-</a:t>
            </a:r>
            <a:r>
              <a:rPr lang="en-US" sz="3200" dirty="0" err="1" smtClean="0">
                <a:solidFill>
                  <a:srgbClr val="000000"/>
                </a:solidFill>
              </a:rPr>
              <a:t>mptcp</a:t>
            </a:r>
            <a:r>
              <a:rPr lang="en-US" sz="3200" dirty="0" smtClean="0">
                <a:solidFill>
                  <a:srgbClr val="000000"/>
                </a:solidFill>
              </a:rPr>
              <a:t>-</a:t>
            </a:r>
            <a:r>
              <a:rPr lang="en-US" altLang="en-US" sz="3200" dirty="0" smtClean="0">
                <a:solidFill>
                  <a:srgbClr val="000000"/>
                </a:solidFill>
              </a:rPr>
              <a:t>”</a:t>
            </a:r>
            <a:r>
              <a:rPr lang="en-US" sz="3200" dirty="0" smtClean="0">
                <a:solidFill>
                  <a:srgbClr val="000000"/>
                </a:solidFill>
              </a:rPr>
              <a:t> in your draft names</a:t>
            </a:r>
          </a:p>
          <a:p>
            <a:pPr eaLnBrk="1" hangingPunct="1">
              <a:lnSpc>
                <a:spcPct val="80000"/>
              </a:lnSpc>
              <a:spcBef>
                <a:spcPts val="600"/>
              </a:spcBef>
              <a:buClrTx/>
              <a:buSzTx/>
              <a:buFontTx/>
              <a:buNone/>
              <a:defRPr/>
            </a:pPr>
            <a:r>
              <a:rPr lang="en-US" sz="3200" dirty="0" smtClean="0">
                <a:solidFill>
                  <a:srgbClr val="000000"/>
                </a:solidFill>
              </a:rPr>
              <a:t>•  Please say your name at the mike</a:t>
            </a:r>
          </a:p>
          <a:p>
            <a:pPr eaLnBrk="1" hangingPunct="1">
              <a:lnSpc>
                <a:spcPct val="80000"/>
              </a:lnSpc>
              <a:spcBef>
                <a:spcPts val="600"/>
              </a:spcBef>
              <a:buClrTx/>
              <a:buSzTx/>
              <a:buFontTx/>
              <a:buNone/>
              <a:defRPr/>
            </a:pPr>
            <a:endParaRPr lang="en-US" sz="2800" dirty="0" smtClean="0">
              <a:solidFill>
                <a:srgbClr val="000000"/>
              </a:solidFill>
            </a:endParaRPr>
          </a:p>
          <a:p>
            <a:pPr eaLnBrk="1" hangingPunct="1">
              <a:lnSpc>
                <a:spcPct val="80000"/>
              </a:lnSpc>
              <a:spcBef>
                <a:spcPts val="600"/>
              </a:spcBef>
              <a:buFont typeface="Arial" pitchFamily="34" charset="0"/>
              <a:buNone/>
              <a:defRPr/>
            </a:pPr>
            <a:endParaRPr lang="en-US" sz="1800" dirty="0" smtClean="0">
              <a:solidFill>
                <a:srgbClr val="000000"/>
              </a:solidFill>
            </a:endParaRPr>
          </a:p>
        </p:txBody>
      </p:sp>
      <p:sp>
        <p:nvSpPr>
          <p:cNvPr id="2" name="Slide Number Placeholder 1"/>
          <p:cNvSpPr>
            <a:spLocks noGrp="1"/>
          </p:cNvSpPr>
          <p:nvPr>
            <p:ph type="sldNum" sz="quarter" idx="12"/>
          </p:nvPr>
        </p:nvSpPr>
        <p:spPr/>
        <p:txBody>
          <a:bodyPr/>
          <a:lstStyle/>
          <a:p>
            <a:fld id="{E14ADDF2-B542-4FCD-8794-3FC87ACCDCA0}" type="slidenum">
              <a:rPr lang="en-GB" smtClean="0"/>
              <a:t>2</a:t>
            </a:fld>
            <a:endParaRPr lang="en-GB"/>
          </a:p>
        </p:txBody>
      </p:sp>
    </p:spTree>
    <p:extLst>
      <p:ext uri="{BB962C8B-B14F-4D97-AF65-F5344CB8AC3E}">
        <p14:creationId xmlns:p14="http://schemas.microsoft.com/office/powerpoint/2010/main" val="12685405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9pPr>
          </a:lstStyle>
          <a:p>
            <a:pPr algn="ctr" eaLnBrk="1" hangingPunct="1">
              <a:buClrTx/>
              <a:buFontTx/>
              <a:buNone/>
              <a:defRPr/>
            </a:pPr>
            <a:r>
              <a:rPr lang="en-US" sz="4400" b="1" smtClean="0">
                <a:solidFill>
                  <a:srgbClr val="000000"/>
                </a:solidFill>
              </a:rPr>
              <a:t>Note Well</a:t>
            </a:r>
          </a:p>
        </p:txBody>
      </p:sp>
      <p:sp>
        <p:nvSpPr>
          <p:cNvPr id="4099" name="Text Box 2"/>
          <p:cNvSpPr txBox="1">
            <a:spLocks noChangeArrowheads="1"/>
          </p:cNvSpPr>
          <p:nvPr/>
        </p:nvSpPr>
        <p:spPr bwMode="auto">
          <a:xfrm>
            <a:off x="457200" y="1371600"/>
            <a:ext cx="8229600" cy="47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itchFamily="34" charset="0"/>
                <a:ea typeface="ＭＳ Ｐゴシック" pitchFamily="34" charset="-128"/>
              </a:defRPr>
            </a:lvl1pPr>
            <a:lvl2pPr marL="741363" indent="-28416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itchFamily="34" charset="0"/>
                <a:ea typeface="ＭＳ Ｐゴシック" pitchFamily="34" charset="-128"/>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itchFamily="34" charset="0"/>
                <a:ea typeface="ＭＳ Ｐゴシック" pitchFamily="34" charset="-128"/>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itchFamily="34" charset="0"/>
                <a:ea typeface="ＭＳ Ｐゴシック" pitchFamily="34" charset="-128"/>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itchFamily="34" charset="0"/>
                <a:ea typeface="ＭＳ Ｐゴシック" pitchFamily="34"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itchFamily="34" charset="0"/>
                <a:ea typeface="ＭＳ Ｐゴシック" pitchFamily="34"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itchFamily="34" charset="0"/>
                <a:ea typeface="ＭＳ Ｐゴシック" pitchFamily="34"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itchFamily="34" charset="0"/>
                <a:ea typeface="ＭＳ Ｐゴシック" pitchFamily="34"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bg1"/>
                </a:solidFill>
                <a:latin typeface="Arial" pitchFamily="34" charset="0"/>
                <a:ea typeface="ＭＳ Ｐゴシック" pitchFamily="34" charset="-128"/>
              </a:defRPr>
            </a:lvl9pPr>
          </a:lstStyle>
          <a:p>
            <a:pPr eaLnBrk="1" hangingPunct="1">
              <a:lnSpc>
                <a:spcPct val="80000"/>
              </a:lnSpc>
              <a:spcBef>
                <a:spcPts val="350"/>
              </a:spcBef>
              <a:buClrTx/>
              <a:buFontTx/>
              <a:buNone/>
              <a:defRPr/>
            </a:pPr>
            <a:r>
              <a:rPr lang="en-US" sz="1400" b="1" smtClean="0">
                <a:solidFill>
                  <a:srgbClr val="000000"/>
                </a:solidFill>
              </a:rPr>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 </a:t>
            </a:r>
          </a:p>
          <a:p>
            <a:pPr lvl="1" eaLnBrk="1" hangingPunct="1">
              <a:lnSpc>
                <a:spcPct val="80000"/>
              </a:lnSpc>
              <a:spcBef>
                <a:spcPts val="300"/>
              </a:spcBef>
              <a:buFont typeface="Arial" pitchFamily="34" charset="0"/>
              <a:buChar char="–"/>
              <a:defRPr/>
            </a:pPr>
            <a:r>
              <a:rPr lang="en-US" sz="1200" b="1" smtClean="0">
                <a:solidFill>
                  <a:srgbClr val="000000"/>
                </a:solidFill>
              </a:rPr>
              <a:t>the IETF plenary session, </a:t>
            </a:r>
          </a:p>
          <a:p>
            <a:pPr lvl="1" eaLnBrk="1" hangingPunct="1">
              <a:lnSpc>
                <a:spcPct val="80000"/>
              </a:lnSpc>
              <a:spcBef>
                <a:spcPts val="300"/>
              </a:spcBef>
              <a:buFont typeface="Arial" pitchFamily="34" charset="0"/>
              <a:buChar char="–"/>
              <a:defRPr/>
            </a:pPr>
            <a:r>
              <a:rPr lang="en-US" sz="1200" b="1" smtClean="0">
                <a:solidFill>
                  <a:srgbClr val="000000"/>
                </a:solidFill>
              </a:rPr>
              <a:t>any IETF working group or portion thereof, </a:t>
            </a:r>
          </a:p>
          <a:p>
            <a:pPr lvl="1" eaLnBrk="1" hangingPunct="1">
              <a:lnSpc>
                <a:spcPct val="80000"/>
              </a:lnSpc>
              <a:spcBef>
                <a:spcPts val="300"/>
              </a:spcBef>
              <a:buFont typeface="Arial" pitchFamily="34" charset="0"/>
              <a:buChar char="–"/>
              <a:defRPr/>
            </a:pPr>
            <a:r>
              <a:rPr lang="en-US" sz="1200" b="1" smtClean="0">
                <a:solidFill>
                  <a:srgbClr val="000000"/>
                </a:solidFill>
              </a:rPr>
              <a:t>the IESG, or any member thereof on behalf of the IESG, </a:t>
            </a:r>
          </a:p>
          <a:p>
            <a:pPr lvl="1" eaLnBrk="1" hangingPunct="1">
              <a:lnSpc>
                <a:spcPct val="80000"/>
              </a:lnSpc>
              <a:spcBef>
                <a:spcPts val="300"/>
              </a:spcBef>
              <a:buFont typeface="Arial" pitchFamily="34" charset="0"/>
              <a:buChar char="–"/>
              <a:defRPr/>
            </a:pPr>
            <a:r>
              <a:rPr lang="en-US" sz="1200" b="1" smtClean="0">
                <a:solidFill>
                  <a:srgbClr val="000000"/>
                </a:solidFill>
              </a:rPr>
              <a:t>the IAB or any member thereof on behalf of the IAB, </a:t>
            </a:r>
          </a:p>
          <a:p>
            <a:pPr lvl="1" eaLnBrk="1" hangingPunct="1">
              <a:lnSpc>
                <a:spcPct val="80000"/>
              </a:lnSpc>
              <a:spcBef>
                <a:spcPts val="300"/>
              </a:spcBef>
              <a:buFont typeface="Arial" pitchFamily="34" charset="0"/>
              <a:buChar char="–"/>
              <a:defRPr/>
            </a:pPr>
            <a:r>
              <a:rPr lang="en-US" sz="1200" b="1" smtClean="0">
                <a:solidFill>
                  <a:srgbClr val="000000"/>
                </a:solidFill>
              </a:rPr>
              <a:t>any IETF mailing list, including the IETF list itself, any working group or design team list, or any other list functioning under IETF auspices, </a:t>
            </a:r>
          </a:p>
          <a:p>
            <a:pPr lvl="1" eaLnBrk="1" hangingPunct="1">
              <a:lnSpc>
                <a:spcPct val="80000"/>
              </a:lnSpc>
              <a:spcBef>
                <a:spcPts val="300"/>
              </a:spcBef>
              <a:buFont typeface="Arial" pitchFamily="34" charset="0"/>
              <a:buChar char="–"/>
              <a:defRPr/>
            </a:pPr>
            <a:r>
              <a:rPr lang="en-US" sz="1200" b="1" smtClean="0">
                <a:solidFill>
                  <a:srgbClr val="000000"/>
                </a:solidFill>
              </a:rPr>
              <a:t>the RFC Editor or the Internet-Drafts function </a:t>
            </a:r>
          </a:p>
          <a:p>
            <a:pPr lvl="1" eaLnBrk="1" hangingPunct="1">
              <a:lnSpc>
                <a:spcPct val="80000"/>
              </a:lnSpc>
              <a:spcBef>
                <a:spcPts val="300"/>
              </a:spcBef>
              <a:buClrTx/>
              <a:buFontTx/>
              <a:buNone/>
              <a:defRPr/>
            </a:pPr>
            <a:endParaRPr lang="en-US" sz="1200" smtClean="0">
              <a:solidFill>
                <a:srgbClr val="000000"/>
              </a:solidFill>
            </a:endParaRPr>
          </a:p>
          <a:p>
            <a:pPr eaLnBrk="1" hangingPunct="1">
              <a:lnSpc>
                <a:spcPct val="80000"/>
              </a:lnSpc>
              <a:spcBef>
                <a:spcPts val="350"/>
              </a:spcBef>
              <a:buClrTx/>
              <a:buFontTx/>
              <a:buNone/>
              <a:defRPr/>
            </a:pPr>
            <a:r>
              <a:rPr lang="en-US" sz="1400" b="1" smtClean="0">
                <a:solidFill>
                  <a:srgbClr val="000000"/>
                </a:solidFill>
              </a:rPr>
              <a:t>All IETF Contributions are subject to the rules of RFC 3978 (updated by RFC 4748) and RFC 3979 (updated by RFC 4879).Statements made outside of an IETF session, mailing list or other function, that are clearly not intended to be input to an IETF activity, group or function, are not IETF Contributions in the context of this notice.</a:t>
            </a:r>
          </a:p>
          <a:p>
            <a:pPr eaLnBrk="1" hangingPunct="1">
              <a:lnSpc>
                <a:spcPct val="80000"/>
              </a:lnSpc>
              <a:spcBef>
                <a:spcPts val="350"/>
              </a:spcBef>
              <a:buClrTx/>
              <a:buFontTx/>
              <a:buNone/>
              <a:defRPr/>
            </a:pPr>
            <a:endParaRPr lang="en-US" sz="1400" b="1" smtClean="0">
              <a:solidFill>
                <a:srgbClr val="000000"/>
              </a:solidFill>
            </a:endParaRPr>
          </a:p>
          <a:p>
            <a:pPr eaLnBrk="1" hangingPunct="1">
              <a:lnSpc>
                <a:spcPct val="80000"/>
              </a:lnSpc>
              <a:spcBef>
                <a:spcPts val="350"/>
              </a:spcBef>
              <a:buClrTx/>
              <a:buFontTx/>
              <a:buNone/>
              <a:defRPr/>
            </a:pPr>
            <a:r>
              <a:rPr lang="en-US" sz="1400" b="1" smtClean="0">
                <a:solidFill>
                  <a:srgbClr val="000000"/>
                </a:solidFill>
              </a:rPr>
              <a:t>Please consult RFC 3978 (and RFC 4748) for details.</a:t>
            </a:r>
          </a:p>
          <a:p>
            <a:pPr eaLnBrk="1" hangingPunct="1">
              <a:lnSpc>
                <a:spcPct val="80000"/>
              </a:lnSpc>
              <a:spcBef>
                <a:spcPts val="350"/>
              </a:spcBef>
              <a:buClrTx/>
              <a:buFontTx/>
              <a:buNone/>
              <a:defRPr/>
            </a:pPr>
            <a:endParaRPr lang="en-US" sz="1400" b="1" smtClean="0">
              <a:solidFill>
                <a:srgbClr val="000000"/>
              </a:solidFill>
            </a:endParaRPr>
          </a:p>
          <a:p>
            <a:pPr eaLnBrk="1" hangingPunct="1">
              <a:lnSpc>
                <a:spcPct val="80000"/>
              </a:lnSpc>
              <a:spcBef>
                <a:spcPts val="350"/>
              </a:spcBef>
              <a:buClrTx/>
              <a:buFontTx/>
              <a:buNone/>
              <a:defRPr/>
            </a:pPr>
            <a:r>
              <a:rPr lang="en-US" sz="1400" b="1" smtClean="0">
                <a:solidFill>
                  <a:srgbClr val="000000"/>
                </a:solidFill>
              </a:rPr>
              <a:t>A participant in any IETF activity is deemed to accept all IETF rules of process, as documented in Best Current Practices RFCs and IESG Statements.</a:t>
            </a:r>
          </a:p>
          <a:p>
            <a:pPr eaLnBrk="1" hangingPunct="1">
              <a:lnSpc>
                <a:spcPct val="80000"/>
              </a:lnSpc>
              <a:spcBef>
                <a:spcPts val="350"/>
              </a:spcBef>
              <a:buClrTx/>
              <a:buFontTx/>
              <a:buNone/>
              <a:defRPr/>
            </a:pPr>
            <a:endParaRPr lang="en-US" sz="1400" b="1" smtClean="0">
              <a:solidFill>
                <a:srgbClr val="000000"/>
              </a:solidFill>
            </a:endParaRPr>
          </a:p>
          <a:p>
            <a:pPr eaLnBrk="1" hangingPunct="1">
              <a:lnSpc>
                <a:spcPct val="80000"/>
              </a:lnSpc>
              <a:spcBef>
                <a:spcPts val="350"/>
              </a:spcBef>
              <a:buClrTx/>
              <a:buFontTx/>
              <a:buNone/>
              <a:defRPr/>
            </a:pPr>
            <a:r>
              <a:rPr lang="en-US" sz="1400" b="1" smtClean="0">
                <a:solidFill>
                  <a:srgbClr val="000000"/>
                </a:solidFill>
              </a:rPr>
              <a:t>A participant in any IETF activity acknowledges that written, audio and video records of meetings may be made and may be available to the public.</a:t>
            </a:r>
          </a:p>
        </p:txBody>
      </p:sp>
      <p:sp>
        <p:nvSpPr>
          <p:cNvPr id="2" name="Slide Number Placeholder 1"/>
          <p:cNvSpPr>
            <a:spLocks noGrp="1"/>
          </p:cNvSpPr>
          <p:nvPr>
            <p:ph type="sldNum" sz="quarter" idx="12"/>
          </p:nvPr>
        </p:nvSpPr>
        <p:spPr/>
        <p:txBody>
          <a:bodyPr/>
          <a:lstStyle/>
          <a:p>
            <a:fld id="{E14ADDF2-B542-4FCD-8794-3FC87ACCDCA0}" type="slidenum">
              <a:rPr lang="en-GB" smtClean="0"/>
              <a:t>3</a:t>
            </a:fld>
            <a:endParaRPr lang="en-GB"/>
          </a:p>
        </p:txBody>
      </p:sp>
    </p:spTree>
    <p:extLst>
      <p:ext uri="{BB962C8B-B14F-4D97-AF65-F5344CB8AC3E}">
        <p14:creationId xmlns:p14="http://schemas.microsoft.com/office/powerpoint/2010/main" val="27766241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457200" y="-24340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ＭＳ Ｐゴシック" charset="0"/>
              </a:defRPr>
            </a:lvl9pPr>
          </a:lstStyle>
          <a:p>
            <a:pPr algn="ctr" eaLnBrk="1" hangingPunct="1">
              <a:buClrTx/>
              <a:buFontTx/>
              <a:buNone/>
              <a:defRPr/>
            </a:pPr>
            <a:r>
              <a:rPr lang="en-US" sz="4400" dirty="0" smtClean="0">
                <a:solidFill>
                  <a:srgbClr val="000000"/>
                </a:solidFill>
              </a:rPr>
              <a:t>Agenda</a:t>
            </a:r>
          </a:p>
        </p:txBody>
      </p:sp>
      <p:sp>
        <p:nvSpPr>
          <p:cNvPr id="5123" name="Text Box 2"/>
          <p:cNvSpPr txBox="1">
            <a:spLocks noChangeArrowheads="1"/>
          </p:cNvSpPr>
          <p:nvPr/>
        </p:nvSpPr>
        <p:spPr bwMode="auto">
          <a:xfrm>
            <a:off x="457200" y="678930"/>
            <a:ext cx="8229600" cy="494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ＭＳ Ｐゴシック" charset="0"/>
                <a:cs typeface="ＭＳ Ｐゴシック"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ＭＳ Ｐゴシック"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ＭＳ Ｐゴシック"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ＭＳ Ｐゴシック"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ＭＳ Ｐゴシック" charset="0"/>
              </a:defRPr>
            </a:lvl5pPr>
            <a:lvl6pPr marL="25146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ＭＳ Ｐゴシック" charset="0"/>
              </a:defRPr>
            </a:lvl6pPr>
            <a:lvl7pPr marL="29718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ＭＳ Ｐゴシック" charset="0"/>
              </a:defRPr>
            </a:lvl7pPr>
            <a:lvl8pPr marL="34290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ＭＳ Ｐゴシック" charset="0"/>
              </a:defRPr>
            </a:lvl8pPr>
            <a:lvl9pPr marL="3886200" indent="-228600" eaLnBrk="0" fontAlgn="base" hangingPunct="0">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charset="0"/>
                <a:ea typeface="ＭＳ Ｐゴシック" charset="0"/>
              </a:defRPr>
            </a:lvl9pPr>
          </a:lstStyle>
          <a:p>
            <a:pPr marL="457200" lvl="1" indent="0">
              <a:spcBef>
                <a:spcPts val="0"/>
              </a:spcBef>
              <a:defRPr/>
            </a:pPr>
            <a:r>
              <a:rPr lang="en-US" sz="2000" dirty="0" smtClean="0">
                <a:solidFill>
                  <a:schemeClr val="tx1"/>
                </a:solidFill>
                <a:cs typeface="ＭＳ Ｐゴシック" charset="0"/>
              </a:rPr>
              <a:t>10-15 minutes for each slot. Aiming for 1.5 hours total.</a:t>
            </a:r>
          </a:p>
          <a:p>
            <a:pPr marL="914400" lvl="1" indent="-457200">
              <a:spcBef>
                <a:spcPts val="0"/>
              </a:spcBef>
              <a:buFont typeface="+mj-lt"/>
              <a:buAutoNum type="arabicPeriod"/>
              <a:defRPr/>
            </a:pPr>
            <a:r>
              <a:rPr lang="en-US" sz="2000" dirty="0" smtClean="0">
                <a:solidFill>
                  <a:schemeClr val="tx1"/>
                </a:solidFill>
                <a:cs typeface="ＭＳ Ｐゴシック" charset="0"/>
              </a:rPr>
              <a:t>Chairs</a:t>
            </a:r>
            <a:endParaRPr lang="en-US" sz="2000" dirty="0">
              <a:solidFill>
                <a:schemeClr val="tx1"/>
              </a:solidFill>
              <a:cs typeface="ＭＳ Ｐゴシック" charset="0"/>
            </a:endParaRPr>
          </a:p>
          <a:p>
            <a:pPr marL="914400" lvl="1" indent="-457200">
              <a:spcBef>
                <a:spcPts val="0"/>
              </a:spcBef>
              <a:buFont typeface="+mj-lt"/>
              <a:buAutoNum type="arabicPeriod"/>
              <a:defRPr/>
            </a:pPr>
            <a:r>
              <a:rPr lang="en-US" sz="2000" dirty="0" smtClean="0">
                <a:solidFill>
                  <a:schemeClr val="tx1"/>
                </a:solidFill>
                <a:cs typeface="ＭＳ Ｐゴシック" charset="0"/>
              </a:rPr>
              <a:t>Deployment </a:t>
            </a:r>
            <a:r>
              <a:rPr lang="en-US" sz="2000" dirty="0">
                <a:solidFill>
                  <a:schemeClr val="tx1"/>
                </a:solidFill>
                <a:cs typeface="ＭＳ Ｐゴシック" charset="0"/>
              </a:rPr>
              <a:t>use cases - </a:t>
            </a:r>
            <a:r>
              <a:rPr lang="en-US" sz="2000" dirty="0" err="1" smtClean="0">
                <a:solidFill>
                  <a:schemeClr val="tx1"/>
                </a:solidFill>
                <a:cs typeface="ＭＳ Ｐゴシック" charset="0"/>
              </a:rPr>
              <a:t>A.Palanivelan</a:t>
            </a:r>
            <a:endParaRPr lang="en-US" sz="2000" dirty="0" smtClean="0">
              <a:solidFill>
                <a:schemeClr val="tx1"/>
              </a:solidFill>
              <a:cs typeface="ＭＳ Ｐゴシック" charset="0"/>
            </a:endParaRPr>
          </a:p>
          <a:p>
            <a:pPr marL="914400" lvl="1" indent="-457200">
              <a:spcBef>
                <a:spcPts val="0"/>
              </a:spcBef>
              <a:buFont typeface="+mj-lt"/>
              <a:buAutoNum type="arabicPeriod"/>
              <a:defRPr/>
            </a:pPr>
            <a:r>
              <a:rPr lang="en-US" sz="2000" dirty="0">
                <a:solidFill>
                  <a:schemeClr val="tx1"/>
                </a:solidFill>
                <a:cs typeface="ＭＳ Ｐゴシック" charset="0"/>
              </a:rPr>
              <a:t>Using MPTCP for channel combining for NASA project - William </a:t>
            </a:r>
            <a:r>
              <a:rPr lang="en-US" sz="2000" dirty="0" err="1" smtClean="0">
                <a:solidFill>
                  <a:schemeClr val="tx1"/>
                </a:solidFill>
                <a:cs typeface="ＭＳ Ｐゴシック" charset="0"/>
              </a:rPr>
              <a:t>Ivancic</a:t>
            </a:r>
            <a:endParaRPr lang="en-US" sz="2000" dirty="0">
              <a:solidFill>
                <a:schemeClr val="tx1"/>
              </a:solidFill>
              <a:cs typeface="ＭＳ Ｐゴシック" charset="0"/>
            </a:endParaRPr>
          </a:p>
          <a:p>
            <a:pPr marL="914400" lvl="1" indent="-457200">
              <a:spcBef>
                <a:spcPts val="0"/>
              </a:spcBef>
              <a:buFont typeface="+mj-lt"/>
              <a:buAutoNum type="arabicPeriod"/>
              <a:defRPr/>
            </a:pPr>
            <a:r>
              <a:rPr lang="en-US" sz="2000" dirty="0" smtClean="0">
                <a:solidFill>
                  <a:schemeClr val="tx1"/>
                </a:solidFill>
                <a:cs typeface="ＭＳ Ｐゴシック" charset="0"/>
              </a:rPr>
              <a:t>MPTCP </a:t>
            </a:r>
            <a:r>
              <a:rPr lang="en-US" sz="2000" dirty="0">
                <a:solidFill>
                  <a:schemeClr val="tx1"/>
                </a:solidFill>
                <a:cs typeface="ＭＳ Ｐゴシック" charset="0"/>
              </a:rPr>
              <a:t>proxy - </a:t>
            </a:r>
            <a:r>
              <a:rPr lang="en-US" sz="2000" dirty="0" err="1">
                <a:solidFill>
                  <a:schemeClr val="tx1"/>
                </a:solidFill>
                <a:cs typeface="ＭＳ Ｐゴシック" charset="0"/>
              </a:rPr>
              <a:t>Xinpeng</a:t>
            </a:r>
            <a:r>
              <a:rPr lang="en-US" sz="2000" dirty="0">
                <a:solidFill>
                  <a:schemeClr val="tx1"/>
                </a:solidFill>
                <a:cs typeface="ＭＳ Ｐゴシック" charset="0"/>
              </a:rPr>
              <a:t> </a:t>
            </a:r>
            <a:r>
              <a:rPr lang="en-US" sz="2000" dirty="0" smtClean="0">
                <a:solidFill>
                  <a:schemeClr val="tx1"/>
                </a:solidFill>
                <a:cs typeface="ＭＳ Ｐゴシック" charset="0"/>
              </a:rPr>
              <a:t>Wei</a:t>
            </a:r>
          </a:p>
          <a:p>
            <a:pPr marL="914400" lvl="1" indent="-457200">
              <a:spcBef>
                <a:spcPts val="0"/>
              </a:spcBef>
              <a:buFont typeface="+mj-lt"/>
              <a:buAutoNum type="arabicPeriod"/>
              <a:defRPr/>
            </a:pPr>
            <a:r>
              <a:rPr lang="en-GB" sz="2000" dirty="0">
                <a:solidFill>
                  <a:schemeClr val="tx1"/>
                </a:solidFill>
                <a:cs typeface="ＭＳ Ｐゴシック" charset="0"/>
              </a:rPr>
              <a:t>Open issues: </a:t>
            </a:r>
          </a:p>
          <a:p>
            <a:pPr marL="1087437" lvl="2" indent="-457200">
              <a:buFont typeface="+mj-lt"/>
              <a:buAutoNum type="arabicPeriod"/>
              <a:defRPr/>
            </a:pPr>
            <a:r>
              <a:rPr lang="en-GB" sz="2000" dirty="0" smtClean="0">
                <a:solidFill>
                  <a:schemeClr val="tx1"/>
                </a:solidFill>
                <a:cs typeface="ＭＳ Ｐゴシック" charset="0"/>
              </a:rPr>
              <a:t>we </a:t>
            </a:r>
            <a:r>
              <a:rPr lang="en-GB" sz="2000" dirty="0">
                <a:solidFill>
                  <a:schemeClr val="tx1"/>
                </a:solidFill>
                <a:cs typeface="ＭＳ Ｐゴシック" charset="0"/>
              </a:rPr>
              <a:t>have consensus to add an experimental MPTCP option to the protocol </a:t>
            </a:r>
            <a:r>
              <a:rPr lang="en-GB" sz="2000" dirty="0" err="1">
                <a:solidFill>
                  <a:schemeClr val="tx1"/>
                </a:solidFill>
                <a:cs typeface="ＭＳ Ｐゴシック" charset="0"/>
              </a:rPr>
              <a:t>bis</a:t>
            </a:r>
            <a:r>
              <a:rPr lang="en-GB" sz="2000" dirty="0">
                <a:solidFill>
                  <a:schemeClr val="tx1"/>
                </a:solidFill>
                <a:cs typeface="ＭＳ Ｐゴシック" charset="0"/>
              </a:rPr>
              <a:t> [see ​https://datatracker.ietf.org/doc/draft-bonaventure-mptcp-exp-option/]. But we have the question whether it should be 8 or 16 </a:t>
            </a:r>
            <a:r>
              <a:rPr lang="en-GB" sz="2000" dirty="0" smtClean="0">
                <a:solidFill>
                  <a:schemeClr val="tx1"/>
                </a:solidFill>
                <a:cs typeface="ＭＳ Ｐゴシック" charset="0"/>
              </a:rPr>
              <a:t>bits.</a:t>
            </a:r>
          </a:p>
          <a:p>
            <a:pPr marL="1087437" lvl="2" indent="-457200">
              <a:buFont typeface="+mj-lt"/>
              <a:buAutoNum type="arabicPeriod"/>
              <a:defRPr/>
            </a:pPr>
            <a:r>
              <a:rPr lang="en-GB" sz="2000" dirty="0" smtClean="0">
                <a:solidFill>
                  <a:schemeClr val="tx1"/>
                </a:solidFill>
                <a:cs typeface="ＭＳ Ｐゴシック" charset="0"/>
              </a:rPr>
              <a:t>check </a:t>
            </a:r>
            <a:r>
              <a:rPr lang="en-GB" sz="2000" dirty="0">
                <a:solidFill>
                  <a:schemeClr val="tx1"/>
                </a:solidFill>
                <a:cs typeface="ＭＳ Ｐゴシック" charset="0"/>
              </a:rPr>
              <a:t>consensus to change ADD_ADDR2 format (replacing </a:t>
            </a:r>
            <a:r>
              <a:rPr lang="en-GB" sz="2000" dirty="0" err="1">
                <a:solidFill>
                  <a:schemeClr val="tx1"/>
                </a:solidFill>
                <a:cs typeface="ＭＳ Ｐゴシック" charset="0"/>
              </a:rPr>
              <a:t>IPVer</a:t>
            </a:r>
            <a:r>
              <a:rPr lang="en-GB" sz="2000" dirty="0">
                <a:solidFill>
                  <a:schemeClr val="tx1"/>
                </a:solidFill>
                <a:cs typeface="ＭＳ Ｐゴシック" charset="0"/>
              </a:rPr>
              <a:t> field by Flags field</a:t>
            </a:r>
            <a:r>
              <a:rPr lang="en-GB" sz="2000" dirty="0" smtClean="0">
                <a:solidFill>
                  <a:schemeClr val="tx1"/>
                </a:solidFill>
                <a:cs typeface="ＭＳ Ｐゴシック" charset="0"/>
              </a:rPr>
              <a:t>)</a:t>
            </a:r>
          </a:p>
          <a:p>
            <a:pPr marL="1087437" lvl="2" indent="-457200">
              <a:buFont typeface="+mj-lt"/>
              <a:buAutoNum type="arabicPeriod"/>
              <a:defRPr/>
            </a:pPr>
            <a:r>
              <a:rPr lang="en-GB" sz="2000" dirty="0" smtClean="0">
                <a:solidFill>
                  <a:schemeClr val="tx1"/>
                </a:solidFill>
                <a:cs typeface="ＭＳ Ｐゴシック" charset="0"/>
              </a:rPr>
              <a:t>MPTCP </a:t>
            </a:r>
            <a:r>
              <a:rPr lang="en-GB" sz="2000" smtClean="0">
                <a:solidFill>
                  <a:schemeClr val="tx1"/>
                </a:solidFill>
                <a:cs typeface="ＭＳ Ｐゴシック" charset="0"/>
              </a:rPr>
              <a:t>versioning discussion</a:t>
            </a:r>
            <a:endParaRPr lang="en-GB" sz="2000" dirty="0">
              <a:solidFill>
                <a:schemeClr val="tx1"/>
              </a:solidFill>
              <a:cs typeface="ＭＳ Ｐゴシック" charset="0"/>
            </a:endParaRPr>
          </a:p>
          <a:p>
            <a:pPr marL="914400" lvl="1" indent="-457200">
              <a:spcBef>
                <a:spcPts val="0"/>
              </a:spcBef>
              <a:buFont typeface="+mj-lt"/>
              <a:buAutoNum type="arabicPeriod"/>
              <a:defRPr/>
            </a:pPr>
            <a:r>
              <a:rPr lang="en-GB" sz="2000" dirty="0" smtClean="0">
                <a:solidFill>
                  <a:schemeClr val="tx1"/>
                </a:solidFill>
                <a:cs typeface="ＭＳ Ｐゴシック" charset="0"/>
              </a:rPr>
              <a:t>draft-</a:t>
            </a:r>
            <a:r>
              <a:rPr lang="en-GB" sz="2000" dirty="0" err="1" smtClean="0">
                <a:solidFill>
                  <a:schemeClr val="tx1"/>
                </a:solidFill>
                <a:cs typeface="ＭＳ Ｐゴシック" charset="0"/>
              </a:rPr>
              <a:t>paasch</a:t>
            </a:r>
            <a:r>
              <a:rPr lang="en-GB" sz="2000" dirty="0" smtClean="0">
                <a:solidFill>
                  <a:schemeClr val="tx1"/>
                </a:solidFill>
                <a:cs typeface="ＭＳ Ｐゴシック" charset="0"/>
              </a:rPr>
              <a:t>-</a:t>
            </a:r>
            <a:r>
              <a:rPr lang="en-GB" sz="2000" dirty="0" err="1" smtClean="0">
                <a:solidFill>
                  <a:schemeClr val="tx1"/>
                </a:solidFill>
                <a:cs typeface="ＭＳ Ｐゴシック" charset="0"/>
              </a:rPr>
              <a:t>mptcp-syncookies</a:t>
            </a:r>
            <a:r>
              <a:rPr lang="en-GB" sz="2000" dirty="0" smtClean="0">
                <a:solidFill>
                  <a:schemeClr val="tx1"/>
                </a:solidFill>
                <a:cs typeface="ＭＳ Ｐゴシック" charset="0"/>
              </a:rPr>
              <a:t> </a:t>
            </a:r>
            <a:r>
              <a:rPr lang="en-GB" sz="2000" dirty="0">
                <a:solidFill>
                  <a:schemeClr val="tx1"/>
                </a:solidFill>
                <a:cs typeface="ＭＳ Ｐゴシック" charset="0"/>
              </a:rPr>
              <a:t>- Christoph Paasch </a:t>
            </a:r>
          </a:p>
          <a:p>
            <a:pPr marL="914400" lvl="1" indent="-457200">
              <a:spcBef>
                <a:spcPts val="0"/>
              </a:spcBef>
              <a:buFont typeface="+mj-lt"/>
              <a:buAutoNum type="arabicPeriod"/>
              <a:defRPr/>
            </a:pPr>
            <a:r>
              <a:rPr lang="en-GB" sz="2000" dirty="0" smtClean="0">
                <a:solidFill>
                  <a:schemeClr val="tx1"/>
                </a:solidFill>
                <a:cs typeface="ＭＳ Ｐゴシック" charset="0"/>
              </a:rPr>
              <a:t>draft-</a:t>
            </a:r>
            <a:r>
              <a:rPr lang="en-GB" sz="2000" dirty="0" err="1" smtClean="0">
                <a:solidFill>
                  <a:schemeClr val="tx1"/>
                </a:solidFill>
                <a:cs typeface="ＭＳ Ｐゴシック" charset="0"/>
              </a:rPr>
              <a:t>paasch</a:t>
            </a:r>
            <a:r>
              <a:rPr lang="en-GB" sz="2000" dirty="0" smtClean="0">
                <a:solidFill>
                  <a:schemeClr val="tx1"/>
                </a:solidFill>
                <a:cs typeface="ＭＳ Ｐゴシック" charset="0"/>
              </a:rPr>
              <a:t>-</a:t>
            </a:r>
            <a:r>
              <a:rPr lang="en-GB" sz="2000" dirty="0" err="1" smtClean="0">
                <a:solidFill>
                  <a:schemeClr val="tx1"/>
                </a:solidFill>
                <a:cs typeface="ＭＳ Ｐゴシック" charset="0"/>
              </a:rPr>
              <a:t>mptcp-loadbalancer</a:t>
            </a:r>
            <a:r>
              <a:rPr lang="en-GB" sz="2000" dirty="0" smtClean="0">
                <a:solidFill>
                  <a:schemeClr val="tx1"/>
                </a:solidFill>
                <a:cs typeface="ＭＳ Ｐゴシック" charset="0"/>
              </a:rPr>
              <a:t> </a:t>
            </a:r>
            <a:r>
              <a:rPr lang="en-GB" sz="2000" dirty="0">
                <a:solidFill>
                  <a:schemeClr val="tx1"/>
                </a:solidFill>
                <a:cs typeface="ＭＳ Ｐゴシック" charset="0"/>
              </a:rPr>
              <a:t>- </a:t>
            </a:r>
            <a:r>
              <a:rPr lang="en-GB" sz="2000" dirty="0" smtClean="0">
                <a:solidFill>
                  <a:schemeClr val="tx1"/>
                </a:solidFill>
                <a:cs typeface="ＭＳ Ｐゴシック" charset="0"/>
              </a:rPr>
              <a:t>Christoph </a:t>
            </a:r>
            <a:r>
              <a:rPr lang="en-GB" sz="2000" dirty="0">
                <a:solidFill>
                  <a:schemeClr val="tx1"/>
                </a:solidFill>
                <a:cs typeface="ＭＳ Ｐゴシック" charset="0"/>
              </a:rPr>
              <a:t>Paasch</a:t>
            </a:r>
          </a:p>
          <a:p>
            <a:pPr marL="457200" lvl="1" indent="0">
              <a:spcBef>
                <a:spcPts val="0"/>
              </a:spcBef>
              <a:defRPr/>
            </a:pPr>
            <a:endParaRPr lang="en-US" sz="2000" dirty="0">
              <a:solidFill>
                <a:schemeClr val="tx1"/>
              </a:solidFill>
              <a:cs typeface="ＭＳ Ｐゴシック" charset="0"/>
            </a:endParaRPr>
          </a:p>
          <a:p>
            <a:pPr marL="914400" lvl="1" indent="-457200">
              <a:spcBef>
                <a:spcPts val="0"/>
              </a:spcBef>
              <a:buFont typeface="+mj-lt"/>
              <a:buAutoNum type="arabicPeriod"/>
              <a:defRPr/>
            </a:pPr>
            <a:endParaRPr lang="en-US" sz="2000" dirty="0" smtClean="0">
              <a:solidFill>
                <a:schemeClr val="tx1"/>
              </a:solidFill>
              <a:cs typeface="ＭＳ Ｐゴシック" charset="0"/>
            </a:endParaRPr>
          </a:p>
        </p:txBody>
      </p:sp>
      <p:sp>
        <p:nvSpPr>
          <p:cNvPr id="2" name="Slide Number Placeholder 1"/>
          <p:cNvSpPr>
            <a:spLocks noGrp="1"/>
          </p:cNvSpPr>
          <p:nvPr>
            <p:ph type="sldNum" sz="quarter" idx="12"/>
          </p:nvPr>
        </p:nvSpPr>
        <p:spPr/>
        <p:txBody>
          <a:bodyPr/>
          <a:lstStyle/>
          <a:p>
            <a:fld id="{E14ADDF2-B542-4FCD-8794-3FC87ACCDCA0}" type="slidenum">
              <a:rPr lang="en-GB" smtClean="0"/>
              <a:t>4</a:t>
            </a:fld>
            <a:endParaRPr lang="en-GB"/>
          </a:p>
        </p:txBody>
      </p:sp>
    </p:spTree>
    <p:extLst>
      <p:ext uri="{BB962C8B-B14F-4D97-AF65-F5344CB8AC3E}">
        <p14:creationId xmlns:p14="http://schemas.microsoft.com/office/powerpoint/2010/main" val="37096820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Status</a:t>
            </a:r>
            <a:endParaRPr lang="en-GB" dirty="0"/>
          </a:p>
        </p:txBody>
      </p:sp>
      <p:sp>
        <p:nvSpPr>
          <p:cNvPr id="3" name="Content Placeholder 2"/>
          <p:cNvSpPr>
            <a:spLocks noGrp="1"/>
          </p:cNvSpPr>
          <p:nvPr>
            <p:ph idx="1"/>
          </p:nvPr>
        </p:nvSpPr>
        <p:spPr/>
        <p:txBody>
          <a:bodyPr/>
          <a:lstStyle/>
          <a:p>
            <a:r>
              <a:rPr lang="en-GB" dirty="0" smtClean="0"/>
              <a:t>draft-</a:t>
            </a:r>
            <a:r>
              <a:rPr lang="en-GB" dirty="0" err="1" smtClean="0"/>
              <a:t>ietf</a:t>
            </a:r>
            <a:r>
              <a:rPr lang="en-GB" dirty="0" smtClean="0"/>
              <a:t>-</a:t>
            </a:r>
            <a:r>
              <a:rPr lang="en-GB" dirty="0" err="1" smtClean="0"/>
              <a:t>mptcp</a:t>
            </a:r>
            <a:r>
              <a:rPr lang="en-GB" dirty="0" smtClean="0"/>
              <a:t>-experience – moving to IESG - Shepherd comments with authors</a:t>
            </a:r>
          </a:p>
          <a:p>
            <a:r>
              <a:rPr lang="en-GB" dirty="0"/>
              <a:t>Removing Charter item, “Implementation advice (Informational) to </a:t>
            </a:r>
            <a:r>
              <a:rPr lang="en-GB" dirty="0" smtClean="0"/>
              <a:t>IESG”</a:t>
            </a:r>
            <a:endParaRPr lang="en-GB" dirty="0"/>
          </a:p>
        </p:txBody>
      </p:sp>
      <p:sp>
        <p:nvSpPr>
          <p:cNvPr id="4" name="Slide Number Placeholder 3"/>
          <p:cNvSpPr>
            <a:spLocks noGrp="1"/>
          </p:cNvSpPr>
          <p:nvPr>
            <p:ph type="sldNum" sz="quarter" idx="12"/>
          </p:nvPr>
        </p:nvSpPr>
        <p:spPr/>
        <p:txBody>
          <a:bodyPr/>
          <a:lstStyle/>
          <a:p>
            <a:fld id="{E14ADDF2-B542-4FCD-8794-3FC87ACCDCA0}" type="slidenum">
              <a:rPr lang="en-GB" smtClean="0"/>
              <a:t>5</a:t>
            </a:fld>
            <a:endParaRPr lang="en-GB"/>
          </a:p>
        </p:txBody>
      </p:sp>
    </p:spTree>
    <p:extLst>
      <p:ext uri="{BB962C8B-B14F-4D97-AF65-F5344CB8AC3E}">
        <p14:creationId xmlns:p14="http://schemas.microsoft.com/office/powerpoint/2010/main" val="3436026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4740</TotalTime>
  <Words>443</Words>
  <Application>Microsoft Office PowerPoint</Application>
  <PresentationFormat>On-screen Show (4:3)</PresentationFormat>
  <Paragraphs>48</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Status</vt:lpstr>
    </vt:vector>
  </TitlesOfParts>
  <Company>BT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MPTCP Update</dc:title>
  <dc:creator>Philip Eardley</dc:creator>
  <cp:lastModifiedBy>Philip Eardley</cp:lastModifiedBy>
  <cp:revision>44</cp:revision>
  <dcterms:created xsi:type="dcterms:W3CDTF">2013-07-23T07:34:05Z</dcterms:created>
  <dcterms:modified xsi:type="dcterms:W3CDTF">2015-09-10T14:51:31Z</dcterms:modified>
</cp:coreProperties>
</file>