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8"/>
  </p:notesMasterIdLst>
  <p:sldIdLst>
    <p:sldId id="256" r:id="rId2"/>
    <p:sldId id="257" r:id="rId3"/>
    <p:sldId id="258" r:id="rId4"/>
    <p:sldId id="267" r:id="rId5"/>
    <p:sldId id="259" r:id="rId6"/>
    <p:sldId id="268" r:id="rId7"/>
  </p:sldIdLst>
  <p:sldSz cx="9144000" cy="6858000" type="screen4x3"/>
  <p:notesSz cx="6858000" cy="9144000"/>
  <p:defaultTextStyle>
    <a:defPPr>
      <a:defRPr lang="en-GB"/>
    </a:defPPr>
    <a:lvl1pPr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Arial Unicode MS" pitchFamily="34" charset="-128"/>
        <a:cs typeface="Arial Unicode MS" pitchFamily="34" charset="-128"/>
      </a:defRPr>
    </a:lvl1pPr>
    <a:lvl2pPr marL="742950" indent="-28575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Arial Unicode MS" pitchFamily="34" charset="-128"/>
        <a:cs typeface="Arial Unicode MS" pitchFamily="34" charset="-128"/>
      </a:defRPr>
    </a:lvl2pPr>
    <a:lvl3pPr marL="11430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Arial Unicode MS" pitchFamily="34" charset="-128"/>
        <a:cs typeface="Arial Unicode MS" pitchFamily="34" charset="-128"/>
      </a:defRPr>
    </a:lvl3pPr>
    <a:lvl4pPr marL="16002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Arial Unicode MS" pitchFamily="34" charset="-128"/>
        <a:cs typeface="Arial Unicode MS" pitchFamily="34" charset="-128"/>
      </a:defRPr>
    </a:lvl4pPr>
    <a:lvl5pPr marL="20574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Arial Unicode MS" pitchFamily="34" charset="-128"/>
        <a:cs typeface="Arial Unicode MS" pitchFamily="34" charset="-128"/>
      </a:defRPr>
    </a:lvl5pPr>
    <a:lvl6pPr marL="2286000" algn="l" defTabSz="914400" rtl="0" eaLnBrk="1" latinLnBrk="0" hangingPunct="1">
      <a:defRPr kern="1200">
        <a:solidFill>
          <a:schemeClr val="bg1"/>
        </a:solidFill>
        <a:latin typeface="Arial" charset="0"/>
        <a:ea typeface="Arial Unicode MS" pitchFamily="34" charset="-128"/>
        <a:cs typeface="Arial Unicode MS" pitchFamily="34" charset="-128"/>
      </a:defRPr>
    </a:lvl6pPr>
    <a:lvl7pPr marL="2743200" algn="l" defTabSz="914400" rtl="0" eaLnBrk="1" latinLnBrk="0" hangingPunct="1">
      <a:defRPr kern="1200">
        <a:solidFill>
          <a:schemeClr val="bg1"/>
        </a:solidFill>
        <a:latin typeface="Arial" charset="0"/>
        <a:ea typeface="Arial Unicode MS" pitchFamily="34" charset="-128"/>
        <a:cs typeface="Arial Unicode MS" pitchFamily="34" charset="-128"/>
      </a:defRPr>
    </a:lvl7pPr>
    <a:lvl8pPr marL="3200400" algn="l" defTabSz="914400" rtl="0" eaLnBrk="1" latinLnBrk="0" hangingPunct="1">
      <a:defRPr kern="1200">
        <a:solidFill>
          <a:schemeClr val="bg1"/>
        </a:solidFill>
        <a:latin typeface="Arial" charset="0"/>
        <a:ea typeface="Arial Unicode MS" pitchFamily="34" charset="-128"/>
        <a:cs typeface="Arial Unicode MS" pitchFamily="34" charset="-128"/>
      </a:defRPr>
    </a:lvl8pPr>
    <a:lvl9pPr marL="3657600" algn="l" defTabSz="914400" rtl="0" eaLnBrk="1" latinLnBrk="0" hangingPunct="1">
      <a:defRPr kern="1200">
        <a:solidFill>
          <a:schemeClr val="bg1"/>
        </a:solidFill>
        <a:latin typeface="Arial" charset="0"/>
        <a:ea typeface="Arial Unicode MS" pitchFamily="34" charset="-128"/>
        <a:cs typeface="Arial Unicode MS" pitchFamily="34"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858000" cy="9144000"/>
          </a:xfrm>
          <a:prstGeom prst="roundRect">
            <a:avLst>
              <a:gd name="adj" fmla="val 23"/>
            </a:avLst>
          </a:prstGeom>
          <a:solidFill>
            <a:srgbClr val="FFFFFF"/>
          </a:solidFill>
          <a:ln w="9360">
            <a:noFill/>
            <a:miter lim="800000"/>
            <a:headEnd/>
            <a:tailEnd/>
          </a:ln>
          <a:effectLst/>
        </p:spPr>
        <p:txBody>
          <a:bodyPr wrap="none" anchor="ctr"/>
          <a:lstStyle/>
          <a:p>
            <a:pPr>
              <a:defRPr/>
            </a:pPr>
            <a:endParaRPr lang="en-GB"/>
          </a:p>
        </p:txBody>
      </p:sp>
      <p:sp>
        <p:nvSpPr>
          <p:cNvPr id="2050"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GB"/>
          </a:p>
        </p:txBody>
      </p:sp>
      <p:sp>
        <p:nvSpPr>
          <p:cNvPr id="2051" name="AutoShape 3"/>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GB"/>
          </a:p>
        </p:txBody>
      </p:sp>
      <p:sp>
        <p:nvSpPr>
          <p:cNvPr id="9221" name="Rectangle 4"/>
          <p:cNvSpPr>
            <a:spLocks noGrp="1" noRot="1" noChangeAspect="1" noChangeArrowheads="1"/>
          </p:cNvSpPr>
          <p:nvPr>
            <p:ph type="sldImg"/>
          </p:nvPr>
        </p:nvSpPr>
        <p:spPr bwMode="auto">
          <a:xfrm>
            <a:off x="-11798300" y="-11796713"/>
            <a:ext cx="11793537" cy="12487276"/>
          </a:xfrm>
          <a:prstGeom prst="rect">
            <a:avLst/>
          </a:prstGeom>
          <a:noFill/>
          <a:ln w="9525">
            <a:noFill/>
            <a:round/>
            <a:headEnd/>
            <a:tailEnd/>
          </a:ln>
        </p:spPr>
      </p:sp>
      <p:sp>
        <p:nvSpPr>
          <p:cNvPr id="2053" name="Rectangle 5"/>
          <p:cNvSpPr>
            <a:spLocks noGrp="1" noChangeArrowheads="1"/>
          </p:cNvSpPr>
          <p:nvPr>
            <p:ph type="body"/>
          </p:nvPr>
        </p:nvSpPr>
        <p:spPr bwMode="auto">
          <a:xfrm>
            <a:off x="685800" y="4343400"/>
            <a:ext cx="5480050" cy="41084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Tree>
    <p:extLst>
      <p:ext uri="{BB962C8B-B14F-4D97-AF65-F5344CB8AC3E}">
        <p14:creationId xmlns:p14="http://schemas.microsoft.com/office/powerpoint/2010/main" val="303702682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0243" name="Rectangle 2"/>
          <p:cNvSpPr txBox="1">
            <a:spLocks noGrp="1" noChangeArrowheads="1"/>
          </p:cNvSpPr>
          <p:nvPr>
            <p:ph type="body"/>
          </p:nvPr>
        </p:nvSpPr>
        <p:spPr>
          <a:xfrm>
            <a:off x="685800" y="4343400"/>
            <a:ext cx="5481638" cy="4111625"/>
          </a:xfrm>
          <a:noFill/>
          <a:ln/>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1267" name="Rectangle 2"/>
          <p:cNvSpPr txBox="1">
            <a:spLocks noGrp="1" noChangeArrowheads="1"/>
          </p:cNvSpPr>
          <p:nvPr>
            <p:ph type="body"/>
          </p:nvPr>
        </p:nvSpPr>
        <p:spPr>
          <a:xfrm>
            <a:off x="685800" y="4343400"/>
            <a:ext cx="5481638" cy="4111625"/>
          </a:xfrm>
          <a:noFill/>
          <a:ln/>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2291" name="Rectangle 2"/>
          <p:cNvSpPr txBox="1">
            <a:spLocks noGrp="1" noChangeArrowheads="1"/>
          </p:cNvSpPr>
          <p:nvPr>
            <p:ph type="body"/>
          </p:nvPr>
        </p:nvSpPr>
        <p:spPr>
          <a:xfrm>
            <a:off x="685800" y="4343400"/>
            <a:ext cx="5481638" cy="4111625"/>
          </a:xfrm>
          <a:noFill/>
          <a:ln/>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3315" name="Rectangle 2"/>
          <p:cNvSpPr txBox="1">
            <a:spLocks noGrp="1" noChangeArrowheads="1"/>
          </p:cNvSpPr>
          <p:nvPr>
            <p:ph type="body"/>
          </p:nvPr>
        </p:nvSpPr>
        <p:spPr>
          <a:xfrm>
            <a:off x="685800" y="4343400"/>
            <a:ext cx="5481638" cy="4111625"/>
          </a:xfrm>
          <a:noFill/>
          <a:ln/>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11251607-A1EA-4780-90C4-4B2DB2D4BB7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8C4861E6-332F-4470-9E95-4D99D1D2E2C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274638"/>
            <a:ext cx="2055812" cy="584517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5038" cy="5845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798AAF50-26FF-4DE3-A3EE-A681E1F08C6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3250" cy="1136650"/>
          </a:xfrm>
        </p:spPr>
        <p:txBody>
          <a:bodyPr/>
          <a:lstStyle/>
          <a:p>
            <a:r>
              <a:rPr lang="en-US" smtClean="0"/>
              <a:t>Click to edit Master title style</a:t>
            </a:r>
            <a:endParaRPr lang="en-GB"/>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6137505F-EB2F-47AE-9620-33980BDD00C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EF0EFF7C-2B46-4461-B707-B7C9FC7A0C9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BB00EF45-7701-4FF4-91B1-7BE28403672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5425" cy="4519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5025" y="1600200"/>
            <a:ext cx="4035425" cy="4519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11095433-398F-4B21-9CBC-D7E3F876A68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3"/>
          <p:cNvSpPr>
            <a:spLocks noGrp="1" noChangeArrowheads="1"/>
          </p:cNvSpPr>
          <p:nvPr>
            <p:ph type="dt" idx="10"/>
          </p:nvPr>
        </p:nvSpPr>
        <p:spPr>
          <a:ln/>
        </p:spPr>
        <p:txBody>
          <a:bodyPr/>
          <a:lstStyle>
            <a:lvl1pPr>
              <a:defRPr/>
            </a:lvl1pPr>
          </a:lstStyle>
          <a:p>
            <a:pPr>
              <a:defRPr/>
            </a:pPr>
            <a:endParaRPr lang="en-US"/>
          </a:p>
        </p:txBody>
      </p:sp>
      <p:sp>
        <p:nvSpPr>
          <p:cNvPr id="8" name="Rectangle 4"/>
          <p:cNvSpPr>
            <a:spLocks noGrp="1" noChangeArrowheads="1"/>
          </p:cNvSpPr>
          <p:nvPr>
            <p:ph type="ftr" idx="11"/>
          </p:nvPr>
        </p:nvSpPr>
        <p:spPr>
          <a:ln/>
        </p:spPr>
        <p:txBody>
          <a:bodyPr/>
          <a:lstStyle>
            <a:lvl1pPr>
              <a:defRPr/>
            </a:lvl1pPr>
          </a:lstStyle>
          <a:p>
            <a:pPr>
              <a:defRPr/>
            </a:pPr>
            <a:endParaRPr lang="en-US"/>
          </a:p>
        </p:txBody>
      </p:sp>
      <p:sp>
        <p:nvSpPr>
          <p:cNvPr id="9" name="Rectangle 5"/>
          <p:cNvSpPr>
            <a:spLocks noGrp="1" noChangeArrowheads="1"/>
          </p:cNvSpPr>
          <p:nvPr>
            <p:ph type="sldNum" idx="12"/>
          </p:nvPr>
        </p:nvSpPr>
        <p:spPr>
          <a:ln/>
        </p:spPr>
        <p:txBody>
          <a:bodyPr/>
          <a:lstStyle>
            <a:lvl1pPr>
              <a:defRPr/>
            </a:lvl1pPr>
          </a:lstStyle>
          <a:p>
            <a:pPr>
              <a:defRPr/>
            </a:pPr>
            <a:fld id="{5CF4CC54-709A-40DA-990C-97DA7EF1FD7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827A8653-601A-4A75-AB3A-CEFE407D0A0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65A38EAE-50DF-4A67-98CC-F85AA2A8977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B869BD4D-5357-4C9D-9DB9-E8A8F0ABC0D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FC17ACD6-9D05-4097-B136-7D541E8B32A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4638"/>
            <a:ext cx="8223250" cy="1136650"/>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457200" y="1600200"/>
            <a:ext cx="8223250" cy="4519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Rectangle 3"/>
          <p:cNvSpPr>
            <a:spLocks noGrp="1" noChangeArrowheads="1"/>
          </p:cNvSpPr>
          <p:nvPr>
            <p:ph type="dt"/>
          </p:nvPr>
        </p:nvSpPr>
        <p:spPr bwMode="auto">
          <a:xfrm>
            <a:off x="457200" y="6245225"/>
            <a:ext cx="2127250" cy="469900"/>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defRPr>
            </a:lvl1pPr>
          </a:lstStyle>
          <a:p>
            <a:pPr>
              <a:defRPr/>
            </a:pPr>
            <a:endParaRPr lang="en-US"/>
          </a:p>
        </p:txBody>
      </p:sp>
      <p:sp>
        <p:nvSpPr>
          <p:cNvPr id="1028" name="Rectangle 4"/>
          <p:cNvSpPr>
            <a:spLocks noGrp="1" noChangeArrowheads="1"/>
          </p:cNvSpPr>
          <p:nvPr>
            <p:ph type="ftr"/>
          </p:nvPr>
        </p:nvSpPr>
        <p:spPr bwMode="auto">
          <a:xfrm>
            <a:off x="3124200" y="6245225"/>
            <a:ext cx="2889250" cy="469900"/>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defRPr>
            </a:lvl1pPr>
          </a:lstStyle>
          <a:p>
            <a:pPr>
              <a:defRPr/>
            </a:pPr>
            <a:endParaRPr lang="en-US"/>
          </a:p>
        </p:txBody>
      </p:sp>
      <p:sp>
        <p:nvSpPr>
          <p:cNvPr id="1029" name="Rectangle 5"/>
          <p:cNvSpPr>
            <a:spLocks noGrp="1" noChangeArrowheads="1"/>
          </p:cNvSpPr>
          <p:nvPr>
            <p:ph type="sldNum"/>
          </p:nvPr>
        </p:nvSpPr>
        <p:spPr bwMode="auto">
          <a:xfrm>
            <a:off x="6553200" y="6245225"/>
            <a:ext cx="2127250" cy="469900"/>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defRPr>
            </a:lvl1pPr>
          </a:lstStyle>
          <a:p>
            <a:pPr>
              <a:defRPr/>
            </a:pPr>
            <a:fld id="{5811DC6E-8A96-4D51-B8D3-58492841B60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Arial Unicode MS" pitchFamily="34" charset="-128"/>
          <a:cs typeface="Arial Unicode MS" pitchFamily="34" charset="-128"/>
        </a:defRPr>
      </a:lvl2pPr>
      <a:lvl3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Arial Unicode MS" pitchFamily="34" charset="-128"/>
          <a:cs typeface="Arial Unicode MS" pitchFamily="34" charset="-128"/>
        </a:defRPr>
      </a:lvl3pPr>
      <a:lvl4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Arial Unicode MS" pitchFamily="34" charset="-128"/>
          <a:cs typeface="Arial Unicode MS" pitchFamily="34" charset="-128"/>
        </a:defRPr>
      </a:lvl4pPr>
      <a:lvl5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Arial Unicode MS" pitchFamily="34" charset="-128"/>
          <a:cs typeface="Arial Unicode MS" pitchFamily="34" charset="-128"/>
        </a:defRPr>
      </a:lvl5pPr>
      <a:lvl6pPr marL="2514600" indent="-228600" algn="ctr" defTabSz="457200" rtl="0" fontAlgn="base">
        <a:spcBef>
          <a:spcPct val="0"/>
        </a:spcBef>
        <a:spcAft>
          <a:spcPct val="0"/>
        </a:spcAft>
        <a:buClr>
          <a:srgbClr val="000000"/>
        </a:buClr>
        <a:buSzPct val="100000"/>
        <a:buFont typeface="Times New Roman" pitchFamily="18" charset="0"/>
        <a:defRPr sz="4400">
          <a:solidFill>
            <a:srgbClr val="000000"/>
          </a:solidFill>
          <a:latin typeface="Arial" charset="0"/>
          <a:ea typeface="Arial Unicode MS" pitchFamily="34" charset="-128"/>
          <a:cs typeface="Arial Unicode MS" pitchFamily="34" charset="-128"/>
        </a:defRPr>
      </a:lvl6pPr>
      <a:lvl7pPr marL="2971800" indent="-228600" algn="ctr" defTabSz="457200" rtl="0" fontAlgn="base">
        <a:spcBef>
          <a:spcPct val="0"/>
        </a:spcBef>
        <a:spcAft>
          <a:spcPct val="0"/>
        </a:spcAft>
        <a:buClr>
          <a:srgbClr val="000000"/>
        </a:buClr>
        <a:buSzPct val="100000"/>
        <a:buFont typeface="Times New Roman" pitchFamily="18" charset="0"/>
        <a:defRPr sz="4400">
          <a:solidFill>
            <a:srgbClr val="000000"/>
          </a:solidFill>
          <a:latin typeface="Arial" charset="0"/>
          <a:ea typeface="Arial Unicode MS" pitchFamily="34" charset="-128"/>
          <a:cs typeface="Arial Unicode MS" pitchFamily="34" charset="-128"/>
        </a:defRPr>
      </a:lvl7pPr>
      <a:lvl8pPr marL="3429000" indent="-228600" algn="ctr" defTabSz="457200" rtl="0" fontAlgn="base">
        <a:spcBef>
          <a:spcPct val="0"/>
        </a:spcBef>
        <a:spcAft>
          <a:spcPct val="0"/>
        </a:spcAft>
        <a:buClr>
          <a:srgbClr val="000000"/>
        </a:buClr>
        <a:buSzPct val="100000"/>
        <a:buFont typeface="Times New Roman" pitchFamily="18" charset="0"/>
        <a:defRPr sz="4400">
          <a:solidFill>
            <a:srgbClr val="000000"/>
          </a:solidFill>
          <a:latin typeface="Arial" charset="0"/>
          <a:ea typeface="Arial Unicode MS" pitchFamily="34" charset="-128"/>
          <a:cs typeface="Arial Unicode MS" pitchFamily="34" charset="-128"/>
        </a:defRPr>
      </a:lvl8pPr>
      <a:lvl9pPr marL="3886200" indent="-228600" algn="ctr" defTabSz="457200" rtl="0" fontAlgn="base">
        <a:spcBef>
          <a:spcPct val="0"/>
        </a:spcBef>
        <a:spcAft>
          <a:spcPct val="0"/>
        </a:spcAft>
        <a:buClr>
          <a:srgbClr val="000000"/>
        </a:buClr>
        <a:buSzPct val="100000"/>
        <a:buFont typeface="Times New Roman" pitchFamily="18" charset="0"/>
        <a:defRPr sz="4400">
          <a:solidFill>
            <a:srgbClr val="000000"/>
          </a:solidFill>
          <a:latin typeface="Arial" charset="0"/>
          <a:ea typeface="Arial Unicode MS" pitchFamily="34" charset="-128"/>
          <a:cs typeface="Arial Unicode MS" pitchFamily="34" charset="-128"/>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8"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defRPr sz="28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8" charset="0"/>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5pPr>
      <a:lvl6pPr marL="25146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6pPr>
      <a:lvl7pPr marL="29718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7pPr>
      <a:lvl8pPr marL="34290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8pPr>
      <a:lvl9pPr marL="38862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trac.tools.ietf.org/wg/mptcp/trac/wiki/Interim_Oct_201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arstechnica.com/information-technology/2013/10/new-router-combines-your-home-and-mobile-networks-into-one-faster-pip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685800" y="1700213"/>
            <a:ext cx="7772400" cy="14700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MPTCP – MULTIPATH TCP</a:t>
            </a:r>
          </a:p>
        </p:txBody>
      </p:sp>
      <p:sp>
        <p:nvSpPr>
          <p:cNvPr id="2051" name="Rectangle 2"/>
          <p:cNvSpPr>
            <a:spLocks noGrp="1" noChangeArrowheads="1"/>
          </p:cNvSpPr>
          <p:nvPr>
            <p:ph type="subTitle" idx="4294967295"/>
          </p:nvPr>
        </p:nvSpPr>
        <p:spPr>
          <a:xfrm>
            <a:off x="1371600" y="3455988"/>
            <a:ext cx="6400800" cy="2584450"/>
          </a:xfrm>
        </p:spPr>
        <p:txBody>
          <a:bodyPr/>
          <a:lstStyle/>
          <a:p>
            <a:pPr marL="0" indent="0" algn="ctr" eaLnBrk="1" hangingPunct="1">
              <a:lnSpc>
                <a:spcPct val="80000"/>
              </a:lnSpc>
              <a:spcBef>
                <a:spcPts val="7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t>Interim meeting #4</a:t>
            </a:r>
          </a:p>
          <a:p>
            <a:pPr marL="0" indent="0" algn="ctr" eaLnBrk="1" hangingPunct="1">
              <a:lnSpc>
                <a:spcPct val="80000"/>
              </a:lnSpc>
              <a:spcBef>
                <a:spcPts val="7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t>3</a:t>
            </a:r>
            <a:r>
              <a:rPr lang="en-US" sz="2800" baseline="30000" dirty="0" smtClean="0"/>
              <a:t>rd</a:t>
            </a:r>
            <a:r>
              <a:rPr lang="en-US" sz="2800" dirty="0" smtClean="0"/>
              <a:t> October 2013</a:t>
            </a:r>
          </a:p>
          <a:p>
            <a:pPr marL="0" indent="0" algn="ctr" eaLnBrk="1" hangingPunct="1">
              <a:lnSpc>
                <a:spcPct val="80000"/>
              </a:lnSpc>
              <a:spcBef>
                <a:spcPts val="7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t>audio</a:t>
            </a:r>
          </a:p>
          <a:p>
            <a:pPr marL="0" indent="0" algn="ctr" eaLnBrk="1" hangingPunct="1">
              <a:lnSpc>
                <a:spcPct val="80000"/>
              </a:lnSpc>
              <a:spcBef>
                <a:spcPts val="7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800" dirty="0" smtClean="0"/>
          </a:p>
          <a:p>
            <a:pPr marL="0" indent="0" algn="ctr" eaLnBrk="1" hangingPunct="1">
              <a:lnSpc>
                <a:spcPct val="80000"/>
              </a:lnSpc>
              <a:spcBef>
                <a:spcPts val="7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t>Yoshifumi Nishida</a:t>
            </a:r>
          </a:p>
          <a:p>
            <a:pPr marL="0" indent="0" algn="ctr" eaLnBrk="1" hangingPunct="1">
              <a:lnSpc>
                <a:spcPct val="80000"/>
              </a:lnSpc>
              <a:spcBef>
                <a:spcPts val="7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t>Philip </a:t>
            </a:r>
            <a:r>
              <a:rPr lang="en-US" sz="2800" dirty="0" err="1" smtClean="0"/>
              <a:t>Eardley</a:t>
            </a:r>
            <a:endParaRPr lang="en-US" sz="2800"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457200" y="268288"/>
            <a:ext cx="8229600" cy="1519237"/>
          </a:xfrm>
        </p:spPr>
        <p:txBody>
          <a:bodyPr/>
          <a:lstStyle/>
          <a:p>
            <a:pPr eaLnBrk="1" hangingPunct="1"/>
            <a:endParaRPr lang="en-US" smtClean="0"/>
          </a:p>
        </p:txBody>
      </p:sp>
      <p:sp>
        <p:nvSpPr>
          <p:cNvPr id="3075" name="Rectangle 2"/>
          <p:cNvSpPr>
            <a:spLocks noGrp="1" noChangeArrowheads="1"/>
          </p:cNvSpPr>
          <p:nvPr>
            <p:ph type="body" idx="1"/>
          </p:nvPr>
        </p:nvSpPr>
        <p:spPr>
          <a:xfrm>
            <a:off x="457200" y="1600200"/>
            <a:ext cx="8229600" cy="5089525"/>
          </a:xfrm>
        </p:spPr>
        <p:txBody>
          <a:bodyPr/>
          <a:lstStyle/>
          <a:p>
            <a:pPr eaLnBrk="1" hangingPunct="1">
              <a:buFont typeface="Arial" charset="0"/>
              <a:buChar char="•"/>
            </a:pPr>
            <a:r>
              <a:rPr lang="en-GB" dirty="0" smtClean="0"/>
              <a:t>Scribes</a:t>
            </a:r>
          </a:p>
          <a:p>
            <a:pPr eaLnBrk="1" hangingPunct="1">
              <a:buFont typeface="Arial" charset="0"/>
              <a:buChar char="•"/>
            </a:pPr>
            <a:r>
              <a:rPr lang="en-GB" dirty="0" smtClean="0"/>
              <a:t>Jabber</a:t>
            </a:r>
          </a:p>
          <a:p>
            <a:pPr eaLnBrk="1" hangingPunct="1">
              <a:buFont typeface="Arial" charset="0"/>
              <a:buChar char="•"/>
            </a:pPr>
            <a:r>
              <a:rPr lang="en-GB" dirty="0" smtClean="0"/>
              <a:t>Please include “-</a:t>
            </a:r>
            <a:r>
              <a:rPr lang="en-GB" dirty="0" err="1" smtClean="0"/>
              <a:t>mptcp</a:t>
            </a:r>
            <a:r>
              <a:rPr lang="en-GB" dirty="0" smtClean="0"/>
              <a:t>-” in your draft names</a:t>
            </a:r>
          </a:p>
          <a:p>
            <a:pPr eaLnBrk="1" hangingPunct="1">
              <a:buFont typeface="Arial" charset="0"/>
              <a:buChar char="•"/>
            </a:pPr>
            <a:r>
              <a:rPr lang="en-GB" dirty="0" smtClean="0"/>
              <a:t>Please say your name </a:t>
            </a:r>
          </a:p>
          <a:p>
            <a:pPr eaLnBrk="1" hangingPunct="1">
              <a:buFont typeface="Arial" charset="0"/>
              <a:buChar char="•"/>
            </a:pPr>
            <a:r>
              <a:rPr lang="en-GB" dirty="0" smtClean="0"/>
              <a:t>Meeting being recorded</a:t>
            </a:r>
          </a:p>
          <a:p>
            <a:pPr eaLnBrk="1" hangingPunct="1">
              <a:buFont typeface="Arial" charset="0"/>
              <a:buChar char="•"/>
            </a:pPr>
            <a:r>
              <a:rPr lang="en-GB" dirty="0" smtClean="0"/>
              <a:t>Info </a:t>
            </a:r>
            <a:r>
              <a:rPr lang="en-GB" dirty="0"/>
              <a:t>at </a:t>
            </a:r>
            <a:r>
              <a:rPr lang="en-GB" dirty="0">
                <a:hlinkClick r:id="rId3"/>
              </a:rPr>
              <a:t>http://</a:t>
            </a:r>
            <a:r>
              <a:rPr lang="en-GB" dirty="0" smtClean="0">
                <a:hlinkClick r:id="rId3"/>
              </a:rPr>
              <a:t>trac.tools.ietf.org/wg/mptcp/trac/wiki/Interim_Oct_2013</a:t>
            </a:r>
            <a:r>
              <a:rPr lang="en-GB" dirty="0" smtClean="0"/>
              <a:t> </a:t>
            </a:r>
          </a:p>
          <a:p>
            <a:pPr eaLnBrk="1" hangingPunct="1">
              <a:buClrTx/>
              <a:buSzTx/>
              <a:buFontTx/>
              <a:buNone/>
            </a:pPr>
            <a:endParaRPr lang="en-GB"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457200" y="274638"/>
            <a:ext cx="82296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Note Well</a:t>
            </a:r>
          </a:p>
        </p:txBody>
      </p:sp>
      <p:sp>
        <p:nvSpPr>
          <p:cNvPr id="4099" name="Rectangle 2"/>
          <p:cNvSpPr>
            <a:spLocks noGrp="1" noChangeArrowheads="1"/>
          </p:cNvSpPr>
          <p:nvPr>
            <p:ph type="body" idx="1"/>
          </p:nvPr>
        </p:nvSpPr>
        <p:spPr>
          <a:xfrm>
            <a:off x="468313" y="1125538"/>
            <a:ext cx="8229600" cy="5621337"/>
          </a:xfrm>
        </p:spPr>
        <p:txBody>
          <a:bodyPr/>
          <a:lstStyle/>
          <a:p>
            <a:pPr marL="336550" indent="-336550" eaLnBrk="1" hangingPunct="1">
              <a:lnSpc>
                <a:spcPct val="80000"/>
              </a:lnSpc>
              <a:spcBef>
                <a:spcPts val="350"/>
              </a:spcBef>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1400" smtClean="0"/>
              <a:t>Any submission to the IETF intended by the Contributor for publication as all or part of an IETF Internet-Draft or RFC and any statement made within the context of an IETF activity is considered an "IETF Contribution". Such statements include oral statements in IETF sessions, as well as written and electronic communications made at any time or place, which are addressed to:</a:t>
            </a:r>
          </a:p>
          <a:p>
            <a:pPr marL="336550" indent="-336550" eaLnBrk="1" hangingPunct="1">
              <a:lnSpc>
                <a:spcPct val="80000"/>
              </a:lnSpc>
              <a:spcBef>
                <a:spcPts val="350"/>
              </a:spcBef>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endParaRPr lang="en-GB" sz="1400" smtClean="0"/>
          </a:p>
          <a:p>
            <a:pPr marL="336550" indent="-336550" eaLnBrk="1" hangingPunct="1">
              <a:lnSpc>
                <a:spcPct val="80000"/>
              </a:lnSpc>
              <a:spcBef>
                <a:spcPts val="350"/>
              </a:spcBef>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1400" smtClean="0"/>
              <a:t>    * The IETF plenary session</a:t>
            </a:r>
          </a:p>
          <a:p>
            <a:pPr marL="336550" indent="-336550" eaLnBrk="1" hangingPunct="1">
              <a:lnSpc>
                <a:spcPct val="80000"/>
              </a:lnSpc>
              <a:spcBef>
                <a:spcPts val="350"/>
              </a:spcBef>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1400" smtClean="0"/>
              <a:t>    * The IESG, or any member thereof on behalf of the IESG</a:t>
            </a:r>
          </a:p>
          <a:p>
            <a:pPr marL="336550" indent="-336550" eaLnBrk="1" hangingPunct="1">
              <a:lnSpc>
                <a:spcPct val="80000"/>
              </a:lnSpc>
              <a:spcBef>
                <a:spcPts val="350"/>
              </a:spcBef>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1400" smtClean="0"/>
              <a:t>    * Any IETF mailing list, including the IETF list itself, any working group or design team list, or any other list functioning under IETF auspices</a:t>
            </a:r>
          </a:p>
          <a:p>
            <a:pPr marL="336550" indent="-336550" eaLnBrk="1" hangingPunct="1">
              <a:lnSpc>
                <a:spcPct val="80000"/>
              </a:lnSpc>
              <a:spcBef>
                <a:spcPts val="350"/>
              </a:spcBef>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1400" smtClean="0"/>
              <a:t>    * Any IETF working group or portion thereof</a:t>
            </a:r>
          </a:p>
          <a:p>
            <a:pPr marL="336550" indent="-336550" eaLnBrk="1" hangingPunct="1">
              <a:lnSpc>
                <a:spcPct val="80000"/>
              </a:lnSpc>
              <a:spcBef>
                <a:spcPts val="350"/>
              </a:spcBef>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1400" smtClean="0"/>
              <a:t>    * The IAB or any member thereof on behalf of the IAB</a:t>
            </a:r>
          </a:p>
          <a:p>
            <a:pPr marL="336550" indent="-336550" eaLnBrk="1" hangingPunct="1">
              <a:lnSpc>
                <a:spcPct val="80000"/>
              </a:lnSpc>
              <a:spcBef>
                <a:spcPts val="350"/>
              </a:spcBef>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1400" smtClean="0"/>
              <a:t>    * The RFC Editor or the Internet-Drafts function</a:t>
            </a:r>
          </a:p>
          <a:p>
            <a:pPr marL="336550" indent="-336550" eaLnBrk="1" hangingPunct="1">
              <a:lnSpc>
                <a:spcPct val="80000"/>
              </a:lnSpc>
              <a:spcBef>
                <a:spcPts val="350"/>
              </a:spcBef>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endParaRPr lang="en-GB" sz="1400" smtClean="0"/>
          </a:p>
          <a:p>
            <a:pPr marL="336550" indent="-336550" eaLnBrk="1" hangingPunct="1">
              <a:lnSpc>
                <a:spcPct val="80000"/>
              </a:lnSpc>
              <a:spcBef>
                <a:spcPts val="350"/>
              </a:spcBef>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1400" smtClean="0"/>
              <a:t>All IETF Contributions are subject to the rules of RFC 5378 and RFC 3979 (updated by RFC 4879).</a:t>
            </a:r>
          </a:p>
          <a:p>
            <a:pPr marL="336550" indent="-336550" eaLnBrk="1" hangingPunct="1">
              <a:lnSpc>
                <a:spcPct val="80000"/>
              </a:lnSpc>
              <a:spcBef>
                <a:spcPts val="350"/>
              </a:spcBef>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endParaRPr lang="en-GB" sz="1400" smtClean="0"/>
          </a:p>
          <a:p>
            <a:pPr marL="336550" indent="-336550" eaLnBrk="1" hangingPunct="1">
              <a:lnSpc>
                <a:spcPct val="80000"/>
              </a:lnSpc>
              <a:spcBef>
                <a:spcPts val="350"/>
              </a:spcBef>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1400" smtClean="0"/>
              <a:t>Statements made outside of an IETF session, mailing list or other function, that are clearly not intended to be input to an IETF activity, group or function, are not IETF Contributions in the context of this notice.</a:t>
            </a:r>
          </a:p>
          <a:p>
            <a:pPr marL="336550" indent="-336550" eaLnBrk="1" hangingPunct="1">
              <a:lnSpc>
                <a:spcPct val="80000"/>
              </a:lnSpc>
              <a:spcBef>
                <a:spcPts val="350"/>
              </a:spcBef>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endParaRPr lang="en-GB" sz="1400" smtClean="0"/>
          </a:p>
          <a:p>
            <a:pPr marL="336550" indent="-336550" eaLnBrk="1" hangingPunct="1">
              <a:lnSpc>
                <a:spcPct val="80000"/>
              </a:lnSpc>
              <a:spcBef>
                <a:spcPts val="350"/>
              </a:spcBef>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1400" smtClean="0"/>
              <a:t>Please consult RFC 5378 and RFC 3979 for details.</a:t>
            </a:r>
          </a:p>
          <a:p>
            <a:pPr marL="336550" indent="-336550" eaLnBrk="1" hangingPunct="1">
              <a:lnSpc>
                <a:spcPct val="80000"/>
              </a:lnSpc>
              <a:spcBef>
                <a:spcPts val="350"/>
              </a:spcBef>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endParaRPr lang="en-GB" sz="1400" smtClean="0"/>
          </a:p>
          <a:p>
            <a:pPr marL="336550" indent="-336550" eaLnBrk="1" hangingPunct="1">
              <a:lnSpc>
                <a:spcPct val="80000"/>
              </a:lnSpc>
              <a:spcBef>
                <a:spcPts val="350"/>
              </a:spcBef>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1400" smtClean="0"/>
              <a:t>A participant in any IETF activity is deemed to accept all IETF rules of process, as documented in Best Current Practices RFCs and IESG Statements.</a:t>
            </a:r>
          </a:p>
          <a:p>
            <a:pPr marL="336550" indent="-336550" eaLnBrk="1" hangingPunct="1">
              <a:lnSpc>
                <a:spcPct val="80000"/>
              </a:lnSpc>
              <a:spcBef>
                <a:spcPts val="350"/>
              </a:spcBef>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endParaRPr lang="en-GB" sz="1400" smtClean="0"/>
          </a:p>
          <a:p>
            <a:pPr marL="336550" indent="-336550" eaLnBrk="1" hangingPunct="1">
              <a:lnSpc>
                <a:spcPct val="80000"/>
              </a:lnSpc>
              <a:spcBef>
                <a:spcPts val="350"/>
              </a:spcBef>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1400" smtClean="0"/>
              <a:t>A participant in any IETF activity acknowledges that written, audio and video records of meetings may be made and may be available to the public.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News</a:t>
            </a:r>
            <a:endParaRPr lang="en-GB" dirty="0"/>
          </a:p>
        </p:txBody>
      </p:sp>
      <p:sp>
        <p:nvSpPr>
          <p:cNvPr id="3" name="Content Placeholder 2"/>
          <p:cNvSpPr>
            <a:spLocks noGrp="1"/>
          </p:cNvSpPr>
          <p:nvPr>
            <p:ph idx="1"/>
          </p:nvPr>
        </p:nvSpPr>
        <p:spPr/>
        <p:txBody>
          <a:bodyPr/>
          <a:lstStyle/>
          <a:p>
            <a:pPr marL="457200" indent="-457200">
              <a:buFont typeface="Arial" pitchFamily="34" charset="0"/>
              <a:buChar char="•"/>
            </a:pPr>
            <a:r>
              <a:rPr lang="en-GB" dirty="0" smtClean="0"/>
              <a:t>iOS7 </a:t>
            </a:r>
          </a:p>
          <a:p>
            <a:pPr marL="457200" indent="-457200">
              <a:buFont typeface="Arial" pitchFamily="34" charset="0"/>
              <a:buChar char="•"/>
            </a:pPr>
            <a:r>
              <a:rPr lang="en-GB" dirty="0" smtClean="0"/>
              <a:t>Multipath Networks home router</a:t>
            </a:r>
            <a:r>
              <a:rPr lang="en-GB" dirty="0"/>
              <a:t> </a:t>
            </a:r>
            <a:r>
              <a:rPr lang="en-GB" dirty="0">
                <a:hlinkClick r:id="rId2"/>
              </a:rPr>
              <a:t>http://arstechnica.com/information-technology/2013/10/new-router-combines-your-home-and-mobile-networks-into-one-faster-pipe</a:t>
            </a:r>
            <a:r>
              <a:rPr lang="en-GB" dirty="0" smtClean="0">
                <a:hlinkClick r:id="rId2"/>
              </a:rPr>
              <a:t>/</a:t>
            </a:r>
            <a:r>
              <a:rPr lang="en-GB" dirty="0" smtClean="0"/>
              <a:t> </a:t>
            </a:r>
          </a:p>
          <a:p>
            <a:pPr marL="457200" indent="-457200">
              <a:buFont typeface="Arial" pitchFamily="34" charset="0"/>
              <a:buChar char="•"/>
            </a:pPr>
            <a:r>
              <a:rPr lang="en-GB" dirty="0" smtClean="0"/>
              <a:t>We’ve been trying to get a Security Area advisor (currently Sec Ads by default!)</a:t>
            </a:r>
            <a:endParaRPr lang="en-GB" dirty="0"/>
          </a:p>
        </p:txBody>
      </p:sp>
    </p:spTree>
    <p:extLst>
      <p:ext uri="{BB962C8B-B14F-4D97-AF65-F5344CB8AC3E}">
        <p14:creationId xmlns:p14="http://schemas.microsoft.com/office/powerpoint/2010/main" val="749180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468313" y="0"/>
            <a:ext cx="82296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Aim</a:t>
            </a:r>
          </a:p>
        </p:txBody>
      </p:sp>
      <p:sp>
        <p:nvSpPr>
          <p:cNvPr id="6146" name="Rectangle 2"/>
          <p:cNvSpPr>
            <a:spLocks noGrp="1" noChangeArrowheads="1"/>
          </p:cNvSpPr>
          <p:nvPr>
            <p:ph type="body" idx="1"/>
          </p:nvPr>
        </p:nvSpPr>
        <p:spPr>
          <a:xfrm>
            <a:off x="539552" y="1427162"/>
            <a:ext cx="8604448" cy="5430838"/>
          </a:xfrm>
        </p:spPr>
        <p:txBody>
          <a:bodyPr/>
          <a:lstStyle/>
          <a:p>
            <a:pPr marL="336550" indent="-336550" eaLnBrk="1" hangingPunct="1">
              <a:lnSpc>
                <a:spcPct val="80000"/>
              </a:lnSpc>
              <a:spcBef>
                <a:spcPts val="500"/>
              </a:spcBef>
              <a:buFont typeface="Arial"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2800" dirty="0" smtClean="0"/>
              <a:t>Advancing </a:t>
            </a:r>
            <a:r>
              <a:rPr lang="en-GB" sz="2800" dirty="0"/>
              <a:t>RFC 6824 on the standards track. </a:t>
            </a:r>
          </a:p>
          <a:p>
            <a:pPr marL="736600" lvl="1" indent="-336550" eaLnBrk="1" hangingPunct="1">
              <a:lnSpc>
                <a:spcPct val="80000"/>
              </a:lnSpc>
              <a:spcBef>
                <a:spcPts val="500"/>
              </a:spcBef>
              <a:buFont typeface="Arial"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2400" dirty="0" smtClean="0"/>
              <a:t>reach </a:t>
            </a:r>
            <a:r>
              <a:rPr lang="en-GB" sz="2400" dirty="0"/>
              <a:t>consensus on what security improvements are needed - and what are not needed - in order to progress MPTCP on the Standards track. </a:t>
            </a:r>
            <a:endParaRPr lang="en-GB" sz="2400" dirty="0" smtClean="0"/>
          </a:p>
          <a:p>
            <a:pPr marL="736600" lvl="1" indent="-336550" eaLnBrk="1" hangingPunct="1">
              <a:lnSpc>
                <a:spcPct val="80000"/>
              </a:lnSpc>
              <a:spcBef>
                <a:spcPts val="500"/>
              </a:spcBef>
              <a:buFont typeface="Arial"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2400" dirty="0" smtClean="0"/>
              <a:t>both </a:t>
            </a:r>
            <a:r>
              <a:rPr lang="en-GB" sz="2400" dirty="0"/>
              <a:t>the threat(s) that we will handle and, at a high-level, the solutions that will be defined.</a:t>
            </a:r>
          </a:p>
          <a:p>
            <a:pPr marL="336550" indent="-336550" eaLnBrk="1" hangingPunct="1">
              <a:lnSpc>
                <a:spcPct val="80000"/>
              </a:lnSpc>
              <a:spcBef>
                <a:spcPts val="500"/>
              </a:spcBef>
              <a:buFont typeface="Arial"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2800" dirty="0"/>
              <a:t>Proposed approach:-</a:t>
            </a:r>
          </a:p>
          <a:p>
            <a:pPr marL="736600" lvl="1" indent="-336550" eaLnBrk="1" hangingPunct="1">
              <a:lnSpc>
                <a:spcPct val="80000"/>
              </a:lnSpc>
              <a:spcBef>
                <a:spcPts val="500"/>
              </a:spcBef>
              <a:buFont typeface="Arial"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2400" dirty="0" smtClean="0"/>
              <a:t>Prong </a:t>
            </a:r>
            <a:r>
              <a:rPr lang="en-GB" sz="2400" dirty="0"/>
              <a:t>1: </a:t>
            </a:r>
            <a:r>
              <a:rPr lang="en-GB" sz="2400" dirty="0" smtClean="0"/>
              <a:t>solve </a:t>
            </a:r>
            <a:r>
              <a:rPr lang="en-GB" sz="2400" dirty="0"/>
              <a:t>the ADD_ADDR </a:t>
            </a:r>
            <a:r>
              <a:rPr lang="en-GB" sz="2400" dirty="0" smtClean="0"/>
              <a:t>attack</a:t>
            </a:r>
          </a:p>
          <a:p>
            <a:pPr marL="736600" lvl="1" indent="-336550" eaLnBrk="1" hangingPunct="1">
              <a:lnSpc>
                <a:spcPct val="80000"/>
              </a:lnSpc>
              <a:spcBef>
                <a:spcPts val="500"/>
              </a:spcBef>
              <a:buFont typeface="Arial"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2400" dirty="0" smtClean="0"/>
              <a:t>Prong </a:t>
            </a:r>
            <a:r>
              <a:rPr lang="en-GB" sz="2400" dirty="0"/>
              <a:t>2: </a:t>
            </a:r>
            <a:r>
              <a:rPr lang="en-GB" sz="2400" dirty="0" smtClean="0"/>
              <a:t>better than the </a:t>
            </a:r>
            <a:r>
              <a:rPr lang="en-GB" sz="2400" dirty="0"/>
              <a:t>key in the clear on the MP_CAPABLE </a:t>
            </a:r>
            <a:r>
              <a:rPr lang="en-GB" sz="2400" dirty="0" smtClean="0"/>
              <a:t>exchange</a:t>
            </a:r>
            <a:endParaRPr lang="en-GB" sz="2800" dirty="0"/>
          </a:p>
          <a:p>
            <a:pPr marL="336550" indent="-336550" eaLnBrk="1" hangingPunct="1">
              <a:lnSpc>
                <a:spcPct val="80000"/>
              </a:lnSpc>
              <a:spcBef>
                <a:spcPts val="500"/>
              </a:spcBef>
              <a:buFont typeface="Arial"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2800" dirty="0" smtClean="0"/>
              <a:t>Format: open discussion led by Marcelo</a:t>
            </a:r>
            <a:endParaRPr lang="en-GB" dirty="0" smtClean="0"/>
          </a:p>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endParaRPr lang="en-GB" sz="2000" dirty="0" smtClean="0"/>
          </a:p>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endParaRPr lang="en-GB" sz="1800" dirty="0" smtClean="0"/>
          </a:p>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1800" b="1" dirty="0" smtClean="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steps</a:t>
            </a:r>
            <a:endParaRPr lang="en-GB" dirty="0"/>
          </a:p>
        </p:txBody>
      </p:sp>
      <p:sp>
        <p:nvSpPr>
          <p:cNvPr id="3" name="Content Placeholder 2"/>
          <p:cNvSpPr>
            <a:spLocks noGrp="1"/>
          </p:cNvSpPr>
          <p:nvPr>
            <p:ph idx="1"/>
          </p:nvPr>
        </p:nvSpPr>
        <p:spPr/>
        <p:txBody>
          <a:bodyPr/>
          <a:lstStyle/>
          <a:p>
            <a:pPr marL="457200" indent="-457200">
              <a:buFont typeface="Arial" pitchFamily="34" charset="0"/>
              <a:buChar char="•"/>
            </a:pPr>
            <a:r>
              <a:rPr lang="en-GB" dirty="0" smtClean="0"/>
              <a:t>Agreements reached</a:t>
            </a:r>
          </a:p>
          <a:p>
            <a:pPr marL="457200" indent="-457200">
              <a:buFont typeface="Arial" pitchFamily="34" charset="0"/>
              <a:buChar char="•"/>
            </a:pPr>
            <a:r>
              <a:rPr lang="en-GB" dirty="0" smtClean="0"/>
              <a:t>Open points needing more discussion</a:t>
            </a:r>
          </a:p>
          <a:p>
            <a:pPr marL="457200" indent="-457200">
              <a:buFont typeface="Arial" pitchFamily="34" charset="0"/>
              <a:buChar char="•"/>
            </a:pPr>
            <a:r>
              <a:rPr lang="en-GB" dirty="0" smtClean="0"/>
              <a:t>Two slots requested for Vancouver</a:t>
            </a:r>
            <a:endParaRPr lang="en-GB" dirty="0"/>
          </a:p>
        </p:txBody>
      </p:sp>
    </p:spTree>
    <p:extLst>
      <p:ext uri="{BB962C8B-B14F-4D97-AF65-F5344CB8AC3E}">
        <p14:creationId xmlns:p14="http://schemas.microsoft.com/office/powerpoint/2010/main" val="442154383"/>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ea typeface="Arial Unicode MS" pitchFamily="34" charset="-128"/>
            <a:cs typeface="Arial Unicode MS"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6700</TotalTime>
  <Words>441</Words>
  <Application>Microsoft Office PowerPoint</Application>
  <PresentationFormat>On-screen Show (4:3)</PresentationFormat>
  <Paragraphs>51</Paragraphs>
  <Slides>6</Slides>
  <Notes>4</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MPTCP – MULTIPATH TCP</vt:lpstr>
      <vt:lpstr>PowerPoint Presentation</vt:lpstr>
      <vt:lpstr>Note Well</vt:lpstr>
      <vt:lpstr>News</vt:lpstr>
      <vt:lpstr>Aim</vt:lpstr>
      <vt:lpstr>Next steps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MPTCP – MULTIPATH TCP</dc:title>
  <dc:creator>Philip Eardley</dc:creator>
  <cp:lastModifiedBy>Philip Eardley</cp:lastModifiedBy>
  <cp:revision>39</cp:revision>
  <cp:lastPrinted>1601-01-01T00:00:00Z</cp:lastPrinted>
  <dcterms:created xsi:type="dcterms:W3CDTF">2009-10-28T15:57:45Z</dcterms:created>
  <dcterms:modified xsi:type="dcterms:W3CDTF">2013-10-03T13:18:50Z</dcterms:modified>
</cp:coreProperties>
</file>