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077" autoAdjust="0"/>
  </p:normalViewPr>
  <p:slideViewPr>
    <p:cSldViewPr>
      <p:cViewPr varScale="1">
        <p:scale>
          <a:sx n="106" d="100"/>
          <a:sy n="106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MPTCP Proxy Considerations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Xinpeng(Jackie) Wei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Purpose of MPTCP 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60"/>
          </a:xfrm>
        </p:spPr>
        <p:txBody>
          <a:bodyPr/>
          <a:lstStyle/>
          <a:p>
            <a:pPr algn="just"/>
            <a:r>
              <a:rPr lang="en-US" altLang="zh-CN" dirty="0" smtClean="0"/>
              <a:t>Support the use of MPTCP for communication peers in case not both of the peers are capable of MPTCP.</a:t>
            </a:r>
          </a:p>
          <a:p>
            <a:pPr algn="just"/>
            <a:r>
              <a:rPr lang="en-US" altLang="zh-CN" dirty="0" smtClean="0"/>
              <a:t>Traffic aggregation</a:t>
            </a:r>
          </a:p>
          <a:p>
            <a:pPr lvl="1" algn="just"/>
            <a:r>
              <a:rPr lang="en-US" altLang="zh-CN" dirty="0" smtClean="0"/>
              <a:t>E.g. aggregate traffic to do security check or traffic optimization.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284984"/>
            <a:ext cx="799288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4" y="5085184"/>
            <a:ext cx="230425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Could provide benefits in some scenarios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08104" y="5085184"/>
            <a:ext cx="244827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mtClean="0"/>
              <a:t>Conflicts with the initial purpose of MPTCP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139952" y="2780928"/>
            <a:ext cx="15841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Scenario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419872" y="3356992"/>
            <a:ext cx="86409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3356992"/>
            <a:ext cx="99488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TCP host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3284984"/>
            <a:ext cx="130965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MPTCP host</a:t>
            </a:r>
            <a:endParaRPr lang="zh-CN" altLang="en-US" dirty="0"/>
          </a:p>
        </p:txBody>
      </p:sp>
      <p:pic>
        <p:nvPicPr>
          <p:cNvPr id="14" name="图片 13" descr="U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276872"/>
            <a:ext cx="540643" cy="907286"/>
          </a:xfrm>
          <a:prstGeom prst="rect">
            <a:avLst/>
          </a:prstGeom>
        </p:spPr>
      </p:pic>
      <p:pic>
        <p:nvPicPr>
          <p:cNvPr id="15" name="图片 14" descr="server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2348880"/>
            <a:ext cx="743712" cy="835152"/>
          </a:xfrm>
          <a:prstGeom prst="rect">
            <a:avLst/>
          </a:prstGeom>
        </p:spPr>
      </p:pic>
      <p:pic>
        <p:nvPicPr>
          <p:cNvPr id="16" name="图片 15" descr="prox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0268" y="2204864"/>
            <a:ext cx="668844" cy="1008112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1800744" y="2436990"/>
            <a:ext cx="1748118" cy="276412"/>
          </a:xfrm>
          <a:custGeom>
            <a:avLst/>
            <a:gdLst>
              <a:gd name="connsiteX0" fmla="*/ 0 w 1748118"/>
              <a:gd name="connsiteY0" fmla="*/ 276412 h 276412"/>
              <a:gd name="connsiteX1" fmla="*/ 708212 w 1748118"/>
              <a:gd name="connsiteY1" fmla="*/ 34365 h 276412"/>
              <a:gd name="connsiteX2" fmla="*/ 1748118 w 1748118"/>
              <a:gd name="connsiteY2" fmla="*/ 70224 h 2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118" h="276412">
                <a:moveTo>
                  <a:pt x="0" y="276412"/>
                </a:moveTo>
                <a:cubicBezTo>
                  <a:pt x="208429" y="172571"/>
                  <a:pt x="416859" y="68730"/>
                  <a:pt x="708212" y="34365"/>
                </a:cubicBezTo>
                <a:cubicBezTo>
                  <a:pt x="999565" y="0"/>
                  <a:pt x="1373841" y="35112"/>
                  <a:pt x="1748118" y="70224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746956" y="2910626"/>
            <a:ext cx="1828800" cy="198717"/>
          </a:xfrm>
          <a:custGeom>
            <a:avLst/>
            <a:gdLst>
              <a:gd name="connsiteX0" fmla="*/ 0 w 1828800"/>
              <a:gd name="connsiteY0" fmla="*/ 0 h 198717"/>
              <a:gd name="connsiteX1" fmla="*/ 941294 w 1828800"/>
              <a:gd name="connsiteY1" fmla="*/ 197223 h 198717"/>
              <a:gd name="connsiteX2" fmla="*/ 1828800 w 1828800"/>
              <a:gd name="connsiteY2" fmla="*/ 8965 h 19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98717">
                <a:moveTo>
                  <a:pt x="0" y="0"/>
                </a:moveTo>
                <a:cubicBezTo>
                  <a:pt x="318247" y="97864"/>
                  <a:pt x="636494" y="195729"/>
                  <a:pt x="941294" y="197223"/>
                </a:cubicBezTo>
                <a:cubicBezTo>
                  <a:pt x="1246094" y="198717"/>
                  <a:pt x="1537447" y="103841"/>
                  <a:pt x="1828800" y="8965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79712" y="4725144"/>
            <a:ext cx="453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Converting between MPTCP host and TCP host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3800745" y="2643136"/>
            <a:ext cx="2079812" cy="44824"/>
          </a:xfrm>
          <a:custGeom>
            <a:avLst/>
            <a:gdLst>
              <a:gd name="connsiteX0" fmla="*/ 0 w 2079812"/>
              <a:gd name="connsiteY0" fmla="*/ 44824 h 44824"/>
              <a:gd name="connsiteX1" fmla="*/ 2079812 w 2079812"/>
              <a:gd name="connsiteY1" fmla="*/ 0 h 4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9812" h="44824">
                <a:moveTo>
                  <a:pt x="0" y="44824"/>
                </a:moveTo>
                <a:lnTo>
                  <a:pt x="2079812" y="0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Traffic Aggregation Scenario</a:t>
            </a:r>
            <a:endParaRPr lang="zh-CN" altLang="en-US" dirty="0"/>
          </a:p>
        </p:txBody>
      </p:sp>
      <p:pic>
        <p:nvPicPr>
          <p:cNvPr id="4" name="图片 3" descr="w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2060848"/>
            <a:ext cx="384048" cy="1286256"/>
          </a:xfrm>
          <a:prstGeom prst="rect">
            <a:avLst/>
          </a:prstGeom>
        </p:spPr>
      </p:pic>
      <p:pic>
        <p:nvPicPr>
          <p:cNvPr id="5" name="图片 4" descr="UE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2348880"/>
            <a:ext cx="471998" cy="792088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1971945" y="2405572"/>
            <a:ext cx="1452282" cy="300317"/>
          </a:xfrm>
          <a:custGeom>
            <a:avLst/>
            <a:gdLst>
              <a:gd name="connsiteX0" fmla="*/ 0 w 1452282"/>
              <a:gd name="connsiteY0" fmla="*/ 300317 h 300317"/>
              <a:gd name="connsiteX1" fmla="*/ 663388 w 1452282"/>
              <a:gd name="connsiteY1" fmla="*/ 22412 h 300317"/>
              <a:gd name="connsiteX2" fmla="*/ 1452282 w 1452282"/>
              <a:gd name="connsiteY2" fmla="*/ 165847 h 30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282" h="300317">
                <a:moveTo>
                  <a:pt x="0" y="300317"/>
                </a:moveTo>
                <a:cubicBezTo>
                  <a:pt x="210670" y="172570"/>
                  <a:pt x="421341" y="44824"/>
                  <a:pt x="663388" y="22412"/>
                </a:cubicBezTo>
                <a:cubicBezTo>
                  <a:pt x="905435" y="0"/>
                  <a:pt x="1178858" y="82923"/>
                  <a:pt x="1452282" y="165847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936086" y="2858289"/>
            <a:ext cx="1506071" cy="510989"/>
          </a:xfrm>
          <a:custGeom>
            <a:avLst/>
            <a:gdLst>
              <a:gd name="connsiteX0" fmla="*/ 0 w 1506071"/>
              <a:gd name="connsiteY0" fmla="*/ 0 h 510989"/>
              <a:gd name="connsiteX1" fmla="*/ 878541 w 1506071"/>
              <a:gd name="connsiteY1" fmla="*/ 502024 h 510989"/>
              <a:gd name="connsiteX2" fmla="*/ 1506071 w 1506071"/>
              <a:gd name="connsiteY2" fmla="*/ 53789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6071" h="510989">
                <a:moveTo>
                  <a:pt x="0" y="0"/>
                </a:moveTo>
                <a:cubicBezTo>
                  <a:pt x="313764" y="246529"/>
                  <a:pt x="627529" y="493059"/>
                  <a:pt x="878541" y="502024"/>
                </a:cubicBezTo>
                <a:cubicBezTo>
                  <a:pt x="1129553" y="510989"/>
                  <a:pt x="1506071" y="53789"/>
                  <a:pt x="1506071" y="53789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11"/>
          <p:cNvGrpSpPr/>
          <p:nvPr/>
        </p:nvGrpSpPr>
        <p:grpSpPr>
          <a:xfrm>
            <a:off x="5076056" y="1988840"/>
            <a:ext cx="2292824" cy="1385455"/>
            <a:chOff x="5148064" y="2348880"/>
            <a:chExt cx="2292824" cy="1385455"/>
          </a:xfrm>
        </p:grpSpPr>
        <p:pic>
          <p:nvPicPr>
            <p:cNvPr id="7" name="图片 6" descr="Cloud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8064" y="2348880"/>
              <a:ext cx="2292824" cy="138545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940152" y="2636912"/>
              <a:ext cx="945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Internet</a:t>
              </a:r>
              <a:endParaRPr lang="zh-CN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43608" y="3419708"/>
            <a:ext cx="130965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MPTCP host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4" y="3429000"/>
            <a:ext cx="192860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Enterprise Firewall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4365104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For example</a:t>
            </a:r>
            <a:r>
              <a:rPr lang="zh-CN" altLang="en-US" dirty="0" smtClean="0">
                <a:solidFill>
                  <a:srgbClr val="00B0F0"/>
                </a:solidFill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</a:rPr>
              <a:t>enterprise firewall could disable MPTCP connection if it cannot access all the flows belonging to a session.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Potential Issues of MPTCP Proxy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r>
              <a:rPr lang="en-US" altLang="zh-CN" smtClean="0"/>
              <a:t>Multipath is a natural feature of MPTCP, it not only provides high transport performance, but also provides security enchancement.</a:t>
            </a:r>
          </a:p>
          <a:p>
            <a:r>
              <a:rPr lang="en-US" altLang="zh-CN" smtClean="0"/>
              <a:t>But MPTCP’s traffic aggregation could break the above security benefit.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259632" y="4283804"/>
            <a:ext cx="6325272" cy="1872208"/>
            <a:chOff x="1159242" y="4287743"/>
            <a:chExt cx="6325272" cy="1872208"/>
          </a:xfrm>
        </p:grpSpPr>
        <p:grpSp>
          <p:nvGrpSpPr>
            <p:cNvPr id="10" name="组合 11"/>
            <p:cNvGrpSpPr/>
            <p:nvPr/>
          </p:nvGrpSpPr>
          <p:grpSpPr>
            <a:xfrm>
              <a:off x="5191690" y="4359751"/>
              <a:ext cx="2292824" cy="1385455"/>
              <a:chOff x="5148064" y="2348880"/>
              <a:chExt cx="2292824" cy="1385455"/>
            </a:xfrm>
          </p:grpSpPr>
          <p:pic>
            <p:nvPicPr>
              <p:cNvPr id="11" name="图片 10" descr="Cloud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48064" y="2348880"/>
                <a:ext cx="2292824" cy="138545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940152" y="2636912"/>
                <a:ext cx="945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Internet</a:t>
                </a:r>
                <a:endParaRPr lang="zh-CN" altLang="en-US" dirty="0"/>
              </a:p>
            </p:txBody>
          </p:sp>
        </p:grpSp>
        <p:pic>
          <p:nvPicPr>
            <p:cNvPr id="7" name="图片 6" descr="UE3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3298" y="4719791"/>
              <a:ext cx="471998" cy="792088"/>
            </a:xfrm>
            <a:prstGeom prst="rect">
              <a:avLst/>
            </a:prstGeom>
          </p:spPr>
        </p:pic>
        <p:sp>
          <p:nvSpPr>
            <p:cNvPr id="8" name="任意多边形 7"/>
            <p:cNvSpPr/>
            <p:nvPr/>
          </p:nvSpPr>
          <p:spPr>
            <a:xfrm>
              <a:off x="2087578" y="4776483"/>
              <a:ext cx="3464151" cy="300317"/>
            </a:xfrm>
            <a:custGeom>
              <a:avLst/>
              <a:gdLst>
                <a:gd name="connsiteX0" fmla="*/ 0 w 1452282"/>
                <a:gd name="connsiteY0" fmla="*/ 300317 h 300317"/>
                <a:gd name="connsiteX1" fmla="*/ 663388 w 1452282"/>
                <a:gd name="connsiteY1" fmla="*/ 22412 h 300317"/>
                <a:gd name="connsiteX2" fmla="*/ 1452282 w 1452282"/>
                <a:gd name="connsiteY2" fmla="*/ 165847 h 300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2282" h="300317">
                  <a:moveTo>
                    <a:pt x="0" y="300317"/>
                  </a:moveTo>
                  <a:cubicBezTo>
                    <a:pt x="210670" y="172570"/>
                    <a:pt x="421341" y="44824"/>
                    <a:pt x="663388" y="22412"/>
                  </a:cubicBezTo>
                  <a:cubicBezTo>
                    <a:pt x="905435" y="0"/>
                    <a:pt x="1178858" y="82923"/>
                    <a:pt x="1452282" y="165847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051720" y="5229200"/>
              <a:ext cx="3716034" cy="510989"/>
            </a:xfrm>
            <a:custGeom>
              <a:avLst/>
              <a:gdLst>
                <a:gd name="connsiteX0" fmla="*/ 0 w 1506071"/>
                <a:gd name="connsiteY0" fmla="*/ 0 h 510989"/>
                <a:gd name="connsiteX1" fmla="*/ 878541 w 1506071"/>
                <a:gd name="connsiteY1" fmla="*/ 502024 h 510989"/>
                <a:gd name="connsiteX2" fmla="*/ 1506071 w 1506071"/>
                <a:gd name="connsiteY2" fmla="*/ 53789 h 51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071" h="510989">
                  <a:moveTo>
                    <a:pt x="0" y="0"/>
                  </a:moveTo>
                  <a:cubicBezTo>
                    <a:pt x="313764" y="246529"/>
                    <a:pt x="627529" y="493059"/>
                    <a:pt x="878541" y="502024"/>
                  </a:cubicBezTo>
                  <a:cubicBezTo>
                    <a:pt x="1129553" y="510989"/>
                    <a:pt x="1506071" y="53789"/>
                    <a:pt x="1506071" y="53789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242" y="5790619"/>
              <a:ext cx="1309654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MPTCP host</a:t>
              </a:r>
              <a:endParaRPr lang="zh-CN" altLang="en-US" dirty="0"/>
            </a:p>
          </p:txBody>
        </p:sp>
        <p:pic>
          <p:nvPicPr>
            <p:cNvPr id="15" name="图片 14" descr="proxy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7514" y="4287743"/>
              <a:ext cx="477745" cy="72008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91880" y="4941168"/>
              <a:ext cx="953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smtClean="0"/>
                <a:t>middlebox</a:t>
              </a:r>
              <a:endParaRPr lang="zh-CN" altLang="en-US" sz="14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40507" y="6156012"/>
            <a:ext cx="513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CC"/>
                </a:solidFill>
              </a:rPr>
              <a:t>Multipath provides security enchancement for traffic</a:t>
            </a:r>
            <a:endParaRPr lang="zh-CN" altLang="en-US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Considerations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The proxy is useful to provide communication between MPTCP host and TCP host.</a:t>
            </a:r>
          </a:p>
          <a:p>
            <a:r>
              <a:rPr lang="en-US" altLang="zh-CN" smtClean="0"/>
              <a:t>The proxy is needed to do traffic aggregation in certain scenario, but there also must be some limitations on traffic aggregation function, e.g. </a:t>
            </a:r>
            <a:endParaRPr lang="en-US" altLang="zh-CN" smtClean="0"/>
          </a:p>
          <a:p>
            <a:pPr lvl="1"/>
            <a:r>
              <a:rPr lang="en-US" altLang="zh-CN" smtClean="0"/>
              <a:t>the end host should be aware </a:t>
            </a:r>
            <a:r>
              <a:rPr lang="en-US" altLang="zh-CN" smtClean="0"/>
              <a:t>of the existance of MPTCP </a:t>
            </a:r>
            <a:r>
              <a:rPr lang="en-US" altLang="zh-CN" smtClean="0"/>
              <a:t>proxy for traffic aggregation, and trust it.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Next Steps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Welcome your comments on the proxy issues.</a:t>
            </a:r>
          </a:p>
          <a:p>
            <a:r>
              <a:rPr lang="en-US" altLang="zh-CN" smtClean="0"/>
              <a:t>People who are interested in this to form a design team?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231</Words>
  <Application>Microsoft Office PowerPoint</Application>
  <PresentationFormat>全屏显示(4:3)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MPTCP Proxy Considerations</vt:lpstr>
      <vt:lpstr>Purpose of MPTCP proxy</vt:lpstr>
      <vt:lpstr>Basic Scenario</vt:lpstr>
      <vt:lpstr>Traffic Aggregation Scenario</vt:lpstr>
      <vt:lpstr>Potential Issues of MPTCP Proxy</vt:lpstr>
      <vt:lpstr>Considerations</vt:lpstr>
      <vt:lpstr>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MPTCP Proxy Considerations</dc:title>
  <dc:creator>Weixinpeng (Jackie)</dc:creator>
  <cp:lastModifiedBy>WeiXinpeng</cp:lastModifiedBy>
  <cp:revision>161</cp:revision>
  <dcterms:created xsi:type="dcterms:W3CDTF">2015-09-06T07:34:00Z</dcterms:created>
  <dcterms:modified xsi:type="dcterms:W3CDTF">2015-09-08T02:39:53Z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1441678935</vt:lpwstr>
  </property>
</Properties>
</file>