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s/slide36.xml" ContentType="application/vnd.openxmlformats-officedocument.presentationml.slide+xml"/>
  <Override PartName="/ppt/slideLayouts/slideLayout46.xml" ContentType="application/vnd.openxmlformats-officedocument.presentationml.slideLayout+xml"/>
  <Override PartName="/ppt/slideMasters/slideMaster19.xml" ContentType="application/vnd.openxmlformats-officedocument.presentationml.slideMaster+xml"/>
  <Override PartName="/ppt/slides/slide25.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Masters/slideMaster26.xml" ContentType="application/vnd.openxmlformats-officedocument.presentationml.slideMaster+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18.xml" ContentType="application/vnd.openxmlformats-officedocument.theme+xml"/>
  <Override PartName="/ppt/theme/theme29.xml" ContentType="application/vnd.openxmlformats-officedocument.theme+xml"/>
  <Override PartName="/ppt/slideLayouts/slideLayout42.xml" ContentType="application/vnd.openxmlformats-officedocument.presentationml.slideLayout+xml"/>
  <Override PartName="/ppt/slideMasters/slideMaster15.xml" ContentType="application/vnd.openxmlformats-officedocument.presentationml.slideMaster+xml"/>
  <Override PartName="/ppt/slideMasters/slideMaster33.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heme/theme36.xml" ContentType="application/vnd.openxmlformats-officedocument.them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slideMasters/slideMaster40.xml" ContentType="application/vnd.openxmlformats-officedocument.presentationml.slideMaster+xml"/>
  <Override PartName="/ppt/theme/theme14.xml" ContentType="application/vnd.openxmlformats-officedocument.theme+xml"/>
  <Override PartName="/ppt/theme/theme25.xml" ContentType="application/vnd.openxmlformats-officedocument.theme+xml"/>
  <Override PartName="/ppt/theme/theme21.xml" ContentType="application/vnd.openxmlformats-officedocument.theme+xml"/>
  <Override PartName="/ppt/theme/theme32.xml" ContentType="application/vnd.openxmlformats-officedocument.them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Masters/slideMaster27.xml" ContentType="application/vnd.openxmlformats-officedocument.presentationml.slideMaster+xml"/>
  <Override PartName="/ppt/slideMasters/slideMaster38.xml" ContentType="application/vnd.openxmlformats-officedocument.presentationml.slideMaster+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Masters/slideMaster34.xml" ContentType="application/vnd.openxmlformats-officedocument.presentationml.slideMaster+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theme/theme19.xml" ContentType="application/vnd.openxmlformats-officedocument.theme+xml"/>
  <Override PartName="/ppt/slideLayouts/slideLayout32.xml" ContentType="application/vnd.openxmlformats-officedocument.presentationml.slideLayout+xml"/>
  <Override PartName="/ppt/theme/theme37.xml" ContentType="application/vnd.openxmlformats-officedocument.theme+xml"/>
  <Override PartName="/docProps/app.xml" ContentType="application/vnd.openxmlformats-officedocument.extended-properties+xml"/>
  <Override PartName="/ppt/slideMasters/slideMaster23.xml" ContentType="application/vnd.openxmlformats-officedocument.presentationml.slideMaster+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theme/theme26.xml" ContentType="application/vnd.openxmlformats-officedocument.theme+xml"/>
  <Override PartName="/ppt/slideLayouts/slideLayout50.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Masters/slideMaster30.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theme/theme33.xml" ContentType="application/vnd.openxmlformats-officedocument.theme+xml"/>
  <Override PartName="/ppt/theme/theme22.xml" ContentType="application/vnd.openxmlformats-officedocument.theme+xml"/>
  <Override PartName="/ppt/theme/theme40.xml" ContentType="application/vnd.openxmlformats-officedocument.theme+xml"/>
  <Override PartName="/ppt/slideMasters/slideMaster5.xml" ContentType="application/vnd.openxmlformats-officedocument.presentationml.slideMaster+xml"/>
  <Override PartName="/ppt/slides/slide49.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Masters/slideMaster39.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Masters/slideMaster28.xml" ContentType="application/vnd.openxmlformats-officedocument.presentationml.slideMaster+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Masters/slideMaster17.xml" ContentType="application/vnd.openxmlformats-officedocument.presentationml.slideMaster+xml"/>
  <Override PartName="/ppt/slideMasters/slideMaster35.xml" ContentType="application/vnd.openxmlformats-officedocument.presentationml.slideMaster+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theme/theme38.xml" ContentType="application/vnd.openxmlformats-officedocument.theme+xml"/>
  <Override PartName="/ppt/slideLayouts/slideLayout51.xml" ContentType="application/vnd.openxmlformats-officedocument.presentationml.slideLayout+xml"/>
  <Override PartName="/ppt/slideMasters/slideMaster24.xml" ContentType="application/vnd.openxmlformats-officedocument.presentationml.slideMaster+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heme/theme16.xml" ContentType="application/vnd.openxmlformats-officedocument.theme+xml"/>
  <Override PartName="/ppt/theme/theme27.xml" ContentType="application/vnd.openxmlformats-officedocument.theme+xml"/>
  <Override PartName="/ppt/slideLayouts/slideLayout40.xml" ContentType="application/vnd.openxmlformats-officedocument.presentationml.slideLayout+xml"/>
  <Override PartName="/ppt/slideMasters/slideMaster13.xml" ContentType="application/vnd.openxmlformats-officedocument.presentationml.slideMaster+xml"/>
  <Override PartName="/ppt/slideMasters/slideMaster31.xml" ContentType="application/vnd.openxmlformats-officedocument.presentationml.slideMaster+xml"/>
  <Override PartName="/ppt/theme/theme23.xml" ContentType="application/vnd.openxmlformats-officedocument.theme+xml"/>
  <Override PartName="/ppt/theme/theme34.xml" ContentType="application/vnd.openxmlformats-officedocument.theme+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theme/theme41.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theme/theme30.xml" ContentType="application/vnd.openxmlformats-officedocument.them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Masters/slideMaster29.xml" ContentType="application/vnd.openxmlformats-officedocument.presentationml.slideMaster+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Masters/slideMaster18.xml" ContentType="application/vnd.openxmlformats-officedocument.presentationml.slideMaster+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theme/theme39.xml" ContentType="application/vnd.openxmlformats-officedocument.theme+xml"/>
  <Default Extension="jpeg" ContentType="image/jpeg"/>
  <Override PartName="/ppt/slideMasters/slideMaster25.xml" ContentType="application/vnd.openxmlformats-officedocument.presentationml.slideMaster+xml"/>
  <Override PartName="/ppt/slideMasters/slideMaster36.xml" ContentType="application/vnd.openxmlformats-officedocument.presentationml.slideMaster+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theme/theme28.xml" ContentType="application/vnd.openxmlformats-officedocument.theme+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Masters/slideMaster14.xml" ContentType="application/vnd.openxmlformats-officedocument.presentationml.slideMaster+xml"/>
  <Override PartName="/ppt/slideMasters/slideMaster32.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theme/theme17.xml" ContentType="application/vnd.openxmlformats-officedocument.theme+xml"/>
  <Override PartName="/ppt/slideLayouts/slideLayout30.xml" ContentType="application/vnd.openxmlformats-officedocument.presentationml.slideLayout+xml"/>
  <Override PartName="/ppt/theme/theme35.xml" ContentType="application/vnd.openxmlformats-officedocument.theme+xml"/>
  <Override PartName="/ppt/slideMasters/slideMaster21.xml" ContentType="application/vnd.openxmlformats-officedocument.presentationml.slideMaster+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theme/theme31.xml" ContentType="application/vnd.openxmlformats-officedocument.theme+xml"/>
  <Override PartName="/ppt/slides/slide8.xml" ContentType="application/vnd.openxmlformats-officedocument.presentationml.slide+xml"/>
  <Override PartName="/ppt/theme/theme20.xml" ContentType="application/vnd.openxmlformats-officedocument.theme+xml"/>
  <Override PartName="/ppt/slides/slide29.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Masters/slideMaster37.xml" ContentType="application/vnd.openxmlformats-officedocument.presentationml.slideMaster+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6" r:id="rId2"/>
    <p:sldMasterId id="2147483738" r:id="rId3"/>
    <p:sldMasterId id="2147483740" r:id="rId4"/>
    <p:sldMasterId id="2147483742" r:id="rId5"/>
    <p:sldMasterId id="2147483744" r:id="rId6"/>
    <p:sldMasterId id="2147483746" r:id="rId7"/>
    <p:sldMasterId id="2147483748" r:id="rId8"/>
    <p:sldMasterId id="2147483750" r:id="rId9"/>
    <p:sldMasterId id="2147483752" r:id="rId10"/>
    <p:sldMasterId id="2147483754" r:id="rId11"/>
    <p:sldMasterId id="2147483756" r:id="rId12"/>
    <p:sldMasterId id="2147483758" r:id="rId13"/>
    <p:sldMasterId id="2147483760" r:id="rId14"/>
    <p:sldMasterId id="2147483762" r:id="rId15"/>
    <p:sldMasterId id="2147483764" r:id="rId16"/>
    <p:sldMasterId id="2147483766" r:id="rId17"/>
    <p:sldMasterId id="2147483768" r:id="rId18"/>
    <p:sldMasterId id="2147483770" r:id="rId19"/>
    <p:sldMasterId id="2147483772" r:id="rId20"/>
    <p:sldMasterId id="2147483774" r:id="rId21"/>
    <p:sldMasterId id="2147483776" r:id="rId22"/>
    <p:sldMasterId id="2147483778" r:id="rId23"/>
    <p:sldMasterId id="2147483780" r:id="rId24"/>
    <p:sldMasterId id="2147483782" r:id="rId25"/>
    <p:sldMasterId id="2147483784" r:id="rId26"/>
    <p:sldMasterId id="2147483786" r:id="rId27"/>
    <p:sldMasterId id="2147483788" r:id="rId28"/>
    <p:sldMasterId id="2147483790" r:id="rId29"/>
    <p:sldMasterId id="2147483792" r:id="rId30"/>
    <p:sldMasterId id="2147483794" r:id="rId31"/>
    <p:sldMasterId id="2147483796" r:id="rId32"/>
    <p:sldMasterId id="2147483798" r:id="rId33"/>
    <p:sldMasterId id="2147483800" r:id="rId34"/>
    <p:sldMasterId id="2147483802" r:id="rId35"/>
    <p:sldMasterId id="2147483804" r:id="rId36"/>
    <p:sldMasterId id="2147483806" r:id="rId37"/>
    <p:sldMasterId id="2147483808" r:id="rId38"/>
    <p:sldMasterId id="2147483810" r:id="rId39"/>
    <p:sldMasterId id="2147483812" r:id="rId40"/>
  </p:sldMasterIdLst>
  <p:notesMasterIdLst>
    <p:notesMasterId r:id="rId105"/>
  </p:notesMasterIdLst>
  <p:sldIdLst>
    <p:sldId id="256" r:id="rId41"/>
    <p:sldId id="257" r:id="rId42"/>
    <p:sldId id="343" r:id="rId43"/>
    <p:sldId id="353" r:id="rId44"/>
    <p:sldId id="346"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370" r:id="rId61"/>
    <p:sldId id="371" r:id="rId62"/>
    <p:sldId id="372" r:id="rId63"/>
    <p:sldId id="373" r:id="rId64"/>
    <p:sldId id="374" r:id="rId65"/>
    <p:sldId id="375" r:id="rId66"/>
    <p:sldId id="376" r:id="rId67"/>
    <p:sldId id="377" r:id="rId68"/>
    <p:sldId id="378" r:id="rId69"/>
    <p:sldId id="379" r:id="rId70"/>
    <p:sldId id="380" r:id="rId71"/>
    <p:sldId id="381" r:id="rId72"/>
    <p:sldId id="382" r:id="rId73"/>
    <p:sldId id="383" r:id="rId74"/>
    <p:sldId id="384" r:id="rId75"/>
    <p:sldId id="385" r:id="rId76"/>
    <p:sldId id="386" r:id="rId77"/>
    <p:sldId id="387" r:id="rId78"/>
    <p:sldId id="388" r:id="rId79"/>
    <p:sldId id="389" r:id="rId80"/>
    <p:sldId id="390" r:id="rId81"/>
    <p:sldId id="391" r:id="rId82"/>
    <p:sldId id="392" r:id="rId83"/>
    <p:sldId id="393" r:id="rId84"/>
    <p:sldId id="394" r:id="rId85"/>
    <p:sldId id="395" r:id="rId86"/>
    <p:sldId id="396" r:id="rId87"/>
    <p:sldId id="397" r:id="rId88"/>
    <p:sldId id="398" r:id="rId89"/>
    <p:sldId id="399" r:id="rId90"/>
    <p:sldId id="400" r:id="rId91"/>
    <p:sldId id="401" r:id="rId92"/>
    <p:sldId id="402" r:id="rId93"/>
    <p:sldId id="403" r:id="rId94"/>
    <p:sldId id="404" r:id="rId95"/>
    <p:sldId id="405" r:id="rId96"/>
    <p:sldId id="406" r:id="rId97"/>
    <p:sldId id="407" r:id="rId98"/>
    <p:sldId id="408" r:id="rId99"/>
    <p:sldId id="409" r:id="rId100"/>
    <p:sldId id="413" r:id="rId101"/>
    <p:sldId id="411" r:id="rId102"/>
    <p:sldId id="412" r:id="rId103"/>
    <p:sldId id="354" r:id="rId10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D9EDEF"/>
    <a:srgbClr val="CC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90" autoAdjust="0"/>
    <p:restoredTop sz="94532" autoAdjust="0"/>
  </p:normalViewPr>
  <p:slideViewPr>
    <p:cSldViewPr>
      <p:cViewPr>
        <p:scale>
          <a:sx n="66" d="100"/>
          <a:sy n="66" d="100"/>
        </p:scale>
        <p:origin x="-1686" y="-5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6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2.xml"/><Relationship Id="rId47" Type="http://schemas.openxmlformats.org/officeDocument/2006/relationships/slide" Target="slides/slide7.xml"/><Relationship Id="rId63" Type="http://schemas.openxmlformats.org/officeDocument/2006/relationships/slide" Target="slides/slide23.xml"/><Relationship Id="rId68" Type="http://schemas.openxmlformats.org/officeDocument/2006/relationships/slide" Target="slides/slide28.xml"/><Relationship Id="rId84" Type="http://schemas.openxmlformats.org/officeDocument/2006/relationships/slide" Target="slides/slide44.xml"/><Relationship Id="rId89" Type="http://schemas.openxmlformats.org/officeDocument/2006/relationships/slide" Target="slides/slide4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07" Type="http://schemas.openxmlformats.org/officeDocument/2006/relationships/viewProps" Target="viewProps.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5.xml"/><Relationship Id="rId53" Type="http://schemas.openxmlformats.org/officeDocument/2006/relationships/slide" Target="slides/slide13.xml"/><Relationship Id="rId58" Type="http://schemas.openxmlformats.org/officeDocument/2006/relationships/slide" Target="slides/slide18.xml"/><Relationship Id="rId66" Type="http://schemas.openxmlformats.org/officeDocument/2006/relationships/slide" Target="slides/slide26.xml"/><Relationship Id="rId74" Type="http://schemas.openxmlformats.org/officeDocument/2006/relationships/slide" Target="slides/slide34.xml"/><Relationship Id="rId79" Type="http://schemas.openxmlformats.org/officeDocument/2006/relationships/slide" Target="slides/slide39.xml"/><Relationship Id="rId87" Type="http://schemas.openxmlformats.org/officeDocument/2006/relationships/slide" Target="slides/slide47.xml"/><Relationship Id="rId102" Type="http://schemas.openxmlformats.org/officeDocument/2006/relationships/slide" Target="slides/slide62.xml"/><Relationship Id="rId5" Type="http://schemas.openxmlformats.org/officeDocument/2006/relationships/slideMaster" Target="slideMasters/slideMaster5.xml"/><Relationship Id="rId61" Type="http://schemas.openxmlformats.org/officeDocument/2006/relationships/slide" Target="slides/slide21.xml"/><Relationship Id="rId82" Type="http://schemas.openxmlformats.org/officeDocument/2006/relationships/slide" Target="slides/slide42.xml"/><Relationship Id="rId90" Type="http://schemas.openxmlformats.org/officeDocument/2006/relationships/slide" Target="slides/slide50.xml"/><Relationship Id="rId95" Type="http://schemas.openxmlformats.org/officeDocument/2006/relationships/slide" Target="slides/slide55.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3.xml"/><Relationship Id="rId48" Type="http://schemas.openxmlformats.org/officeDocument/2006/relationships/slide" Target="slides/slide8.xml"/><Relationship Id="rId56" Type="http://schemas.openxmlformats.org/officeDocument/2006/relationships/slide" Target="slides/slide16.xml"/><Relationship Id="rId64" Type="http://schemas.openxmlformats.org/officeDocument/2006/relationships/slide" Target="slides/slide24.xml"/><Relationship Id="rId69" Type="http://schemas.openxmlformats.org/officeDocument/2006/relationships/slide" Target="slides/slide29.xml"/><Relationship Id="rId77" Type="http://schemas.openxmlformats.org/officeDocument/2006/relationships/slide" Target="slides/slide37.xml"/><Relationship Id="rId100" Type="http://schemas.openxmlformats.org/officeDocument/2006/relationships/slide" Target="slides/slide60.xml"/><Relationship Id="rId105"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11.xml"/><Relationship Id="rId72" Type="http://schemas.openxmlformats.org/officeDocument/2006/relationships/slide" Target="slides/slide32.xml"/><Relationship Id="rId80" Type="http://schemas.openxmlformats.org/officeDocument/2006/relationships/slide" Target="slides/slide40.xml"/><Relationship Id="rId85" Type="http://schemas.openxmlformats.org/officeDocument/2006/relationships/slide" Target="slides/slide45.xml"/><Relationship Id="rId93" Type="http://schemas.openxmlformats.org/officeDocument/2006/relationships/slide" Target="slides/slide53.xml"/><Relationship Id="rId98" Type="http://schemas.openxmlformats.org/officeDocument/2006/relationships/slide" Target="slides/slide5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6.xml"/><Relationship Id="rId59" Type="http://schemas.openxmlformats.org/officeDocument/2006/relationships/slide" Target="slides/slide19.xml"/><Relationship Id="rId67" Type="http://schemas.openxmlformats.org/officeDocument/2006/relationships/slide" Target="slides/slide27.xml"/><Relationship Id="rId103" Type="http://schemas.openxmlformats.org/officeDocument/2006/relationships/slide" Target="slides/slide63.xml"/><Relationship Id="rId108"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xml"/><Relationship Id="rId54" Type="http://schemas.openxmlformats.org/officeDocument/2006/relationships/slide" Target="slides/slide14.xml"/><Relationship Id="rId62" Type="http://schemas.openxmlformats.org/officeDocument/2006/relationships/slide" Target="slides/slide22.xml"/><Relationship Id="rId70" Type="http://schemas.openxmlformats.org/officeDocument/2006/relationships/slide" Target="slides/slide30.xml"/><Relationship Id="rId75" Type="http://schemas.openxmlformats.org/officeDocument/2006/relationships/slide" Target="slides/slide35.xml"/><Relationship Id="rId83" Type="http://schemas.openxmlformats.org/officeDocument/2006/relationships/slide" Target="slides/slide43.xml"/><Relationship Id="rId88" Type="http://schemas.openxmlformats.org/officeDocument/2006/relationships/slide" Target="slides/slide48.xml"/><Relationship Id="rId91" Type="http://schemas.openxmlformats.org/officeDocument/2006/relationships/slide" Target="slides/slide51.xml"/><Relationship Id="rId96" Type="http://schemas.openxmlformats.org/officeDocument/2006/relationships/slide" Target="slides/slide5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9.xml"/><Relationship Id="rId57" Type="http://schemas.openxmlformats.org/officeDocument/2006/relationships/slide" Target="slides/slide17.xml"/><Relationship Id="rId106"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4.xml"/><Relationship Id="rId52" Type="http://schemas.openxmlformats.org/officeDocument/2006/relationships/slide" Target="slides/slide12.xml"/><Relationship Id="rId60" Type="http://schemas.openxmlformats.org/officeDocument/2006/relationships/slide" Target="slides/slide20.xml"/><Relationship Id="rId65" Type="http://schemas.openxmlformats.org/officeDocument/2006/relationships/slide" Target="slides/slide25.xml"/><Relationship Id="rId73" Type="http://schemas.openxmlformats.org/officeDocument/2006/relationships/slide" Target="slides/slide33.xml"/><Relationship Id="rId78" Type="http://schemas.openxmlformats.org/officeDocument/2006/relationships/slide" Target="slides/slide38.xml"/><Relationship Id="rId81" Type="http://schemas.openxmlformats.org/officeDocument/2006/relationships/slide" Target="slides/slide41.xml"/><Relationship Id="rId86" Type="http://schemas.openxmlformats.org/officeDocument/2006/relationships/slide" Target="slides/slide46.xml"/><Relationship Id="rId94" Type="http://schemas.openxmlformats.org/officeDocument/2006/relationships/slide" Target="slides/slide54.xml"/><Relationship Id="rId99" Type="http://schemas.openxmlformats.org/officeDocument/2006/relationships/slide" Target="slides/slide59.xml"/><Relationship Id="rId101"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tableStyles" Target="tableStyles.xml"/><Relationship Id="rId34" Type="http://schemas.openxmlformats.org/officeDocument/2006/relationships/slideMaster" Target="slideMasters/slideMaster34.xml"/><Relationship Id="rId50" Type="http://schemas.openxmlformats.org/officeDocument/2006/relationships/slide" Target="slides/slide10.xml"/><Relationship Id="rId55" Type="http://schemas.openxmlformats.org/officeDocument/2006/relationships/slide" Target="slides/slide15.xml"/><Relationship Id="rId76" Type="http://schemas.openxmlformats.org/officeDocument/2006/relationships/slide" Target="slides/slide36.xml"/><Relationship Id="rId97" Type="http://schemas.openxmlformats.org/officeDocument/2006/relationships/slide" Target="slides/slide57.xml"/><Relationship Id="rId104"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31.xml"/><Relationship Id="rId92"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46F757C-F73A-497C-93CF-FCA2AC8DFB8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r>
              <a:rPr lang="en-US"/>
              <a:t>Jan 28, 2010</a:t>
            </a:r>
          </a:p>
        </p:txBody>
      </p:sp>
      <p:sp>
        <p:nvSpPr>
          <p:cNvPr id="5"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6" name="Rectangle 6"/>
          <p:cNvSpPr>
            <a:spLocks noGrp="1" noChangeArrowheads="1"/>
          </p:cNvSpPr>
          <p:nvPr>
            <p:ph type="sldNum" sz="quarter" idx="12"/>
          </p:nvPr>
        </p:nvSpPr>
        <p:spPr/>
        <p:txBody>
          <a:bodyPr/>
          <a:lstStyle>
            <a:lvl1pPr>
              <a:defRPr/>
            </a:lvl1pPr>
          </a:lstStyle>
          <a:p>
            <a:pPr>
              <a:defRPr/>
            </a:pPr>
            <a:fld id="{E3A1EA31-2112-450D-A73A-3E89027726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r>
              <a:rPr lang="en-US"/>
              <a:t>Nov 9, 2009</a:t>
            </a:r>
          </a:p>
        </p:txBody>
      </p:sp>
      <p:sp>
        <p:nvSpPr>
          <p:cNvPr id="5"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6" name="Rectangle 6"/>
          <p:cNvSpPr>
            <a:spLocks noGrp="1" noChangeArrowheads="1"/>
          </p:cNvSpPr>
          <p:nvPr>
            <p:ph type="sldNum" sz="quarter" idx="12"/>
          </p:nvPr>
        </p:nvSpPr>
        <p:spPr/>
        <p:txBody>
          <a:bodyPr/>
          <a:lstStyle>
            <a:lvl1pPr>
              <a:defRPr/>
            </a:lvl1pPr>
          </a:lstStyle>
          <a:p>
            <a:pPr>
              <a:defRPr/>
            </a:pPr>
            <a:fld id="{FB15DD54-5260-4528-8DF2-15D5DDBF202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r>
              <a:rPr lang="en-US"/>
              <a:t>Nov 9, 2009</a:t>
            </a:r>
          </a:p>
        </p:txBody>
      </p:sp>
      <p:sp>
        <p:nvSpPr>
          <p:cNvPr id="5"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6" name="Rectangle 6"/>
          <p:cNvSpPr>
            <a:spLocks noGrp="1" noChangeArrowheads="1"/>
          </p:cNvSpPr>
          <p:nvPr>
            <p:ph type="sldNum" sz="quarter" idx="12"/>
          </p:nvPr>
        </p:nvSpPr>
        <p:spPr/>
        <p:txBody>
          <a:bodyPr/>
          <a:lstStyle>
            <a:lvl1pPr>
              <a:defRPr/>
            </a:lvl1pPr>
          </a:lstStyle>
          <a:p>
            <a:pPr>
              <a:defRPr/>
            </a:pPr>
            <a:fld id="{517751B0-542D-4BB9-86E9-FD2B0940EB4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B1535103-BF6F-4DE8-B179-D7D3BE2A078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24D0A1E7-3DD4-45A9-A958-2C2D20BED5F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D71CDECB-BA93-44F0-AB7A-CCA20A2BBB3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65B755B7-37D8-4775-8CB3-1AFC63ACF557}"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D30EAFBE-864E-4221-A4A8-C9B4EC2270DB}"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75963586-93B9-408A-9605-D5E1AF0C654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72D89270-E391-4B2F-B4AA-84FBF3941315}"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5" name="Rectangle 6"/>
          <p:cNvSpPr>
            <a:spLocks noGrp="1" noChangeArrowheads="1"/>
          </p:cNvSpPr>
          <p:nvPr>
            <p:ph type="sldNum" sz="quarter" idx="12"/>
          </p:nvPr>
        </p:nvSpPr>
        <p:spPr>
          <a:ln/>
        </p:spPr>
        <p:txBody>
          <a:bodyPr/>
          <a:lstStyle>
            <a:lvl1pPr>
              <a:defRPr/>
            </a:lvl1pPr>
          </a:lstStyle>
          <a:p>
            <a:pPr>
              <a:defRPr/>
            </a:pPr>
            <a:fld id="{3A796127-0958-4017-A63D-6FE4B3C25F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Jan 28, 2010</a:t>
            </a:r>
          </a:p>
        </p:txBody>
      </p:sp>
      <p:sp>
        <p:nvSpPr>
          <p:cNvPr id="5" name="Footer Placeholder 4"/>
          <p:cNvSpPr>
            <a:spLocks noGrp="1"/>
          </p:cNvSpPr>
          <p:nvPr>
            <p:ph type="ftr" sz="quarter" idx="11"/>
          </p:nvPr>
        </p:nvSpPr>
        <p:spPr/>
        <p:txBody>
          <a:bodyPr/>
          <a:lstStyle>
            <a:lvl1pPr>
              <a:defRPr/>
            </a:lvl1pPr>
          </a:lstStyle>
          <a:p>
            <a:pPr>
              <a:defRPr/>
            </a:pPr>
            <a:r>
              <a:rPr lang="en-US"/>
              <a:t>IETF NEA Meeting</a:t>
            </a:r>
          </a:p>
        </p:txBody>
      </p:sp>
      <p:sp>
        <p:nvSpPr>
          <p:cNvPr id="6" name="Slide Number Placeholder 5"/>
          <p:cNvSpPr>
            <a:spLocks noGrp="1"/>
          </p:cNvSpPr>
          <p:nvPr>
            <p:ph type="sldNum" sz="quarter" idx="12"/>
          </p:nvPr>
        </p:nvSpPr>
        <p:spPr/>
        <p:txBody>
          <a:bodyPr/>
          <a:lstStyle>
            <a:lvl1pPr>
              <a:defRPr/>
            </a:lvl1pPr>
          </a:lstStyle>
          <a:p>
            <a:pPr>
              <a:defRPr/>
            </a:pPr>
            <a:fld id="{5191B068-11AD-46AC-994C-551F727FF8BB}"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3641B32D-0A86-4C0A-949C-5B41DE78575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DB6B8A9F-FBC8-4364-80D1-434F2B66B520}"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6620B497-4DFD-43AD-92BC-4BF14B9B2963}"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3FCB4F3F-7C2A-4467-95E4-0746AA1622D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B6E98235-08D8-4144-B847-BA04D5CD47AC}"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2233EC59-D401-4B91-8C4D-130A19839009}"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6F4909F2-3FBA-46B1-8423-1687E2F8A88A}"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82391BA7-F703-4289-999B-EB56E043B035}"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0B47E374-4BF6-4FB0-BE00-DB55CC6E1DA9}"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4E6B687C-4C40-4F84-8DCB-715A57EE031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t>Nov 9, 2009</a:t>
            </a:r>
          </a:p>
        </p:txBody>
      </p:sp>
      <p:sp>
        <p:nvSpPr>
          <p:cNvPr id="5"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6" name="Rectangle 6"/>
          <p:cNvSpPr>
            <a:spLocks noGrp="1" noChangeArrowheads="1"/>
          </p:cNvSpPr>
          <p:nvPr>
            <p:ph type="sldNum" sz="quarter" idx="12"/>
          </p:nvPr>
        </p:nvSpPr>
        <p:spPr/>
        <p:txBody>
          <a:bodyPr/>
          <a:lstStyle>
            <a:lvl1pPr>
              <a:defRPr/>
            </a:lvl1pPr>
          </a:lstStyle>
          <a:p>
            <a:pPr>
              <a:defRPr/>
            </a:pPr>
            <a:fld id="{EB2167E4-177D-42EE-86B4-036B52129855}"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January 28, 2010</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IETF NEA Interim Meeting</a:t>
            </a:r>
          </a:p>
        </p:txBody>
      </p:sp>
      <p:sp>
        <p:nvSpPr>
          <p:cNvPr id="6" name="Rectangle 6"/>
          <p:cNvSpPr>
            <a:spLocks noGrp="1" noChangeArrowheads="1"/>
          </p:cNvSpPr>
          <p:nvPr>
            <p:ph type="sldNum" sz="quarter" idx="12"/>
          </p:nvPr>
        </p:nvSpPr>
        <p:spPr>
          <a:ln/>
        </p:spPr>
        <p:txBody>
          <a:bodyPr/>
          <a:lstStyle>
            <a:lvl1pPr>
              <a:defRPr/>
            </a:lvl1pPr>
          </a:lstStyle>
          <a:p>
            <a:pPr>
              <a:defRPr/>
            </a:pPr>
            <a:fld id="{5DAB03A4-3735-4C0A-8DA3-5BD12556E3A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2F8B68B8-D7EB-4F7E-A049-7CFA6AAB7802}"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17603A5E-C2C6-4C0E-AEA5-B455A22A9B5B}"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82ED4A9E-FFDD-4458-B655-0E71F708867E}"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D5806BF9-00C5-4C7D-BAB2-76D25AA56C7D}"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DDB8A4AD-476D-4C58-8D18-E6E32660705A}"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5C48537E-FA1B-47D6-94DA-BE947B45B553}"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33540923-D01C-40B0-B2D9-BFF3D578165C}"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00A3E2C3-9EEF-4452-9C6F-B97EEEDDA63E}"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A11D554F-C8FE-4E52-877A-BFE93EC086C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r>
              <a:rPr lang="en-US"/>
              <a:t>Nov 9, 2009</a:t>
            </a:r>
          </a:p>
        </p:txBody>
      </p:sp>
      <p:sp>
        <p:nvSpPr>
          <p:cNvPr id="6"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7" name="Rectangle 6"/>
          <p:cNvSpPr>
            <a:spLocks noGrp="1" noChangeArrowheads="1"/>
          </p:cNvSpPr>
          <p:nvPr>
            <p:ph type="sldNum" sz="quarter" idx="12"/>
          </p:nvPr>
        </p:nvSpPr>
        <p:spPr/>
        <p:txBody>
          <a:bodyPr/>
          <a:lstStyle>
            <a:lvl1pPr>
              <a:defRPr/>
            </a:lvl1pPr>
          </a:lstStyle>
          <a:p>
            <a:pPr>
              <a:defRPr/>
            </a:pPr>
            <a:fld id="{705F59FF-10B7-4979-9D04-4C674C0FD12D}"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3301A4D6-568D-4924-AF5F-B8AD7921F784}"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AAA6BDD5-4754-4023-821C-E500E4F2DB50}"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193524D9-757E-404B-B667-9F631A88B5E3}"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8DF2B7BC-6E2B-4272-97FB-84EA40727D38}"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8E525987-B51B-4B81-9930-516962F4446E}"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19C77E14-7FC6-4397-B30E-214223E41AA5}"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61253B74-C753-4A4E-963D-A9008871D7BA}"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44A85DB6-C003-44DF-91F3-BCF79BDB5F3F}"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AA438B2E-29CF-4A9A-83F2-77AAF86ACAAB}"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944874EA-7558-4A6F-B6A7-14ADD809B0C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r>
              <a:rPr lang="en-US"/>
              <a:t>Nov 9, 2009</a:t>
            </a:r>
          </a:p>
        </p:txBody>
      </p:sp>
      <p:sp>
        <p:nvSpPr>
          <p:cNvPr id="8"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9" name="Rectangle 6"/>
          <p:cNvSpPr>
            <a:spLocks noGrp="1" noChangeArrowheads="1"/>
          </p:cNvSpPr>
          <p:nvPr>
            <p:ph type="sldNum" sz="quarter" idx="12"/>
          </p:nvPr>
        </p:nvSpPr>
        <p:spPr/>
        <p:txBody>
          <a:bodyPr/>
          <a:lstStyle>
            <a:lvl1pPr>
              <a:defRPr/>
            </a:lvl1pPr>
          </a:lstStyle>
          <a:p>
            <a:pPr>
              <a:defRPr/>
            </a:pPr>
            <a:fld id="{A53B8837-F6AE-47E3-909E-8BB20761F952}"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ln/>
        </p:spPr>
        <p:txBody>
          <a:bodyPr/>
          <a:lstStyle>
            <a:lvl1pPr>
              <a:defRPr/>
            </a:lvl1pPr>
          </a:lstStyle>
          <a:p>
            <a:pPr>
              <a:defRPr/>
            </a:pPr>
            <a:r>
              <a:rPr lang="en-US"/>
              <a:t>January 28, 2010</a:t>
            </a:r>
          </a:p>
        </p:txBody>
      </p:sp>
      <p:sp>
        <p:nvSpPr>
          <p:cNvPr id="5" name="Footer Placeholder 4"/>
          <p:cNvSpPr>
            <a:spLocks noGrp="1"/>
          </p:cNvSpPr>
          <p:nvPr>
            <p:ph type="ftr" sz="quarter" idx="11"/>
          </p:nvPr>
        </p:nvSpPr>
        <p:spPr>
          <a:ln/>
        </p:spPr>
        <p:txBody>
          <a:bodyPr/>
          <a:lstStyle>
            <a:lvl1pPr>
              <a:defRPr/>
            </a:lvl1pPr>
          </a:lstStyle>
          <a:p>
            <a:pPr>
              <a:defRPr/>
            </a:pPr>
            <a:r>
              <a:rPr lang="en-US"/>
              <a:t>NEA WG Virtual Interim</a:t>
            </a:r>
          </a:p>
        </p:txBody>
      </p:sp>
      <p:sp>
        <p:nvSpPr>
          <p:cNvPr id="6" name="Slide Number Placeholder 5"/>
          <p:cNvSpPr>
            <a:spLocks noGrp="1"/>
          </p:cNvSpPr>
          <p:nvPr>
            <p:ph type="sldNum" sz="quarter" idx="12"/>
          </p:nvPr>
        </p:nvSpPr>
        <p:spPr>
          <a:ln/>
        </p:spPr>
        <p:txBody>
          <a:bodyPr/>
          <a:lstStyle>
            <a:lvl1pPr>
              <a:defRPr/>
            </a:lvl1pPr>
          </a:lstStyle>
          <a:p>
            <a:pPr>
              <a:defRPr/>
            </a:pPr>
            <a:fld id="{C66C63C5-D516-4345-B2F5-6E81937D9583}"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54000"/>
            <a:ext cx="7623175"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13" y="1965325"/>
            <a:ext cx="8224837" cy="3571875"/>
          </a:xfrm>
        </p:spPr>
        <p:txBody>
          <a:bodyPr/>
          <a:lstStyle/>
          <a:p>
            <a:pPr lvl="0"/>
            <a:endParaRPr lang="en-US" noProof="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r>
              <a:rPr lang="en-US"/>
              <a:t>January 28, 2010</a:t>
            </a:r>
          </a:p>
        </p:txBody>
      </p:sp>
      <p:sp>
        <p:nvSpPr>
          <p:cNvPr id="6" name="Rectangle 5"/>
          <p:cNvSpPr>
            <a:spLocks noGrp="1" noChangeArrowheads="1"/>
          </p:cNvSpPr>
          <p:nvPr>
            <p:ph type="ftr" sz="quarter" idx="11"/>
          </p:nvPr>
        </p:nvSpPr>
        <p:spPr>
          <a:ln/>
        </p:spPr>
        <p:txBody>
          <a:bodyPr/>
          <a:lstStyle>
            <a:lvl1pPr>
              <a:defRPr/>
            </a:lvl1pPr>
          </a:lstStyle>
          <a:p>
            <a:r>
              <a:rPr lang="en-US"/>
              <a:t>NEA WG</a:t>
            </a:r>
          </a:p>
        </p:txBody>
      </p:sp>
      <p:sp>
        <p:nvSpPr>
          <p:cNvPr id="7" name="Rectangle 6"/>
          <p:cNvSpPr>
            <a:spLocks noGrp="1" noChangeArrowheads="1"/>
          </p:cNvSpPr>
          <p:nvPr>
            <p:ph type="sldNum" sz="quarter" idx="12"/>
          </p:nvPr>
        </p:nvSpPr>
        <p:spPr>
          <a:ln/>
        </p:spPr>
        <p:txBody>
          <a:bodyPr/>
          <a:lstStyle>
            <a:lvl1pPr>
              <a:defRPr/>
            </a:lvl1pPr>
          </a:lstStyle>
          <a:p>
            <a:fld id="{DA8F6E08-F1C8-4E04-A119-BC8D706DFA5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r>
              <a:rPr lang="en-US"/>
              <a:t>Jan 28, 2010</a:t>
            </a:r>
          </a:p>
        </p:txBody>
      </p:sp>
      <p:sp>
        <p:nvSpPr>
          <p:cNvPr id="4"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5" name="Rectangle 6"/>
          <p:cNvSpPr>
            <a:spLocks noGrp="1" noChangeArrowheads="1"/>
          </p:cNvSpPr>
          <p:nvPr>
            <p:ph type="sldNum" sz="quarter" idx="12"/>
          </p:nvPr>
        </p:nvSpPr>
        <p:spPr/>
        <p:txBody>
          <a:bodyPr/>
          <a:lstStyle>
            <a:lvl1pPr>
              <a:defRPr/>
            </a:lvl1pPr>
          </a:lstStyle>
          <a:p>
            <a:pPr>
              <a:defRPr/>
            </a:pPr>
            <a:fld id="{EBC3D807-FEC6-422A-8227-583FE3EF5F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en-US"/>
              <a:t>Nov 9, 2009</a:t>
            </a:r>
          </a:p>
        </p:txBody>
      </p:sp>
      <p:sp>
        <p:nvSpPr>
          <p:cNvPr id="3"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4" name="Rectangle 6"/>
          <p:cNvSpPr>
            <a:spLocks noGrp="1" noChangeArrowheads="1"/>
          </p:cNvSpPr>
          <p:nvPr>
            <p:ph type="sldNum" sz="quarter" idx="12"/>
          </p:nvPr>
        </p:nvSpPr>
        <p:spPr/>
        <p:txBody>
          <a:bodyPr/>
          <a:lstStyle>
            <a:lvl1pPr>
              <a:defRPr/>
            </a:lvl1pPr>
          </a:lstStyle>
          <a:p>
            <a:pPr>
              <a:defRPr/>
            </a:pPr>
            <a:fld id="{A6DAC9CA-CDCD-4D4F-B84D-F44F6CCF17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t>Nov 9, 2009</a:t>
            </a:r>
          </a:p>
        </p:txBody>
      </p:sp>
      <p:sp>
        <p:nvSpPr>
          <p:cNvPr id="6"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7" name="Rectangle 6"/>
          <p:cNvSpPr>
            <a:spLocks noGrp="1" noChangeArrowheads="1"/>
          </p:cNvSpPr>
          <p:nvPr>
            <p:ph type="sldNum" sz="quarter" idx="12"/>
          </p:nvPr>
        </p:nvSpPr>
        <p:spPr/>
        <p:txBody>
          <a:bodyPr/>
          <a:lstStyle>
            <a:lvl1pPr>
              <a:defRPr/>
            </a:lvl1pPr>
          </a:lstStyle>
          <a:p>
            <a:pPr>
              <a:defRPr/>
            </a:pPr>
            <a:fld id="{A09D7E78-88A0-40E8-A6D7-482547BD0E0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t>Nov 9, 2009</a:t>
            </a:r>
          </a:p>
        </p:txBody>
      </p:sp>
      <p:sp>
        <p:nvSpPr>
          <p:cNvPr id="6" name="Rectangle 5"/>
          <p:cNvSpPr>
            <a:spLocks noGrp="1" noChangeArrowheads="1"/>
          </p:cNvSpPr>
          <p:nvPr>
            <p:ph type="ftr" sz="quarter" idx="11"/>
          </p:nvPr>
        </p:nvSpPr>
        <p:spPr/>
        <p:txBody>
          <a:bodyPr/>
          <a:lstStyle>
            <a:lvl1pPr>
              <a:defRPr/>
            </a:lvl1pPr>
          </a:lstStyle>
          <a:p>
            <a:pPr>
              <a:defRPr/>
            </a:pPr>
            <a:r>
              <a:rPr lang="en-US"/>
              <a:t>IETF NEA Meeting</a:t>
            </a:r>
          </a:p>
        </p:txBody>
      </p:sp>
      <p:sp>
        <p:nvSpPr>
          <p:cNvPr id="7" name="Rectangle 6"/>
          <p:cNvSpPr>
            <a:spLocks noGrp="1" noChangeArrowheads="1"/>
          </p:cNvSpPr>
          <p:nvPr>
            <p:ph type="sldNum" sz="quarter" idx="12"/>
          </p:nvPr>
        </p:nvSpPr>
        <p:spPr/>
        <p:txBody>
          <a:bodyPr/>
          <a:lstStyle>
            <a:lvl1pPr>
              <a:defRPr/>
            </a:lvl1pPr>
          </a:lstStyle>
          <a:p>
            <a:pPr>
              <a:defRPr/>
            </a:pPr>
            <a:fld id="{06B76970-687A-4D24-933A-CEBA3D6B471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3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3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3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3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3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3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3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3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3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4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4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4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4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44.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45.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46.xml"/></Relationships>
</file>

<file path=ppt/slideMasters/_rels/slideMaster37.xml.rels><?xml version="1.0" encoding="UTF-8" standalone="yes"?>
<Relationships xmlns="http://schemas.openxmlformats.org/package/2006/relationships"><Relationship Id="rId2" Type="http://schemas.openxmlformats.org/officeDocument/2006/relationships/theme" Target="../theme/theme37.xml"/><Relationship Id="rId1" Type="http://schemas.openxmlformats.org/officeDocument/2006/relationships/slideLayout" Target="../slideLayouts/slideLayout47.xml"/></Relationships>
</file>

<file path=ppt/slideMasters/_rels/slideMaster38.xml.rels><?xml version="1.0" encoding="UTF-8" standalone="yes"?>
<Relationships xmlns="http://schemas.openxmlformats.org/package/2006/relationships"><Relationship Id="rId2" Type="http://schemas.openxmlformats.org/officeDocument/2006/relationships/theme" Target="../theme/theme38.xml"/><Relationship Id="rId1" Type="http://schemas.openxmlformats.org/officeDocument/2006/relationships/slideLayout" Target="../slideLayouts/slideLayout48.xml"/></Relationships>
</file>

<file path=ppt/slideMasters/_rels/slideMaster39.xml.rels><?xml version="1.0" encoding="UTF-8" standalone="yes"?>
<Relationships xmlns="http://schemas.openxmlformats.org/package/2006/relationships"><Relationship Id="rId2" Type="http://schemas.openxmlformats.org/officeDocument/2006/relationships/theme" Target="../theme/theme39.xml"/><Relationship Id="rId1"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40.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5" Type="http://schemas.openxmlformats.org/officeDocument/2006/relationships/theme" Target="../theme/theme40.xml"/><Relationship Id="rId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March 23, 2009</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IETF NEA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5082B3B-4FFF-46D1-ACBC-A8F85754005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8AD7DEEE-E091-4D4A-A85C-CAF689B00C7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3"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12D08FFE-ADF1-4495-9620-09C905EE1A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4"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21E36B97-3070-47B7-9AB0-041A1DAD1A6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5"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043206B5-8FCF-4476-B515-E57D1489A2F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6"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99867357-9DDD-4926-936C-CEDFA4593C3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7"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53248561-7FC2-4804-853B-601AC27B269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8"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8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6D25682E-698A-45F6-8227-65C7CAA9F52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9"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01AB917F-DB9C-4D59-AB37-517FB19752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0"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3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3AD323EC-C333-4AF5-B732-4B97E9C689A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5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FB17A9B6-73A7-45CB-A272-3C9CFB76AF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2"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50AF04BF-8C35-4FA6-B537-0A81ADBB16C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5"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8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5ADB05C6-0DD8-4703-81CF-36697C82502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3"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0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21D1F812-523A-4325-8A29-88598528F8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4"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76BBCC99-9CCE-4D73-8FAB-22A13E84468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5"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F92777B3-76A0-44C9-9CF8-4178B9B332A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6"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E2A7141A-4434-4CF0-AA2A-B930814E48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7"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D432E3BA-C395-4513-8003-F95B957A0C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8"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2B2AC2FC-EF45-4C4F-A89C-3AF13EA17B8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9"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1ED0D379-0EF7-4D4D-8DB7-679FB7943B9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0"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13DF9882-BFD7-4805-A9CF-DB8524D1756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1"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6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A1FFA98E-A982-491A-A2F6-5B4655368CA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2"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3FAC1EBC-4BEE-473C-BD58-DFBF43A7D4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6"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D55D7314-94A9-44B9-8263-D4654F67C42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CC9F1800-0141-43FB-AF7F-1951524090A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4"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0ABDDA7E-81D3-4BB2-83CA-0EA0B5ED4BA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7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8002A5A9-FF49-462A-9CFB-89B9CDA32CC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6"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1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874A8902-DCC9-4D8F-86CF-E3D16B92D94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7"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4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B1566D7C-0E10-4A3C-8D0E-D22AC498216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8"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6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74BD983D-3A66-40CF-B5F0-716604E8B0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9"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6B7042B6-8ECA-42A3-B578-814E88FF8C9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0"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891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510DC10E-CE7F-4047-A600-99E5D1446A9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1"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D27C56F1-839B-4DA1-8C51-D3DCC036549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2" r:id="rId1"/>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02F87A40-6679-4AD2-BB26-06AEF84A18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7"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6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Date Placeholder 3"/>
          <p:cNvSpPr>
            <a:spLocks noGrp="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8" name="Footer Placeholder 4"/>
          <p:cNvSpPr>
            <a:spLocks noGrp="1"/>
          </p:cNvSpPr>
          <p:nvPr>
            <p:ph type="ftr" sz="quarter" idx="3"/>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NEA WG Virtual Interim</a:t>
            </a:r>
          </a:p>
        </p:txBody>
      </p:sp>
      <p:sp>
        <p:nvSpPr>
          <p:cNvPr id="9" name="Slide Number Placeholder 5"/>
          <p:cNvSpPr>
            <a:spLocks noGrp="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9CCC5D77-3307-4560-B195-8CAF7FCBF2B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3" r:id="rId1"/>
    <p:sldLayoutId id="2147483875" r:id="rId2"/>
    <p:sldLayoutId id="2147483876" r:id="rId3"/>
    <p:sldLayoutId id="2147483877" r:id="rId4"/>
  </p:sldLayoutIdLst>
  <p:hf hdr="0"/>
  <p:txStyles>
    <p:titleStyle>
      <a:lvl1pPr algn="ctr" rtl="0" eaLnBrk="0" fontAlgn="base" hangingPunct="0">
        <a:spcBef>
          <a:spcPct val="0"/>
        </a:spcBef>
        <a:spcAft>
          <a:spcPct val="0"/>
        </a:spcAft>
        <a:defRPr sz="4400">
          <a:solidFill>
            <a:schemeClr val="tx2"/>
          </a:solidFill>
          <a:latin typeface="Arial"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A5E3A0AD-3E65-42F9-BDC6-A311658035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8"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06675AA8-B797-4DBB-BC9B-C407B16368E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D5D025E1-E9C4-49DC-BCD9-9F7550298C7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0"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C1B3D51A-93E1-420D-AC3C-DA2329DD46E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0000"/>
                </a:solidFill>
              </a:defRPr>
            </a:lvl1pPr>
          </a:lstStyle>
          <a:p>
            <a:pPr>
              <a:defRPr/>
            </a:pPr>
            <a:r>
              <a:rPr lang="en-US"/>
              <a:t>January 28, 2010</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defRPr>
            </a:lvl1pPr>
          </a:lstStyle>
          <a:p>
            <a:pPr>
              <a:defRPr/>
            </a:pPr>
            <a:r>
              <a:rPr lang="en-US"/>
              <a:t>IETF NEA Interim Meeting</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91429DCD-9C3D-4788-A666-AFE0BAB96BB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2" r:id="rId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ethomso@cisco.com" TargetMode="External"/><Relationship Id="rId2" Type="http://schemas.openxmlformats.org/officeDocument/2006/relationships/hyperlink" Target="mailto:shanna@juniper.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www.ietf.org/internet-drafts/draft-hanna-nea-pt-eap-00.txt" TargetMode="External"/><Relationship Id="rId2" Type="http://schemas.openxmlformats.org/officeDocument/2006/relationships/hyperlink" Target="http://tools.ietf.org/id/draft-sangster-nea-pt-tls-00.txt" TargetMode="External"/><Relationship Id="rId1" Type="http://schemas.openxmlformats.org/officeDocument/2006/relationships/slideLayout" Target="../slideLayouts/slideLayout2.xml"/><Relationship Id="rId5" Type="http://schemas.openxmlformats.org/officeDocument/2006/relationships/hyperlink" Target="http://www.ietf.org/id/draft-cam-winget-eap-tlv-00.txt" TargetMode="External"/><Relationship Id="rId4" Type="http://schemas.openxmlformats.org/officeDocument/2006/relationships/hyperlink" Target="http://www.ietf.org/id/draft-cam-winget-eap-nea-tlv-00.tx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3" Type="http://schemas.openxmlformats.org/officeDocument/2006/relationships/hyperlink" Target="mailto:sethomso@cisco.com" TargetMode="External"/><Relationship Id="rId2" Type="http://schemas.openxmlformats.org/officeDocument/2006/relationships/hyperlink" Target="mailto:ncamwing@cisco.com" TargetMode="External"/><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Layout" Target="../slideLayouts/slideLayout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p:spPr>
        <p:txBody>
          <a:bodyPr/>
          <a:lstStyle/>
          <a:p>
            <a:r>
              <a:rPr lang="en-US" smtClean="0"/>
              <a:t>Jan 28, 2010</a:t>
            </a:r>
          </a:p>
        </p:txBody>
      </p:sp>
      <p:sp>
        <p:nvSpPr>
          <p:cNvPr id="53251" name="Footer Placeholder 4"/>
          <p:cNvSpPr>
            <a:spLocks noGrp="1"/>
          </p:cNvSpPr>
          <p:nvPr>
            <p:ph type="ftr" sz="quarter" idx="11"/>
          </p:nvPr>
        </p:nvSpPr>
        <p:spPr>
          <a:noFill/>
        </p:spPr>
        <p:txBody>
          <a:bodyPr/>
          <a:lstStyle/>
          <a:p>
            <a:r>
              <a:rPr lang="en-US" smtClean="0"/>
              <a:t>IETF NEA Meeting</a:t>
            </a:r>
          </a:p>
        </p:txBody>
      </p:sp>
      <p:sp>
        <p:nvSpPr>
          <p:cNvPr id="53252" name="Slide Number Placeholder 5"/>
          <p:cNvSpPr>
            <a:spLocks noGrp="1"/>
          </p:cNvSpPr>
          <p:nvPr>
            <p:ph type="sldNum" sz="quarter" idx="12"/>
          </p:nvPr>
        </p:nvSpPr>
        <p:spPr>
          <a:noFill/>
        </p:spPr>
        <p:txBody>
          <a:bodyPr/>
          <a:lstStyle/>
          <a:p>
            <a:fld id="{FD86BD97-1C38-4165-BFF8-9F3315B76CEF}" type="slidenum">
              <a:rPr lang="en-US" smtClean="0"/>
              <a:pPr/>
              <a:t>1</a:t>
            </a:fld>
            <a:endParaRPr lang="en-US" smtClean="0"/>
          </a:p>
        </p:txBody>
      </p:sp>
      <p:sp>
        <p:nvSpPr>
          <p:cNvPr id="53253" name="Rectangle 2"/>
          <p:cNvSpPr>
            <a:spLocks noGrp="1" noChangeArrowheads="1"/>
          </p:cNvSpPr>
          <p:nvPr>
            <p:ph type="ctrTitle"/>
          </p:nvPr>
        </p:nvSpPr>
        <p:spPr>
          <a:xfrm>
            <a:off x="685800" y="1219200"/>
            <a:ext cx="7772400" cy="2381250"/>
          </a:xfrm>
        </p:spPr>
        <p:txBody>
          <a:bodyPr/>
          <a:lstStyle/>
          <a:p>
            <a:pPr eaLnBrk="1" hangingPunct="1"/>
            <a:r>
              <a:rPr lang="en-US" smtClean="0"/>
              <a:t>NEA Working Group</a:t>
            </a:r>
            <a:br>
              <a:rPr lang="en-US" smtClean="0"/>
            </a:br>
            <a:r>
              <a:rPr lang="en-US" smtClean="0"/>
              <a:t>IETF virtual interim meeting</a:t>
            </a:r>
            <a:br>
              <a:rPr lang="en-US" smtClean="0"/>
            </a:br>
            <a:r>
              <a:rPr lang="en-US" smtClean="0"/>
              <a:t>Jan 28, 2010</a:t>
            </a:r>
          </a:p>
        </p:txBody>
      </p:sp>
      <p:sp>
        <p:nvSpPr>
          <p:cNvPr id="53254" name="Rectangle 3"/>
          <p:cNvSpPr>
            <a:spLocks noGrp="1" noChangeArrowheads="1"/>
          </p:cNvSpPr>
          <p:nvPr>
            <p:ph type="subTitle" idx="1"/>
          </p:nvPr>
        </p:nvSpPr>
        <p:spPr/>
        <p:txBody>
          <a:bodyPr/>
          <a:lstStyle/>
          <a:p>
            <a:pPr eaLnBrk="1" hangingPunct="1"/>
            <a:r>
              <a:rPr lang="en-US" sz="2000" smtClean="0"/>
              <a:t>nea[-request@ietf.org</a:t>
            </a:r>
          </a:p>
          <a:p>
            <a:pPr eaLnBrk="1" hangingPunct="1"/>
            <a:r>
              <a:rPr lang="en-US" sz="2000" smtClean="0"/>
              <a:t>http://tools.ietf.org/wg/nea</a:t>
            </a:r>
          </a:p>
          <a:p>
            <a:pPr eaLnBrk="1" hangingPunct="1"/>
            <a:endParaRPr lang="en-US" sz="1600" smtClean="0"/>
          </a:p>
          <a:p>
            <a:pPr eaLnBrk="1" hangingPunct="1"/>
            <a:r>
              <a:rPr lang="en-US" sz="1400" smtClean="0"/>
              <a:t>Co-chairs: Steve Hanna 	</a:t>
            </a:r>
            <a:r>
              <a:rPr lang="en-US" sz="1400" smtClean="0">
                <a:hlinkClick r:id="rId2"/>
              </a:rPr>
              <a:t>shanna@juniper.net</a:t>
            </a:r>
            <a:r>
              <a:rPr lang="en-US" sz="1400" smtClean="0"/>
              <a:t> </a:t>
            </a:r>
          </a:p>
          <a:p>
            <a:pPr algn="l" eaLnBrk="1" hangingPunct="1"/>
            <a:r>
              <a:rPr lang="en-US" sz="1400" smtClean="0"/>
              <a:t>		Susan Thomson	</a:t>
            </a:r>
            <a:r>
              <a:rPr lang="en-US" sz="1400" smtClean="0">
                <a:hlinkClick r:id="rId3"/>
              </a:rPr>
              <a:t>sethomso@cisco.com</a:t>
            </a:r>
            <a:endParaRPr lang="en-US"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r>
              <a:rPr lang="en-US"/>
              <a:t>January 28, 2010</a:t>
            </a:r>
          </a:p>
        </p:txBody>
      </p:sp>
      <p:sp>
        <p:nvSpPr>
          <p:cNvPr id="62467" name="Footer Placeholder 4"/>
          <p:cNvSpPr>
            <a:spLocks noGrp="1"/>
          </p:cNvSpPr>
          <p:nvPr>
            <p:ph type="ftr" sz="quarter" idx="11"/>
          </p:nvPr>
        </p:nvSpPr>
        <p:spPr>
          <a:noFill/>
        </p:spPr>
        <p:txBody>
          <a:bodyPr/>
          <a:lstStyle/>
          <a:p>
            <a:r>
              <a:rPr lang="en-US"/>
              <a:t>IETF NEA Interim Meeting</a:t>
            </a:r>
          </a:p>
        </p:txBody>
      </p:sp>
      <p:sp>
        <p:nvSpPr>
          <p:cNvPr id="62468" name="Slide Number Placeholder 5"/>
          <p:cNvSpPr>
            <a:spLocks noGrp="1"/>
          </p:cNvSpPr>
          <p:nvPr>
            <p:ph type="sldNum" sz="quarter" idx="12"/>
          </p:nvPr>
        </p:nvSpPr>
        <p:spPr>
          <a:noFill/>
        </p:spPr>
        <p:txBody>
          <a:bodyPr/>
          <a:lstStyle/>
          <a:p>
            <a:fld id="{C3A3983A-E3EF-4B46-92BD-2371740DAAB9}" type="slidenum">
              <a:rPr lang="en-US"/>
              <a:pPr/>
              <a:t>10</a:t>
            </a:fld>
            <a:endParaRPr lang="en-US"/>
          </a:p>
        </p:txBody>
      </p:sp>
      <p:sp>
        <p:nvSpPr>
          <p:cNvPr id="62469" name="Rectangle 2"/>
          <p:cNvSpPr>
            <a:spLocks noGrp="1" noChangeArrowheads="1"/>
          </p:cNvSpPr>
          <p:nvPr>
            <p:ph type="title"/>
          </p:nvPr>
        </p:nvSpPr>
        <p:spPr/>
        <p:txBody>
          <a:bodyPr/>
          <a:lstStyle/>
          <a:p>
            <a:pPr eaLnBrk="1" hangingPunct="1"/>
            <a:r>
              <a:rPr lang="en-US" smtClean="0"/>
              <a:t>Use Cases for PT-TLS</a:t>
            </a:r>
          </a:p>
        </p:txBody>
      </p:sp>
      <p:sp>
        <p:nvSpPr>
          <p:cNvPr id="62470" name="Rectangle 3"/>
          <p:cNvSpPr>
            <a:spLocks noGrp="1" noChangeArrowheads="1"/>
          </p:cNvSpPr>
          <p:nvPr>
            <p:ph type="body" idx="1"/>
          </p:nvPr>
        </p:nvSpPr>
        <p:spPr/>
        <p:txBody>
          <a:bodyPr/>
          <a:lstStyle/>
          <a:p>
            <a:pPr eaLnBrk="1" hangingPunct="1">
              <a:lnSpc>
                <a:spcPct val="90000"/>
              </a:lnSpc>
            </a:pPr>
            <a:r>
              <a:rPr lang="en-US" sz="2400" smtClean="0"/>
              <a:t>NEA Assessment on Non-802.1X Network</a:t>
            </a:r>
          </a:p>
          <a:p>
            <a:pPr lvl="1" eaLnBrk="1" hangingPunct="1">
              <a:lnSpc>
                <a:spcPct val="90000"/>
              </a:lnSpc>
            </a:pPr>
            <a:r>
              <a:rPr lang="en-US" sz="2000" smtClean="0"/>
              <a:t>Legacy Network</a:t>
            </a:r>
          </a:p>
          <a:p>
            <a:pPr lvl="1" eaLnBrk="1" hangingPunct="1">
              <a:lnSpc>
                <a:spcPct val="90000"/>
              </a:lnSpc>
            </a:pPr>
            <a:r>
              <a:rPr lang="en-US" sz="2000" smtClean="0"/>
              <a:t>Remote Access</a:t>
            </a:r>
          </a:p>
          <a:p>
            <a:pPr lvl="1" eaLnBrk="1" hangingPunct="1">
              <a:lnSpc>
                <a:spcPct val="90000"/>
              </a:lnSpc>
            </a:pPr>
            <a:endParaRPr lang="en-US" sz="2000" smtClean="0"/>
          </a:p>
          <a:p>
            <a:pPr eaLnBrk="1" hangingPunct="1">
              <a:lnSpc>
                <a:spcPct val="90000"/>
              </a:lnSpc>
            </a:pPr>
            <a:r>
              <a:rPr lang="en-US" sz="2400" smtClean="0"/>
              <a:t>Large Amount of Data in NEA Assessment</a:t>
            </a:r>
          </a:p>
          <a:p>
            <a:pPr lvl="1" eaLnBrk="1" hangingPunct="1">
              <a:lnSpc>
                <a:spcPct val="90000"/>
              </a:lnSpc>
            </a:pPr>
            <a:r>
              <a:rPr lang="en-US" sz="2000" smtClean="0"/>
              <a:t>For example, Installed Packages</a:t>
            </a:r>
          </a:p>
          <a:p>
            <a:pPr lvl="1" eaLnBrk="1" hangingPunct="1">
              <a:lnSpc>
                <a:spcPct val="90000"/>
              </a:lnSpc>
            </a:pPr>
            <a:r>
              <a:rPr lang="en-US" sz="2000" smtClean="0"/>
              <a:t>Unsuitable for EAP Transport</a:t>
            </a:r>
          </a:p>
          <a:p>
            <a:pPr lvl="1" eaLnBrk="1" hangingPunct="1">
              <a:lnSpc>
                <a:spcPct val="90000"/>
              </a:lnSpc>
            </a:pPr>
            <a:endParaRPr lang="en-US" sz="2000" smtClean="0"/>
          </a:p>
          <a:p>
            <a:pPr eaLnBrk="1" hangingPunct="1">
              <a:lnSpc>
                <a:spcPct val="90000"/>
              </a:lnSpc>
            </a:pPr>
            <a:r>
              <a:rPr lang="en-US" sz="2400" smtClean="0"/>
              <a:t>Posture Re-assessment or Monitoring After 802.1X Assessment</a:t>
            </a:r>
          </a:p>
          <a:p>
            <a:pPr lvl="1" eaLnBrk="1" hangingPunct="1">
              <a:lnSpc>
                <a:spcPct val="90000"/>
              </a:lnSpc>
            </a:pPr>
            <a:endParaRPr lang="en-US" sz="2000" smtClean="0"/>
          </a:p>
          <a:p>
            <a:pPr eaLnBrk="1" hangingPunct="1">
              <a:lnSpc>
                <a:spcPct val="90000"/>
              </a:lnSpc>
            </a:pPr>
            <a:r>
              <a:rPr lang="en-US" sz="2400" smtClean="0"/>
              <a:t>Application Server Needs to Perform NEA Assessment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p>
            <a:r>
              <a:rPr lang="en-US"/>
              <a:t>January 28, 2010</a:t>
            </a:r>
          </a:p>
        </p:txBody>
      </p:sp>
      <p:sp>
        <p:nvSpPr>
          <p:cNvPr id="63491" name="Footer Placeholder 4"/>
          <p:cNvSpPr>
            <a:spLocks noGrp="1"/>
          </p:cNvSpPr>
          <p:nvPr>
            <p:ph type="ftr" sz="quarter" idx="11"/>
          </p:nvPr>
        </p:nvSpPr>
        <p:spPr>
          <a:noFill/>
        </p:spPr>
        <p:txBody>
          <a:bodyPr/>
          <a:lstStyle/>
          <a:p>
            <a:r>
              <a:rPr lang="en-US"/>
              <a:t>IETF NEA Interim Meeting</a:t>
            </a:r>
          </a:p>
        </p:txBody>
      </p:sp>
      <p:sp>
        <p:nvSpPr>
          <p:cNvPr id="63492" name="Slide Number Placeholder 5"/>
          <p:cNvSpPr>
            <a:spLocks noGrp="1"/>
          </p:cNvSpPr>
          <p:nvPr>
            <p:ph type="sldNum" sz="quarter" idx="12"/>
          </p:nvPr>
        </p:nvSpPr>
        <p:spPr>
          <a:noFill/>
        </p:spPr>
        <p:txBody>
          <a:bodyPr/>
          <a:lstStyle/>
          <a:p>
            <a:fld id="{CA8DADB5-7375-4D75-BF6A-2054AE4B456E}" type="slidenum">
              <a:rPr lang="en-US"/>
              <a:pPr/>
              <a:t>11</a:t>
            </a:fld>
            <a:endParaRPr lang="en-US"/>
          </a:p>
        </p:txBody>
      </p:sp>
      <p:sp>
        <p:nvSpPr>
          <p:cNvPr id="63493" name="Rectangle 2"/>
          <p:cNvSpPr>
            <a:spLocks noGrp="1" noChangeArrowheads="1"/>
          </p:cNvSpPr>
          <p:nvPr>
            <p:ph type="title"/>
          </p:nvPr>
        </p:nvSpPr>
        <p:spPr/>
        <p:txBody>
          <a:bodyPr/>
          <a:lstStyle/>
          <a:p>
            <a:pPr eaLnBrk="1" hangingPunct="1"/>
            <a:r>
              <a:rPr lang="en-US" smtClean="0"/>
              <a:t>Three Phases of PT-TLS</a:t>
            </a:r>
          </a:p>
        </p:txBody>
      </p:sp>
      <p:sp>
        <p:nvSpPr>
          <p:cNvPr id="63494" name="Rectangle 3"/>
          <p:cNvSpPr>
            <a:spLocks noGrp="1" noChangeArrowheads="1"/>
          </p:cNvSpPr>
          <p:nvPr>
            <p:ph type="body" idx="1"/>
          </p:nvPr>
        </p:nvSpPr>
        <p:spPr/>
        <p:txBody>
          <a:bodyPr/>
          <a:lstStyle/>
          <a:p>
            <a:pPr marL="609600" indent="-609600" eaLnBrk="1" hangingPunct="1">
              <a:lnSpc>
                <a:spcPct val="90000"/>
              </a:lnSpc>
              <a:buFontTx/>
              <a:buAutoNum type="arabicPeriod"/>
            </a:pPr>
            <a:r>
              <a:rPr lang="en-US" smtClean="0"/>
              <a:t>TLS Handshake</a:t>
            </a:r>
          </a:p>
          <a:p>
            <a:pPr marL="990600" lvl="1" indent="-533400" eaLnBrk="1" hangingPunct="1">
              <a:lnSpc>
                <a:spcPct val="90000"/>
              </a:lnSpc>
            </a:pPr>
            <a:r>
              <a:rPr lang="en-US" smtClean="0"/>
              <a:t>Unmodified</a:t>
            </a:r>
          </a:p>
          <a:p>
            <a:pPr marL="990600" lvl="1" indent="-533400" eaLnBrk="1" hangingPunct="1">
              <a:lnSpc>
                <a:spcPct val="90000"/>
              </a:lnSpc>
            </a:pPr>
            <a:endParaRPr lang="en-US" smtClean="0"/>
          </a:p>
          <a:p>
            <a:pPr marL="609600" indent="-609600" eaLnBrk="1" hangingPunct="1">
              <a:lnSpc>
                <a:spcPct val="90000"/>
              </a:lnSpc>
              <a:buFontTx/>
              <a:buAutoNum type="arabicPeriod"/>
            </a:pPr>
            <a:r>
              <a:rPr lang="en-US" smtClean="0"/>
              <a:t>Pre-Negotiation</a:t>
            </a:r>
          </a:p>
          <a:p>
            <a:pPr marL="990600" lvl="1" indent="-533400" eaLnBrk="1" hangingPunct="1">
              <a:lnSpc>
                <a:spcPct val="90000"/>
              </a:lnSpc>
            </a:pPr>
            <a:r>
              <a:rPr lang="en-US" smtClean="0"/>
              <a:t>Version Negotiation</a:t>
            </a:r>
          </a:p>
          <a:p>
            <a:pPr marL="990600" lvl="1" indent="-533400" eaLnBrk="1" hangingPunct="1">
              <a:lnSpc>
                <a:spcPct val="90000"/>
              </a:lnSpc>
            </a:pPr>
            <a:r>
              <a:rPr lang="en-US" smtClean="0"/>
              <a:t>Optional Client Authentication</a:t>
            </a:r>
          </a:p>
          <a:p>
            <a:pPr marL="990600" lvl="1" indent="-533400" eaLnBrk="1" hangingPunct="1">
              <a:lnSpc>
                <a:spcPct val="90000"/>
              </a:lnSpc>
            </a:pPr>
            <a:endParaRPr lang="en-US" smtClean="0"/>
          </a:p>
          <a:p>
            <a:pPr marL="609600" indent="-609600" eaLnBrk="1" hangingPunct="1">
              <a:lnSpc>
                <a:spcPct val="90000"/>
              </a:lnSpc>
              <a:buFontTx/>
              <a:buAutoNum type="arabicPeriod"/>
            </a:pPr>
            <a:r>
              <a:rPr lang="en-US" smtClean="0"/>
              <a:t>Data Transport</a:t>
            </a:r>
          </a:p>
          <a:p>
            <a:pPr marL="990600" lvl="1" indent="-533400" eaLnBrk="1" hangingPunct="1">
              <a:lnSpc>
                <a:spcPct val="90000"/>
              </a:lnSpc>
            </a:pPr>
            <a:r>
              <a:rPr lang="en-US" smtClean="0"/>
              <a:t>NEA Assessments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p>
            <a:r>
              <a:rPr lang="en-US"/>
              <a:t>January 28, 2010</a:t>
            </a:r>
          </a:p>
        </p:txBody>
      </p:sp>
      <p:sp>
        <p:nvSpPr>
          <p:cNvPr id="64515" name="Footer Placeholder 4"/>
          <p:cNvSpPr>
            <a:spLocks noGrp="1"/>
          </p:cNvSpPr>
          <p:nvPr>
            <p:ph type="ftr" sz="quarter" idx="11"/>
          </p:nvPr>
        </p:nvSpPr>
        <p:spPr>
          <a:noFill/>
        </p:spPr>
        <p:txBody>
          <a:bodyPr/>
          <a:lstStyle/>
          <a:p>
            <a:r>
              <a:rPr lang="en-US"/>
              <a:t>IETF NEA Interim Meeting</a:t>
            </a:r>
          </a:p>
        </p:txBody>
      </p:sp>
      <p:sp>
        <p:nvSpPr>
          <p:cNvPr id="64516" name="Slide Number Placeholder 5"/>
          <p:cNvSpPr>
            <a:spLocks noGrp="1"/>
          </p:cNvSpPr>
          <p:nvPr>
            <p:ph type="sldNum" sz="quarter" idx="12"/>
          </p:nvPr>
        </p:nvSpPr>
        <p:spPr>
          <a:noFill/>
        </p:spPr>
        <p:txBody>
          <a:bodyPr/>
          <a:lstStyle/>
          <a:p>
            <a:fld id="{639784AE-27A3-4C5C-8BF3-F63E25897618}" type="slidenum">
              <a:rPr lang="en-US"/>
              <a:pPr/>
              <a:t>12</a:t>
            </a:fld>
            <a:endParaRPr lang="en-US"/>
          </a:p>
        </p:txBody>
      </p:sp>
      <p:sp>
        <p:nvSpPr>
          <p:cNvPr id="64517" name="Rectangle 2"/>
          <p:cNvSpPr>
            <a:spLocks noGrp="1" noChangeArrowheads="1"/>
          </p:cNvSpPr>
          <p:nvPr>
            <p:ph type="title"/>
          </p:nvPr>
        </p:nvSpPr>
        <p:spPr/>
        <p:txBody>
          <a:bodyPr/>
          <a:lstStyle/>
          <a:p>
            <a:pPr eaLnBrk="1" hangingPunct="1"/>
            <a:r>
              <a:rPr lang="en-US" smtClean="0"/>
              <a:t>PT-TLS Sequence Diagram</a:t>
            </a:r>
          </a:p>
        </p:txBody>
      </p:sp>
      <p:sp>
        <p:nvSpPr>
          <p:cNvPr id="64518" name="Line 4"/>
          <p:cNvSpPr>
            <a:spLocks noChangeShapeType="1"/>
          </p:cNvSpPr>
          <p:nvPr/>
        </p:nvSpPr>
        <p:spPr bwMode="auto">
          <a:xfrm>
            <a:off x="1752600" y="2438400"/>
            <a:ext cx="5257800" cy="0"/>
          </a:xfrm>
          <a:prstGeom prst="line">
            <a:avLst/>
          </a:prstGeom>
          <a:noFill/>
          <a:ln w="9525">
            <a:solidFill>
              <a:schemeClr val="tx1"/>
            </a:solidFill>
            <a:round/>
            <a:headEnd type="triangle" w="med" len="med"/>
            <a:tailEnd type="triangle" w="med" len="med"/>
          </a:ln>
        </p:spPr>
        <p:txBody>
          <a:bodyPr/>
          <a:lstStyle/>
          <a:p>
            <a:endParaRPr lang="en-US"/>
          </a:p>
        </p:txBody>
      </p:sp>
      <p:sp>
        <p:nvSpPr>
          <p:cNvPr id="64519" name="Text Box 5"/>
          <p:cNvSpPr txBox="1">
            <a:spLocks noChangeArrowheads="1"/>
          </p:cNvSpPr>
          <p:nvPr/>
        </p:nvSpPr>
        <p:spPr bwMode="auto">
          <a:xfrm>
            <a:off x="1090613" y="1306513"/>
            <a:ext cx="1060450" cy="701675"/>
          </a:xfrm>
          <a:prstGeom prst="rect">
            <a:avLst/>
          </a:prstGeom>
          <a:noFill/>
          <a:ln w="9525">
            <a:noFill/>
            <a:miter lim="800000"/>
            <a:headEnd/>
            <a:tailEnd/>
          </a:ln>
        </p:spPr>
        <p:txBody>
          <a:bodyPr wrap="none">
            <a:spAutoFit/>
          </a:bodyPr>
          <a:lstStyle/>
          <a:p>
            <a:pPr algn="ctr"/>
            <a:r>
              <a:rPr lang="en-US" sz="2000">
                <a:solidFill>
                  <a:srgbClr val="000000"/>
                </a:solidFill>
              </a:rPr>
              <a:t>PT-TLS</a:t>
            </a:r>
          </a:p>
          <a:p>
            <a:pPr algn="ctr"/>
            <a:r>
              <a:rPr lang="en-US" sz="2000">
                <a:solidFill>
                  <a:srgbClr val="000000"/>
                </a:solidFill>
              </a:rPr>
              <a:t>Initiator</a:t>
            </a:r>
          </a:p>
        </p:txBody>
      </p:sp>
      <p:sp>
        <p:nvSpPr>
          <p:cNvPr id="64520" name="Text Box 6"/>
          <p:cNvSpPr txBox="1">
            <a:spLocks noChangeArrowheads="1"/>
          </p:cNvSpPr>
          <p:nvPr/>
        </p:nvSpPr>
        <p:spPr bwMode="auto">
          <a:xfrm>
            <a:off x="6427788" y="1295400"/>
            <a:ext cx="1427162" cy="701675"/>
          </a:xfrm>
          <a:prstGeom prst="rect">
            <a:avLst/>
          </a:prstGeom>
          <a:noFill/>
          <a:ln w="9525">
            <a:noFill/>
            <a:miter lim="800000"/>
            <a:headEnd/>
            <a:tailEnd/>
          </a:ln>
        </p:spPr>
        <p:txBody>
          <a:bodyPr wrap="none">
            <a:spAutoFit/>
          </a:bodyPr>
          <a:lstStyle/>
          <a:p>
            <a:pPr algn="ctr"/>
            <a:r>
              <a:rPr lang="en-US" sz="2000">
                <a:solidFill>
                  <a:srgbClr val="000000"/>
                </a:solidFill>
              </a:rPr>
              <a:t>PT-TLS</a:t>
            </a:r>
          </a:p>
          <a:p>
            <a:pPr algn="ctr"/>
            <a:r>
              <a:rPr lang="en-US" sz="2000">
                <a:solidFill>
                  <a:srgbClr val="000000"/>
                </a:solidFill>
              </a:rPr>
              <a:t>Responder</a:t>
            </a:r>
          </a:p>
        </p:txBody>
      </p:sp>
      <p:sp>
        <p:nvSpPr>
          <p:cNvPr id="64521" name="Text Box 7"/>
          <p:cNvSpPr txBox="1">
            <a:spLocks noChangeArrowheads="1"/>
          </p:cNvSpPr>
          <p:nvPr/>
        </p:nvSpPr>
        <p:spPr bwMode="auto">
          <a:xfrm>
            <a:off x="3251200" y="2117725"/>
            <a:ext cx="2006600" cy="396875"/>
          </a:xfrm>
          <a:prstGeom prst="rect">
            <a:avLst/>
          </a:prstGeom>
          <a:noFill/>
          <a:ln w="9525">
            <a:noFill/>
            <a:miter lim="800000"/>
            <a:headEnd/>
            <a:tailEnd/>
          </a:ln>
        </p:spPr>
        <p:txBody>
          <a:bodyPr wrap="none">
            <a:spAutoFit/>
          </a:bodyPr>
          <a:lstStyle/>
          <a:p>
            <a:r>
              <a:rPr lang="en-US" sz="2000">
                <a:solidFill>
                  <a:srgbClr val="000000"/>
                </a:solidFill>
              </a:rPr>
              <a:t>TLS Handshake</a:t>
            </a:r>
          </a:p>
        </p:txBody>
      </p:sp>
      <p:sp>
        <p:nvSpPr>
          <p:cNvPr id="64522" name="Line 12"/>
          <p:cNvSpPr>
            <a:spLocks noChangeShapeType="1"/>
          </p:cNvSpPr>
          <p:nvPr/>
        </p:nvSpPr>
        <p:spPr bwMode="auto">
          <a:xfrm>
            <a:off x="1752600" y="2987675"/>
            <a:ext cx="5257800" cy="0"/>
          </a:xfrm>
          <a:prstGeom prst="line">
            <a:avLst/>
          </a:prstGeom>
          <a:noFill/>
          <a:ln w="9525">
            <a:solidFill>
              <a:schemeClr val="tx1"/>
            </a:solidFill>
            <a:round/>
            <a:headEnd/>
            <a:tailEnd type="triangle" w="med" len="med"/>
          </a:ln>
        </p:spPr>
        <p:txBody>
          <a:bodyPr/>
          <a:lstStyle/>
          <a:p>
            <a:endParaRPr lang="en-US"/>
          </a:p>
        </p:txBody>
      </p:sp>
      <p:sp>
        <p:nvSpPr>
          <p:cNvPr id="64523" name="Text Box 13"/>
          <p:cNvSpPr txBox="1">
            <a:spLocks noChangeArrowheads="1"/>
          </p:cNvSpPr>
          <p:nvPr/>
        </p:nvSpPr>
        <p:spPr bwMode="auto">
          <a:xfrm>
            <a:off x="3251200" y="2651125"/>
            <a:ext cx="2062163" cy="396875"/>
          </a:xfrm>
          <a:prstGeom prst="rect">
            <a:avLst/>
          </a:prstGeom>
          <a:noFill/>
          <a:ln w="9525">
            <a:noFill/>
            <a:miter lim="800000"/>
            <a:headEnd/>
            <a:tailEnd/>
          </a:ln>
        </p:spPr>
        <p:txBody>
          <a:bodyPr wrap="none">
            <a:spAutoFit/>
          </a:bodyPr>
          <a:lstStyle/>
          <a:p>
            <a:r>
              <a:rPr lang="en-US" sz="2000">
                <a:solidFill>
                  <a:srgbClr val="000000"/>
                </a:solidFill>
              </a:rPr>
              <a:t>Version Request</a:t>
            </a:r>
          </a:p>
        </p:txBody>
      </p:sp>
      <p:sp>
        <p:nvSpPr>
          <p:cNvPr id="64524" name="Line 14"/>
          <p:cNvSpPr>
            <a:spLocks noChangeShapeType="1"/>
          </p:cNvSpPr>
          <p:nvPr/>
        </p:nvSpPr>
        <p:spPr bwMode="auto">
          <a:xfrm>
            <a:off x="1752600" y="3521075"/>
            <a:ext cx="5257800" cy="0"/>
          </a:xfrm>
          <a:prstGeom prst="line">
            <a:avLst/>
          </a:prstGeom>
          <a:noFill/>
          <a:ln w="9525">
            <a:solidFill>
              <a:schemeClr val="tx1"/>
            </a:solidFill>
            <a:round/>
            <a:headEnd type="triangle" w="med" len="med"/>
            <a:tailEnd/>
          </a:ln>
        </p:spPr>
        <p:txBody>
          <a:bodyPr/>
          <a:lstStyle/>
          <a:p>
            <a:endParaRPr lang="en-US"/>
          </a:p>
        </p:txBody>
      </p:sp>
      <p:sp>
        <p:nvSpPr>
          <p:cNvPr id="64525" name="Text Box 15"/>
          <p:cNvSpPr txBox="1">
            <a:spLocks noChangeArrowheads="1"/>
          </p:cNvSpPr>
          <p:nvPr/>
        </p:nvSpPr>
        <p:spPr bwMode="auto">
          <a:xfrm>
            <a:off x="3251200" y="3184525"/>
            <a:ext cx="2260600" cy="396875"/>
          </a:xfrm>
          <a:prstGeom prst="rect">
            <a:avLst/>
          </a:prstGeom>
          <a:noFill/>
          <a:ln w="9525">
            <a:noFill/>
            <a:miter lim="800000"/>
            <a:headEnd/>
            <a:tailEnd/>
          </a:ln>
        </p:spPr>
        <p:txBody>
          <a:bodyPr wrap="none">
            <a:spAutoFit/>
          </a:bodyPr>
          <a:lstStyle/>
          <a:p>
            <a:r>
              <a:rPr lang="en-US" sz="2000">
                <a:solidFill>
                  <a:srgbClr val="000000"/>
                </a:solidFill>
              </a:rPr>
              <a:t>Version Response</a:t>
            </a:r>
          </a:p>
        </p:txBody>
      </p:sp>
      <p:sp>
        <p:nvSpPr>
          <p:cNvPr id="64526" name="Line 16"/>
          <p:cNvSpPr>
            <a:spLocks noChangeShapeType="1"/>
          </p:cNvSpPr>
          <p:nvPr/>
        </p:nvSpPr>
        <p:spPr bwMode="auto">
          <a:xfrm>
            <a:off x="1752600" y="4146550"/>
            <a:ext cx="5257800" cy="0"/>
          </a:xfrm>
          <a:prstGeom prst="line">
            <a:avLst/>
          </a:prstGeom>
          <a:noFill/>
          <a:ln w="9525">
            <a:solidFill>
              <a:schemeClr val="tx1"/>
            </a:solidFill>
            <a:round/>
            <a:headEnd type="triangle" w="med" len="med"/>
            <a:tailEnd type="triangle" w="med" len="med"/>
          </a:ln>
        </p:spPr>
        <p:txBody>
          <a:bodyPr/>
          <a:lstStyle/>
          <a:p>
            <a:endParaRPr lang="en-US"/>
          </a:p>
        </p:txBody>
      </p:sp>
      <p:sp>
        <p:nvSpPr>
          <p:cNvPr id="64527" name="Text Box 17"/>
          <p:cNvSpPr txBox="1">
            <a:spLocks noChangeArrowheads="1"/>
          </p:cNvSpPr>
          <p:nvPr/>
        </p:nvSpPr>
        <p:spPr bwMode="auto">
          <a:xfrm>
            <a:off x="2565400" y="3810000"/>
            <a:ext cx="3530600" cy="396875"/>
          </a:xfrm>
          <a:prstGeom prst="rect">
            <a:avLst/>
          </a:prstGeom>
          <a:noFill/>
          <a:ln w="9525">
            <a:noFill/>
            <a:miter lim="800000"/>
            <a:headEnd/>
            <a:tailEnd/>
          </a:ln>
        </p:spPr>
        <p:txBody>
          <a:bodyPr wrap="none">
            <a:spAutoFit/>
          </a:bodyPr>
          <a:lstStyle/>
          <a:p>
            <a:r>
              <a:rPr lang="en-US" sz="2000">
                <a:solidFill>
                  <a:srgbClr val="000000"/>
                </a:solidFill>
              </a:rPr>
              <a:t>Optional Client Authentication</a:t>
            </a:r>
          </a:p>
        </p:txBody>
      </p:sp>
      <p:sp>
        <p:nvSpPr>
          <p:cNvPr id="64528" name="Line 18"/>
          <p:cNvSpPr>
            <a:spLocks noChangeShapeType="1"/>
          </p:cNvSpPr>
          <p:nvPr/>
        </p:nvSpPr>
        <p:spPr bwMode="auto">
          <a:xfrm>
            <a:off x="1752600" y="4740275"/>
            <a:ext cx="5257800" cy="0"/>
          </a:xfrm>
          <a:prstGeom prst="line">
            <a:avLst/>
          </a:prstGeom>
          <a:noFill/>
          <a:ln w="9525">
            <a:solidFill>
              <a:schemeClr val="tx1"/>
            </a:solidFill>
            <a:round/>
            <a:headEnd type="triangle" w="med" len="med"/>
            <a:tailEnd type="triangle" w="med" len="med"/>
          </a:ln>
        </p:spPr>
        <p:txBody>
          <a:bodyPr/>
          <a:lstStyle/>
          <a:p>
            <a:endParaRPr lang="en-US"/>
          </a:p>
        </p:txBody>
      </p:sp>
      <p:sp>
        <p:nvSpPr>
          <p:cNvPr id="64529" name="Text Box 19"/>
          <p:cNvSpPr txBox="1">
            <a:spLocks noChangeArrowheads="1"/>
          </p:cNvSpPr>
          <p:nvPr/>
        </p:nvSpPr>
        <p:spPr bwMode="auto">
          <a:xfrm>
            <a:off x="3251200" y="4403725"/>
            <a:ext cx="2332038" cy="396875"/>
          </a:xfrm>
          <a:prstGeom prst="rect">
            <a:avLst/>
          </a:prstGeom>
          <a:noFill/>
          <a:ln w="9525">
            <a:noFill/>
            <a:miter lim="800000"/>
            <a:headEnd/>
            <a:tailEnd/>
          </a:ln>
        </p:spPr>
        <p:txBody>
          <a:bodyPr wrap="none">
            <a:spAutoFit/>
          </a:bodyPr>
          <a:lstStyle/>
          <a:p>
            <a:r>
              <a:rPr lang="en-US" sz="2000">
                <a:solidFill>
                  <a:srgbClr val="000000"/>
                </a:solidFill>
              </a:rPr>
              <a:t>PB-TNC Exchange</a:t>
            </a:r>
          </a:p>
        </p:txBody>
      </p:sp>
      <p:sp>
        <p:nvSpPr>
          <p:cNvPr id="64530" name="Text Box 24"/>
          <p:cNvSpPr txBox="1">
            <a:spLocks noChangeArrowheads="1"/>
          </p:cNvSpPr>
          <p:nvPr/>
        </p:nvSpPr>
        <p:spPr bwMode="auto">
          <a:xfrm>
            <a:off x="4114800" y="4887913"/>
            <a:ext cx="438150" cy="396875"/>
          </a:xfrm>
          <a:prstGeom prst="rect">
            <a:avLst/>
          </a:prstGeom>
          <a:noFill/>
          <a:ln w="9525">
            <a:noFill/>
            <a:miter lim="800000"/>
            <a:headEnd/>
            <a:tailEnd/>
          </a:ln>
        </p:spPr>
        <p:txBody>
          <a:bodyPr wrap="none">
            <a:spAutoFit/>
          </a:bodyPr>
          <a:lstStyle/>
          <a:p>
            <a:r>
              <a:rPr lang="en-US" sz="2000" b="1">
                <a:solidFill>
                  <a:srgbClr val="000000"/>
                </a:solidFill>
              </a:rPr>
              <a:t>…</a:t>
            </a:r>
          </a:p>
        </p:txBody>
      </p:sp>
      <p:sp>
        <p:nvSpPr>
          <p:cNvPr id="64531" name="Line 25"/>
          <p:cNvSpPr>
            <a:spLocks noChangeShapeType="1"/>
          </p:cNvSpPr>
          <p:nvPr/>
        </p:nvSpPr>
        <p:spPr bwMode="auto">
          <a:xfrm>
            <a:off x="1752600" y="5654675"/>
            <a:ext cx="5257800" cy="0"/>
          </a:xfrm>
          <a:prstGeom prst="line">
            <a:avLst/>
          </a:prstGeom>
          <a:noFill/>
          <a:ln w="9525">
            <a:solidFill>
              <a:schemeClr val="tx1"/>
            </a:solidFill>
            <a:round/>
            <a:headEnd type="triangle" w="med" len="med"/>
            <a:tailEnd type="triangle" w="med" len="med"/>
          </a:ln>
        </p:spPr>
        <p:txBody>
          <a:bodyPr/>
          <a:lstStyle/>
          <a:p>
            <a:endParaRPr lang="en-US"/>
          </a:p>
        </p:txBody>
      </p:sp>
      <p:sp>
        <p:nvSpPr>
          <p:cNvPr id="64532" name="Text Box 26"/>
          <p:cNvSpPr txBox="1">
            <a:spLocks noChangeArrowheads="1"/>
          </p:cNvSpPr>
          <p:nvPr/>
        </p:nvSpPr>
        <p:spPr bwMode="auto">
          <a:xfrm>
            <a:off x="3251200" y="5318125"/>
            <a:ext cx="2316163" cy="396875"/>
          </a:xfrm>
          <a:prstGeom prst="rect">
            <a:avLst/>
          </a:prstGeom>
          <a:noFill/>
          <a:ln w="9525">
            <a:noFill/>
            <a:miter lim="800000"/>
            <a:headEnd/>
            <a:tailEnd/>
          </a:ln>
        </p:spPr>
        <p:txBody>
          <a:bodyPr wrap="none">
            <a:spAutoFit/>
          </a:bodyPr>
          <a:lstStyle/>
          <a:p>
            <a:r>
              <a:rPr lang="en-US" sz="2000">
                <a:solidFill>
                  <a:srgbClr val="000000"/>
                </a:solidFill>
              </a:rPr>
              <a:t>TLS Closure Alerts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p>
            <a:r>
              <a:rPr lang="en-US"/>
              <a:t>January 28, 2010</a:t>
            </a:r>
          </a:p>
        </p:txBody>
      </p:sp>
      <p:sp>
        <p:nvSpPr>
          <p:cNvPr id="65539" name="Footer Placeholder 4"/>
          <p:cNvSpPr>
            <a:spLocks noGrp="1"/>
          </p:cNvSpPr>
          <p:nvPr>
            <p:ph type="ftr" sz="quarter" idx="11"/>
          </p:nvPr>
        </p:nvSpPr>
        <p:spPr>
          <a:noFill/>
        </p:spPr>
        <p:txBody>
          <a:bodyPr/>
          <a:lstStyle/>
          <a:p>
            <a:r>
              <a:rPr lang="en-US"/>
              <a:t>IETF NEA Interim Meeting</a:t>
            </a:r>
          </a:p>
        </p:txBody>
      </p:sp>
      <p:sp>
        <p:nvSpPr>
          <p:cNvPr id="65540" name="Slide Number Placeholder 5"/>
          <p:cNvSpPr>
            <a:spLocks noGrp="1"/>
          </p:cNvSpPr>
          <p:nvPr>
            <p:ph type="sldNum" sz="quarter" idx="12"/>
          </p:nvPr>
        </p:nvSpPr>
        <p:spPr>
          <a:noFill/>
        </p:spPr>
        <p:txBody>
          <a:bodyPr/>
          <a:lstStyle/>
          <a:p>
            <a:fld id="{BA47EEAF-2F89-4B6F-86C7-DFEAB2701C82}" type="slidenum">
              <a:rPr lang="en-US"/>
              <a:pPr/>
              <a:t>13</a:t>
            </a:fld>
            <a:endParaRPr lang="en-US"/>
          </a:p>
        </p:txBody>
      </p:sp>
      <p:sp>
        <p:nvSpPr>
          <p:cNvPr id="65541" name="Rectangle 2"/>
          <p:cNvSpPr>
            <a:spLocks noGrp="1" noChangeArrowheads="1"/>
          </p:cNvSpPr>
          <p:nvPr>
            <p:ph type="title"/>
          </p:nvPr>
        </p:nvSpPr>
        <p:spPr/>
        <p:txBody>
          <a:bodyPr/>
          <a:lstStyle/>
          <a:p>
            <a:pPr eaLnBrk="1" hangingPunct="1"/>
            <a:r>
              <a:rPr lang="en-US" smtClean="0"/>
              <a:t>PT-TLS Message Encapsulation</a:t>
            </a:r>
          </a:p>
        </p:txBody>
      </p:sp>
      <p:sp>
        <p:nvSpPr>
          <p:cNvPr id="65542" name="Rectangle 3"/>
          <p:cNvSpPr>
            <a:spLocks noChangeArrowheads="1"/>
          </p:cNvSpPr>
          <p:nvPr/>
        </p:nvSpPr>
        <p:spPr bwMode="auto">
          <a:xfrm>
            <a:off x="457200" y="1447800"/>
            <a:ext cx="8153400" cy="4572000"/>
          </a:xfrm>
          <a:prstGeom prst="rect">
            <a:avLst/>
          </a:prstGeom>
          <a:solidFill>
            <a:schemeClr val="bg1"/>
          </a:solidFill>
          <a:ln w="22225">
            <a:solidFill>
              <a:schemeClr val="tx1"/>
            </a:solidFill>
            <a:miter lim="800000"/>
            <a:headEnd/>
            <a:tailEnd/>
          </a:ln>
        </p:spPr>
        <p:txBody>
          <a:bodyPr wrap="none" anchor="ctr"/>
          <a:lstStyle/>
          <a:p>
            <a:pPr algn="ctr"/>
            <a:endParaRPr lang="en-US">
              <a:solidFill>
                <a:srgbClr val="000000"/>
              </a:solidFill>
            </a:endParaRPr>
          </a:p>
        </p:txBody>
      </p:sp>
      <p:sp>
        <p:nvSpPr>
          <p:cNvPr id="65543" name="Rectangle 4"/>
          <p:cNvSpPr>
            <a:spLocks noChangeArrowheads="1"/>
          </p:cNvSpPr>
          <p:nvPr/>
        </p:nvSpPr>
        <p:spPr bwMode="auto">
          <a:xfrm>
            <a:off x="609600" y="1905000"/>
            <a:ext cx="7848600" cy="3962400"/>
          </a:xfrm>
          <a:prstGeom prst="rect">
            <a:avLst/>
          </a:prstGeom>
          <a:solidFill>
            <a:schemeClr val="bg1"/>
          </a:solidFill>
          <a:ln w="22225">
            <a:solidFill>
              <a:schemeClr val="tx1"/>
            </a:solidFill>
            <a:miter lim="800000"/>
            <a:headEnd/>
            <a:tailEnd/>
          </a:ln>
        </p:spPr>
        <p:txBody>
          <a:bodyPr wrap="none" anchor="ctr"/>
          <a:lstStyle/>
          <a:p>
            <a:endParaRPr lang="en-US" sz="3200">
              <a:solidFill>
                <a:srgbClr val="000000"/>
              </a:solidFill>
            </a:endParaRPr>
          </a:p>
        </p:txBody>
      </p:sp>
      <p:sp>
        <p:nvSpPr>
          <p:cNvPr id="65544" name="Text Box 5"/>
          <p:cNvSpPr txBox="1">
            <a:spLocks noChangeArrowheads="1"/>
          </p:cNvSpPr>
          <p:nvPr/>
        </p:nvSpPr>
        <p:spPr bwMode="auto">
          <a:xfrm>
            <a:off x="514350" y="1462088"/>
            <a:ext cx="2305050" cy="366712"/>
          </a:xfrm>
          <a:prstGeom prst="rect">
            <a:avLst/>
          </a:prstGeom>
          <a:solidFill>
            <a:schemeClr val="bg1"/>
          </a:solidFill>
          <a:ln w="22225">
            <a:noFill/>
            <a:miter lim="800000"/>
            <a:headEnd/>
            <a:tailEnd/>
          </a:ln>
        </p:spPr>
        <p:txBody>
          <a:bodyPr wrap="none">
            <a:spAutoFit/>
          </a:bodyPr>
          <a:lstStyle/>
          <a:p>
            <a:r>
              <a:rPr lang="en-US">
                <a:solidFill>
                  <a:srgbClr val="000000"/>
                </a:solidFill>
              </a:rPr>
              <a:t>TLS Record Protocol</a:t>
            </a:r>
          </a:p>
        </p:txBody>
      </p:sp>
      <p:sp>
        <p:nvSpPr>
          <p:cNvPr id="65545" name="Text Box 6"/>
          <p:cNvSpPr txBox="1">
            <a:spLocks noChangeArrowheads="1"/>
          </p:cNvSpPr>
          <p:nvPr/>
        </p:nvSpPr>
        <p:spPr bwMode="auto">
          <a:xfrm>
            <a:off x="666750" y="1919288"/>
            <a:ext cx="5734050" cy="366712"/>
          </a:xfrm>
          <a:prstGeom prst="rect">
            <a:avLst/>
          </a:prstGeom>
          <a:solidFill>
            <a:schemeClr val="bg1"/>
          </a:solidFill>
          <a:ln w="22225">
            <a:noFill/>
            <a:miter lim="800000"/>
            <a:headEnd/>
            <a:tailEnd/>
          </a:ln>
        </p:spPr>
        <p:txBody>
          <a:bodyPr wrap="none">
            <a:spAutoFit/>
          </a:bodyPr>
          <a:lstStyle/>
          <a:p>
            <a:r>
              <a:rPr lang="en-US">
                <a:solidFill>
                  <a:srgbClr val="000000"/>
                </a:solidFill>
              </a:rPr>
              <a:t>PT-TLS Message (Vendor ID=0, Type=PB-TNC Batch)</a:t>
            </a:r>
          </a:p>
        </p:txBody>
      </p:sp>
      <p:sp>
        <p:nvSpPr>
          <p:cNvPr id="65546" name="Rectangle 7"/>
          <p:cNvSpPr>
            <a:spLocks noChangeArrowheads="1"/>
          </p:cNvSpPr>
          <p:nvPr/>
        </p:nvSpPr>
        <p:spPr bwMode="auto">
          <a:xfrm>
            <a:off x="762000" y="2362200"/>
            <a:ext cx="7391400" cy="3352800"/>
          </a:xfrm>
          <a:prstGeom prst="rect">
            <a:avLst/>
          </a:prstGeom>
          <a:solidFill>
            <a:schemeClr val="bg1"/>
          </a:solidFill>
          <a:ln w="22225">
            <a:solidFill>
              <a:schemeClr val="tx1"/>
            </a:solidFill>
            <a:miter lim="800000"/>
            <a:headEnd/>
            <a:tailEnd/>
          </a:ln>
        </p:spPr>
        <p:txBody>
          <a:bodyPr wrap="none" anchor="ctr"/>
          <a:lstStyle/>
          <a:p>
            <a:endParaRPr lang="en-US" sz="3200">
              <a:solidFill>
                <a:srgbClr val="000000"/>
              </a:solidFill>
            </a:endParaRPr>
          </a:p>
        </p:txBody>
      </p:sp>
      <p:sp>
        <p:nvSpPr>
          <p:cNvPr id="65547" name="Text Box 8"/>
          <p:cNvSpPr txBox="1">
            <a:spLocks noChangeArrowheads="1"/>
          </p:cNvSpPr>
          <p:nvPr/>
        </p:nvSpPr>
        <p:spPr bwMode="auto">
          <a:xfrm>
            <a:off x="838200" y="2452688"/>
            <a:ext cx="4140200" cy="366712"/>
          </a:xfrm>
          <a:prstGeom prst="rect">
            <a:avLst/>
          </a:prstGeom>
          <a:solidFill>
            <a:schemeClr val="bg1"/>
          </a:solidFill>
          <a:ln w="22225">
            <a:noFill/>
            <a:miter lim="800000"/>
            <a:headEnd/>
            <a:tailEnd/>
          </a:ln>
        </p:spPr>
        <p:txBody>
          <a:bodyPr wrap="none">
            <a:spAutoFit/>
          </a:bodyPr>
          <a:lstStyle/>
          <a:p>
            <a:r>
              <a:rPr lang="en-US">
                <a:solidFill>
                  <a:srgbClr val="000000"/>
                </a:solidFill>
              </a:rPr>
              <a:t>PB-TNC Header (Batch-Type=CDATA)</a:t>
            </a:r>
          </a:p>
        </p:txBody>
      </p:sp>
      <p:sp>
        <p:nvSpPr>
          <p:cNvPr id="65548" name="Rectangle 15"/>
          <p:cNvSpPr>
            <a:spLocks noChangeArrowheads="1"/>
          </p:cNvSpPr>
          <p:nvPr/>
        </p:nvSpPr>
        <p:spPr bwMode="auto">
          <a:xfrm>
            <a:off x="838200" y="2895600"/>
            <a:ext cx="7239000" cy="2667000"/>
          </a:xfrm>
          <a:prstGeom prst="rect">
            <a:avLst/>
          </a:prstGeom>
          <a:solidFill>
            <a:schemeClr val="bg1"/>
          </a:solidFill>
          <a:ln w="22225">
            <a:solidFill>
              <a:schemeClr val="tx1"/>
            </a:solidFill>
            <a:miter lim="800000"/>
            <a:headEnd/>
            <a:tailEnd/>
          </a:ln>
        </p:spPr>
        <p:txBody>
          <a:bodyPr wrap="none" anchor="ctr"/>
          <a:lstStyle/>
          <a:p>
            <a:endParaRPr lang="en-US" sz="3200">
              <a:solidFill>
                <a:srgbClr val="000000"/>
              </a:solidFill>
            </a:endParaRPr>
          </a:p>
        </p:txBody>
      </p:sp>
      <p:sp>
        <p:nvSpPr>
          <p:cNvPr id="65549" name="Text Box 16"/>
          <p:cNvSpPr txBox="1">
            <a:spLocks noChangeArrowheads="1"/>
          </p:cNvSpPr>
          <p:nvPr/>
        </p:nvSpPr>
        <p:spPr bwMode="auto">
          <a:xfrm>
            <a:off x="914400" y="2971800"/>
            <a:ext cx="7213600" cy="366713"/>
          </a:xfrm>
          <a:prstGeom prst="rect">
            <a:avLst/>
          </a:prstGeom>
          <a:solidFill>
            <a:schemeClr val="bg1"/>
          </a:solidFill>
          <a:ln w="22225">
            <a:noFill/>
            <a:miter lim="800000"/>
            <a:headEnd/>
            <a:tailEnd/>
          </a:ln>
        </p:spPr>
        <p:txBody>
          <a:bodyPr wrap="none">
            <a:spAutoFit/>
          </a:bodyPr>
          <a:lstStyle/>
          <a:p>
            <a:r>
              <a:rPr lang="en-US">
                <a:solidFill>
                  <a:srgbClr val="000000"/>
                </a:solidFill>
              </a:rPr>
              <a:t>PB-TNC Message (Type=PB-PA, PA Vendor ID=0, PA Subtype= OS)</a:t>
            </a:r>
          </a:p>
        </p:txBody>
      </p:sp>
      <p:sp>
        <p:nvSpPr>
          <p:cNvPr id="65550" name="Rectangle 9"/>
          <p:cNvSpPr>
            <a:spLocks noChangeArrowheads="1"/>
          </p:cNvSpPr>
          <p:nvPr/>
        </p:nvSpPr>
        <p:spPr bwMode="auto">
          <a:xfrm>
            <a:off x="914400" y="3505200"/>
            <a:ext cx="7086600" cy="1905000"/>
          </a:xfrm>
          <a:prstGeom prst="rect">
            <a:avLst/>
          </a:prstGeom>
          <a:solidFill>
            <a:schemeClr val="bg1"/>
          </a:solidFill>
          <a:ln w="22225">
            <a:solidFill>
              <a:schemeClr val="tx1"/>
            </a:solidFill>
            <a:miter lim="800000"/>
            <a:headEnd/>
            <a:tailEnd/>
          </a:ln>
        </p:spPr>
        <p:txBody>
          <a:bodyPr wrap="none" anchor="ctr"/>
          <a:lstStyle/>
          <a:p>
            <a:endParaRPr lang="en-US" sz="3200">
              <a:solidFill>
                <a:srgbClr val="000000"/>
              </a:solidFill>
            </a:endParaRPr>
          </a:p>
        </p:txBody>
      </p:sp>
      <p:sp>
        <p:nvSpPr>
          <p:cNvPr id="65551" name="Text Box 10"/>
          <p:cNvSpPr txBox="1">
            <a:spLocks noChangeArrowheads="1"/>
          </p:cNvSpPr>
          <p:nvPr/>
        </p:nvSpPr>
        <p:spPr bwMode="auto">
          <a:xfrm>
            <a:off x="946150" y="3581400"/>
            <a:ext cx="2025650" cy="366713"/>
          </a:xfrm>
          <a:prstGeom prst="rect">
            <a:avLst/>
          </a:prstGeom>
          <a:solidFill>
            <a:schemeClr val="bg1"/>
          </a:solidFill>
          <a:ln w="22225">
            <a:noFill/>
            <a:miter lim="800000"/>
            <a:headEnd/>
            <a:tailEnd/>
          </a:ln>
        </p:spPr>
        <p:txBody>
          <a:bodyPr wrap="none">
            <a:spAutoFit/>
          </a:bodyPr>
          <a:lstStyle/>
          <a:p>
            <a:r>
              <a:rPr lang="en-US">
                <a:solidFill>
                  <a:srgbClr val="000000"/>
                </a:solidFill>
              </a:rPr>
              <a:t>PA-TNC Message</a:t>
            </a:r>
          </a:p>
        </p:txBody>
      </p:sp>
      <p:sp>
        <p:nvSpPr>
          <p:cNvPr id="65552" name="Rectangle 11"/>
          <p:cNvSpPr>
            <a:spLocks noChangeArrowheads="1"/>
          </p:cNvSpPr>
          <p:nvPr/>
        </p:nvSpPr>
        <p:spPr bwMode="auto">
          <a:xfrm>
            <a:off x="1066800" y="4114800"/>
            <a:ext cx="6858000" cy="533400"/>
          </a:xfrm>
          <a:prstGeom prst="rect">
            <a:avLst/>
          </a:prstGeom>
          <a:solidFill>
            <a:schemeClr val="bg1"/>
          </a:solidFill>
          <a:ln w="22225">
            <a:solidFill>
              <a:schemeClr val="tx1"/>
            </a:solidFill>
            <a:miter lim="800000"/>
            <a:headEnd/>
            <a:tailEnd/>
          </a:ln>
        </p:spPr>
        <p:txBody>
          <a:bodyPr wrap="none" anchor="ctr"/>
          <a:lstStyle/>
          <a:p>
            <a:endParaRPr lang="en-US" sz="3200">
              <a:solidFill>
                <a:srgbClr val="000000"/>
              </a:solidFill>
            </a:endParaRPr>
          </a:p>
        </p:txBody>
      </p:sp>
      <p:sp>
        <p:nvSpPr>
          <p:cNvPr id="65553" name="Text Box 12"/>
          <p:cNvSpPr txBox="1">
            <a:spLocks noChangeArrowheads="1"/>
          </p:cNvSpPr>
          <p:nvPr/>
        </p:nvSpPr>
        <p:spPr bwMode="auto">
          <a:xfrm>
            <a:off x="1098550" y="4205288"/>
            <a:ext cx="6673850" cy="366712"/>
          </a:xfrm>
          <a:prstGeom prst="rect">
            <a:avLst/>
          </a:prstGeom>
          <a:solidFill>
            <a:schemeClr val="bg1"/>
          </a:solidFill>
          <a:ln w="22225">
            <a:noFill/>
            <a:miter lim="800000"/>
            <a:headEnd/>
            <a:tailEnd/>
          </a:ln>
        </p:spPr>
        <p:txBody>
          <a:bodyPr wrap="none">
            <a:spAutoFit/>
          </a:bodyPr>
          <a:lstStyle/>
          <a:p>
            <a:r>
              <a:rPr lang="en-US">
                <a:solidFill>
                  <a:srgbClr val="000000"/>
                </a:solidFill>
              </a:rPr>
              <a:t>PA-TNC Attribute (Type=Product Info, Product ID=Windows XP)</a:t>
            </a:r>
          </a:p>
        </p:txBody>
      </p:sp>
      <p:sp>
        <p:nvSpPr>
          <p:cNvPr id="65554" name="Rectangle 13"/>
          <p:cNvSpPr>
            <a:spLocks noChangeArrowheads="1"/>
          </p:cNvSpPr>
          <p:nvPr/>
        </p:nvSpPr>
        <p:spPr bwMode="auto">
          <a:xfrm>
            <a:off x="1066800" y="4724400"/>
            <a:ext cx="6858000" cy="533400"/>
          </a:xfrm>
          <a:prstGeom prst="rect">
            <a:avLst/>
          </a:prstGeom>
          <a:solidFill>
            <a:schemeClr val="bg1"/>
          </a:solidFill>
          <a:ln w="22225">
            <a:solidFill>
              <a:schemeClr val="tx1"/>
            </a:solidFill>
            <a:miter lim="800000"/>
            <a:headEnd/>
            <a:tailEnd/>
          </a:ln>
        </p:spPr>
        <p:txBody>
          <a:bodyPr wrap="none" anchor="ctr"/>
          <a:lstStyle/>
          <a:p>
            <a:endParaRPr lang="en-US" sz="3200">
              <a:solidFill>
                <a:srgbClr val="000000"/>
              </a:solidFill>
            </a:endParaRPr>
          </a:p>
        </p:txBody>
      </p:sp>
      <p:sp>
        <p:nvSpPr>
          <p:cNvPr id="65555" name="Text Box 14"/>
          <p:cNvSpPr txBox="1">
            <a:spLocks noChangeArrowheads="1"/>
          </p:cNvSpPr>
          <p:nvPr/>
        </p:nvSpPr>
        <p:spPr bwMode="auto">
          <a:xfrm>
            <a:off x="1117600" y="4814888"/>
            <a:ext cx="6731000" cy="366712"/>
          </a:xfrm>
          <a:prstGeom prst="rect">
            <a:avLst/>
          </a:prstGeom>
          <a:solidFill>
            <a:schemeClr val="bg1"/>
          </a:solidFill>
          <a:ln w="22225">
            <a:noFill/>
            <a:miter lim="800000"/>
            <a:headEnd/>
            <a:tailEnd/>
          </a:ln>
        </p:spPr>
        <p:txBody>
          <a:bodyPr wrap="none">
            <a:spAutoFit/>
          </a:bodyPr>
          <a:lstStyle/>
          <a:p>
            <a:r>
              <a:rPr lang="en-US">
                <a:solidFill>
                  <a:srgbClr val="000000"/>
                </a:solidFill>
              </a:rPr>
              <a:t>PA-TNC Attribute (Type=Numeric Version, Major=5, Minor=3,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2"/>
          <p:cNvSpPr>
            <a:spLocks noGrp="1"/>
          </p:cNvSpPr>
          <p:nvPr>
            <p:ph type="dt" sz="quarter" idx="10"/>
          </p:nvPr>
        </p:nvSpPr>
        <p:spPr>
          <a:noFill/>
        </p:spPr>
        <p:txBody>
          <a:bodyPr/>
          <a:lstStyle/>
          <a:p>
            <a:r>
              <a:rPr lang="en-US"/>
              <a:t>January 28, 2010</a:t>
            </a:r>
          </a:p>
        </p:txBody>
      </p:sp>
      <p:sp>
        <p:nvSpPr>
          <p:cNvPr id="66563" name="Footer Placeholder 3"/>
          <p:cNvSpPr>
            <a:spLocks noGrp="1"/>
          </p:cNvSpPr>
          <p:nvPr>
            <p:ph type="ftr" sz="quarter" idx="11"/>
          </p:nvPr>
        </p:nvSpPr>
        <p:spPr>
          <a:noFill/>
        </p:spPr>
        <p:txBody>
          <a:bodyPr/>
          <a:lstStyle/>
          <a:p>
            <a:r>
              <a:rPr lang="en-US"/>
              <a:t>IETF NEA Interim Meeting</a:t>
            </a:r>
          </a:p>
        </p:txBody>
      </p:sp>
      <p:sp>
        <p:nvSpPr>
          <p:cNvPr id="66564" name="Slide Number Placeholder 4"/>
          <p:cNvSpPr>
            <a:spLocks noGrp="1"/>
          </p:cNvSpPr>
          <p:nvPr>
            <p:ph type="sldNum" sz="quarter" idx="12"/>
          </p:nvPr>
        </p:nvSpPr>
        <p:spPr>
          <a:noFill/>
        </p:spPr>
        <p:txBody>
          <a:bodyPr/>
          <a:lstStyle/>
          <a:p>
            <a:fld id="{6E305F8E-A289-4FB5-9004-45B5836879EC}" type="slidenum">
              <a:rPr lang="en-US"/>
              <a:pPr/>
              <a:t>14</a:t>
            </a:fld>
            <a:endParaRPr lang="en-US"/>
          </a:p>
        </p:txBody>
      </p:sp>
      <p:sp>
        <p:nvSpPr>
          <p:cNvPr id="66565" name="Rectangle 4"/>
          <p:cNvSpPr>
            <a:spLocks noGrp="1" noChangeArrowheads="1"/>
          </p:cNvSpPr>
          <p:nvPr>
            <p:ph type="title"/>
          </p:nvPr>
        </p:nvSpPr>
        <p:spPr/>
        <p:txBody>
          <a:bodyPr/>
          <a:lstStyle/>
          <a:p>
            <a:pPr eaLnBrk="1" hangingPunct="1"/>
            <a:r>
              <a:rPr lang="en-US" smtClean="0"/>
              <a:t>PT-TLS Message Format</a:t>
            </a:r>
          </a:p>
        </p:txBody>
      </p:sp>
      <p:sp>
        <p:nvSpPr>
          <p:cNvPr id="66566" name="Rectangle 5"/>
          <p:cNvSpPr>
            <a:spLocks noChangeArrowheads="1"/>
          </p:cNvSpPr>
          <p:nvPr/>
        </p:nvSpPr>
        <p:spPr bwMode="auto">
          <a:xfrm>
            <a:off x="457200" y="1447800"/>
            <a:ext cx="8382000" cy="4525963"/>
          </a:xfrm>
          <a:prstGeom prst="rect">
            <a:avLst/>
          </a:prstGeom>
          <a:noFill/>
          <a:ln w="9525">
            <a:noFill/>
            <a:miter lim="800000"/>
            <a:headEnd/>
            <a:tailEnd/>
          </a:ln>
        </p:spPr>
        <p:txBody>
          <a:bodyPr/>
          <a:lstStyle/>
          <a:p>
            <a:pPr marL="342900" indent="-342900">
              <a:spcBef>
                <a:spcPct val="20000"/>
              </a:spcBef>
            </a:pPr>
            <a:r>
              <a:rPr lang="en-US" sz="1500">
                <a:solidFill>
                  <a:srgbClr val="000000"/>
                </a:solidFill>
                <a:latin typeface="Courier New" pitchFamily="49" charset="0"/>
              </a:rPr>
              <a:t>                       </a:t>
            </a:r>
            <a:r>
              <a:rPr lang="en-US" sz="1600">
                <a:solidFill>
                  <a:srgbClr val="000000"/>
                </a:solidFill>
                <a:latin typeface="Courier New" pitchFamily="49" charset="0"/>
              </a:rPr>
              <a:t>1                   2                   3</a:t>
            </a:r>
          </a:p>
          <a:p>
            <a:pPr marL="342900" indent="-342900">
              <a:spcBef>
                <a:spcPct val="20000"/>
              </a:spcBef>
            </a:pPr>
            <a:r>
              <a:rPr lang="en-US" sz="1600">
                <a:solidFill>
                  <a:srgbClr val="000000"/>
                </a:solidFill>
                <a:latin typeface="Courier New" pitchFamily="49" charset="0"/>
              </a:rPr>
              <a:t> 0 1 2 3 4 5 6 7 8 9 0 1 2 3 4 5 6 7 8 9 0 1 2 3 4 5 6 7 8 9 0 1</a:t>
            </a:r>
          </a:p>
          <a:p>
            <a:pPr marL="342900" indent="-342900">
              <a:spcBef>
                <a:spcPct val="20000"/>
              </a:spcBef>
            </a:pPr>
            <a:r>
              <a:rPr lang="en-US" sz="1600">
                <a:solidFill>
                  <a:srgbClr val="000000"/>
                </a:solidFill>
                <a:latin typeface="Courier New" pitchFamily="49" charset="0"/>
              </a:rPr>
              <a:t>+-+-+-+-+-+-+-+-+-+-+-+-+-+-+-+-+-+-+-+-+-+-+-+-+-+-+-+-+-+-+-+-+</a:t>
            </a:r>
          </a:p>
          <a:p>
            <a:pPr marL="342900" indent="-342900">
              <a:spcBef>
                <a:spcPct val="20000"/>
              </a:spcBef>
            </a:pPr>
            <a:r>
              <a:rPr lang="en-US" sz="1600">
                <a:solidFill>
                  <a:srgbClr val="000000"/>
                </a:solidFill>
                <a:latin typeface="Courier New" pitchFamily="49" charset="0"/>
              </a:rPr>
              <a:t>|    Reserved   |           Message Type Vendor ID              |</a:t>
            </a:r>
          </a:p>
          <a:p>
            <a:pPr marL="342900" indent="-342900">
              <a:spcBef>
                <a:spcPct val="20000"/>
              </a:spcBef>
            </a:pPr>
            <a:r>
              <a:rPr lang="en-US" sz="1600">
                <a:solidFill>
                  <a:srgbClr val="000000"/>
                </a:solidFill>
                <a:latin typeface="Courier New" pitchFamily="49" charset="0"/>
              </a:rPr>
              <a:t>+-+-+-+-+-+-+-+-+-+-+-+-+-+-+-+-+-+-+-+-+-+-+-+-+-+-+-+-+-+-+-+-+</a:t>
            </a:r>
          </a:p>
          <a:p>
            <a:pPr marL="342900" indent="-342900">
              <a:spcBef>
                <a:spcPct val="20000"/>
              </a:spcBef>
            </a:pPr>
            <a:r>
              <a:rPr lang="en-US" sz="1600">
                <a:solidFill>
                  <a:srgbClr val="000000"/>
                </a:solidFill>
                <a:latin typeface="Courier New" pitchFamily="49" charset="0"/>
              </a:rPr>
              <a:t>|                          Message Type                         |</a:t>
            </a:r>
          </a:p>
          <a:p>
            <a:pPr marL="342900" indent="-342900">
              <a:spcBef>
                <a:spcPct val="20000"/>
              </a:spcBef>
            </a:pPr>
            <a:r>
              <a:rPr lang="en-US" sz="1600">
                <a:solidFill>
                  <a:srgbClr val="000000"/>
                </a:solidFill>
                <a:latin typeface="Courier New" pitchFamily="49" charset="0"/>
              </a:rPr>
              <a:t>+-+-+-+-+-+-+-+-+-+-+-+-+-+-+-+-+-+-+-+-+-+-+-+-+-+-+-+-+-+-+-+-+</a:t>
            </a:r>
          </a:p>
          <a:p>
            <a:pPr marL="342900" indent="-342900">
              <a:spcBef>
                <a:spcPct val="20000"/>
              </a:spcBef>
            </a:pPr>
            <a:r>
              <a:rPr lang="en-US" sz="1600">
                <a:solidFill>
                  <a:srgbClr val="000000"/>
                </a:solidFill>
                <a:latin typeface="Courier New" pitchFamily="49" charset="0"/>
              </a:rPr>
              <a:t>|                         Message Length                        |</a:t>
            </a:r>
          </a:p>
          <a:p>
            <a:pPr marL="342900" indent="-342900">
              <a:spcBef>
                <a:spcPct val="20000"/>
              </a:spcBef>
            </a:pPr>
            <a:r>
              <a:rPr lang="en-US" sz="1600">
                <a:solidFill>
                  <a:srgbClr val="000000"/>
                </a:solidFill>
                <a:latin typeface="Courier New" pitchFamily="49" charset="0"/>
              </a:rPr>
              <a:t>+-+-+-+-+-+-+-+-+-+-+-+-+-+-+-+-+-+-+-+-+-+-+-+-+-+-+-+-+-+-+-+-+</a:t>
            </a:r>
          </a:p>
          <a:p>
            <a:pPr marL="342900" indent="-342900">
              <a:spcBef>
                <a:spcPct val="20000"/>
              </a:spcBef>
            </a:pPr>
            <a:r>
              <a:rPr lang="en-US" sz="1600">
                <a:solidFill>
                  <a:srgbClr val="000000"/>
                </a:solidFill>
                <a:latin typeface="Courier New" pitchFamily="49" charset="0"/>
              </a:rPr>
              <a:t>|                       Message Identifier                      |</a:t>
            </a:r>
          </a:p>
          <a:p>
            <a:pPr marL="342900" indent="-342900">
              <a:spcBef>
                <a:spcPct val="20000"/>
              </a:spcBef>
            </a:pPr>
            <a:r>
              <a:rPr lang="en-US" sz="1600">
                <a:solidFill>
                  <a:srgbClr val="000000"/>
                </a:solidFill>
                <a:latin typeface="Courier New" pitchFamily="49" charset="0"/>
              </a:rPr>
              <a:t>+-+-+-+-+-+-+-+-+-+-+-+-+-+-+-+-+-+-+-+-+-+-+-+-+-+-+-+-+-+-+-+-+</a:t>
            </a:r>
          </a:p>
          <a:p>
            <a:pPr marL="342900" indent="-342900">
              <a:spcBef>
                <a:spcPct val="20000"/>
              </a:spcBef>
            </a:pPr>
            <a:r>
              <a:rPr lang="en-US" sz="1600">
                <a:solidFill>
                  <a:srgbClr val="000000"/>
                </a:solidFill>
                <a:latin typeface="Courier New" pitchFamily="49" charset="0"/>
              </a:rPr>
              <a:t>|                Message Value (e.g. PB-TNC Batch) . . .        |</a:t>
            </a:r>
          </a:p>
          <a:p>
            <a:pPr marL="342900" indent="-342900">
              <a:spcBef>
                <a:spcPct val="20000"/>
              </a:spcBef>
            </a:pPr>
            <a:r>
              <a:rPr lang="en-US" sz="1600">
                <a:solidFill>
                  <a:srgbClr val="000000"/>
                </a:solidFill>
                <a:latin typeface="Courier New" pitchFamily="49" charset="0"/>
              </a:rPr>
              <a:t>+-+-+-+-+-+-+-+-+-+-+-+-+-+-+-+-+-+-+-+-+-+-+-+-+-+-+-+-+-+-+-+-+</a:t>
            </a:r>
          </a:p>
          <a:p>
            <a:pPr marL="342900" indent="-342900">
              <a:spcBef>
                <a:spcPct val="20000"/>
              </a:spcBef>
            </a:pPr>
            <a:endParaRPr lang="en-US" sz="1500">
              <a:solidFill>
                <a:srgbClr val="000000"/>
              </a:solidFill>
              <a:latin typeface="Courier New" pitchFamily="49" charset="0"/>
            </a:endParaRPr>
          </a:p>
          <a:p>
            <a:pPr marL="342900" indent="-342900">
              <a:spcBef>
                <a:spcPct val="20000"/>
              </a:spcBef>
            </a:pPr>
            <a:endParaRPr lang="en-US" sz="1600">
              <a:solidFill>
                <a:srgbClr val="000000"/>
              </a:solidFill>
              <a:latin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p>
            <a:r>
              <a:rPr lang="en-US"/>
              <a:t>January 28, 2010</a:t>
            </a:r>
          </a:p>
        </p:txBody>
      </p:sp>
      <p:sp>
        <p:nvSpPr>
          <p:cNvPr id="67587" name="Footer Placeholder 4"/>
          <p:cNvSpPr>
            <a:spLocks noGrp="1"/>
          </p:cNvSpPr>
          <p:nvPr>
            <p:ph type="ftr" sz="quarter" idx="11"/>
          </p:nvPr>
        </p:nvSpPr>
        <p:spPr>
          <a:noFill/>
        </p:spPr>
        <p:txBody>
          <a:bodyPr/>
          <a:lstStyle/>
          <a:p>
            <a:r>
              <a:rPr lang="en-US"/>
              <a:t>IETF NEA Interim Meeting</a:t>
            </a:r>
          </a:p>
        </p:txBody>
      </p:sp>
      <p:sp>
        <p:nvSpPr>
          <p:cNvPr id="67588" name="Slide Number Placeholder 5"/>
          <p:cNvSpPr>
            <a:spLocks noGrp="1"/>
          </p:cNvSpPr>
          <p:nvPr>
            <p:ph type="sldNum" sz="quarter" idx="12"/>
          </p:nvPr>
        </p:nvSpPr>
        <p:spPr>
          <a:noFill/>
        </p:spPr>
        <p:txBody>
          <a:bodyPr/>
          <a:lstStyle/>
          <a:p>
            <a:fld id="{253A7AC8-D7F4-474E-829F-69E6591D8BA5}" type="slidenum">
              <a:rPr lang="en-US"/>
              <a:pPr/>
              <a:t>15</a:t>
            </a:fld>
            <a:endParaRPr lang="en-US"/>
          </a:p>
        </p:txBody>
      </p:sp>
      <p:sp>
        <p:nvSpPr>
          <p:cNvPr id="67589" name="Rectangle 2"/>
          <p:cNvSpPr>
            <a:spLocks noGrp="1" noChangeArrowheads="1"/>
          </p:cNvSpPr>
          <p:nvPr>
            <p:ph type="title"/>
          </p:nvPr>
        </p:nvSpPr>
        <p:spPr/>
        <p:txBody>
          <a:bodyPr/>
          <a:lstStyle/>
          <a:p>
            <a:pPr eaLnBrk="1" hangingPunct="1"/>
            <a:r>
              <a:rPr lang="en-US" smtClean="0"/>
              <a:t>Implementations of PT-TLS</a:t>
            </a:r>
          </a:p>
        </p:txBody>
      </p:sp>
      <p:sp>
        <p:nvSpPr>
          <p:cNvPr id="67590" name="Rectangle 3"/>
          <p:cNvSpPr>
            <a:spLocks noGrp="1" noChangeArrowheads="1"/>
          </p:cNvSpPr>
          <p:nvPr>
            <p:ph type="body" idx="1"/>
          </p:nvPr>
        </p:nvSpPr>
        <p:spPr/>
        <p:txBody>
          <a:bodyPr/>
          <a:lstStyle/>
          <a:p>
            <a:pPr eaLnBrk="1" hangingPunct="1"/>
            <a:r>
              <a:rPr lang="en-US" smtClean="0"/>
              <a:t>Fairly new spec</a:t>
            </a:r>
          </a:p>
          <a:p>
            <a:pPr lvl="1" eaLnBrk="1" hangingPunct="1"/>
            <a:r>
              <a:rPr lang="en-US" smtClean="0"/>
              <a:t>Announced May 2009</a:t>
            </a:r>
          </a:p>
          <a:p>
            <a:pPr lvl="1" eaLnBrk="1" hangingPunct="1"/>
            <a:endParaRPr lang="en-US" smtClean="0"/>
          </a:p>
          <a:p>
            <a:pPr eaLnBrk="1" hangingPunct="1"/>
            <a:r>
              <a:rPr lang="en-US" smtClean="0"/>
              <a:t>Several implementations rumored but none publicly announced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p>
            <a:r>
              <a:rPr lang="en-US"/>
              <a:t>January 28, 2010</a:t>
            </a:r>
          </a:p>
        </p:txBody>
      </p:sp>
      <p:sp>
        <p:nvSpPr>
          <p:cNvPr id="68611" name="Footer Placeholder 4"/>
          <p:cNvSpPr>
            <a:spLocks noGrp="1"/>
          </p:cNvSpPr>
          <p:nvPr>
            <p:ph type="ftr" sz="quarter" idx="11"/>
          </p:nvPr>
        </p:nvSpPr>
        <p:spPr>
          <a:noFill/>
        </p:spPr>
        <p:txBody>
          <a:bodyPr/>
          <a:lstStyle/>
          <a:p>
            <a:r>
              <a:rPr lang="en-US"/>
              <a:t>IETF NEA Interim Meeting</a:t>
            </a:r>
          </a:p>
        </p:txBody>
      </p:sp>
      <p:sp>
        <p:nvSpPr>
          <p:cNvPr id="68612" name="Slide Number Placeholder 5"/>
          <p:cNvSpPr>
            <a:spLocks noGrp="1"/>
          </p:cNvSpPr>
          <p:nvPr>
            <p:ph type="sldNum" sz="quarter" idx="12"/>
          </p:nvPr>
        </p:nvSpPr>
        <p:spPr>
          <a:noFill/>
        </p:spPr>
        <p:txBody>
          <a:bodyPr/>
          <a:lstStyle/>
          <a:p>
            <a:fld id="{06F3B29C-B4CD-4C8D-856A-C525C7CFC6A7}" type="slidenum">
              <a:rPr lang="en-US"/>
              <a:pPr/>
              <a:t>16</a:t>
            </a:fld>
            <a:endParaRPr lang="en-US"/>
          </a:p>
        </p:txBody>
      </p:sp>
      <p:sp>
        <p:nvSpPr>
          <p:cNvPr id="68613" name="Rectangle 2"/>
          <p:cNvSpPr>
            <a:spLocks noGrp="1" noChangeArrowheads="1"/>
          </p:cNvSpPr>
          <p:nvPr>
            <p:ph type="title"/>
          </p:nvPr>
        </p:nvSpPr>
        <p:spPr/>
        <p:txBody>
          <a:bodyPr/>
          <a:lstStyle/>
          <a:p>
            <a:pPr eaLnBrk="1" hangingPunct="1"/>
            <a:r>
              <a:rPr lang="en-US" sz="4000" smtClean="0"/>
              <a:t>Evaluation Against Requirements</a:t>
            </a:r>
          </a:p>
        </p:txBody>
      </p:sp>
      <p:sp>
        <p:nvSpPr>
          <p:cNvPr id="182275" name="Rectangle 3"/>
          <p:cNvSpPr>
            <a:spLocks noGrp="1" noChangeArrowheads="1"/>
          </p:cNvSpPr>
          <p:nvPr>
            <p:ph type="body" idx="1"/>
          </p:nvPr>
        </p:nvSpPr>
        <p:spPr/>
        <p:txBody>
          <a:bodyPr/>
          <a:lstStyle/>
          <a:p>
            <a:pPr marL="914400" indent="-906463" eaLnBrk="1" hangingPunct="1">
              <a:lnSpc>
                <a:spcPct val="90000"/>
              </a:lnSpc>
              <a:buFontTx/>
              <a:buNone/>
            </a:pPr>
            <a:r>
              <a:rPr lang="en-US" smtClean="0"/>
              <a:t>C-1	MUST support multiple round trips in a single assessment</a:t>
            </a:r>
          </a:p>
          <a:p>
            <a:pPr marL="914400" indent="-906463" eaLnBrk="1" hangingPunct="1">
              <a:lnSpc>
                <a:spcPct val="90000"/>
              </a:lnSpc>
              <a:buFontTx/>
              <a:buNone/>
            </a:pPr>
            <a:endParaRPr lang="en-US" smtClean="0"/>
          </a:p>
          <a:p>
            <a:pPr marL="914400" indent="-906463" eaLnBrk="1" hangingPunct="1">
              <a:lnSpc>
                <a:spcPct val="90000"/>
              </a:lnSpc>
              <a:buFontTx/>
              <a:buNone/>
            </a:pPr>
            <a:r>
              <a:rPr lang="en-US" smtClean="0"/>
              <a:t>C-2	SHOULD let NEA Client or NEA Server initiate assessment or reassessment</a:t>
            </a:r>
          </a:p>
          <a:p>
            <a:pPr marL="914400" indent="-906463" eaLnBrk="1" hangingPunct="1">
              <a:lnSpc>
                <a:spcPct val="90000"/>
              </a:lnSpc>
              <a:buFontTx/>
              <a:buNone/>
            </a:pPr>
            <a:endParaRPr lang="en-US" smtClean="0"/>
          </a:p>
          <a:p>
            <a:pPr marL="914400" indent="-906463" eaLnBrk="1" hangingPunct="1">
              <a:lnSpc>
                <a:spcPct val="90000"/>
              </a:lnSpc>
              <a:buFontTx/>
              <a:buNone/>
            </a:pPr>
            <a:r>
              <a:rPr lang="en-US" smtClean="0"/>
              <a:t>C-3	MUST protect against active and passive attacks by intermediaries and endpoints including replay prevention</a:t>
            </a:r>
          </a:p>
          <a:p>
            <a:pPr marL="914400" indent="-906463" eaLnBrk="1" hangingPunct="1">
              <a:lnSpc>
                <a:spcPct val="90000"/>
              </a:lnSpc>
              <a:buFontTx/>
              <a:buNone/>
            </a:pPr>
            <a:endParaRPr lang="en-US" smtClean="0"/>
          </a:p>
        </p:txBody>
      </p:sp>
      <p:sp>
        <p:nvSpPr>
          <p:cNvPr id="182276" name="Text Box 4"/>
          <p:cNvSpPr txBox="1">
            <a:spLocks noChangeArrowheads="1"/>
          </p:cNvSpPr>
          <p:nvPr/>
        </p:nvSpPr>
        <p:spPr bwMode="auto">
          <a:xfrm>
            <a:off x="457200" y="2133600"/>
            <a:ext cx="903288"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2277" name="Text Box 5"/>
          <p:cNvSpPr txBox="1">
            <a:spLocks noChangeArrowheads="1"/>
          </p:cNvSpPr>
          <p:nvPr/>
        </p:nvSpPr>
        <p:spPr bwMode="auto">
          <a:xfrm>
            <a:off x="468313" y="51101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2282" name="Text Box 10"/>
          <p:cNvSpPr txBox="1">
            <a:spLocks noChangeArrowheads="1"/>
          </p:cNvSpPr>
          <p:nvPr/>
        </p:nvSpPr>
        <p:spPr bwMode="auto">
          <a:xfrm>
            <a:off x="457200" y="3657600"/>
            <a:ext cx="903288"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2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2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2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P spid="182276" grpId="0" animBg="1"/>
      <p:bldP spid="182277" grpId="0" animBg="1"/>
      <p:bldP spid="18228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p>
            <a:r>
              <a:rPr lang="en-US"/>
              <a:t>January 28, 2010</a:t>
            </a:r>
          </a:p>
        </p:txBody>
      </p:sp>
      <p:sp>
        <p:nvSpPr>
          <p:cNvPr id="69635" name="Footer Placeholder 4"/>
          <p:cNvSpPr>
            <a:spLocks noGrp="1"/>
          </p:cNvSpPr>
          <p:nvPr>
            <p:ph type="ftr" sz="quarter" idx="11"/>
          </p:nvPr>
        </p:nvSpPr>
        <p:spPr>
          <a:noFill/>
        </p:spPr>
        <p:txBody>
          <a:bodyPr/>
          <a:lstStyle/>
          <a:p>
            <a:r>
              <a:rPr lang="en-US"/>
              <a:t>IETF NEA Interim Meeting</a:t>
            </a:r>
          </a:p>
        </p:txBody>
      </p:sp>
      <p:sp>
        <p:nvSpPr>
          <p:cNvPr id="69636" name="Slide Number Placeholder 5"/>
          <p:cNvSpPr>
            <a:spLocks noGrp="1"/>
          </p:cNvSpPr>
          <p:nvPr>
            <p:ph type="sldNum" sz="quarter" idx="12"/>
          </p:nvPr>
        </p:nvSpPr>
        <p:spPr>
          <a:noFill/>
        </p:spPr>
        <p:txBody>
          <a:bodyPr/>
          <a:lstStyle/>
          <a:p>
            <a:fld id="{ABA7C403-720E-4A0E-B45F-168D09B682B5}" type="slidenum">
              <a:rPr lang="en-US"/>
              <a:pPr/>
              <a:t>17</a:t>
            </a:fld>
            <a:endParaRPr lang="en-US"/>
          </a:p>
        </p:txBody>
      </p:sp>
      <p:sp>
        <p:nvSpPr>
          <p:cNvPr id="69637" name="Rectangle 2"/>
          <p:cNvSpPr>
            <a:spLocks noGrp="1" noChangeArrowheads="1"/>
          </p:cNvSpPr>
          <p:nvPr>
            <p:ph type="title"/>
          </p:nvPr>
        </p:nvSpPr>
        <p:spPr/>
        <p:txBody>
          <a:bodyPr/>
          <a:lstStyle/>
          <a:p>
            <a:pPr eaLnBrk="1" hangingPunct="1"/>
            <a:r>
              <a:rPr lang="en-US" sz="4000" smtClean="0"/>
              <a:t>Evaluation Against Requirements</a:t>
            </a:r>
          </a:p>
        </p:txBody>
      </p:sp>
      <p:sp>
        <p:nvSpPr>
          <p:cNvPr id="183299" name="Rectangle 3"/>
          <p:cNvSpPr>
            <a:spLocks noGrp="1" noChangeArrowheads="1"/>
          </p:cNvSpPr>
          <p:nvPr>
            <p:ph type="body" idx="1"/>
          </p:nvPr>
        </p:nvSpPr>
        <p:spPr/>
        <p:txBody>
          <a:bodyPr/>
          <a:lstStyle/>
          <a:p>
            <a:pPr marL="914400" indent="-906463" eaLnBrk="1" hangingPunct="1">
              <a:buFontTx/>
              <a:buNone/>
            </a:pPr>
            <a:r>
              <a:rPr lang="en-US" sz="3000" smtClean="0"/>
              <a:t>C-4	PA and PB MUST be able to run over any PT</a:t>
            </a:r>
          </a:p>
          <a:p>
            <a:pPr marL="914400" indent="-906463" eaLnBrk="1" hangingPunct="1">
              <a:buFontTx/>
              <a:buNone/>
            </a:pPr>
            <a:endParaRPr lang="en-US" sz="3000" smtClean="0"/>
          </a:p>
          <a:p>
            <a:pPr marL="914400" indent="-906463" eaLnBrk="1" hangingPunct="1">
              <a:buFontTx/>
              <a:buNone/>
            </a:pPr>
            <a:r>
              <a:rPr lang="en-US" sz="3000" smtClean="0"/>
              <a:t>C-5	Selection process MUST prefer the reuse of existing open standards</a:t>
            </a:r>
          </a:p>
          <a:p>
            <a:pPr marL="914400" indent="-906463" eaLnBrk="1" hangingPunct="1">
              <a:buFontTx/>
              <a:buNone/>
            </a:pPr>
            <a:endParaRPr lang="en-US" sz="3000" smtClean="0"/>
          </a:p>
          <a:p>
            <a:pPr marL="914400" indent="-906463" eaLnBrk="1" hangingPunct="1">
              <a:buFontTx/>
              <a:buNone/>
            </a:pPr>
            <a:r>
              <a:rPr lang="en-US" sz="3000" smtClean="0"/>
              <a:t>C-6	MUST be highly scalable; MUST support many Posture Collectors, NEA Clients, NEA Servers, and Posture Validators </a:t>
            </a:r>
          </a:p>
        </p:txBody>
      </p:sp>
      <p:sp>
        <p:nvSpPr>
          <p:cNvPr id="183300" name="Text Box 4"/>
          <p:cNvSpPr txBox="1">
            <a:spLocks noChangeArrowheads="1"/>
          </p:cNvSpPr>
          <p:nvPr/>
        </p:nvSpPr>
        <p:spPr bwMode="auto">
          <a:xfrm>
            <a:off x="433388" y="2062163"/>
            <a:ext cx="785812"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N/A</a:t>
            </a:r>
          </a:p>
        </p:txBody>
      </p:sp>
      <p:sp>
        <p:nvSpPr>
          <p:cNvPr id="183301" name="Text Box 5"/>
          <p:cNvSpPr txBox="1">
            <a:spLocks noChangeArrowheads="1"/>
          </p:cNvSpPr>
          <p:nvPr/>
        </p:nvSpPr>
        <p:spPr bwMode="auto">
          <a:xfrm>
            <a:off x="381000" y="3662363"/>
            <a:ext cx="903288"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3302" name="Text Box 6"/>
          <p:cNvSpPr txBox="1">
            <a:spLocks noChangeArrowheads="1"/>
          </p:cNvSpPr>
          <p:nvPr/>
        </p:nvSpPr>
        <p:spPr bwMode="auto">
          <a:xfrm>
            <a:off x="392113" y="51863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33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3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33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3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3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p:bldP spid="183300" grpId="0" animBg="1"/>
      <p:bldP spid="183301" grpId="0" animBg="1"/>
      <p:bldP spid="18330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r>
              <a:rPr lang="en-US"/>
              <a:t>January 28, 2010</a:t>
            </a:r>
          </a:p>
        </p:txBody>
      </p:sp>
      <p:sp>
        <p:nvSpPr>
          <p:cNvPr id="70659" name="Footer Placeholder 4"/>
          <p:cNvSpPr>
            <a:spLocks noGrp="1"/>
          </p:cNvSpPr>
          <p:nvPr>
            <p:ph type="ftr" sz="quarter" idx="11"/>
          </p:nvPr>
        </p:nvSpPr>
        <p:spPr>
          <a:noFill/>
        </p:spPr>
        <p:txBody>
          <a:bodyPr/>
          <a:lstStyle/>
          <a:p>
            <a:r>
              <a:rPr lang="en-US"/>
              <a:t>IETF NEA Interim Meeting</a:t>
            </a:r>
          </a:p>
        </p:txBody>
      </p:sp>
      <p:sp>
        <p:nvSpPr>
          <p:cNvPr id="70660" name="Slide Number Placeholder 5"/>
          <p:cNvSpPr>
            <a:spLocks noGrp="1"/>
          </p:cNvSpPr>
          <p:nvPr>
            <p:ph type="sldNum" sz="quarter" idx="12"/>
          </p:nvPr>
        </p:nvSpPr>
        <p:spPr>
          <a:noFill/>
        </p:spPr>
        <p:txBody>
          <a:bodyPr/>
          <a:lstStyle/>
          <a:p>
            <a:fld id="{27AFD15B-CFC1-4D7B-A54D-3AD08DDF14B0}" type="slidenum">
              <a:rPr lang="en-US"/>
              <a:pPr/>
              <a:t>18</a:t>
            </a:fld>
            <a:endParaRPr lang="en-US"/>
          </a:p>
        </p:txBody>
      </p:sp>
      <p:sp>
        <p:nvSpPr>
          <p:cNvPr id="70661" name="Rectangle 2"/>
          <p:cNvSpPr>
            <a:spLocks noGrp="1" noChangeArrowheads="1"/>
          </p:cNvSpPr>
          <p:nvPr>
            <p:ph type="title"/>
          </p:nvPr>
        </p:nvSpPr>
        <p:spPr/>
        <p:txBody>
          <a:bodyPr/>
          <a:lstStyle/>
          <a:p>
            <a:pPr eaLnBrk="1" hangingPunct="1"/>
            <a:r>
              <a:rPr lang="en-US" sz="4000" smtClean="0"/>
              <a:t>Evaluation Against Requirements</a:t>
            </a:r>
          </a:p>
        </p:txBody>
      </p:sp>
      <p:sp>
        <p:nvSpPr>
          <p:cNvPr id="184323" name="Rectangle 3"/>
          <p:cNvSpPr>
            <a:spLocks noGrp="1" noChangeArrowheads="1"/>
          </p:cNvSpPr>
          <p:nvPr>
            <p:ph type="body" idx="1"/>
          </p:nvPr>
        </p:nvSpPr>
        <p:spPr/>
        <p:txBody>
          <a:bodyPr/>
          <a:lstStyle/>
          <a:p>
            <a:pPr marL="914400" indent="-906463" eaLnBrk="1" hangingPunct="1">
              <a:buFontTx/>
              <a:buNone/>
            </a:pPr>
            <a:r>
              <a:rPr lang="en-US" smtClean="0"/>
              <a:t>C-7	MUST efficiently transport many attribute messages</a:t>
            </a:r>
          </a:p>
          <a:p>
            <a:pPr marL="914400" indent="-906463" eaLnBrk="1" hangingPunct="1">
              <a:buFontTx/>
              <a:buNone/>
            </a:pPr>
            <a:endParaRPr lang="en-US" smtClean="0"/>
          </a:p>
          <a:p>
            <a:pPr marL="914400" indent="-906463" eaLnBrk="1" hangingPunct="1">
              <a:buFontTx/>
              <a:buNone/>
            </a:pPr>
            <a:r>
              <a:rPr lang="en-US" smtClean="0"/>
              <a:t>C-8	MUST operate efficiently over low-speed links</a:t>
            </a:r>
          </a:p>
          <a:p>
            <a:pPr marL="914400" indent="-906463" eaLnBrk="1" hangingPunct="1">
              <a:buFontTx/>
              <a:buNone/>
            </a:pPr>
            <a:endParaRPr lang="en-US" smtClean="0"/>
          </a:p>
          <a:p>
            <a:pPr marL="914400" indent="-906463" eaLnBrk="1" hangingPunct="1">
              <a:buFontTx/>
              <a:buNone/>
            </a:pPr>
            <a:r>
              <a:rPr lang="en-US" smtClean="0"/>
              <a:t>C-9	MUST support adapting user-visible strings to user’s language preferences</a:t>
            </a:r>
          </a:p>
        </p:txBody>
      </p:sp>
      <p:sp>
        <p:nvSpPr>
          <p:cNvPr id="184324" name="Text Box 4"/>
          <p:cNvSpPr txBox="1">
            <a:spLocks noChangeArrowheads="1"/>
          </p:cNvSpPr>
          <p:nvPr/>
        </p:nvSpPr>
        <p:spPr bwMode="auto">
          <a:xfrm>
            <a:off x="457200" y="2138363"/>
            <a:ext cx="903288"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4325" name="Text Box 5"/>
          <p:cNvSpPr txBox="1">
            <a:spLocks noChangeArrowheads="1"/>
          </p:cNvSpPr>
          <p:nvPr/>
        </p:nvSpPr>
        <p:spPr bwMode="auto">
          <a:xfrm>
            <a:off x="468313" y="38147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4326" name="Text Box 6"/>
          <p:cNvSpPr txBox="1">
            <a:spLocks noChangeArrowheads="1"/>
          </p:cNvSpPr>
          <p:nvPr/>
        </p:nvSpPr>
        <p:spPr bwMode="auto">
          <a:xfrm>
            <a:off x="468313" y="54102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P spid="184324" grpId="0" animBg="1"/>
      <p:bldP spid="184325" grpId="0" animBg="1"/>
      <p:bldP spid="18432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p>
            <a:r>
              <a:rPr lang="en-US"/>
              <a:t>January 28, 2010</a:t>
            </a:r>
          </a:p>
        </p:txBody>
      </p:sp>
      <p:sp>
        <p:nvSpPr>
          <p:cNvPr id="71683" name="Footer Placeholder 4"/>
          <p:cNvSpPr>
            <a:spLocks noGrp="1"/>
          </p:cNvSpPr>
          <p:nvPr>
            <p:ph type="ftr" sz="quarter" idx="11"/>
          </p:nvPr>
        </p:nvSpPr>
        <p:spPr>
          <a:noFill/>
        </p:spPr>
        <p:txBody>
          <a:bodyPr/>
          <a:lstStyle/>
          <a:p>
            <a:r>
              <a:rPr lang="en-US"/>
              <a:t>IETF NEA Interim Meeting</a:t>
            </a:r>
          </a:p>
        </p:txBody>
      </p:sp>
      <p:sp>
        <p:nvSpPr>
          <p:cNvPr id="71684" name="Slide Number Placeholder 5"/>
          <p:cNvSpPr>
            <a:spLocks noGrp="1"/>
          </p:cNvSpPr>
          <p:nvPr>
            <p:ph type="sldNum" sz="quarter" idx="12"/>
          </p:nvPr>
        </p:nvSpPr>
        <p:spPr>
          <a:noFill/>
        </p:spPr>
        <p:txBody>
          <a:bodyPr/>
          <a:lstStyle/>
          <a:p>
            <a:fld id="{C3DF28C5-97D5-44FD-91D2-59DCAF843C9F}" type="slidenum">
              <a:rPr lang="en-US"/>
              <a:pPr/>
              <a:t>19</a:t>
            </a:fld>
            <a:endParaRPr lang="en-US"/>
          </a:p>
        </p:txBody>
      </p:sp>
      <p:sp>
        <p:nvSpPr>
          <p:cNvPr id="71685" name="Rectangle 2"/>
          <p:cNvSpPr>
            <a:spLocks noGrp="1" noChangeArrowheads="1"/>
          </p:cNvSpPr>
          <p:nvPr>
            <p:ph type="title"/>
          </p:nvPr>
        </p:nvSpPr>
        <p:spPr/>
        <p:txBody>
          <a:bodyPr/>
          <a:lstStyle/>
          <a:p>
            <a:pPr eaLnBrk="1" hangingPunct="1"/>
            <a:r>
              <a:rPr lang="en-US" sz="4000" smtClean="0"/>
              <a:t>Evaluation Against Requirements</a:t>
            </a:r>
          </a:p>
        </p:txBody>
      </p:sp>
      <p:sp>
        <p:nvSpPr>
          <p:cNvPr id="185347" name="Rectangle 3"/>
          <p:cNvSpPr>
            <a:spLocks noGrp="1" noChangeArrowheads="1"/>
          </p:cNvSpPr>
          <p:nvPr>
            <p:ph type="body" idx="1"/>
          </p:nvPr>
        </p:nvSpPr>
        <p:spPr/>
        <p:txBody>
          <a:bodyPr/>
          <a:lstStyle/>
          <a:p>
            <a:pPr marL="1033463" indent="-1025525" eaLnBrk="1" hangingPunct="1">
              <a:buFontTx/>
              <a:buNone/>
            </a:pPr>
            <a:r>
              <a:rPr lang="en-US" smtClean="0"/>
              <a:t>C-10	MUST support UTF-8 string encoding</a:t>
            </a:r>
          </a:p>
          <a:p>
            <a:pPr marL="1033463" indent="-1025525" eaLnBrk="1" hangingPunct="1">
              <a:buFontTx/>
              <a:buNone/>
            </a:pPr>
            <a:endParaRPr lang="en-US" smtClean="0"/>
          </a:p>
          <a:p>
            <a:pPr marL="1033463" indent="-1025525" eaLnBrk="1" hangingPunct="1">
              <a:buFontTx/>
              <a:buNone/>
            </a:pPr>
            <a:r>
              <a:rPr lang="en-US" smtClean="0"/>
              <a:t>C-11	MUST expose PT limitations to NEA Client and NEA Server</a:t>
            </a:r>
          </a:p>
          <a:p>
            <a:pPr marL="1033463" indent="-1025525" eaLnBrk="1" hangingPunct="1">
              <a:buFontTx/>
              <a:buNone/>
            </a:pPr>
            <a:endParaRPr lang="en-US" smtClean="0"/>
          </a:p>
          <a:p>
            <a:pPr marL="1033463" indent="-1025525" eaLnBrk="1" hangingPunct="1">
              <a:buFontTx/>
              <a:buNone/>
            </a:pPr>
            <a:r>
              <a:rPr lang="en-US" smtClean="0"/>
              <a:t>PT-1	MUST NOT interpret contents of PB messages</a:t>
            </a:r>
          </a:p>
        </p:txBody>
      </p:sp>
      <p:sp>
        <p:nvSpPr>
          <p:cNvPr id="185348" name="Text Box 4"/>
          <p:cNvSpPr txBox="1">
            <a:spLocks noChangeArrowheads="1"/>
          </p:cNvSpPr>
          <p:nvPr/>
        </p:nvSpPr>
        <p:spPr bwMode="auto">
          <a:xfrm>
            <a:off x="544513" y="22098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5349" name="Text Box 5"/>
          <p:cNvSpPr txBox="1">
            <a:spLocks noChangeArrowheads="1"/>
          </p:cNvSpPr>
          <p:nvPr/>
        </p:nvSpPr>
        <p:spPr bwMode="auto">
          <a:xfrm>
            <a:off x="544513" y="33575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5350" name="Text Box 6"/>
          <p:cNvSpPr txBox="1">
            <a:spLocks noChangeArrowheads="1"/>
          </p:cNvSpPr>
          <p:nvPr/>
        </p:nvSpPr>
        <p:spPr bwMode="auto">
          <a:xfrm>
            <a:off x="544513" y="50292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53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53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5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P spid="185348" grpId="0" animBg="1"/>
      <p:bldP spid="185349" grpId="0" animBg="1"/>
      <p:bldP spid="1853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p:spPr>
        <p:txBody>
          <a:bodyPr/>
          <a:lstStyle/>
          <a:p>
            <a:r>
              <a:rPr lang="en-US" smtClean="0"/>
              <a:t>Jan 28, 2010</a:t>
            </a:r>
          </a:p>
        </p:txBody>
      </p:sp>
      <p:sp>
        <p:nvSpPr>
          <p:cNvPr id="54275" name="Footer Placeholder 4"/>
          <p:cNvSpPr>
            <a:spLocks noGrp="1"/>
          </p:cNvSpPr>
          <p:nvPr>
            <p:ph type="ftr" sz="quarter" idx="11"/>
          </p:nvPr>
        </p:nvSpPr>
        <p:spPr>
          <a:noFill/>
        </p:spPr>
        <p:txBody>
          <a:bodyPr/>
          <a:lstStyle/>
          <a:p>
            <a:r>
              <a:rPr lang="en-US" smtClean="0"/>
              <a:t>IETF NEA Meeting</a:t>
            </a:r>
          </a:p>
        </p:txBody>
      </p:sp>
      <p:sp>
        <p:nvSpPr>
          <p:cNvPr id="54276" name="Slide Number Placeholder 5"/>
          <p:cNvSpPr>
            <a:spLocks noGrp="1"/>
          </p:cNvSpPr>
          <p:nvPr>
            <p:ph type="sldNum" sz="quarter" idx="12"/>
          </p:nvPr>
        </p:nvSpPr>
        <p:spPr>
          <a:noFill/>
        </p:spPr>
        <p:txBody>
          <a:bodyPr/>
          <a:lstStyle/>
          <a:p>
            <a:fld id="{DAFFC687-FF50-475A-AC08-1101DD7CB08E}" type="slidenum">
              <a:rPr lang="en-US" smtClean="0"/>
              <a:pPr/>
              <a:t>2</a:t>
            </a:fld>
            <a:endParaRPr lang="en-US" smtClean="0"/>
          </a:p>
        </p:txBody>
      </p:sp>
      <p:sp>
        <p:nvSpPr>
          <p:cNvPr id="54277" name="Rectangle 2"/>
          <p:cNvSpPr>
            <a:spLocks noGrp="1" noChangeArrowheads="1"/>
          </p:cNvSpPr>
          <p:nvPr>
            <p:ph type="title"/>
          </p:nvPr>
        </p:nvSpPr>
        <p:spPr/>
        <p:txBody>
          <a:bodyPr/>
          <a:lstStyle/>
          <a:p>
            <a:pPr eaLnBrk="1" hangingPunct="1"/>
            <a:r>
              <a:rPr lang="en-US" smtClean="0"/>
              <a:t>Agenda Review</a:t>
            </a:r>
          </a:p>
        </p:txBody>
      </p:sp>
      <p:sp>
        <p:nvSpPr>
          <p:cNvPr id="54278" name="Rectangle 3"/>
          <p:cNvSpPr>
            <a:spLocks noGrp="1" noChangeArrowheads="1"/>
          </p:cNvSpPr>
          <p:nvPr>
            <p:ph type="body" idx="1"/>
          </p:nvPr>
        </p:nvSpPr>
        <p:spPr/>
        <p:txBody>
          <a:bodyPr/>
          <a:lstStyle/>
          <a:p>
            <a:pPr defTabSz="576263" eaLnBrk="1" hangingPunct="1">
              <a:lnSpc>
                <a:spcPct val="80000"/>
              </a:lnSpc>
              <a:buFontTx/>
              <a:buNone/>
            </a:pPr>
            <a:r>
              <a:rPr lang="en-US" sz="2000" smtClean="0"/>
              <a:t>0800 Administrivia</a:t>
            </a:r>
          </a:p>
          <a:p>
            <a:pPr defTabSz="576263" eaLnBrk="1" hangingPunct="1">
              <a:lnSpc>
                <a:spcPct val="80000"/>
              </a:lnSpc>
              <a:buFontTx/>
              <a:buNone/>
            </a:pPr>
            <a:r>
              <a:rPr lang="en-US" sz="2000" smtClean="0"/>
              <a:t>		Jabber &amp; Minute scribes</a:t>
            </a:r>
          </a:p>
          <a:p>
            <a:pPr defTabSz="576263" eaLnBrk="1" hangingPunct="1">
              <a:lnSpc>
                <a:spcPct val="80000"/>
              </a:lnSpc>
              <a:buFontTx/>
              <a:buNone/>
            </a:pPr>
            <a:r>
              <a:rPr lang="en-US" sz="2000" smtClean="0"/>
              <a:t>		Agenda bashing</a:t>
            </a:r>
          </a:p>
          <a:p>
            <a:pPr defTabSz="576263" eaLnBrk="1" hangingPunct="1">
              <a:lnSpc>
                <a:spcPct val="80000"/>
              </a:lnSpc>
              <a:buFontTx/>
              <a:buNone/>
            </a:pPr>
            <a:r>
              <a:rPr lang="en-US" sz="2000" smtClean="0"/>
              <a:t>0805 WG Status, Meeting Goal and Consensus Check Process</a:t>
            </a:r>
          </a:p>
          <a:p>
            <a:pPr defTabSz="576263" eaLnBrk="1" hangingPunct="1">
              <a:lnSpc>
                <a:spcPct val="80000"/>
              </a:lnSpc>
              <a:buFontTx/>
              <a:buNone/>
            </a:pPr>
            <a:r>
              <a:rPr lang="en-US" sz="2000" smtClean="0"/>
              <a:t>0810 Review PT submissions: TLS</a:t>
            </a:r>
          </a:p>
          <a:p>
            <a:pPr defTabSz="576263" eaLnBrk="1" hangingPunct="1">
              <a:lnSpc>
                <a:spcPct val="80000"/>
              </a:lnSpc>
              <a:buFontTx/>
              <a:buNone/>
            </a:pPr>
            <a:r>
              <a:rPr lang="en-US" sz="1800" smtClean="0"/>
              <a:t>          </a:t>
            </a:r>
            <a:r>
              <a:rPr lang="en-US" sz="1800" smtClean="0">
                <a:hlinkClick r:id="rId2"/>
              </a:rPr>
              <a:t>http://www.ietf.org/id/draft-sangster-nea-pt-tls-00.txt</a:t>
            </a:r>
            <a:endParaRPr lang="en-US" sz="1800" smtClean="0"/>
          </a:p>
          <a:p>
            <a:pPr defTabSz="576263" eaLnBrk="1" hangingPunct="1">
              <a:lnSpc>
                <a:spcPct val="80000"/>
              </a:lnSpc>
              <a:buFontTx/>
              <a:buNone/>
            </a:pPr>
            <a:r>
              <a:rPr lang="en-US" sz="2000" smtClean="0"/>
              <a:t>0830 Review PT submissions: EAP</a:t>
            </a:r>
          </a:p>
          <a:p>
            <a:pPr defTabSz="576263" eaLnBrk="1" hangingPunct="1">
              <a:lnSpc>
                <a:spcPct val="80000"/>
              </a:lnSpc>
              <a:buFontTx/>
              <a:buNone/>
            </a:pPr>
            <a:r>
              <a:rPr lang="en-US" sz="2000" smtClean="0"/>
              <a:t>		</a:t>
            </a:r>
            <a:r>
              <a:rPr lang="en-US" sz="1800" smtClean="0">
                <a:hlinkClick r:id="rId3"/>
              </a:rPr>
              <a:t>http://www.ietf.org/internet-drafts/draft-hanna-nea-pt-eap-00.txt</a:t>
            </a:r>
            <a:endParaRPr lang="en-US" sz="1800" smtClean="0"/>
          </a:p>
          <a:p>
            <a:pPr defTabSz="576263" eaLnBrk="1" hangingPunct="1">
              <a:lnSpc>
                <a:spcPct val="80000"/>
              </a:lnSpc>
              <a:buFontTx/>
              <a:buNone/>
            </a:pPr>
            <a:r>
              <a:rPr lang="en-US" sz="1800" smtClean="0"/>
              <a:t>         </a:t>
            </a:r>
            <a:r>
              <a:rPr lang="en-US" sz="1800" smtClean="0">
                <a:hlinkClick r:id="rId4"/>
              </a:rPr>
              <a:t>http://www.ietf.org/id/draft-cam-winget-eap-nea-tlv-00.txt</a:t>
            </a:r>
            <a:endParaRPr lang="en-US" sz="1800" smtClean="0"/>
          </a:p>
          <a:p>
            <a:pPr defTabSz="576263" eaLnBrk="1" hangingPunct="1">
              <a:lnSpc>
                <a:spcPct val="80000"/>
              </a:lnSpc>
              <a:buFontTx/>
              <a:buNone/>
            </a:pPr>
            <a:r>
              <a:rPr lang="en-US" sz="1800" smtClean="0"/>
              <a:t>         </a:t>
            </a:r>
            <a:r>
              <a:rPr lang="en-US" sz="1800" smtClean="0">
                <a:hlinkClick r:id="rId5"/>
              </a:rPr>
              <a:t>http://www.ietf.org/id/draft-cam-winget-eap-tlv-00.txt</a:t>
            </a:r>
            <a:endParaRPr lang="en-US" sz="1800" smtClean="0"/>
          </a:p>
          <a:p>
            <a:pPr defTabSz="576263" eaLnBrk="1" hangingPunct="1">
              <a:lnSpc>
                <a:spcPct val="80000"/>
              </a:lnSpc>
              <a:buFontTx/>
              <a:buNone/>
            </a:pPr>
            <a:r>
              <a:rPr lang="en-US" sz="2000" smtClean="0"/>
              <a:t>0930 Plan for developing  WG  I-Ds	</a:t>
            </a:r>
          </a:p>
          <a:p>
            <a:pPr defTabSz="576263" eaLnBrk="1" hangingPunct="1">
              <a:lnSpc>
                <a:spcPct val="80000"/>
              </a:lnSpc>
              <a:buFontTx/>
              <a:buNone/>
            </a:pPr>
            <a:r>
              <a:rPr lang="en-US" sz="2000" smtClean="0"/>
              <a:t>0950 Next Steps</a:t>
            </a:r>
          </a:p>
          <a:p>
            <a:pPr defTabSz="576263" eaLnBrk="1" hangingPunct="1">
              <a:lnSpc>
                <a:spcPct val="80000"/>
              </a:lnSpc>
              <a:buFontTx/>
              <a:buNone/>
            </a:pPr>
            <a:r>
              <a:rPr lang="en-US" sz="2000" smtClean="0"/>
              <a:t>1000 Adjourn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p>
            <a:r>
              <a:rPr lang="en-US"/>
              <a:t>January 28, 2010</a:t>
            </a:r>
          </a:p>
        </p:txBody>
      </p:sp>
      <p:sp>
        <p:nvSpPr>
          <p:cNvPr id="72707" name="Footer Placeholder 4"/>
          <p:cNvSpPr>
            <a:spLocks noGrp="1"/>
          </p:cNvSpPr>
          <p:nvPr>
            <p:ph type="ftr" sz="quarter" idx="11"/>
          </p:nvPr>
        </p:nvSpPr>
        <p:spPr>
          <a:noFill/>
        </p:spPr>
        <p:txBody>
          <a:bodyPr/>
          <a:lstStyle/>
          <a:p>
            <a:r>
              <a:rPr lang="en-US"/>
              <a:t>IETF NEA Interim Meeting</a:t>
            </a:r>
          </a:p>
        </p:txBody>
      </p:sp>
      <p:sp>
        <p:nvSpPr>
          <p:cNvPr id="72708" name="Slide Number Placeholder 5"/>
          <p:cNvSpPr>
            <a:spLocks noGrp="1"/>
          </p:cNvSpPr>
          <p:nvPr>
            <p:ph type="sldNum" sz="quarter" idx="12"/>
          </p:nvPr>
        </p:nvSpPr>
        <p:spPr>
          <a:noFill/>
        </p:spPr>
        <p:txBody>
          <a:bodyPr/>
          <a:lstStyle/>
          <a:p>
            <a:fld id="{A6CBFFA2-B751-44BF-8BBD-5CBD81CCA264}" type="slidenum">
              <a:rPr lang="en-US"/>
              <a:pPr/>
              <a:t>20</a:t>
            </a:fld>
            <a:endParaRPr lang="en-US"/>
          </a:p>
        </p:txBody>
      </p:sp>
      <p:sp>
        <p:nvSpPr>
          <p:cNvPr id="72709" name="Rectangle 2"/>
          <p:cNvSpPr>
            <a:spLocks noGrp="1" noChangeArrowheads="1"/>
          </p:cNvSpPr>
          <p:nvPr>
            <p:ph type="title"/>
          </p:nvPr>
        </p:nvSpPr>
        <p:spPr/>
        <p:txBody>
          <a:bodyPr/>
          <a:lstStyle/>
          <a:p>
            <a:pPr eaLnBrk="1" hangingPunct="1"/>
            <a:r>
              <a:rPr lang="en-US" sz="4000" smtClean="0"/>
              <a:t>Evaluation Against Requirements</a:t>
            </a:r>
          </a:p>
        </p:txBody>
      </p:sp>
      <p:sp>
        <p:nvSpPr>
          <p:cNvPr id="186371" name="Rectangle 3"/>
          <p:cNvSpPr>
            <a:spLocks noGrp="1" noChangeArrowheads="1"/>
          </p:cNvSpPr>
          <p:nvPr>
            <p:ph type="body" idx="1"/>
          </p:nvPr>
        </p:nvSpPr>
        <p:spPr/>
        <p:txBody>
          <a:bodyPr/>
          <a:lstStyle/>
          <a:p>
            <a:pPr marL="1033463" indent="-1025525" eaLnBrk="1" hangingPunct="1">
              <a:buFontTx/>
              <a:buNone/>
            </a:pPr>
            <a:r>
              <a:rPr lang="en-US" smtClean="0"/>
              <a:t>PT-2	MUST support mutual authentication, integrity, confidentiality, and replay protection of PB messages</a:t>
            </a:r>
          </a:p>
          <a:p>
            <a:pPr marL="1033463" indent="-1025525" eaLnBrk="1" hangingPunct="1">
              <a:buFontTx/>
              <a:buNone/>
            </a:pPr>
            <a:endParaRPr lang="en-US" sz="1200" smtClean="0"/>
          </a:p>
          <a:p>
            <a:pPr marL="1033463" indent="-1025525" eaLnBrk="1" hangingPunct="1">
              <a:buFontTx/>
              <a:buNone/>
            </a:pPr>
            <a:r>
              <a:rPr lang="en-US" smtClean="0"/>
              <a:t>PT-3	MUST provide reliable delivery</a:t>
            </a:r>
          </a:p>
          <a:p>
            <a:pPr marL="1033463" indent="-1025525" eaLnBrk="1" hangingPunct="1">
              <a:buFontTx/>
              <a:buNone/>
            </a:pPr>
            <a:endParaRPr lang="en-US" smtClean="0"/>
          </a:p>
          <a:p>
            <a:pPr marL="1033463" indent="-1025525" eaLnBrk="1" hangingPunct="1">
              <a:buFontTx/>
              <a:buNone/>
            </a:pPr>
            <a:endParaRPr lang="en-US" sz="1200" smtClean="0"/>
          </a:p>
          <a:p>
            <a:pPr marL="1033463" indent="-1025525" eaLnBrk="1" hangingPunct="1">
              <a:buFontTx/>
              <a:buNone/>
            </a:pPr>
            <a:r>
              <a:rPr lang="en-US" smtClean="0"/>
              <a:t>PT-4	SHOULD be able to run over 802.1X and IKEv2</a:t>
            </a:r>
          </a:p>
        </p:txBody>
      </p:sp>
      <p:sp>
        <p:nvSpPr>
          <p:cNvPr id="186372" name="Text Box 4"/>
          <p:cNvSpPr txBox="1">
            <a:spLocks noChangeArrowheads="1"/>
          </p:cNvSpPr>
          <p:nvPr/>
        </p:nvSpPr>
        <p:spPr bwMode="auto">
          <a:xfrm>
            <a:off x="544513" y="22098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6373" name="Text Box 5"/>
          <p:cNvSpPr txBox="1">
            <a:spLocks noChangeArrowheads="1"/>
          </p:cNvSpPr>
          <p:nvPr/>
        </p:nvSpPr>
        <p:spPr bwMode="auto">
          <a:xfrm>
            <a:off x="533400" y="4038600"/>
            <a:ext cx="903288"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grpSp>
        <p:nvGrpSpPr>
          <p:cNvPr id="2" name="Group 7"/>
          <p:cNvGrpSpPr>
            <a:grpSpLocks/>
          </p:cNvGrpSpPr>
          <p:nvPr/>
        </p:nvGrpSpPr>
        <p:grpSpPr bwMode="auto">
          <a:xfrm>
            <a:off x="609600" y="5338763"/>
            <a:ext cx="3444875" cy="909637"/>
            <a:chOff x="384" y="1344"/>
            <a:chExt cx="2170" cy="573"/>
          </a:xfrm>
        </p:grpSpPr>
        <p:sp>
          <p:nvSpPr>
            <p:cNvPr id="72714" name="Text Box 8"/>
            <p:cNvSpPr txBox="1">
              <a:spLocks noChangeArrowheads="1"/>
            </p:cNvSpPr>
            <p:nvPr/>
          </p:nvSpPr>
          <p:spPr bwMode="auto">
            <a:xfrm>
              <a:off x="384" y="1344"/>
              <a:ext cx="458" cy="333"/>
            </a:xfrm>
            <a:prstGeom prst="rect">
              <a:avLst/>
            </a:prstGeom>
            <a:noFill/>
            <a:ln w="9525">
              <a:solidFill>
                <a:schemeClr val="tx1"/>
              </a:solidFill>
              <a:miter lim="800000"/>
              <a:headEnd/>
              <a:tailEnd/>
            </a:ln>
          </p:spPr>
          <p:txBody>
            <a:bodyPr wrap="none">
              <a:spAutoFit/>
            </a:bodyPr>
            <a:lstStyle/>
            <a:p>
              <a:r>
                <a:rPr lang="en-US" sz="2800">
                  <a:solidFill>
                    <a:srgbClr val="000000"/>
                  </a:solidFill>
                </a:rPr>
                <a:t>NO</a:t>
              </a:r>
            </a:p>
          </p:txBody>
        </p:sp>
        <p:sp>
          <p:nvSpPr>
            <p:cNvPr id="72715" name="Line 9"/>
            <p:cNvSpPr>
              <a:spLocks noChangeShapeType="1"/>
            </p:cNvSpPr>
            <p:nvPr/>
          </p:nvSpPr>
          <p:spPr bwMode="auto">
            <a:xfrm>
              <a:off x="816" y="1680"/>
              <a:ext cx="240" cy="144"/>
            </a:xfrm>
            <a:prstGeom prst="line">
              <a:avLst/>
            </a:prstGeom>
            <a:noFill/>
            <a:ln w="9525">
              <a:solidFill>
                <a:schemeClr val="tx1"/>
              </a:solidFill>
              <a:round/>
              <a:headEnd/>
              <a:tailEnd/>
            </a:ln>
          </p:spPr>
          <p:txBody>
            <a:bodyPr/>
            <a:lstStyle/>
            <a:p>
              <a:endParaRPr lang="en-US"/>
            </a:p>
          </p:txBody>
        </p:sp>
        <p:sp>
          <p:nvSpPr>
            <p:cNvPr id="72716" name="Text Box 10"/>
            <p:cNvSpPr txBox="1">
              <a:spLocks noChangeArrowheads="1"/>
            </p:cNvSpPr>
            <p:nvPr/>
          </p:nvSpPr>
          <p:spPr bwMode="auto">
            <a:xfrm>
              <a:off x="1008" y="1680"/>
              <a:ext cx="1546" cy="237"/>
            </a:xfrm>
            <a:prstGeom prst="rect">
              <a:avLst/>
            </a:prstGeom>
            <a:solidFill>
              <a:schemeClr val="bg1"/>
            </a:solidFill>
            <a:ln w="9525">
              <a:solidFill>
                <a:schemeClr val="tx1"/>
              </a:solidFill>
              <a:miter lim="800000"/>
              <a:headEnd/>
              <a:tailEnd/>
            </a:ln>
          </p:spPr>
          <p:txBody>
            <a:bodyPr wrap="none">
              <a:spAutoFit/>
            </a:bodyPr>
            <a:lstStyle/>
            <a:p>
              <a:r>
                <a:rPr lang="en-US" b="1">
                  <a:solidFill>
                    <a:srgbClr val="000000"/>
                  </a:solidFill>
                </a:rPr>
                <a:t>Use case for PT-EAP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3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2" grpId="0" animBg="1"/>
      <p:bldP spid="18637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p>
            <a:r>
              <a:rPr lang="en-US"/>
              <a:t>January 28, 2010</a:t>
            </a:r>
          </a:p>
        </p:txBody>
      </p:sp>
      <p:sp>
        <p:nvSpPr>
          <p:cNvPr id="73731" name="Footer Placeholder 4"/>
          <p:cNvSpPr>
            <a:spLocks noGrp="1"/>
          </p:cNvSpPr>
          <p:nvPr>
            <p:ph type="ftr" sz="quarter" idx="11"/>
          </p:nvPr>
        </p:nvSpPr>
        <p:spPr>
          <a:noFill/>
        </p:spPr>
        <p:txBody>
          <a:bodyPr/>
          <a:lstStyle/>
          <a:p>
            <a:r>
              <a:rPr lang="en-US"/>
              <a:t>IETF NEA Interim Meeting</a:t>
            </a:r>
          </a:p>
        </p:txBody>
      </p:sp>
      <p:sp>
        <p:nvSpPr>
          <p:cNvPr id="73732" name="Slide Number Placeholder 5"/>
          <p:cNvSpPr>
            <a:spLocks noGrp="1"/>
          </p:cNvSpPr>
          <p:nvPr>
            <p:ph type="sldNum" sz="quarter" idx="12"/>
          </p:nvPr>
        </p:nvSpPr>
        <p:spPr>
          <a:noFill/>
        </p:spPr>
        <p:txBody>
          <a:bodyPr/>
          <a:lstStyle/>
          <a:p>
            <a:fld id="{BA03B347-8137-4A49-8437-E6EEA8E84DE5}" type="slidenum">
              <a:rPr lang="en-US"/>
              <a:pPr/>
              <a:t>21</a:t>
            </a:fld>
            <a:endParaRPr lang="en-US"/>
          </a:p>
        </p:txBody>
      </p:sp>
      <p:sp>
        <p:nvSpPr>
          <p:cNvPr id="73733" name="Rectangle 2"/>
          <p:cNvSpPr>
            <a:spLocks noGrp="1" noChangeArrowheads="1"/>
          </p:cNvSpPr>
          <p:nvPr>
            <p:ph type="title"/>
          </p:nvPr>
        </p:nvSpPr>
        <p:spPr/>
        <p:txBody>
          <a:bodyPr/>
          <a:lstStyle/>
          <a:p>
            <a:pPr eaLnBrk="1" hangingPunct="1"/>
            <a:r>
              <a:rPr lang="en-US" sz="4000" smtClean="0"/>
              <a:t>Evaluation Against Requirements</a:t>
            </a:r>
          </a:p>
        </p:txBody>
      </p:sp>
      <p:sp>
        <p:nvSpPr>
          <p:cNvPr id="187395" name="Rectangle 3"/>
          <p:cNvSpPr>
            <a:spLocks noGrp="1" noChangeArrowheads="1"/>
          </p:cNvSpPr>
          <p:nvPr>
            <p:ph type="body" idx="1"/>
          </p:nvPr>
        </p:nvSpPr>
        <p:spPr/>
        <p:txBody>
          <a:bodyPr/>
          <a:lstStyle/>
          <a:p>
            <a:pPr marL="1033463" indent="-1025525" eaLnBrk="1" hangingPunct="1">
              <a:buFontTx/>
              <a:buNone/>
            </a:pPr>
            <a:r>
              <a:rPr lang="en-US" smtClean="0"/>
              <a:t>PT-5	SHOULD be able to run over TCP or UDP</a:t>
            </a:r>
          </a:p>
          <a:p>
            <a:pPr marL="1033463" indent="-1025525" eaLnBrk="1" hangingPunct="1">
              <a:buFontTx/>
              <a:buNone/>
            </a:pPr>
            <a:endParaRPr lang="en-US" smtClean="0"/>
          </a:p>
          <a:p>
            <a:pPr marL="1033463" indent="-1025525" eaLnBrk="1" hangingPunct="1">
              <a:buFontTx/>
              <a:buNone/>
            </a:pPr>
            <a:r>
              <a:rPr lang="en-US" smtClean="0"/>
              <a:t>PT-6	MUST be connection oriented</a:t>
            </a:r>
          </a:p>
          <a:p>
            <a:pPr marL="1033463" indent="-1025525" eaLnBrk="1" hangingPunct="1">
              <a:buFontTx/>
              <a:buNone/>
            </a:pPr>
            <a:endParaRPr lang="en-US" smtClean="0"/>
          </a:p>
          <a:p>
            <a:pPr marL="1033463" indent="-1025525" eaLnBrk="1" hangingPunct="1">
              <a:buFontTx/>
              <a:buNone/>
            </a:pPr>
            <a:endParaRPr lang="en-US" smtClean="0"/>
          </a:p>
          <a:p>
            <a:pPr marL="1033463" indent="-1025525" eaLnBrk="1" hangingPunct="1">
              <a:buFontTx/>
              <a:buNone/>
            </a:pPr>
            <a:r>
              <a:rPr lang="en-US" smtClean="0"/>
              <a:t>PT-7	MUST be able to carry binary data</a:t>
            </a:r>
          </a:p>
          <a:p>
            <a:pPr marL="1033463" indent="-1025525" eaLnBrk="1" hangingPunct="1">
              <a:buFontTx/>
              <a:buNone/>
            </a:pPr>
            <a:endParaRPr lang="en-US" smtClean="0"/>
          </a:p>
        </p:txBody>
      </p:sp>
      <p:sp>
        <p:nvSpPr>
          <p:cNvPr id="187396" name="Text Box 4"/>
          <p:cNvSpPr txBox="1">
            <a:spLocks noChangeArrowheads="1"/>
          </p:cNvSpPr>
          <p:nvPr/>
        </p:nvSpPr>
        <p:spPr bwMode="auto">
          <a:xfrm>
            <a:off x="544513" y="38100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7397" name="Text Box 5"/>
          <p:cNvSpPr txBox="1">
            <a:spLocks noChangeArrowheads="1"/>
          </p:cNvSpPr>
          <p:nvPr/>
        </p:nvSpPr>
        <p:spPr bwMode="auto">
          <a:xfrm>
            <a:off x="533400" y="5562600"/>
            <a:ext cx="903288"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7402" name="Text Box 10"/>
          <p:cNvSpPr txBox="1">
            <a:spLocks noChangeArrowheads="1"/>
          </p:cNvSpPr>
          <p:nvPr/>
        </p:nvSpPr>
        <p:spPr bwMode="auto">
          <a:xfrm>
            <a:off x="533400" y="2214563"/>
            <a:ext cx="903288"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3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3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3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73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7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P spid="187396" grpId="0" animBg="1"/>
      <p:bldP spid="187397" grpId="0" animBg="1"/>
      <p:bldP spid="18740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p>
            <a:r>
              <a:rPr lang="en-US"/>
              <a:t>January 28, 2010</a:t>
            </a:r>
          </a:p>
        </p:txBody>
      </p:sp>
      <p:sp>
        <p:nvSpPr>
          <p:cNvPr id="74755" name="Footer Placeholder 4"/>
          <p:cNvSpPr>
            <a:spLocks noGrp="1"/>
          </p:cNvSpPr>
          <p:nvPr>
            <p:ph type="ftr" sz="quarter" idx="11"/>
          </p:nvPr>
        </p:nvSpPr>
        <p:spPr>
          <a:noFill/>
        </p:spPr>
        <p:txBody>
          <a:bodyPr/>
          <a:lstStyle/>
          <a:p>
            <a:r>
              <a:rPr lang="en-US"/>
              <a:t>IETF NEA Interim Meeting</a:t>
            </a:r>
          </a:p>
        </p:txBody>
      </p:sp>
      <p:sp>
        <p:nvSpPr>
          <p:cNvPr id="74756" name="Slide Number Placeholder 5"/>
          <p:cNvSpPr>
            <a:spLocks noGrp="1"/>
          </p:cNvSpPr>
          <p:nvPr>
            <p:ph type="sldNum" sz="quarter" idx="12"/>
          </p:nvPr>
        </p:nvSpPr>
        <p:spPr>
          <a:noFill/>
        </p:spPr>
        <p:txBody>
          <a:bodyPr/>
          <a:lstStyle/>
          <a:p>
            <a:fld id="{026B8C21-F5BB-4767-9E35-9460411C10DD}" type="slidenum">
              <a:rPr lang="en-US"/>
              <a:pPr/>
              <a:t>22</a:t>
            </a:fld>
            <a:endParaRPr lang="en-US"/>
          </a:p>
        </p:txBody>
      </p:sp>
      <p:sp>
        <p:nvSpPr>
          <p:cNvPr id="74757" name="Rectangle 2"/>
          <p:cNvSpPr>
            <a:spLocks noGrp="1" noChangeArrowheads="1"/>
          </p:cNvSpPr>
          <p:nvPr>
            <p:ph type="title"/>
          </p:nvPr>
        </p:nvSpPr>
        <p:spPr/>
        <p:txBody>
          <a:bodyPr/>
          <a:lstStyle/>
          <a:p>
            <a:pPr eaLnBrk="1" hangingPunct="1"/>
            <a:r>
              <a:rPr lang="en-US" sz="4000" smtClean="0"/>
              <a:t>Evaluation Against Requirements</a:t>
            </a:r>
          </a:p>
        </p:txBody>
      </p:sp>
      <p:sp>
        <p:nvSpPr>
          <p:cNvPr id="188419" name="Rectangle 3"/>
          <p:cNvSpPr>
            <a:spLocks noGrp="1" noChangeArrowheads="1"/>
          </p:cNvSpPr>
          <p:nvPr>
            <p:ph type="body" idx="1"/>
          </p:nvPr>
        </p:nvSpPr>
        <p:spPr/>
        <p:txBody>
          <a:bodyPr/>
          <a:lstStyle/>
          <a:p>
            <a:pPr marL="1033463" indent="-1025525" eaLnBrk="1" hangingPunct="1">
              <a:buFontTx/>
              <a:buNone/>
            </a:pPr>
            <a:r>
              <a:rPr lang="en-US" smtClean="0"/>
              <a:t>PT-8	MUST provide flow control and congestion control</a:t>
            </a:r>
          </a:p>
          <a:p>
            <a:pPr marL="1033463" indent="-1025525" eaLnBrk="1" hangingPunct="1">
              <a:buFontTx/>
              <a:buNone/>
            </a:pPr>
            <a:endParaRPr lang="en-US" smtClean="0"/>
          </a:p>
          <a:p>
            <a:pPr marL="1033463" indent="-1025525" eaLnBrk="1" hangingPunct="1">
              <a:buFontTx/>
              <a:buNone/>
            </a:pPr>
            <a:r>
              <a:rPr lang="en-US" smtClean="0"/>
              <a:t>PT-9	MUST describe capabilities and limitations</a:t>
            </a:r>
          </a:p>
          <a:p>
            <a:pPr marL="1033463" indent="-1025525" eaLnBrk="1" hangingPunct="1">
              <a:buFontTx/>
              <a:buNone/>
            </a:pPr>
            <a:endParaRPr lang="en-US" smtClean="0"/>
          </a:p>
        </p:txBody>
      </p:sp>
      <p:sp>
        <p:nvSpPr>
          <p:cNvPr id="188420" name="Text Box 4"/>
          <p:cNvSpPr txBox="1">
            <a:spLocks noChangeArrowheads="1"/>
          </p:cNvSpPr>
          <p:nvPr/>
        </p:nvSpPr>
        <p:spPr bwMode="auto">
          <a:xfrm>
            <a:off x="533400" y="2133600"/>
            <a:ext cx="903288"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188421" name="Text Box 5"/>
          <p:cNvSpPr txBox="1">
            <a:spLocks noChangeArrowheads="1"/>
          </p:cNvSpPr>
          <p:nvPr/>
        </p:nvSpPr>
        <p:spPr bwMode="auto">
          <a:xfrm>
            <a:off x="544513" y="38100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P spid="188420" grpId="0" animBg="1"/>
      <p:bldP spid="1884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p>
            <a:r>
              <a:rPr lang="en-US"/>
              <a:t>January 28, 2010</a:t>
            </a:r>
          </a:p>
        </p:txBody>
      </p:sp>
      <p:sp>
        <p:nvSpPr>
          <p:cNvPr id="75779" name="Footer Placeholder 4"/>
          <p:cNvSpPr>
            <a:spLocks noGrp="1"/>
          </p:cNvSpPr>
          <p:nvPr>
            <p:ph type="ftr" sz="quarter" idx="11"/>
          </p:nvPr>
        </p:nvSpPr>
        <p:spPr>
          <a:noFill/>
        </p:spPr>
        <p:txBody>
          <a:bodyPr/>
          <a:lstStyle/>
          <a:p>
            <a:r>
              <a:rPr lang="en-US"/>
              <a:t>IETF NEA Interim Meeting</a:t>
            </a:r>
          </a:p>
        </p:txBody>
      </p:sp>
      <p:sp>
        <p:nvSpPr>
          <p:cNvPr id="75780" name="Slide Number Placeholder 5"/>
          <p:cNvSpPr>
            <a:spLocks noGrp="1"/>
          </p:cNvSpPr>
          <p:nvPr>
            <p:ph type="sldNum" sz="quarter" idx="12"/>
          </p:nvPr>
        </p:nvSpPr>
        <p:spPr>
          <a:noFill/>
        </p:spPr>
        <p:txBody>
          <a:bodyPr/>
          <a:lstStyle/>
          <a:p>
            <a:fld id="{75FDBBC3-E2FE-4A00-8499-5DD1C425B6D4}" type="slidenum">
              <a:rPr lang="en-US"/>
              <a:pPr/>
              <a:t>23</a:t>
            </a:fld>
            <a:endParaRPr lang="en-US"/>
          </a:p>
        </p:txBody>
      </p:sp>
      <p:sp>
        <p:nvSpPr>
          <p:cNvPr id="75781" name="Rectangle 2"/>
          <p:cNvSpPr>
            <a:spLocks noGrp="1" noChangeArrowheads="1"/>
          </p:cNvSpPr>
          <p:nvPr>
            <p:ph type="title"/>
          </p:nvPr>
        </p:nvSpPr>
        <p:spPr/>
        <p:txBody>
          <a:bodyPr/>
          <a:lstStyle/>
          <a:p>
            <a:pPr eaLnBrk="1" hangingPunct="1"/>
            <a:r>
              <a:rPr lang="en-US" smtClean="0"/>
              <a:t>Pros of PT-TLS</a:t>
            </a:r>
          </a:p>
        </p:txBody>
      </p:sp>
      <p:sp>
        <p:nvSpPr>
          <p:cNvPr id="75782" name="Rectangle 3"/>
          <p:cNvSpPr>
            <a:spLocks noGrp="1" noChangeArrowheads="1"/>
          </p:cNvSpPr>
          <p:nvPr>
            <p:ph type="body" idx="1"/>
          </p:nvPr>
        </p:nvSpPr>
        <p:spPr>
          <a:xfrm>
            <a:off x="457200" y="1219200"/>
            <a:ext cx="8229600" cy="4906963"/>
          </a:xfrm>
        </p:spPr>
        <p:txBody>
          <a:bodyPr/>
          <a:lstStyle/>
          <a:p>
            <a:pPr eaLnBrk="1" hangingPunct="1">
              <a:lnSpc>
                <a:spcPct val="80000"/>
              </a:lnSpc>
            </a:pPr>
            <a:r>
              <a:rPr lang="en-US" sz="2400" smtClean="0"/>
              <a:t>Layered on established secure protocol (TLS)</a:t>
            </a:r>
          </a:p>
          <a:p>
            <a:pPr lvl="1" eaLnBrk="1" hangingPunct="1">
              <a:lnSpc>
                <a:spcPct val="80000"/>
              </a:lnSpc>
            </a:pPr>
            <a:r>
              <a:rPr lang="en-US" sz="1800" smtClean="0"/>
              <a:t>No changes to TLS, only application data over it</a:t>
            </a:r>
          </a:p>
          <a:p>
            <a:pPr lvl="1" eaLnBrk="1" hangingPunct="1">
              <a:lnSpc>
                <a:spcPct val="80000"/>
              </a:lnSpc>
            </a:pPr>
            <a:endParaRPr lang="en-US" sz="1800" smtClean="0"/>
          </a:p>
          <a:p>
            <a:pPr eaLnBrk="1" hangingPunct="1">
              <a:lnSpc>
                <a:spcPct val="80000"/>
              </a:lnSpc>
            </a:pPr>
            <a:r>
              <a:rPr lang="en-US" sz="2400" smtClean="0"/>
              <a:t>Compatible with TCG’s IF-T/TLS</a:t>
            </a:r>
          </a:p>
          <a:p>
            <a:pPr lvl="1" eaLnBrk="1" hangingPunct="1">
              <a:lnSpc>
                <a:spcPct val="80000"/>
              </a:lnSpc>
            </a:pPr>
            <a:r>
              <a:rPr lang="en-US" sz="1800" smtClean="0"/>
              <a:t>Same IPR grant as PA-TNC and PB-TNC</a:t>
            </a:r>
          </a:p>
          <a:p>
            <a:pPr eaLnBrk="1" hangingPunct="1">
              <a:lnSpc>
                <a:spcPct val="80000"/>
              </a:lnSpc>
              <a:spcBef>
                <a:spcPct val="50000"/>
              </a:spcBef>
            </a:pPr>
            <a:r>
              <a:rPr lang="en-US" sz="2400" smtClean="0"/>
              <a:t>Full Duplex</a:t>
            </a:r>
          </a:p>
          <a:p>
            <a:pPr eaLnBrk="1" hangingPunct="1">
              <a:lnSpc>
                <a:spcPct val="80000"/>
              </a:lnSpc>
              <a:spcBef>
                <a:spcPct val="50000"/>
              </a:spcBef>
            </a:pPr>
            <a:r>
              <a:rPr lang="en-US" sz="2400" smtClean="0"/>
              <a:t>High Bandwidth</a:t>
            </a:r>
          </a:p>
          <a:p>
            <a:pPr eaLnBrk="1" hangingPunct="1">
              <a:lnSpc>
                <a:spcPct val="80000"/>
              </a:lnSpc>
              <a:spcBef>
                <a:spcPct val="50000"/>
              </a:spcBef>
            </a:pPr>
            <a:r>
              <a:rPr lang="en-US" sz="2400" smtClean="0"/>
              <a:t>Congestion Controlled</a:t>
            </a:r>
          </a:p>
          <a:p>
            <a:pPr eaLnBrk="1" hangingPunct="1">
              <a:lnSpc>
                <a:spcPct val="80000"/>
              </a:lnSpc>
              <a:spcBef>
                <a:spcPct val="50000"/>
              </a:spcBef>
            </a:pPr>
            <a:r>
              <a:rPr lang="en-US" sz="2400" smtClean="0"/>
              <a:t>Reliable</a:t>
            </a:r>
          </a:p>
          <a:p>
            <a:pPr eaLnBrk="1" hangingPunct="1">
              <a:lnSpc>
                <a:spcPct val="80000"/>
              </a:lnSpc>
              <a:spcBef>
                <a:spcPct val="50000"/>
              </a:spcBef>
            </a:pPr>
            <a:r>
              <a:rPr lang="en-US" sz="2400" smtClean="0"/>
              <a:t>Easy to Implement using any TLS library</a:t>
            </a:r>
          </a:p>
          <a:p>
            <a:pPr eaLnBrk="1" hangingPunct="1">
              <a:lnSpc>
                <a:spcPct val="80000"/>
              </a:lnSpc>
              <a:spcBef>
                <a:spcPct val="50000"/>
              </a:spcBef>
            </a:pPr>
            <a:r>
              <a:rPr lang="en-US" sz="2400" smtClean="0"/>
              <a:t>Works over any IP network</a:t>
            </a:r>
          </a:p>
          <a:p>
            <a:pPr eaLnBrk="1" hangingPunct="1">
              <a:lnSpc>
                <a:spcPct val="80000"/>
              </a:lnSpc>
              <a:spcBef>
                <a:spcPct val="50000"/>
              </a:spcBef>
            </a:pPr>
            <a:r>
              <a:rPr lang="en-US" sz="2400" smtClean="0"/>
              <a:t>Extensible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p>
            <a:r>
              <a:rPr lang="en-US"/>
              <a:t>January 28, 2010</a:t>
            </a:r>
          </a:p>
        </p:txBody>
      </p:sp>
      <p:sp>
        <p:nvSpPr>
          <p:cNvPr id="76803" name="Footer Placeholder 4"/>
          <p:cNvSpPr>
            <a:spLocks noGrp="1"/>
          </p:cNvSpPr>
          <p:nvPr>
            <p:ph type="ftr" sz="quarter" idx="11"/>
          </p:nvPr>
        </p:nvSpPr>
        <p:spPr>
          <a:noFill/>
        </p:spPr>
        <p:txBody>
          <a:bodyPr/>
          <a:lstStyle/>
          <a:p>
            <a:r>
              <a:rPr lang="en-US"/>
              <a:t>IETF NEA Interim Meeting</a:t>
            </a:r>
          </a:p>
        </p:txBody>
      </p:sp>
      <p:sp>
        <p:nvSpPr>
          <p:cNvPr id="76804" name="Slide Number Placeholder 5"/>
          <p:cNvSpPr>
            <a:spLocks noGrp="1"/>
          </p:cNvSpPr>
          <p:nvPr>
            <p:ph type="sldNum" sz="quarter" idx="12"/>
          </p:nvPr>
        </p:nvSpPr>
        <p:spPr>
          <a:noFill/>
        </p:spPr>
        <p:txBody>
          <a:bodyPr/>
          <a:lstStyle/>
          <a:p>
            <a:fld id="{0DD94D80-6AD2-4AAF-ACA5-724D36A56F06}" type="slidenum">
              <a:rPr lang="en-US"/>
              <a:pPr/>
              <a:t>24</a:t>
            </a:fld>
            <a:endParaRPr lang="en-US"/>
          </a:p>
        </p:txBody>
      </p:sp>
      <p:sp>
        <p:nvSpPr>
          <p:cNvPr id="76805" name="Rectangle 2"/>
          <p:cNvSpPr>
            <a:spLocks noGrp="1" noChangeArrowheads="1"/>
          </p:cNvSpPr>
          <p:nvPr>
            <p:ph type="title"/>
          </p:nvPr>
        </p:nvSpPr>
        <p:spPr/>
        <p:txBody>
          <a:bodyPr/>
          <a:lstStyle/>
          <a:p>
            <a:pPr eaLnBrk="1" hangingPunct="1"/>
            <a:r>
              <a:rPr lang="en-US" smtClean="0"/>
              <a:t>Cons of PT-TLS</a:t>
            </a:r>
          </a:p>
        </p:txBody>
      </p:sp>
      <p:sp>
        <p:nvSpPr>
          <p:cNvPr id="190467" name="Rectangle 3"/>
          <p:cNvSpPr>
            <a:spLocks noGrp="1" noChangeArrowheads="1"/>
          </p:cNvSpPr>
          <p:nvPr>
            <p:ph type="body" idx="1"/>
          </p:nvPr>
        </p:nvSpPr>
        <p:spPr>
          <a:xfrm>
            <a:off x="457200" y="1447800"/>
            <a:ext cx="8229600" cy="4678363"/>
          </a:xfrm>
        </p:spPr>
        <p:txBody>
          <a:bodyPr/>
          <a:lstStyle/>
          <a:p>
            <a:pPr eaLnBrk="1" hangingPunct="1">
              <a:lnSpc>
                <a:spcPct val="90000"/>
              </a:lnSpc>
            </a:pPr>
            <a:r>
              <a:rPr lang="en-US" smtClean="0"/>
              <a:t>Client Authentication (Optional)</a:t>
            </a:r>
          </a:p>
          <a:p>
            <a:pPr lvl="1" eaLnBrk="1" hangingPunct="1">
              <a:lnSpc>
                <a:spcPct val="90000"/>
              </a:lnSpc>
            </a:pPr>
            <a:r>
              <a:rPr lang="en-US" smtClean="0"/>
              <a:t>Need to add broader set of existing authentication schemes (e.g. EAP)</a:t>
            </a:r>
          </a:p>
          <a:p>
            <a:pPr lvl="1" eaLnBrk="1" hangingPunct="1">
              <a:lnSpc>
                <a:spcPct val="90000"/>
              </a:lnSpc>
            </a:pPr>
            <a:r>
              <a:rPr lang="en-US" smtClean="0"/>
              <a:t>However, extensible so possible without base protocol changes</a:t>
            </a:r>
          </a:p>
          <a:p>
            <a:pPr eaLnBrk="1" hangingPunct="1">
              <a:lnSpc>
                <a:spcPct val="90000"/>
              </a:lnSpc>
            </a:pPr>
            <a:r>
              <a:rPr lang="en-US" smtClean="0"/>
              <a:t>Not Independent of Application Protocol</a:t>
            </a:r>
          </a:p>
          <a:p>
            <a:pPr lvl="1" eaLnBrk="1" hangingPunct="1">
              <a:lnSpc>
                <a:spcPct val="90000"/>
              </a:lnSpc>
            </a:pPr>
            <a:r>
              <a:rPr lang="en-US" smtClean="0"/>
              <a:t>Not a part of TLS handshake, so not independent from application protocol</a:t>
            </a:r>
          </a:p>
          <a:p>
            <a:pPr lvl="1" eaLnBrk="1" hangingPunct="1">
              <a:lnSpc>
                <a:spcPct val="90000"/>
              </a:lnSpc>
            </a:pPr>
            <a:r>
              <a:rPr lang="en-US" smtClean="0"/>
              <a:t>However, enables easier implementation and adoption and wasn’t a requirement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0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0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0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0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p>
            <a:r>
              <a:rPr lang="en-US"/>
              <a:t>January 28, 2010</a:t>
            </a:r>
          </a:p>
        </p:txBody>
      </p:sp>
      <p:sp>
        <p:nvSpPr>
          <p:cNvPr id="77827" name="Footer Placeholder 4"/>
          <p:cNvSpPr>
            <a:spLocks noGrp="1"/>
          </p:cNvSpPr>
          <p:nvPr>
            <p:ph type="ftr" sz="quarter" idx="11"/>
          </p:nvPr>
        </p:nvSpPr>
        <p:spPr>
          <a:noFill/>
        </p:spPr>
        <p:txBody>
          <a:bodyPr/>
          <a:lstStyle/>
          <a:p>
            <a:r>
              <a:rPr lang="en-US"/>
              <a:t>IETF NEA Interim Meeting</a:t>
            </a:r>
          </a:p>
        </p:txBody>
      </p:sp>
      <p:sp>
        <p:nvSpPr>
          <p:cNvPr id="77828" name="Slide Number Placeholder 5"/>
          <p:cNvSpPr>
            <a:spLocks noGrp="1"/>
          </p:cNvSpPr>
          <p:nvPr>
            <p:ph type="sldNum" sz="quarter" idx="12"/>
          </p:nvPr>
        </p:nvSpPr>
        <p:spPr>
          <a:noFill/>
        </p:spPr>
        <p:txBody>
          <a:bodyPr/>
          <a:lstStyle/>
          <a:p>
            <a:fld id="{489959CE-C9E7-40F6-881C-DA8B2BE31E2A}" type="slidenum">
              <a:rPr lang="en-US"/>
              <a:pPr/>
              <a:t>25</a:t>
            </a:fld>
            <a:endParaRPr lang="en-US"/>
          </a:p>
        </p:txBody>
      </p:sp>
      <p:sp>
        <p:nvSpPr>
          <p:cNvPr id="77829" name="Rectangle 4"/>
          <p:cNvSpPr>
            <a:spLocks noGrp="1" noChangeArrowheads="1"/>
          </p:cNvSpPr>
          <p:nvPr>
            <p:ph type="ctrTitle"/>
          </p:nvPr>
        </p:nvSpPr>
        <p:spPr/>
        <p:txBody>
          <a:bodyPr/>
          <a:lstStyle/>
          <a:p>
            <a:pPr eaLnBrk="1" hangingPunct="1"/>
            <a:r>
              <a:rPr lang="en-US" smtClean="0"/>
              <a:t>Questions?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Date Placeholder 3"/>
          <p:cNvSpPr>
            <a:spLocks noGrp="1"/>
          </p:cNvSpPr>
          <p:nvPr>
            <p:ph type="dt" sz="quarter" idx="10"/>
          </p:nvPr>
        </p:nvSpPr>
        <p:spPr>
          <a:noFill/>
        </p:spPr>
        <p:txBody>
          <a:bodyPr/>
          <a:lstStyle/>
          <a:p>
            <a:r>
              <a:rPr lang="en-US"/>
              <a:t>January 28, 2010</a:t>
            </a:r>
          </a:p>
        </p:txBody>
      </p:sp>
      <p:sp>
        <p:nvSpPr>
          <p:cNvPr id="78851" name="Footer Placeholder 4"/>
          <p:cNvSpPr>
            <a:spLocks noGrp="1"/>
          </p:cNvSpPr>
          <p:nvPr>
            <p:ph type="ftr" sz="quarter" idx="11"/>
          </p:nvPr>
        </p:nvSpPr>
        <p:spPr>
          <a:noFill/>
        </p:spPr>
        <p:txBody>
          <a:bodyPr/>
          <a:lstStyle/>
          <a:p>
            <a:r>
              <a:rPr lang="en-US"/>
              <a:t>NEA WG Virtual Interim</a:t>
            </a:r>
          </a:p>
        </p:txBody>
      </p:sp>
      <p:sp>
        <p:nvSpPr>
          <p:cNvPr id="78852" name="Slide Number Placeholder 5"/>
          <p:cNvSpPr>
            <a:spLocks noGrp="1"/>
          </p:cNvSpPr>
          <p:nvPr>
            <p:ph type="sldNum" sz="quarter" idx="12"/>
          </p:nvPr>
        </p:nvSpPr>
        <p:spPr>
          <a:noFill/>
        </p:spPr>
        <p:txBody>
          <a:bodyPr/>
          <a:lstStyle/>
          <a:p>
            <a:fld id="{71BB90E3-1B01-4A22-902C-F400AAC8F34A}" type="slidenum">
              <a:rPr lang="en-US" smtClean="0"/>
              <a:pPr/>
              <a:t>26</a:t>
            </a:fld>
            <a:endParaRPr lang="en-US" smtClean="0"/>
          </a:p>
        </p:txBody>
      </p:sp>
      <p:sp>
        <p:nvSpPr>
          <p:cNvPr id="78853" name="Rectangle 2"/>
          <p:cNvSpPr>
            <a:spLocks noGrp="1" noChangeArrowheads="1"/>
          </p:cNvSpPr>
          <p:nvPr>
            <p:ph type="ctrTitle" idx="4294967295"/>
          </p:nvPr>
        </p:nvSpPr>
        <p:spPr>
          <a:xfrm>
            <a:off x="685800" y="2130425"/>
            <a:ext cx="7772400" cy="1470025"/>
          </a:xfrm>
        </p:spPr>
        <p:txBody>
          <a:bodyPr/>
          <a:lstStyle/>
          <a:p>
            <a:r>
              <a:rPr lang="en-US" smtClean="0"/>
              <a:t>PT-EAP Evaluation</a:t>
            </a:r>
          </a:p>
        </p:txBody>
      </p:sp>
      <p:sp>
        <p:nvSpPr>
          <p:cNvPr id="78854" name="Rectangle 3"/>
          <p:cNvSpPr>
            <a:spLocks noGrp="1" noChangeArrowheads="1"/>
          </p:cNvSpPr>
          <p:nvPr>
            <p:ph type="subTitle" idx="4294967295"/>
          </p:nvPr>
        </p:nvSpPr>
        <p:spPr>
          <a:xfrm>
            <a:off x="1371600" y="3886200"/>
            <a:ext cx="6400800" cy="1752600"/>
          </a:xfrm>
        </p:spPr>
        <p:txBody>
          <a:bodyPr/>
          <a:lstStyle/>
          <a:p>
            <a:pPr marL="0" indent="0" algn="ctr">
              <a:buFontTx/>
              <a:buNone/>
            </a:pPr>
            <a:endParaRPr lang="en-US" sz="40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Date Placeholder 3"/>
          <p:cNvSpPr>
            <a:spLocks noGrp="1"/>
          </p:cNvSpPr>
          <p:nvPr>
            <p:ph type="dt" sz="quarter" idx="10"/>
          </p:nvPr>
        </p:nvSpPr>
        <p:spPr>
          <a:noFill/>
        </p:spPr>
        <p:txBody>
          <a:bodyPr/>
          <a:lstStyle/>
          <a:p>
            <a:r>
              <a:rPr lang="en-US"/>
              <a:t>January 28, 2010</a:t>
            </a:r>
          </a:p>
        </p:txBody>
      </p:sp>
      <p:sp>
        <p:nvSpPr>
          <p:cNvPr id="79875" name="Footer Placeholder 4"/>
          <p:cNvSpPr>
            <a:spLocks noGrp="1"/>
          </p:cNvSpPr>
          <p:nvPr>
            <p:ph type="ftr" sz="quarter" idx="11"/>
          </p:nvPr>
        </p:nvSpPr>
        <p:spPr>
          <a:noFill/>
        </p:spPr>
        <p:txBody>
          <a:bodyPr/>
          <a:lstStyle/>
          <a:p>
            <a:r>
              <a:rPr lang="en-US"/>
              <a:t>NEA WG Virtual Interim</a:t>
            </a:r>
          </a:p>
        </p:txBody>
      </p:sp>
      <p:sp>
        <p:nvSpPr>
          <p:cNvPr id="79876" name="Slide Number Placeholder 5"/>
          <p:cNvSpPr>
            <a:spLocks noGrp="1"/>
          </p:cNvSpPr>
          <p:nvPr>
            <p:ph type="sldNum" sz="quarter" idx="12"/>
          </p:nvPr>
        </p:nvSpPr>
        <p:spPr>
          <a:noFill/>
        </p:spPr>
        <p:txBody>
          <a:bodyPr/>
          <a:lstStyle/>
          <a:p>
            <a:fld id="{F106FB7A-5231-4F99-9D17-F0A6320EED70}" type="slidenum">
              <a:rPr lang="en-US" smtClean="0"/>
              <a:pPr/>
              <a:t>27</a:t>
            </a:fld>
            <a:endParaRPr lang="en-US" smtClean="0"/>
          </a:p>
        </p:txBody>
      </p:sp>
      <p:sp>
        <p:nvSpPr>
          <p:cNvPr id="79877" name="Rectangle 2"/>
          <p:cNvSpPr>
            <a:spLocks noGrp="1" noChangeArrowheads="1"/>
          </p:cNvSpPr>
          <p:nvPr>
            <p:ph type="title" idx="4294967295"/>
          </p:nvPr>
        </p:nvSpPr>
        <p:spPr/>
        <p:txBody>
          <a:bodyPr/>
          <a:lstStyle/>
          <a:p>
            <a:r>
              <a:rPr lang="en-US" smtClean="0"/>
              <a:t>What is PT-EAP?</a:t>
            </a:r>
          </a:p>
        </p:txBody>
      </p:sp>
      <p:sp>
        <p:nvSpPr>
          <p:cNvPr id="66563" name="Rectangle 3"/>
          <p:cNvSpPr>
            <a:spLocks noGrp="1" noChangeArrowheads="1"/>
          </p:cNvSpPr>
          <p:nvPr>
            <p:ph type="body" idx="4294967295"/>
          </p:nvPr>
        </p:nvSpPr>
        <p:spPr/>
        <p:txBody>
          <a:bodyPr/>
          <a:lstStyle/>
          <a:p>
            <a:pPr>
              <a:lnSpc>
                <a:spcPct val="90000"/>
              </a:lnSpc>
            </a:pPr>
            <a:r>
              <a:rPr lang="en-US" smtClean="0"/>
              <a:t>L2 PT Proposal Coming from TCG</a:t>
            </a:r>
          </a:p>
          <a:p>
            <a:pPr lvl="1">
              <a:lnSpc>
                <a:spcPct val="90000"/>
              </a:lnSpc>
            </a:pPr>
            <a:r>
              <a:rPr lang="en-US" smtClean="0"/>
              <a:t>Identical to TNC protocol EAP-TNC (aka IF-T Protocol Bindings for Tunneled EAP Methods)</a:t>
            </a:r>
          </a:p>
          <a:p>
            <a:pPr lvl="1">
              <a:lnSpc>
                <a:spcPct val="90000"/>
              </a:lnSpc>
            </a:pPr>
            <a:endParaRPr lang="en-US" smtClean="0"/>
          </a:p>
          <a:p>
            <a:pPr>
              <a:lnSpc>
                <a:spcPct val="90000"/>
              </a:lnSpc>
            </a:pPr>
            <a:r>
              <a:rPr lang="en-US" smtClean="0"/>
              <a:t>NEA Exchange Over EAP Tunnel Methods</a:t>
            </a:r>
          </a:p>
          <a:p>
            <a:pPr lvl="1">
              <a:lnSpc>
                <a:spcPct val="90000"/>
              </a:lnSpc>
            </a:pPr>
            <a:r>
              <a:rPr lang="en-US" smtClean="0"/>
              <a:t>Supports PEAP, EAP-TTLS, and EAP-FAST</a:t>
            </a:r>
          </a:p>
          <a:p>
            <a:pPr lvl="1">
              <a:lnSpc>
                <a:spcPct val="90000"/>
              </a:lnSpc>
            </a:pPr>
            <a:r>
              <a:rPr lang="en-US" smtClean="0"/>
              <a:t>No Change to the EAP Tunnel Methods</a:t>
            </a:r>
          </a:p>
          <a:p>
            <a:pPr lvl="1">
              <a:lnSpc>
                <a:spcPct val="90000"/>
              </a:lnSpc>
            </a:pPr>
            <a:endParaRPr lang="en-US" smtClean="0"/>
          </a:p>
          <a:p>
            <a:pPr>
              <a:lnSpc>
                <a:spcPct val="90000"/>
              </a:lnSpc>
            </a:pPr>
            <a:r>
              <a:rPr lang="en-US" smtClean="0"/>
              <a:t>Meets All PT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5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p:spPr>
        <p:txBody>
          <a:bodyPr/>
          <a:lstStyle/>
          <a:p>
            <a:r>
              <a:rPr lang="en-US"/>
              <a:t>January 28, 2010</a:t>
            </a:r>
          </a:p>
        </p:txBody>
      </p:sp>
      <p:sp>
        <p:nvSpPr>
          <p:cNvPr id="80899" name="Footer Placeholder 4"/>
          <p:cNvSpPr>
            <a:spLocks noGrp="1"/>
          </p:cNvSpPr>
          <p:nvPr>
            <p:ph type="ftr" sz="quarter" idx="11"/>
          </p:nvPr>
        </p:nvSpPr>
        <p:spPr>
          <a:noFill/>
        </p:spPr>
        <p:txBody>
          <a:bodyPr/>
          <a:lstStyle/>
          <a:p>
            <a:r>
              <a:rPr lang="en-US"/>
              <a:t>NEA WG Virtual Interim</a:t>
            </a:r>
          </a:p>
        </p:txBody>
      </p:sp>
      <p:sp>
        <p:nvSpPr>
          <p:cNvPr id="80900" name="Slide Number Placeholder 5"/>
          <p:cNvSpPr>
            <a:spLocks noGrp="1"/>
          </p:cNvSpPr>
          <p:nvPr>
            <p:ph type="sldNum" sz="quarter" idx="12"/>
          </p:nvPr>
        </p:nvSpPr>
        <p:spPr>
          <a:noFill/>
        </p:spPr>
        <p:txBody>
          <a:bodyPr/>
          <a:lstStyle/>
          <a:p>
            <a:fld id="{980B60F4-A501-4DF4-B3BE-7D9467439C76}" type="slidenum">
              <a:rPr lang="en-US" smtClean="0"/>
              <a:pPr/>
              <a:t>28</a:t>
            </a:fld>
            <a:endParaRPr lang="en-US" smtClean="0"/>
          </a:p>
        </p:txBody>
      </p:sp>
      <p:sp>
        <p:nvSpPr>
          <p:cNvPr id="80901" name="Rectangle 2"/>
          <p:cNvSpPr>
            <a:spLocks noGrp="1" noChangeArrowheads="1"/>
          </p:cNvSpPr>
          <p:nvPr>
            <p:ph type="title" idx="4294967295"/>
          </p:nvPr>
        </p:nvSpPr>
        <p:spPr/>
        <p:txBody>
          <a:bodyPr/>
          <a:lstStyle/>
          <a:p>
            <a:r>
              <a:rPr lang="en-US" smtClean="0"/>
              <a:t>Why L2 PT?</a:t>
            </a:r>
          </a:p>
        </p:txBody>
      </p:sp>
      <p:sp>
        <p:nvSpPr>
          <p:cNvPr id="67587" name="Rectangle 3"/>
          <p:cNvSpPr>
            <a:spLocks noGrp="1" noChangeArrowheads="1"/>
          </p:cNvSpPr>
          <p:nvPr>
            <p:ph type="body" idx="4294967295"/>
          </p:nvPr>
        </p:nvSpPr>
        <p:spPr/>
        <p:txBody>
          <a:bodyPr/>
          <a:lstStyle/>
          <a:p>
            <a:r>
              <a:rPr lang="en-US" smtClean="0"/>
              <a:t>PT-4 says PT SHOULD be able to run over 802.1X or IKEv2</a:t>
            </a:r>
          </a:p>
          <a:p>
            <a:endParaRPr lang="en-US" smtClean="0"/>
          </a:p>
          <a:p>
            <a:r>
              <a:rPr lang="en-US" smtClean="0"/>
              <a:t>Motivating Use Cases on Next Slide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p:spPr>
        <p:txBody>
          <a:bodyPr/>
          <a:lstStyle/>
          <a:p>
            <a:r>
              <a:rPr lang="en-US"/>
              <a:t>January 28, 2010</a:t>
            </a:r>
          </a:p>
        </p:txBody>
      </p:sp>
      <p:sp>
        <p:nvSpPr>
          <p:cNvPr id="81923" name="Footer Placeholder 4"/>
          <p:cNvSpPr>
            <a:spLocks noGrp="1"/>
          </p:cNvSpPr>
          <p:nvPr>
            <p:ph type="ftr" sz="quarter" idx="11"/>
          </p:nvPr>
        </p:nvSpPr>
        <p:spPr>
          <a:noFill/>
        </p:spPr>
        <p:txBody>
          <a:bodyPr/>
          <a:lstStyle/>
          <a:p>
            <a:r>
              <a:rPr lang="en-US"/>
              <a:t>NEA WG Virtual Interim</a:t>
            </a:r>
          </a:p>
        </p:txBody>
      </p:sp>
      <p:sp>
        <p:nvSpPr>
          <p:cNvPr id="81924" name="Slide Number Placeholder 5"/>
          <p:cNvSpPr>
            <a:spLocks noGrp="1"/>
          </p:cNvSpPr>
          <p:nvPr>
            <p:ph type="sldNum" sz="quarter" idx="12"/>
          </p:nvPr>
        </p:nvSpPr>
        <p:spPr>
          <a:noFill/>
        </p:spPr>
        <p:txBody>
          <a:bodyPr/>
          <a:lstStyle/>
          <a:p>
            <a:fld id="{6E3F2050-00E7-4C3A-BB1C-835633E5B98F}" type="slidenum">
              <a:rPr lang="en-US" smtClean="0"/>
              <a:pPr/>
              <a:t>29</a:t>
            </a:fld>
            <a:endParaRPr lang="en-US" smtClean="0"/>
          </a:p>
        </p:txBody>
      </p:sp>
      <p:sp>
        <p:nvSpPr>
          <p:cNvPr id="81925" name="Rectangle 2"/>
          <p:cNvSpPr>
            <a:spLocks noGrp="1" noChangeArrowheads="1"/>
          </p:cNvSpPr>
          <p:nvPr>
            <p:ph type="title" idx="4294967295"/>
          </p:nvPr>
        </p:nvSpPr>
        <p:spPr/>
        <p:txBody>
          <a:bodyPr/>
          <a:lstStyle/>
          <a:p>
            <a:r>
              <a:rPr lang="en-US" smtClean="0"/>
              <a:t>Use Cases for PT-EAP</a:t>
            </a:r>
          </a:p>
        </p:txBody>
      </p:sp>
      <p:sp>
        <p:nvSpPr>
          <p:cNvPr id="68611" name="Rectangle 3"/>
          <p:cNvSpPr>
            <a:spLocks noGrp="1" noChangeArrowheads="1"/>
          </p:cNvSpPr>
          <p:nvPr>
            <p:ph type="body" idx="4294967295"/>
          </p:nvPr>
        </p:nvSpPr>
        <p:spPr/>
        <p:txBody>
          <a:bodyPr/>
          <a:lstStyle/>
          <a:p>
            <a:r>
              <a:rPr lang="en-US" sz="2800" smtClean="0"/>
              <a:t>NEA Assessment on 802.1X Network</a:t>
            </a:r>
          </a:p>
          <a:p>
            <a:pPr lvl="1"/>
            <a:r>
              <a:rPr lang="en-US" sz="2400" smtClean="0"/>
              <a:t>Consider posture in network access decision</a:t>
            </a:r>
          </a:p>
          <a:p>
            <a:pPr lvl="1"/>
            <a:r>
              <a:rPr lang="en-US" sz="2400" smtClean="0"/>
              <a:t>Isolate vulnerable endpoints during remediation</a:t>
            </a:r>
          </a:p>
          <a:p>
            <a:pPr lvl="1"/>
            <a:r>
              <a:rPr lang="en-US" sz="2400" smtClean="0"/>
              <a:t>Block or quarantine infected endpoints</a:t>
            </a:r>
          </a:p>
          <a:p>
            <a:pPr lvl="1"/>
            <a:endParaRPr lang="en-US" sz="2400" smtClean="0"/>
          </a:p>
          <a:p>
            <a:r>
              <a:rPr lang="en-US" sz="2800" smtClean="0"/>
              <a:t>NEA Assessment during IKEv2 Handshake</a:t>
            </a:r>
          </a:p>
          <a:p>
            <a:pPr lvl="1"/>
            <a:r>
              <a:rPr lang="en-US" sz="2400" smtClean="0"/>
              <a:t>Assess posture before granting network access</a:t>
            </a:r>
          </a:p>
          <a:p>
            <a:pPr lvl="1"/>
            <a:r>
              <a:rPr lang="en-US" sz="2400" smtClean="0"/>
              <a:t>Isolate vulnerable endpoints during remediation</a:t>
            </a:r>
          </a:p>
          <a:p>
            <a:pPr lvl="1"/>
            <a:r>
              <a:rPr lang="en-US" sz="2400" smtClean="0"/>
              <a:t>Block or quarantine infected endpoints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6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6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6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86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p:cNvSpPr>
            <a:spLocks noGrp="1"/>
          </p:cNvSpPr>
          <p:nvPr>
            <p:ph type="dt" sz="quarter" idx="10"/>
          </p:nvPr>
        </p:nvSpPr>
        <p:spPr>
          <a:noFill/>
        </p:spPr>
        <p:txBody>
          <a:bodyPr/>
          <a:lstStyle/>
          <a:p>
            <a:r>
              <a:rPr lang="en-US" smtClean="0"/>
              <a:t>Jan 28, 2010</a:t>
            </a:r>
          </a:p>
        </p:txBody>
      </p:sp>
      <p:sp>
        <p:nvSpPr>
          <p:cNvPr id="55299" name="Footer Placeholder 4"/>
          <p:cNvSpPr>
            <a:spLocks noGrp="1"/>
          </p:cNvSpPr>
          <p:nvPr>
            <p:ph type="ftr" sz="quarter" idx="11"/>
          </p:nvPr>
        </p:nvSpPr>
        <p:spPr>
          <a:noFill/>
        </p:spPr>
        <p:txBody>
          <a:bodyPr/>
          <a:lstStyle/>
          <a:p>
            <a:r>
              <a:rPr lang="en-US" smtClean="0"/>
              <a:t>IETF NEA Meeting</a:t>
            </a:r>
          </a:p>
        </p:txBody>
      </p:sp>
      <p:sp>
        <p:nvSpPr>
          <p:cNvPr id="55300" name="Slide Number Placeholder 5"/>
          <p:cNvSpPr>
            <a:spLocks noGrp="1"/>
          </p:cNvSpPr>
          <p:nvPr>
            <p:ph type="sldNum" sz="quarter" idx="12"/>
          </p:nvPr>
        </p:nvSpPr>
        <p:spPr>
          <a:noFill/>
        </p:spPr>
        <p:txBody>
          <a:bodyPr/>
          <a:lstStyle/>
          <a:p>
            <a:fld id="{60014B51-B294-4403-96D7-C83F10A8B5EC}" type="slidenum">
              <a:rPr lang="en-US" smtClean="0"/>
              <a:pPr/>
              <a:t>3</a:t>
            </a:fld>
            <a:endParaRPr lang="en-US" smtClean="0"/>
          </a:p>
        </p:txBody>
      </p:sp>
      <p:sp>
        <p:nvSpPr>
          <p:cNvPr id="55301" name="Rectangle 2"/>
          <p:cNvSpPr>
            <a:spLocks noGrp="1" noChangeArrowheads="1"/>
          </p:cNvSpPr>
          <p:nvPr>
            <p:ph type="title"/>
          </p:nvPr>
        </p:nvSpPr>
        <p:spPr/>
        <p:txBody>
          <a:bodyPr/>
          <a:lstStyle/>
          <a:p>
            <a:pPr eaLnBrk="1" hangingPunct="1"/>
            <a:r>
              <a:rPr lang="en-US" sz="3600" smtClean="0"/>
              <a:t>WG Status</a:t>
            </a:r>
          </a:p>
        </p:txBody>
      </p:sp>
      <p:sp>
        <p:nvSpPr>
          <p:cNvPr id="55302" name="Rectangle 3"/>
          <p:cNvSpPr>
            <a:spLocks noGrp="1" noChangeArrowheads="1"/>
          </p:cNvSpPr>
          <p:nvPr>
            <p:ph type="body" idx="1"/>
          </p:nvPr>
        </p:nvSpPr>
        <p:spPr/>
        <p:txBody>
          <a:bodyPr/>
          <a:lstStyle/>
          <a:p>
            <a:pPr eaLnBrk="1" hangingPunct="1">
              <a:lnSpc>
                <a:spcPct val="80000"/>
              </a:lnSpc>
              <a:buFontTx/>
              <a:buNone/>
            </a:pPr>
            <a:endParaRPr lang="en-US" sz="2000" smtClean="0"/>
          </a:p>
          <a:p>
            <a:pPr eaLnBrk="1" hangingPunct="1"/>
            <a:r>
              <a:rPr lang="en-US" sz="2800" smtClean="0"/>
              <a:t>In RFC Editor Queue</a:t>
            </a:r>
          </a:p>
          <a:p>
            <a:pPr lvl="1" eaLnBrk="1" hangingPunct="1"/>
            <a:r>
              <a:rPr lang="en-US" sz="2400" smtClean="0"/>
              <a:t>PA-TNC -06 I-D (Oct 2009)</a:t>
            </a:r>
          </a:p>
          <a:p>
            <a:pPr lvl="1" eaLnBrk="1" hangingPunct="1"/>
            <a:r>
              <a:rPr lang="en-US" sz="2400" smtClean="0"/>
              <a:t>PB-TNC -06 I-D (Oct 2009)</a:t>
            </a:r>
          </a:p>
          <a:p>
            <a:pPr eaLnBrk="1" hangingPunct="1">
              <a:buFontTx/>
              <a:buNone/>
            </a:pPr>
            <a:endParaRPr lang="en-US" sz="2800" smtClean="0"/>
          </a:p>
          <a:p>
            <a:pPr eaLnBrk="1" hangingPunct="1"/>
            <a:r>
              <a:rPr lang="en-US" sz="2800" smtClean="0"/>
              <a:t>Individual PT proposals  submitted (Jan 4)</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p>
            <a:r>
              <a:rPr lang="en-US"/>
              <a:t>January 28, 2010</a:t>
            </a:r>
          </a:p>
        </p:txBody>
      </p:sp>
      <p:sp>
        <p:nvSpPr>
          <p:cNvPr id="82947" name="Footer Placeholder 4"/>
          <p:cNvSpPr>
            <a:spLocks noGrp="1"/>
          </p:cNvSpPr>
          <p:nvPr>
            <p:ph type="ftr" sz="quarter" idx="11"/>
          </p:nvPr>
        </p:nvSpPr>
        <p:spPr>
          <a:noFill/>
        </p:spPr>
        <p:txBody>
          <a:bodyPr/>
          <a:lstStyle/>
          <a:p>
            <a:r>
              <a:rPr lang="en-US"/>
              <a:t>NEA WG Virtual Interim</a:t>
            </a:r>
          </a:p>
        </p:txBody>
      </p:sp>
      <p:sp>
        <p:nvSpPr>
          <p:cNvPr id="82948" name="Slide Number Placeholder 5"/>
          <p:cNvSpPr>
            <a:spLocks noGrp="1"/>
          </p:cNvSpPr>
          <p:nvPr>
            <p:ph type="sldNum" sz="quarter" idx="12"/>
          </p:nvPr>
        </p:nvSpPr>
        <p:spPr>
          <a:noFill/>
        </p:spPr>
        <p:txBody>
          <a:bodyPr/>
          <a:lstStyle/>
          <a:p>
            <a:fld id="{4C2BDCAC-19E1-4390-B69B-D55C1FFD303E}" type="slidenum">
              <a:rPr lang="en-US" smtClean="0"/>
              <a:pPr/>
              <a:t>30</a:t>
            </a:fld>
            <a:endParaRPr lang="en-US" smtClean="0"/>
          </a:p>
        </p:txBody>
      </p:sp>
      <p:sp>
        <p:nvSpPr>
          <p:cNvPr id="82949" name="Rectangle 2"/>
          <p:cNvSpPr>
            <a:spLocks noGrp="1" noChangeArrowheads="1"/>
          </p:cNvSpPr>
          <p:nvPr>
            <p:ph type="title" idx="4294967295"/>
          </p:nvPr>
        </p:nvSpPr>
        <p:spPr/>
        <p:txBody>
          <a:bodyPr/>
          <a:lstStyle/>
          <a:p>
            <a:r>
              <a:rPr lang="en-US" smtClean="0"/>
              <a:t>PT-EAP Operation</a:t>
            </a:r>
          </a:p>
        </p:txBody>
      </p:sp>
      <p:sp>
        <p:nvSpPr>
          <p:cNvPr id="69635" name="Rectangle 3"/>
          <p:cNvSpPr>
            <a:spLocks noGrp="1" noChangeArrowheads="1"/>
          </p:cNvSpPr>
          <p:nvPr>
            <p:ph type="body" idx="4294967295"/>
          </p:nvPr>
        </p:nvSpPr>
        <p:spPr/>
        <p:txBody>
          <a:bodyPr/>
          <a:lstStyle/>
          <a:p>
            <a:r>
              <a:rPr lang="en-US" sz="2800" smtClean="0"/>
              <a:t>Runs as an inner EAP method</a:t>
            </a:r>
          </a:p>
          <a:p>
            <a:pPr lvl="1"/>
            <a:r>
              <a:rPr lang="en-US" sz="2400" smtClean="0"/>
              <a:t>Can be chained with other EAP methods for user or endpoint authentication</a:t>
            </a:r>
          </a:p>
          <a:p>
            <a:pPr lvl="1"/>
            <a:r>
              <a:rPr lang="en-US" sz="2400" smtClean="0"/>
              <a:t>Supports key derivation, allowing inner method to be cryptographically tied to tunnel</a:t>
            </a:r>
          </a:p>
          <a:p>
            <a:pPr lvl="1"/>
            <a:r>
              <a:rPr lang="en-US" sz="2400" smtClean="0"/>
              <a:t>Supports fragmentation and reassembly, when needed</a:t>
            </a:r>
          </a:p>
          <a:p>
            <a:r>
              <a:rPr lang="en-US" sz="2800" smtClean="0"/>
              <a:t>Due to EAP limitations…</a:t>
            </a:r>
          </a:p>
          <a:p>
            <a:pPr lvl="1"/>
            <a:r>
              <a:rPr lang="en-US" sz="2400" smtClean="0"/>
              <a:t>Only one packet in flight (half duplex)</a:t>
            </a:r>
          </a:p>
          <a:p>
            <a:pPr lvl="1"/>
            <a:r>
              <a:rPr lang="en-US" sz="2400" smtClean="0"/>
              <a:t>Large data transfer not recommended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6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6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Date Placeholder 3"/>
          <p:cNvSpPr>
            <a:spLocks noGrp="1"/>
          </p:cNvSpPr>
          <p:nvPr>
            <p:ph type="dt" sz="quarter" idx="10"/>
          </p:nvPr>
        </p:nvSpPr>
        <p:spPr>
          <a:noFill/>
        </p:spPr>
        <p:txBody>
          <a:bodyPr/>
          <a:lstStyle/>
          <a:p>
            <a:r>
              <a:rPr lang="en-US"/>
              <a:t>January 28, 2010</a:t>
            </a:r>
          </a:p>
        </p:txBody>
      </p:sp>
      <p:sp>
        <p:nvSpPr>
          <p:cNvPr id="83971" name="Footer Placeholder 4"/>
          <p:cNvSpPr>
            <a:spLocks noGrp="1"/>
          </p:cNvSpPr>
          <p:nvPr>
            <p:ph type="ftr" sz="quarter" idx="11"/>
          </p:nvPr>
        </p:nvSpPr>
        <p:spPr>
          <a:noFill/>
        </p:spPr>
        <p:txBody>
          <a:bodyPr/>
          <a:lstStyle/>
          <a:p>
            <a:r>
              <a:rPr lang="en-US"/>
              <a:t>NEA WG Virtual Interim</a:t>
            </a:r>
          </a:p>
        </p:txBody>
      </p:sp>
      <p:sp>
        <p:nvSpPr>
          <p:cNvPr id="83972" name="Slide Number Placeholder 5"/>
          <p:cNvSpPr>
            <a:spLocks noGrp="1"/>
          </p:cNvSpPr>
          <p:nvPr>
            <p:ph type="sldNum" sz="quarter" idx="12"/>
          </p:nvPr>
        </p:nvSpPr>
        <p:spPr>
          <a:noFill/>
        </p:spPr>
        <p:txBody>
          <a:bodyPr/>
          <a:lstStyle/>
          <a:p>
            <a:fld id="{00AE89A9-ED89-4583-BFFA-29E35B0FD5A6}" type="slidenum">
              <a:rPr lang="en-US" smtClean="0"/>
              <a:pPr/>
              <a:t>31</a:t>
            </a:fld>
            <a:endParaRPr lang="en-US" smtClean="0"/>
          </a:p>
        </p:txBody>
      </p:sp>
      <p:sp>
        <p:nvSpPr>
          <p:cNvPr id="83973" name="Rectangle 2"/>
          <p:cNvSpPr>
            <a:spLocks noGrp="1" noChangeArrowheads="1"/>
          </p:cNvSpPr>
          <p:nvPr>
            <p:ph type="title" idx="4294967295"/>
          </p:nvPr>
        </p:nvSpPr>
        <p:spPr/>
        <p:txBody>
          <a:bodyPr/>
          <a:lstStyle/>
          <a:p>
            <a:r>
              <a:rPr lang="en-US" smtClean="0"/>
              <a:t>Three Phases of PT-EAP</a:t>
            </a:r>
          </a:p>
        </p:txBody>
      </p:sp>
      <p:sp>
        <p:nvSpPr>
          <p:cNvPr id="70659" name="Rectangle 3"/>
          <p:cNvSpPr>
            <a:spLocks noGrp="1" noChangeArrowheads="1"/>
          </p:cNvSpPr>
          <p:nvPr>
            <p:ph type="body" idx="4294967295"/>
          </p:nvPr>
        </p:nvSpPr>
        <p:spPr/>
        <p:txBody>
          <a:bodyPr/>
          <a:lstStyle/>
          <a:p>
            <a:pPr marL="609600" indent="-609600">
              <a:buFontTx/>
              <a:buAutoNum type="arabicPeriod"/>
            </a:pPr>
            <a:r>
              <a:rPr lang="en-US" smtClean="0"/>
              <a:t>Optional Diffie-Hellman Pre-Negotiation</a:t>
            </a:r>
          </a:p>
          <a:p>
            <a:pPr marL="990600" lvl="1" indent="-533400"/>
            <a:r>
              <a:rPr lang="en-US" smtClean="0"/>
              <a:t>Establishes initial key</a:t>
            </a:r>
          </a:p>
          <a:p>
            <a:pPr marL="990600" lvl="1" indent="-533400"/>
            <a:endParaRPr lang="en-US" smtClean="0"/>
          </a:p>
          <a:p>
            <a:pPr marL="609600" indent="-609600">
              <a:buFontTx/>
              <a:buAutoNum type="arabicPeriod"/>
            </a:pPr>
            <a:r>
              <a:rPr lang="en-US" smtClean="0"/>
              <a:t>PB-TNC Exchange</a:t>
            </a:r>
          </a:p>
          <a:p>
            <a:pPr marL="990600" lvl="1" indent="-533400"/>
            <a:r>
              <a:rPr lang="en-US" smtClean="0"/>
              <a:t>NEA Assessments</a:t>
            </a:r>
          </a:p>
          <a:p>
            <a:pPr marL="990600" lvl="1" indent="-533400"/>
            <a:r>
              <a:rPr lang="en-US" smtClean="0"/>
              <a:t>Hashed into eventual key</a:t>
            </a:r>
          </a:p>
          <a:p>
            <a:pPr marL="990600" lvl="1" indent="-533400"/>
            <a:endParaRPr lang="en-US" smtClean="0"/>
          </a:p>
          <a:p>
            <a:pPr marL="609600" indent="-609600">
              <a:buFontTx/>
              <a:buAutoNum type="arabicPeriod"/>
            </a:pPr>
            <a:r>
              <a:rPr lang="en-US" smtClean="0"/>
              <a:t>Optional Key Derivation and Export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Date Placeholder 3"/>
          <p:cNvSpPr>
            <a:spLocks noGrp="1"/>
          </p:cNvSpPr>
          <p:nvPr>
            <p:ph type="dt" sz="quarter" idx="10"/>
          </p:nvPr>
        </p:nvSpPr>
        <p:spPr>
          <a:noFill/>
        </p:spPr>
        <p:txBody>
          <a:bodyPr/>
          <a:lstStyle/>
          <a:p>
            <a:r>
              <a:rPr lang="en-US"/>
              <a:t>January 28, 2010</a:t>
            </a:r>
          </a:p>
        </p:txBody>
      </p:sp>
      <p:sp>
        <p:nvSpPr>
          <p:cNvPr id="84995" name="Footer Placeholder 4"/>
          <p:cNvSpPr>
            <a:spLocks noGrp="1"/>
          </p:cNvSpPr>
          <p:nvPr>
            <p:ph type="ftr" sz="quarter" idx="11"/>
          </p:nvPr>
        </p:nvSpPr>
        <p:spPr>
          <a:noFill/>
        </p:spPr>
        <p:txBody>
          <a:bodyPr/>
          <a:lstStyle/>
          <a:p>
            <a:r>
              <a:rPr lang="en-US"/>
              <a:t>NEA WG Virtual Interim</a:t>
            </a:r>
          </a:p>
        </p:txBody>
      </p:sp>
      <p:sp>
        <p:nvSpPr>
          <p:cNvPr id="84996" name="Slide Number Placeholder 5"/>
          <p:cNvSpPr>
            <a:spLocks noGrp="1"/>
          </p:cNvSpPr>
          <p:nvPr>
            <p:ph type="sldNum" sz="quarter" idx="12"/>
          </p:nvPr>
        </p:nvSpPr>
        <p:spPr>
          <a:noFill/>
        </p:spPr>
        <p:txBody>
          <a:bodyPr/>
          <a:lstStyle/>
          <a:p>
            <a:fld id="{0F5D30C5-D269-42BA-940D-A787389E6FEA}" type="slidenum">
              <a:rPr lang="en-US" smtClean="0"/>
              <a:pPr/>
              <a:t>32</a:t>
            </a:fld>
            <a:endParaRPr lang="en-US" smtClean="0"/>
          </a:p>
        </p:txBody>
      </p:sp>
      <p:sp>
        <p:nvSpPr>
          <p:cNvPr id="84997" name="Rectangle 2"/>
          <p:cNvSpPr>
            <a:spLocks noGrp="1" noChangeArrowheads="1"/>
          </p:cNvSpPr>
          <p:nvPr>
            <p:ph type="title" idx="4294967295"/>
          </p:nvPr>
        </p:nvSpPr>
        <p:spPr/>
        <p:txBody>
          <a:bodyPr/>
          <a:lstStyle/>
          <a:p>
            <a:r>
              <a:rPr lang="en-US" smtClean="0"/>
              <a:t>PT-EAP Sequence Diagram</a:t>
            </a:r>
          </a:p>
        </p:txBody>
      </p:sp>
      <p:sp>
        <p:nvSpPr>
          <p:cNvPr id="84998" name="Line 3"/>
          <p:cNvSpPr>
            <a:spLocks noChangeShapeType="1"/>
          </p:cNvSpPr>
          <p:nvPr/>
        </p:nvSpPr>
        <p:spPr bwMode="auto">
          <a:xfrm>
            <a:off x="1752600" y="2438400"/>
            <a:ext cx="5257800" cy="0"/>
          </a:xfrm>
          <a:prstGeom prst="line">
            <a:avLst/>
          </a:prstGeom>
          <a:noFill/>
          <a:ln w="9525">
            <a:solidFill>
              <a:schemeClr val="tx1"/>
            </a:solidFill>
            <a:round/>
            <a:headEnd type="triangle" w="med" len="med"/>
            <a:tailEnd type="triangle" w="med" len="med"/>
          </a:ln>
        </p:spPr>
        <p:txBody>
          <a:bodyPr/>
          <a:lstStyle/>
          <a:p>
            <a:endParaRPr lang="en-US"/>
          </a:p>
        </p:txBody>
      </p:sp>
      <p:sp>
        <p:nvSpPr>
          <p:cNvPr id="84999" name="Text Box 4"/>
          <p:cNvSpPr txBox="1">
            <a:spLocks noChangeArrowheads="1"/>
          </p:cNvSpPr>
          <p:nvPr/>
        </p:nvSpPr>
        <p:spPr bwMode="auto">
          <a:xfrm>
            <a:off x="1263650" y="1306513"/>
            <a:ext cx="720725" cy="701675"/>
          </a:xfrm>
          <a:prstGeom prst="rect">
            <a:avLst/>
          </a:prstGeom>
          <a:noFill/>
          <a:ln w="9525">
            <a:noFill/>
            <a:miter lim="800000"/>
            <a:headEnd/>
            <a:tailEnd/>
          </a:ln>
        </p:spPr>
        <p:txBody>
          <a:bodyPr wrap="none">
            <a:spAutoFit/>
          </a:bodyPr>
          <a:lstStyle/>
          <a:p>
            <a:pPr algn="ctr"/>
            <a:r>
              <a:rPr lang="en-US" sz="2000">
                <a:solidFill>
                  <a:srgbClr val="000000"/>
                </a:solidFill>
              </a:rPr>
              <a:t>EAP</a:t>
            </a:r>
          </a:p>
          <a:p>
            <a:pPr algn="ctr"/>
            <a:r>
              <a:rPr lang="en-US" sz="2000">
                <a:solidFill>
                  <a:srgbClr val="000000"/>
                </a:solidFill>
              </a:rPr>
              <a:t>Peer</a:t>
            </a:r>
          </a:p>
        </p:txBody>
      </p:sp>
      <p:sp>
        <p:nvSpPr>
          <p:cNvPr id="85000" name="Text Box 5"/>
          <p:cNvSpPr txBox="1">
            <a:spLocks noChangeArrowheads="1"/>
          </p:cNvSpPr>
          <p:nvPr/>
        </p:nvSpPr>
        <p:spPr bwMode="auto">
          <a:xfrm>
            <a:off x="6307138" y="1295400"/>
            <a:ext cx="1679575" cy="701675"/>
          </a:xfrm>
          <a:prstGeom prst="rect">
            <a:avLst/>
          </a:prstGeom>
          <a:noFill/>
          <a:ln w="9525">
            <a:noFill/>
            <a:miter lim="800000"/>
            <a:headEnd/>
            <a:tailEnd/>
          </a:ln>
        </p:spPr>
        <p:txBody>
          <a:bodyPr wrap="none">
            <a:spAutoFit/>
          </a:bodyPr>
          <a:lstStyle/>
          <a:p>
            <a:pPr algn="ctr"/>
            <a:r>
              <a:rPr lang="en-US" sz="2000">
                <a:solidFill>
                  <a:srgbClr val="000000"/>
                </a:solidFill>
              </a:rPr>
              <a:t>EAP</a:t>
            </a:r>
          </a:p>
          <a:p>
            <a:pPr algn="ctr"/>
            <a:r>
              <a:rPr lang="en-US" sz="2000">
                <a:solidFill>
                  <a:srgbClr val="000000"/>
                </a:solidFill>
              </a:rPr>
              <a:t>Authenticator</a:t>
            </a:r>
          </a:p>
        </p:txBody>
      </p:sp>
      <p:sp>
        <p:nvSpPr>
          <p:cNvPr id="85001" name="Text Box 6"/>
          <p:cNvSpPr txBox="1">
            <a:spLocks noChangeArrowheads="1"/>
          </p:cNvSpPr>
          <p:nvPr/>
        </p:nvSpPr>
        <p:spPr bwMode="auto">
          <a:xfrm>
            <a:off x="3251200" y="2117725"/>
            <a:ext cx="2274888" cy="396875"/>
          </a:xfrm>
          <a:prstGeom prst="rect">
            <a:avLst/>
          </a:prstGeom>
          <a:noFill/>
          <a:ln w="9525">
            <a:noFill/>
            <a:miter lim="800000"/>
            <a:headEnd/>
            <a:tailEnd/>
          </a:ln>
        </p:spPr>
        <p:txBody>
          <a:bodyPr wrap="none">
            <a:spAutoFit/>
          </a:bodyPr>
          <a:lstStyle/>
          <a:p>
            <a:r>
              <a:rPr lang="en-US" sz="2000">
                <a:solidFill>
                  <a:srgbClr val="000000"/>
                </a:solidFill>
              </a:rPr>
              <a:t>EAP Tunnel Setup</a:t>
            </a:r>
          </a:p>
        </p:txBody>
      </p:sp>
      <p:sp>
        <p:nvSpPr>
          <p:cNvPr id="85002" name="Line 7"/>
          <p:cNvSpPr>
            <a:spLocks noChangeShapeType="1"/>
          </p:cNvSpPr>
          <p:nvPr/>
        </p:nvSpPr>
        <p:spPr bwMode="auto">
          <a:xfrm>
            <a:off x="1752600" y="2927350"/>
            <a:ext cx="5257800" cy="0"/>
          </a:xfrm>
          <a:prstGeom prst="line">
            <a:avLst/>
          </a:prstGeom>
          <a:noFill/>
          <a:ln w="9525">
            <a:solidFill>
              <a:schemeClr val="tx1"/>
            </a:solidFill>
            <a:round/>
            <a:headEnd type="triangle" w="med" len="med"/>
            <a:tailEnd type="triangle" w="med" len="med"/>
          </a:ln>
        </p:spPr>
        <p:txBody>
          <a:bodyPr/>
          <a:lstStyle/>
          <a:p>
            <a:endParaRPr lang="en-US"/>
          </a:p>
        </p:txBody>
      </p:sp>
      <p:sp>
        <p:nvSpPr>
          <p:cNvPr id="85003" name="Text Box 8"/>
          <p:cNvSpPr txBox="1">
            <a:spLocks noChangeArrowheads="1"/>
          </p:cNvSpPr>
          <p:nvPr/>
        </p:nvSpPr>
        <p:spPr bwMode="auto">
          <a:xfrm>
            <a:off x="2565400" y="2590800"/>
            <a:ext cx="3487738" cy="396875"/>
          </a:xfrm>
          <a:prstGeom prst="rect">
            <a:avLst/>
          </a:prstGeom>
          <a:noFill/>
          <a:ln w="9525">
            <a:noFill/>
            <a:miter lim="800000"/>
            <a:headEnd/>
            <a:tailEnd/>
          </a:ln>
        </p:spPr>
        <p:txBody>
          <a:bodyPr wrap="none">
            <a:spAutoFit/>
          </a:bodyPr>
          <a:lstStyle/>
          <a:p>
            <a:r>
              <a:rPr lang="en-US" sz="2000">
                <a:solidFill>
                  <a:srgbClr val="000000"/>
                </a:solidFill>
              </a:rPr>
              <a:t>Optional D-H Pre-Negotiation</a:t>
            </a:r>
          </a:p>
        </p:txBody>
      </p:sp>
      <p:sp>
        <p:nvSpPr>
          <p:cNvPr id="85004" name="Line 9"/>
          <p:cNvSpPr>
            <a:spLocks noChangeShapeType="1"/>
          </p:cNvSpPr>
          <p:nvPr/>
        </p:nvSpPr>
        <p:spPr bwMode="auto">
          <a:xfrm>
            <a:off x="1752600" y="3521075"/>
            <a:ext cx="5257800" cy="0"/>
          </a:xfrm>
          <a:prstGeom prst="line">
            <a:avLst/>
          </a:prstGeom>
          <a:noFill/>
          <a:ln w="9525">
            <a:solidFill>
              <a:schemeClr val="tx1"/>
            </a:solidFill>
            <a:round/>
            <a:headEnd type="triangle" w="med" len="med"/>
            <a:tailEnd type="triangle" w="med" len="med"/>
          </a:ln>
        </p:spPr>
        <p:txBody>
          <a:bodyPr/>
          <a:lstStyle/>
          <a:p>
            <a:endParaRPr lang="en-US"/>
          </a:p>
        </p:txBody>
      </p:sp>
      <p:sp>
        <p:nvSpPr>
          <p:cNvPr id="85005" name="Text Box 10"/>
          <p:cNvSpPr txBox="1">
            <a:spLocks noChangeArrowheads="1"/>
          </p:cNvSpPr>
          <p:nvPr/>
        </p:nvSpPr>
        <p:spPr bwMode="auto">
          <a:xfrm>
            <a:off x="3251200" y="3184525"/>
            <a:ext cx="2332038" cy="396875"/>
          </a:xfrm>
          <a:prstGeom prst="rect">
            <a:avLst/>
          </a:prstGeom>
          <a:noFill/>
          <a:ln w="9525">
            <a:noFill/>
            <a:miter lim="800000"/>
            <a:headEnd/>
            <a:tailEnd/>
          </a:ln>
        </p:spPr>
        <p:txBody>
          <a:bodyPr wrap="none">
            <a:spAutoFit/>
          </a:bodyPr>
          <a:lstStyle/>
          <a:p>
            <a:r>
              <a:rPr lang="en-US" sz="2000">
                <a:solidFill>
                  <a:srgbClr val="000000"/>
                </a:solidFill>
              </a:rPr>
              <a:t>PB-TNC Exchange</a:t>
            </a:r>
          </a:p>
        </p:txBody>
      </p:sp>
      <p:sp>
        <p:nvSpPr>
          <p:cNvPr id="85006" name="Line 12"/>
          <p:cNvSpPr>
            <a:spLocks noChangeShapeType="1"/>
          </p:cNvSpPr>
          <p:nvPr/>
        </p:nvSpPr>
        <p:spPr bwMode="auto">
          <a:xfrm flipH="1">
            <a:off x="1219200" y="3978275"/>
            <a:ext cx="609600" cy="0"/>
          </a:xfrm>
          <a:prstGeom prst="line">
            <a:avLst/>
          </a:prstGeom>
          <a:noFill/>
          <a:ln w="9525">
            <a:solidFill>
              <a:schemeClr val="tx1"/>
            </a:solidFill>
            <a:round/>
            <a:headEnd/>
            <a:tailEnd type="triangle" w="med" len="med"/>
          </a:ln>
        </p:spPr>
        <p:txBody>
          <a:bodyPr/>
          <a:lstStyle/>
          <a:p>
            <a:endParaRPr lang="en-US"/>
          </a:p>
        </p:txBody>
      </p:sp>
      <p:sp>
        <p:nvSpPr>
          <p:cNvPr id="85007" name="Line 13"/>
          <p:cNvSpPr>
            <a:spLocks noChangeShapeType="1"/>
          </p:cNvSpPr>
          <p:nvPr/>
        </p:nvSpPr>
        <p:spPr bwMode="auto">
          <a:xfrm>
            <a:off x="6934200" y="3978275"/>
            <a:ext cx="609600" cy="0"/>
          </a:xfrm>
          <a:prstGeom prst="line">
            <a:avLst/>
          </a:prstGeom>
          <a:noFill/>
          <a:ln w="9525">
            <a:solidFill>
              <a:schemeClr val="tx1"/>
            </a:solidFill>
            <a:round/>
            <a:headEnd/>
            <a:tailEnd type="triangle" w="med" len="med"/>
          </a:ln>
        </p:spPr>
        <p:txBody>
          <a:bodyPr/>
          <a:lstStyle/>
          <a:p>
            <a:endParaRPr lang="en-US"/>
          </a:p>
        </p:txBody>
      </p:sp>
      <p:sp>
        <p:nvSpPr>
          <p:cNvPr id="85008" name="Text Box 14"/>
          <p:cNvSpPr txBox="1">
            <a:spLocks noChangeArrowheads="1"/>
          </p:cNvSpPr>
          <p:nvPr/>
        </p:nvSpPr>
        <p:spPr bwMode="auto">
          <a:xfrm>
            <a:off x="2286000" y="3733800"/>
            <a:ext cx="4149725" cy="396875"/>
          </a:xfrm>
          <a:prstGeom prst="rect">
            <a:avLst/>
          </a:prstGeom>
          <a:noFill/>
          <a:ln w="9525">
            <a:noFill/>
            <a:miter lim="800000"/>
            <a:headEnd/>
            <a:tailEnd/>
          </a:ln>
        </p:spPr>
        <p:txBody>
          <a:bodyPr wrap="none">
            <a:spAutoFit/>
          </a:bodyPr>
          <a:lstStyle/>
          <a:p>
            <a:r>
              <a:rPr lang="en-US" sz="2000">
                <a:solidFill>
                  <a:srgbClr val="000000"/>
                </a:solidFill>
              </a:rPr>
              <a:t>Optional Key Derivation and Export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Date Placeholder 3"/>
          <p:cNvSpPr>
            <a:spLocks noGrp="1"/>
          </p:cNvSpPr>
          <p:nvPr>
            <p:ph type="dt" sz="quarter" idx="10"/>
          </p:nvPr>
        </p:nvSpPr>
        <p:spPr>
          <a:noFill/>
        </p:spPr>
        <p:txBody>
          <a:bodyPr/>
          <a:lstStyle/>
          <a:p>
            <a:r>
              <a:rPr lang="en-US"/>
              <a:t>January 28, 2010</a:t>
            </a:r>
          </a:p>
        </p:txBody>
      </p:sp>
      <p:sp>
        <p:nvSpPr>
          <p:cNvPr id="86019" name="Footer Placeholder 4"/>
          <p:cNvSpPr>
            <a:spLocks noGrp="1"/>
          </p:cNvSpPr>
          <p:nvPr>
            <p:ph type="ftr" sz="quarter" idx="11"/>
          </p:nvPr>
        </p:nvSpPr>
        <p:spPr>
          <a:noFill/>
        </p:spPr>
        <p:txBody>
          <a:bodyPr/>
          <a:lstStyle/>
          <a:p>
            <a:r>
              <a:rPr lang="en-US"/>
              <a:t>NEA WG Virtual Interim</a:t>
            </a:r>
          </a:p>
        </p:txBody>
      </p:sp>
      <p:sp>
        <p:nvSpPr>
          <p:cNvPr id="86020" name="Slide Number Placeholder 5"/>
          <p:cNvSpPr>
            <a:spLocks noGrp="1"/>
          </p:cNvSpPr>
          <p:nvPr>
            <p:ph type="sldNum" sz="quarter" idx="12"/>
          </p:nvPr>
        </p:nvSpPr>
        <p:spPr>
          <a:noFill/>
        </p:spPr>
        <p:txBody>
          <a:bodyPr/>
          <a:lstStyle/>
          <a:p>
            <a:fld id="{6E0487F9-E0D5-462A-80A5-B647ED581763}" type="slidenum">
              <a:rPr lang="en-US" smtClean="0"/>
              <a:pPr/>
              <a:t>33</a:t>
            </a:fld>
            <a:endParaRPr lang="en-US" smtClean="0"/>
          </a:p>
        </p:txBody>
      </p:sp>
      <p:sp>
        <p:nvSpPr>
          <p:cNvPr id="86021" name="Rectangle 2"/>
          <p:cNvSpPr>
            <a:spLocks noGrp="1" noChangeArrowheads="1"/>
          </p:cNvSpPr>
          <p:nvPr>
            <p:ph type="title" idx="4294967295"/>
          </p:nvPr>
        </p:nvSpPr>
        <p:spPr/>
        <p:txBody>
          <a:bodyPr/>
          <a:lstStyle/>
          <a:p>
            <a:r>
              <a:rPr lang="en-US" sz="4000" smtClean="0"/>
              <a:t>PT-EAP Message Encapsulation</a:t>
            </a:r>
          </a:p>
        </p:txBody>
      </p:sp>
      <p:sp>
        <p:nvSpPr>
          <p:cNvPr id="86022" name="Rectangle 3"/>
          <p:cNvSpPr>
            <a:spLocks noChangeArrowheads="1"/>
          </p:cNvSpPr>
          <p:nvPr/>
        </p:nvSpPr>
        <p:spPr bwMode="auto">
          <a:xfrm>
            <a:off x="457200" y="1447800"/>
            <a:ext cx="8153400" cy="4572000"/>
          </a:xfrm>
          <a:prstGeom prst="rect">
            <a:avLst/>
          </a:prstGeom>
          <a:solidFill>
            <a:schemeClr val="bg1"/>
          </a:solidFill>
          <a:ln w="22225">
            <a:solidFill>
              <a:schemeClr val="tx1"/>
            </a:solidFill>
            <a:miter lim="800000"/>
            <a:headEnd/>
            <a:tailEnd/>
          </a:ln>
        </p:spPr>
        <p:txBody>
          <a:bodyPr wrap="none" anchor="ctr"/>
          <a:lstStyle/>
          <a:p>
            <a:pPr algn="ctr"/>
            <a:endParaRPr lang="en-US">
              <a:solidFill>
                <a:srgbClr val="000000"/>
              </a:solidFill>
            </a:endParaRPr>
          </a:p>
        </p:txBody>
      </p:sp>
      <p:sp>
        <p:nvSpPr>
          <p:cNvPr id="86023" name="Rectangle 4"/>
          <p:cNvSpPr>
            <a:spLocks noChangeArrowheads="1"/>
          </p:cNvSpPr>
          <p:nvPr/>
        </p:nvSpPr>
        <p:spPr bwMode="auto">
          <a:xfrm>
            <a:off x="609600" y="1905000"/>
            <a:ext cx="7848600" cy="3962400"/>
          </a:xfrm>
          <a:prstGeom prst="rect">
            <a:avLst/>
          </a:prstGeom>
          <a:solidFill>
            <a:schemeClr val="bg1"/>
          </a:solidFill>
          <a:ln w="22225">
            <a:solidFill>
              <a:schemeClr val="tx1"/>
            </a:solidFill>
            <a:miter lim="800000"/>
            <a:headEnd/>
            <a:tailEnd/>
          </a:ln>
        </p:spPr>
        <p:txBody>
          <a:bodyPr wrap="none" anchor="ctr"/>
          <a:lstStyle/>
          <a:p>
            <a:endParaRPr lang="en-US">
              <a:solidFill>
                <a:srgbClr val="000000"/>
              </a:solidFill>
            </a:endParaRPr>
          </a:p>
        </p:txBody>
      </p:sp>
      <p:sp>
        <p:nvSpPr>
          <p:cNvPr id="86024" name="Text Box 5"/>
          <p:cNvSpPr txBox="1">
            <a:spLocks noChangeArrowheads="1"/>
          </p:cNvSpPr>
          <p:nvPr/>
        </p:nvSpPr>
        <p:spPr bwMode="auto">
          <a:xfrm>
            <a:off x="514350" y="1462088"/>
            <a:ext cx="2482850" cy="366712"/>
          </a:xfrm>
          <a:prstGeom prst="rect">
            <a:avLst/>
          </a:prstGeom>
          <a:solidFill>
            <a:schemeClr val="bg1"/>
          </a:solidFill>
          <a:ln w="22225">
            <a:noFill/>
            <a:miter lim="800000"/>
            <a:headEnd/>
            <a:tailEnd/>
          </a:ln>
        </p:spPr>
        <p:txBody>
          <a:bodyPr wrap="none">
            <a:spAutoFit/>
          </a:bodyPr>
          <a:lstStyle/>
          <a:p>
            <a:r>
              <a:rPr lang="en-US">
                <a:solidFill>
                  <a:srgbClr val="000000"/>
                </a:solidFill>
              </a:rPr>
              <a:t>EAP Tunneled Method</a:t>
            </a:r>
          </a:p>
        </p:txBody>
      </p:sp>
      <p:sp>
        <p:nvSpPr>
          <p:cNvPr id="86025" name="Text Box 6"/>
          <p:cNvSpPr txBox="1">
            <a:spLocks noChangeArrowheads="1"/>
          </p:cNvSpPr>
          <p:nvPr/>
        </p:nvSpPr>
        <p:spPr bwMode="auto">
          <a:xfrm>
            <a:off x="666750" y="1919288"/>
            <a:ext cx="5492750" cy="366712"/>
          </a:xfrm>
          <a:prstGeom prst="rect">
            <a:avLst/>
          </a:prstGeom>
          <a:solidFill>
            <a:schemeClr val="bg1"/>
          </a:solidFill>
          <a:ln w="22225">
            <a:noFill/>
            <a:miter lim="800000"/>
            <a:headEnd/>
            <a:tailEnd/>
          </a:ln>
        </p:spPr>
        <p:txBody>
          <a:bodyPr wrap="none">
            <a:spAutoFit/>
          </a:bodyPr>
          <a:lstStyle/>
          <a:p>
            <a:r>
              <a:rPr lang="en-US">
                <a:solidFill>
                  <a:srgbClr val="000000"/>
                </a:solidFill>
              </a:rPr>
              <a:t>PT-EAP Message (EAP-Request or EAP-Response)</a:t>
            </a:r>
          </a:p>
        </p:txBody>
      </p:sp>
      <p:sp>
        <p:nvSpPr>
          <p:cNvPr id="86026" name="Rectangle 7"/>
          <p:cNvSpPr>
            <a:spLocks noChangeArrowheads="1"/>
          </p:cNvSpPr>
          <p:nvPr/>
        </p:nvSpPr>
        <p:spPr bwMode="auto">
          <a:xfrm>
            <a:off x="762000" y="2362200"/>
            <a:ext cx="7391400" cy="3352800"/>
          </a:xfrm>
          <a:prstGeom prst="rect">
            <a:avLst/>
          </a:prstGeom>
          <a:solidFill>
            <a:schemeClr val="bg1"/>
          </a:solidFill>
          <a:ln w="22225">
            <a:solidFill>
              <a:schemeClr val="tx1"/>
            </a:solidFill>
            <a:miter lim="800000"/>
            <a:headEnd/>
            <a:tailEnd/>
          </a:ln>
        </p:spPr>
        <p:txBody>
          <a:bodyPr wrap="none" anchor="ctr"/>
          <a:lstStyle/>
          <a:p>
            <a:endParaRPr lang="en-US">
              <a:solidFill>
                <a:srgbClr val="000000"/>
              </a:solidFill>
            </a:endParaRPr>
          </a:p>
        </p:txBody>
      </p:sp>
      <p:sp>
        <p:nvSpPr>
          <p:cNvPr id="86027" name="Text Box 8"/>
          <p:cNvSpPr txBox="1">
            <a:spLocks noChangeArrowheads="1"/>
          </p:cNvSpPr>
          <p:nvPr/>
        </p:nvSpPr>
        <p:spPr bwMode="auto">
          <a:xfrm>
            <a:off x="838200" y="2452688"/>
            <a:ext cx="4140200" cy="366712"/>
          </a:xfrm>
          <a:prstGeom prst="rect">
            <a:avLst/>
          </a:prstGeom>
          <a:solidFill>
            <a:schemeClr val="bg1"/>
          </a:solidFill>
          <a:ln w="22225">
            <a:noFill/>
            <a:miter lim="800000"/>
            <a:headEnd/>
            <a:tailEnd/>
          </a:ln>
        </p:spPr>
        <p:txBody>
          <a:bodyPr wrap="none">
            <a:spAutoFit/>
          </a:bodyPr>
          <a:lstStyle/>
          <a:p>
            <a:r>
              <a:rPr lang="en-US">
                <a:solidFill>
                  <a:srgbClr val="000000"/>
                </a:solidFill>
              </a:rPr>
              <a:t>PB-TNC Header (Batch-Type=CDATA)</a:t>
            </a:r>
          </a:p>
        </p:txBody>
      </p:sp>
      <p:sp>
        <p:nvSpPr>
          <p:cNvPr id="86028" name="Rectangle 9"/>
          <p:cNvSpPr>
            <a:spLocks noChangeArrowheads="1"/>
          </p:cNvSpPr>
          <p:nvPr/>
        </p:nvSpPr>
        <p:spPr bwMode="auto">
          <a:xfrm>
            <a:off x="838200" y="2895600"/>
            <a:ext cx="7239000" cy="2667000"/>
          </a:xfrm>
          <a:prstGeom prst="rect">
            <a:avLst/>
          </a:prstGeom>
          <a:solidFill>
            <a:schemeClr val="bg1"/>
          </a:solidFill>
          <a:ln w="22225">
            <a:solidFill>
              <a:schemeClr val="tx1"/>
            </a:solidFill>
            <a:miter lim="800000"/>
            <a:headEnd/>
            <a:tailEnd/>
          </a:ln>
        </p:spPr>
        <p:txBody>
          <a:bodyPr wrap="none" anchor="ctr"/>
          <a:lstStyle/>
          <a:p>
            <a:endParaRPr lang="en-US">
              <a:solidFill>
                <a:srgbClr val="000000"/>
              </a:solidFill>
            </a:endParaRPr>
          </a:p>
        </p:txBody>
      </p:sp>
      <p:sp>
        <p:nvSpPr>
          <p:cNvPr id="86029" name="Text Box 10"/>
          <p:cNvSpPr txBox="1">
            <a:spLocks noChangeArrowheads="1"/>
          </p:cNvSpPr>
          <p:nvPr/>
        </p:nvSpPr>
        <p:spPr bwMode="auto">
          <a:xfrm>
            <a:off x="914400" y="2971800"/>
            <a:ext cx="7213600" cy="366713"/>
          </a:xfrm>
          <a:prstGeom prst="rect">
            <a:avLst/>
          </a:prstGeom>
          <a:solidFill>
            <a:schemeClr val="bg1"/>
          </a:solidFill>
          <a:ln w="22225">
            <a:noFill/>
            <a:miter lim="800000"/>
            <a:headEnd/>
            <a:tailEnd/>
          </a:ln>
        </p:spPr>
        <p:txBody>
          <a:bodyPr wrap="none">
            <a:spAutoFit/>
          </a:bodyPr>
          <a:lstStyle/>
          <a:p>
            <a:r>
              <a:rPr lang="en-US">
                <a:solidFill>
                  <a:srgbClr val="000000"/>
                </a:solidFill>
              </a:rPr>
              <a:t>PB-TNC Message (Type=PB-PA, PA Vendor ID=0, PA Subtype= OS)</a:t>
            </a:r>
          </a:p>
        </p:txBody>
      </p:sp>
      <p:sp>
        <p:nvSpPr>
          <p:cNvPr id="86030" name="Rectangle 11"/>
          <p:cNvSpPr>
            <a:spLocks noChangeArrowheads="1"/>
          </p:cNvSpPr>
          <p:nvPr/>
        </p:nvSpPr>
        <p:spPr bwMode="auto">
          <a:xfrm>
            <a:off x="914400" y="3505200"/>
            <a:ext cx="7086600" cy="1905000"/>
          </a:xfrm>
          <a:prstGeom prst="rect">
            <a:avLst/>
          </a:prstGeom>
          <a:solidFill>
            <a:schemeClr val="bg1"/>
          </a:solidFill>
          <a:ln w="22225">
            <a:solidFill>
              <a:schemeClr val="tx1"/>
            </a:solidFill>
            <a:miter lim="800000"/>
            <a:headEnd/>
            <a:tailEnd/>
          </a:ln>
        </p:spPr>
        <p:txBody>
          <a:bodyPr wrap="none" anchor="ctr"/>
          <a:lstStyle/>
          <a:p>
            <a:endParaRPr lang="en-US">
              <a:solidFill>
                <a:srgbClr val="000000"/>
              </a:solidFill>
            </a:endParaRPr>
          </a:p>
        </p:txBody>
      </p:sp>
      <p:sp>
        <p:nvSpPr>
          <p:cNvPr id="86031" name="Text Box 12"/>
          <p:cNvSpPr txBox="1">
            <a:spLocks noChangeArrowheads="1"/>
          </p:cNvSpPr>
          <p:nvPr/>
        </p:nvSpPr>
        <p:spPr bwMode="auto">
          <a:xfrm>
            <a:off x="946150" y="3581400"/>
            <a:ext cx="2025650" cy="366713"/>
          </a:xfrm>
          <a:prstGeom prst="rect">
            <a:avLst/>
          </a:prstGeom>
          <a:solidFill>
            <a:schemeClr val="bg1"/>
          </a:solidFill>
          <a:ln w="22225">
            <a:noFill/>
            <a:miter lim="800000"/>
            <a:headEnd/>
            <a:tailEnd/>
          </a:ln>
        </p:spPr>
        <p:txBody>
          <a:bodyPr wrap="none">
            <a:spAutoFit/>
          </a:bodyPr>
          <a:lstStyle/>
          <a:p>
            <a:r>
              <a:rPr lang="en-US">
                <a:solidFill>
                  <a:srgbClr val="000000"/>
                </a:solidFill>
              </a:rPr>
              <a:t>PA-TNC Message</a:t>
            </a:r>
          </a:p>
        </p:txBody>
      </p:sp>
      <p:sp>
        <p:nvSpPr>
          <p:cNvPr id="86032" name="Rectangle 13"/>
          <p:cNvSpPr>
            <a:spLocks noChangeArrowheads="1"/>
          </p:cNvSpPr>
          <p:nvPr/>
        </p:nvSpPr>
        <p:spPr bwMode="auto">
          <a:xfrm>
            <a:off x="1066800" y="4114800"/>
            <a:ext cx="6858000" cy="533400"/>
          </a:xfrm>
          <a:prstGeom prst="rect">
            <a:avLst/>
          </a:prstGeom>
          <a:solidFill>
            <a:schemeClr val="bg1"/>
          </a:solidFill>
          <a:ln w="22225">
            <a:solidFill>
              <a:schemeClr val="tx1"/>
            </a:solidFill>
            <a:miter lim="800000"/>
            <a:headEnd/>
            <a:tailEnd/>
          </a:ln>
        </p:spPr>
        <p:txBody>
          <a:bodyPr wrap="none" anchor="ctr"/>
          <a:lstStyle/>
          <a:p>
            <a:endParaRPr lang="en-US">
              <a:solidFill>
                <a:srgbClr val="000000"/>
              </a:solidFill>
            </a:endParaRPr>
          </a:p>
        </p:txBody>
      </p:sp>
      <p:sp>
        <p:nvSpPr>
          <p:cNvPr id="86033" name="Text Box 14"/>
          <p:cNvSpPr txBox="1">
            <a:spLocks noChangeArrowheads="1"/>
          </p:cNvSpPr>
          <p:nvPr/>
        </p:nvSpPr>
        <p:spPr bwMode="auto">
          <a:xfrm>
            <a:off x="1098550" y="4205288"/>
            <a:ext cx="6673850" cy="366712"/>
          </a:xfrm>
          <a:prstGeom prst="rect">
            <a:avLst/>
          </a:prstGeom>
          <a:solidFill>
            <a:schemeClr val="bg1"/>
          </a:solidFill>
          <a:ln w="22225">
            <a:noFill/>
            <a:miter lim="800000"/>
            <a:headEnd/>
            <a:tailEnd/>
          </a:ln>
        </p:spPr>
        <p:txBody>
          <a:bodyPr wrap="none">
            <a:spAutoFit/>
          </a:bodyPr>
          <a:lstStyle/>
          <a:p>
            <a:r>
              <a:rPr lang="en-US">
                <a:solidFill>
                  <a:srgbClr val="000000"/>
                </a:solidFill>
              </a:rPr>
              <a:t>PA-TNC Attribute (Type=Product Info, Product ID=Windows XP)</a:t>
            </a:r>
          </a:p>
        </p:txBody>
      </p:sp>
      <p:sp>
        <p:nvSpPr>
          <p:cNvPr id="86034" name="Rectangle 15"/>
          <p:cNvSpPr>
            <a:spLocks noChangeArrowheads="1"/>
          </p:cNvSpPr>
          <p:nvPr/>
        </p:nvSpPr>
        <p:spPr bwMode="auto">
          <a:xfrm>
            <a:off x="1066800" y="4724400"/>
            <a:ext cx="6858000" cy="533400"/>
          </a:xfrm>
          <a:prstGeom prst="rect">
            <a:avLst/>
          </a:prstGeom>
          <a:solidFill>
            <a:schemeClr val="bg1"/>
          </a:solidFill>
          <a:ln w="22225">
            <a:solidFill>
              <a:schemeClr val="tx1"/>
            </a:solidFill>
            <a:miter lim="800000"/>
            <a:headEnd/>
            <a:tailEnd/>
          </a:ln>
        </p:spPr>
        <p:txBody>
          <a:bodyPr wrap="none" anchor="ctr"/>
          <a:lstStyle/>
          <a:p>
            <a:endParaRPr lang="en-US">
              <a:solidFill>
                <a:srgbClr val="000000"/>
              </a:solidFill>
            </a:endParaRPr>
          </a:p>
        </p:txBody>
      </p:sp>
      <p:sp>
        <p:nvSpPr>
          <p:cNvPr id="86035" name="Text Box 16"/>
          <p:cNvSpPr txBox="1">
            <a:spLocks noChangeArrowheads="1"/>
          </p:cNvSpPr>
          <p:nvPr/>
        </p:nvSpPr>
        <p:spPr bwMode="auto">
          <a:xfrm>
            <a:off x="1117600" y="4814888"/>
            <a:ext cx="6731000" cy="366712"/>
          </a:xfrm>
          <a:prstGeom prst="rect">
            <a:avLst/>
          </a:prstGeom>
          <a:solidFill>
            <a:schemeClr val="bg1"/>
          </a:solidFill>
          <a:ln w="22225">
            <a:noFill/>
            <a:miter lim="800000"/>
            <a:headEnd/>
            <a:tailEnd/>
          </a:ln>
        </p:spPr>
        <p:txBody>
          <a:bodyPr wrap="none">
            <a:spAutoFit/>
          </a:bodyPr>
          <a:lstStyle/>
          <a:p>
            <a:r>
              <a:rPr lang="en-US">
                <a:solidFill>
                  <a:srgbClr val="000000"/>
                </a:solidFill>
              </a:rPr>
              <a:t>PA-TNC Attribute (Type=Numeric Version, Major=5, Minor=3,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3"/>
          <p:cNvSpPr>
            <a:spLocks noGrp="1"/>
          </p:cNvSpPr>
          <p:nvPr>
            <p:ph type="dt" sz="quarter" idx="10"/>
          </p:nvPr>
        </p:nvSpPr>
        <p:spPr>
          <a:noFill/>
        </p:spPr>
        <p:txBody>
          <a:bodyPr/>
          <a:lstStyle/>
          <a:p>
            <a:r>
              <a:rPr lang="en-US"/>
              <a:t>January 28, 2010</a:t>
            </a:r>
          </a:p>
        </p:txBody>
      </p:sp>
      <p:sp>
        <p:nvSpPr>
          <p:cNvPr id="87043" name="Footer Placeholder 4"/>
          <p:cNvSpPr>
            <a:spLocks noGrp="1"/>
          </p:cNvSpPr>
          <p:nvPr>
            <p:ph type="ftr" sz="quarter" idx="11"/>
          </p:nvPr>
        </p:nvSpPr>
        <p:spPr>
          <a:noFill/>
        </p:spPr>
        <p:txBody>
          <a:bodyPr/>
          <a:lstStyle/>
          <a:p>
            <a:r>
              <a:rPr lang="en-US"/>
              <a:t>NEA WG Virtual Interim</a:t>
            </a:r>
          </a:p>
        </p:txBody>
      </p:sp>
      <p:sp>
        <p:nvSpPr>
          <p:cNvPr id="87044" name="Slide Number Placeholder 5"/>
          <p:cNvSpPr>
            <a:spLocks noGrp="1"/>
          </p:cNvSpPr>
          <p:nvPr>
            <p:ph type="sldNum" sz="quarter" idx="12"/>
          </p:nvPr>
        </p:nvSpPr>
        <p:spPr>
          <a:noFill/>
        </p:spPr>
        <p:txBody>
          <a:bodyPr/>
          <a:lstStyle/>
          <a:p>
            <a:fld id="{AD265614-1069-4A9E-B401-B4DDE657C162}" type="slidenum">
              <a:rPr lang="en-US" smtClean="0"/>
              <a:pPr/>
              <a:t>34</a:t>
            </a:fld>
            <a:endParaRPr lang="en-US" smtClean="0"/>
          </a:p>
        </p:txBody>
      </p:sp>
      <p:sp>
        <p:nvSpPr>
          <p:cNvPr id="87045" name="Rectangle 2"/>
          <p:cNvSpPr>
            <a:spLocks noGrp="1" noChangeArrowheads="1"/>
          </p:cNvSpPr>
          <p:nvPr>
            <p:ph type="title" idx="4294967295"/>
          </p:nvPr>
        </p:nvSpPr>
        <p:spPr/>
        <p:txBody>
          <a:bodyPr/>
          <a:lstStyle/>
          <a:p>
            <a:r>
              <a:rPr lang="en-US" smtClean="0"/>
              <a:t>PT-EAP Message Format</a:t>
            </a:r>
          </a:p>
        </p:txBody>
      </p:sp>
      <p:sp>
        <p:nvSpPr>
          <p:cNvPr id="87046" name="Rectangle 3"/>
          <p:cNvSpPr>
            <a:spLocks noGrp="1" noChangeArrowheads="1"/>
          </p:cNvSpPr>
          <p:nvPr>
            <p:ph type="body" idx="4294967295"/>
          </p:nvPr>
        </p:nvSpPr>
        <p:spPr/>
        <p:txBody>
          <a:bodyPr/>
          <a:lstStyle/>
          <a:p>
            <a:pPr>
              <a:buFontTx/>
              <a:buNone/>
            </a:pPr>
            <a:r>
              <a:rPr lang="en-US" sz="1600" smtClean="0">
                <a:latin typeface="Courier New" pitchFamily="49" charset="0"/>
              </a:rPr>
              <a:t> 0                   1                   2                   3   </a:t>
            </a:r>
          </a:p>
          <a:p>
            <a:pPr>
              <a:buFontTx/>
              <a:buNone/>
            </a:pPr>
            <a:r>
              <a:rPr lang="en-US" sz="1600" smtClean="0">
                <a:latin typeface="Courier New" pitchFamily="49" charset="0"/>
              </a:rPr>
              <a:t> 0 1 2 3 4 5 6 7 8 9 0 1 2 3 4 5 6 7 8 9 0 1 2 3 4 5 6 7 8 9 0 1 </a:t>
            </a:r>
          </a:p>
          <a:p>
            <a:pPr>
              <a:buFontTx/>
              <a:buNone/>
            </a:pPr>
            <a:r>
              <a:rPr lang="en-US" sz="1600" smtClean="0">
                <a:latin typeface="Courier New" pitchFamily="49" charset="0"/>
              </a:rPr>
              <a:t>+-+-+-+-+-+-+-+-+-+-+-+-+-+-+-+-+-+-+-+-+-+-+-+-+-+-+-+-+-+-+-+-+ </a:t>
            </a:r>
          </a:p>
          <a:p>
            <a:pPr>
              <a:buFontTx/>
              <a:buNone/>
            </a:pPr>
            <a:r>
              <a:rPr lang="en-US" sz="1600" smtClean="0">
                <a:latin typeface="Courier New" pitchFamily="49" charset="0"/>
              </a:rPr>
              <a:t>|     Code      |   Identifier  |            Length             | </a:t>
            </a:r>
          </a:p>
          <a:p>
            <a:pPr>
              <a:buFontTx/>
              <a:buNone/>
            </a:pPr>
            <a:r>
              <a:rPr lang="en-US" sz="1600" smtClean="0">
                <a:latin typeface="Courier New" pitchFamily="49" charset="0"/>
              </a:rPr>
              <a:t>+-+-+-+-+-+-+-+-+-+-+-+-+-+-+-+-+-+-+-+-+-+-+-+-+-+-+-+-+-+-+-+-+ </a:t>
            </a:r>
          </a:p>
          <a:p>
            <a:pPr>
              <a:buFontTx/>
              <a:buNone/>
            </a:pPr>
            <a:r>
              <a:rPr lang="en-US" sz="1600" smtClean="0">
                <a:latin typeface="Courier New" pitchFamily="49" charset="0"/>
              </a:rPr>
              <a:t>|    Type       |   Flags | Ver |     Data Length *             | </a:t>
            </a:r>
          </a:p>
          <a:p>
            <a:pPr>
              <a:buFontTx/>
              <a:buNone/>
            </a:pPr>
            <a:r>
              <a:rPr lang="en-US" sz="1600" smtClean="0">
                <a:latin typeface="Courier New" pitchFamily="49" charset="0"/>
              </a:rPr>
              <a:t>+-+-+-+-+-+-+-+-+-+-+-+-+-+-+-+-+-+-+-+-+-+-+-+-+-+-+-+-+-+-+-+-+ </a:t>
            </a:r>
          </a:p>
          <a:p>
            <a:pPr>
              <a:buFontTx/>
              <a:buNone/>
            </a:pPr>
            <a:r>
              <a:rPr lang="en-US" sz="1600" smtClean="0">
                <a:latin typeface="Courier New" pitchFamily="49" charset="0"/>
              </a:rPr>
              <a:t>|         Data Length *         |           Data ...            | </a:t>
            </a:r>
          </a:p>
          <a:p>
            <a:pPr>
              <a:buFontTx/>
              <a:buNone/>
            </a:pPr>
            <a:r>
              <a:rPr lang="en-US" sz="1600" smtClean="0">
                <a:latin typeface="Courier New" pitchFamily="49" charset="0"/>
              </a:rPr>
              <a:t>+-+-+-+-+-+-+-+-+-+-+-+-+-+-+-+-+-+-+-+-+-+-+-+-+-+-+-+-+-+-+-+-+ </a:t>
            </a:r>
          </a:p>
          <a:p>
            <a:pPr>
              <a:buFontTx/>
              <a:buNone/>
            </a:pPr>
            <a:endParaRPr lang="en-US" sz="1600" smtClean="0">
              <a:latin typeface="Courier New" pitchFamily="49" charset="0"/>
            </a:endParaRPr>
          </a:p>
          <a:p>
            <a:pPr>
              <a:buFontTx/>
              <a:buNone/>
            </a:pPr>
            <a:r>
              <a:rPr lang="en-US" sz="1600" smtClean="0"/>
              <a:t>* Only when using fragmentation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Date Placeholder 3"/>
          <p:cNvSpPr>
            <a:spLocks noGrp="1"/>
          </p:cNvSpPr>
          <p:nvPr>
            <p:ph type="dt" sz="quarter" idx="10"/>
          </p:nvPr>
        </p:nvSpPr>
        <p:spPr>
          <a:noFill/>
        </p:spPr>
        <p:txBody>
          <a:bodyPr/>
          <a:lstStyle/>
          <a:p>
            <a:r>
              <a:rPr lang="en-US"/>
              <a:t>January 28, 2010</a:t>
            </a:r>
          </a:p>
        </p:txBody>
      </p:sp>
      <p:sp>
        <p:nvSpPr>
          <p:cNvPr id="88067" name="Footer Placeholder 4"/>
          <p:cNvSpPr>
            <a:spLocks noGrp="1"/>
          </p:cNvSpPr>
          <p:nvPr>
            <p:ph type="ftr" sz="quarter" idx="11"/>
          </p:nvPr>
        </p:nvSpPr>
        <p:spPr>
          <a:noFill/>
        </p:spPr>
        <p:txBody>
          <a:bodyPr/>
          <a:lstStyle/>
          <a:p>
            <a:r>
              <a:rPr lang="en-US"/>
              <a:t>NEA WG Virtual Interim</a:t>
            </a:r>
          </a:p>
        </p:txBody>
      </p:sp>
      <p:sp>
        <p:nvSpPr>
          <p:cNvPr id="88068" name="Slide Number Placeholder 5"/>
          <p:cNvSpPr>
            <a:spLocks noGrp="1"/>
          </p:cNvSpPr>
          <p:nvPr>
            <p:ph type="sldNum" sz="quarter" idx="12"/>
          </p:nvPr>
        </p:nvSpPr>
        <p:spPr>
          <a:noFill/>
        </p:spPr>
        <p:txBody>
          <a:bodyPr/>
          <a:lstStyle/>
          <a:p>
            <a:fld id="{3F71B814-485C-4BA8-8EAE-4B7351AEEA8A}" type="slidenum">
              <a:rPr lang="en-US" smtClean="0"/>
              <a:pPr/>
              <a:t>35</a:t>
            </a:fld>
            <a:endParaRPr lang="en-US" smtClean="0"/>
          </a:p>
        </p:txBody>
      </p:sp>
      <p:sp>
        <p:nvSpPr>
          <p:cNvPr id="88069" name="Rectangle 2"/>
          <p:cNvSpPr>
            <a:spLocks noGrp="1" noChangeArrowheads="1"/>
          </p:cNvSpPr>
          <p:nvPr>
            <p:ph type="title" idx="4294967295"/>
          </p:nvPr>
        </p:nvSpPr>
        <p:spPr/>
        <p:txBody>
          <a:bodyPr/>
          <a:lstStyle/>
          <a:p>
            <a:r>
              <a:rPr lang="en-US" smtClean="0"/>
              <a:t>Implementations of PT-EAP</a:t>
            </a:r>
          </a:p>
        </p:txBody>
      </p:sp>
      <p:sp>
        <p:nvSpPr>
          <p:cNvPr id="74755" name="Rectangle 3"/>
          <p:cNvSpPr>
            <a:spLocks noGrp="1" noChangeArrowheads="1"/>
          </p:cNvSpPr>
          <p:nvPr>
            <p:ph type="body" idx="4294967295"/>
          </p:nvPr>
        </p:nvSpPr>
        <p:spPr/>
        <p:txBody>
          <a:bodyPr/>
          <a:lstStyle/>
          <a:p>
            <a:r>
              <a:rPr lang="en-US" smtClean="0"/>
              <a:t>Several open source implementations</a:t>
            </a:r>
          </a:p>
          <a:p>
            <a:pPr lvl="1"/>
            <a:r>
              <a:rPr lang="en-US" smtClean="0"/>
              <a:t>TNC@FHH</a:t>
            </a:r>
          </a:p>
          <a:p>
            <a:pPr lvl="1"/>
            <a:r>
              <a:rPr lang="en-US" smtClean="0"/>
              <a:t>OpenSEA</a:t>
            </a:r>
          </a:p>
          <a:p>
            <a:pPr lvl="1"/>
            <a:r>
              <a:rPr lang="en-US" smtClean="0"/>
              <a:t>wpa_supplicant</a:t>
            </a:r>
          </a:p>
          <a:p>
            <a:pPr lvl="1"/>
            <a:r>
              <a:rPr lang="en-US" smtClean="0"/>
              <a:t>FreeRADIUS</a:t>
            </a:r>
          </a:p>
          <a:p>
            <a:pPr lvl="1"/>
            <a:r>
              <a:rPr lang="en-US" smtClean="0"/>
              <a:t>libtnc</a:t>
            </a:r>
          </a:p>
          <a:p>
            <a:pPr lvl="1"/>
            <a:endParaRPr lang="en-US" smtClean="0"/>
          </a:p>
          <a:p>
            <a:r>
              <a:rPr lang="en-US" smtClean="0"/>
              <a:t>Commercial implementations also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7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Date Placeholder 3"/>
          <p:cNvSpPr>
            <a:spLocks noGrp="1"/>
          </p:cNvSpPr>
          <p:nvPr>
            <p:ph type="dt" sz="quarter" idx="10"/>
          </p:nvPr>
        </p:nvSpPr>
        <p:spPr>
          <a:noFill/>
        </p:spPr>
        <p:txBody>
          <a:bodyPr/>
          <a:lstStyle/>
          <a:p>
            <a:r>
              <a:rPr lang="en-US"/>
              <a:t>January 28, 2010</a:t>
            </a:r>
          </a:p>
        </p:txBody>
      </p:sp>
      <p:sp>
        <p:nvSpPr>
          <p:cNvPr id="89091" name="Footer Placeholder 4"/>
          <p:cNvSpPr>
            <a:spLocks noGrp="1"/>
          </p:cNvSpPr>
          <p:nvPr>
            <p:ph type="ftr" sz="quarter" idx="11"/>
          </p:nvPr>
        </p:nvSpPr>
        <p:spPr>
          <a:noFill/>
        </p:spPr>
        <p:txBody>
          <a:bodyPr/>
          <a:lstStyle/>
          <a:p>
            <a:r>
              <a:rPr lang="en-US"/>
              <a:t>NEA WG Virtual Interim</a:t>
            </a:r>
          </a:p>
        </p:txBody>
      </p:sp>
      <p:sp>
        <p:nvSpPr>
          <p:cNvPr id="89092" name="Slide Number Placeholder 5"/>
          <p:cNvSpPr>
            <a:spLocks noGrp="1"/>
          </p:cNvSpPr>
          <p:nvPr>
            <p:ph type="sldNum" sz="quarter" idx="12"/>
          </p:nvPr>
        </p:nvSpPr>
        <p:spPr>
          <a:noFill/>
        </p:spPr>
        <p:txBody>
          <a:bodyPr/>
          <a:lstStyle/>
          <a:p>
            <a:fld id="{A14F30A5-E5EB-4F17-9DA5-F8698157D3EF}" type="slidenum">
              <a:rPr lang="en-US" smtClean="0"/>
              <a:pPr/>
              <a:t>36</a:t>
            </a:fld>
            <a:endParaRPr lang="en-US" smtClean="0"/>
          </a:p>
        </p:txBody>
      </p:sp>
      <p:sp>
        <p:nvSpPr>
          <p:cNvPr id="89093" name="Rectangle 2"/>
          <p:cNvSpPr>
            <a:spLocks noGrp="1" noChangeArrowheads="1"/>
          </p:cNvSpPr>
          <p:nvPr>
            <p:ph type="title" idx="4294967295"/>
          </p:nvPr>
        </p:nvSpPr>
        <p:spPr/>
        <p:txBody>
          <a:bodyPr/>
          <a:lstStyle/>
          <a:p>
            <a:r>
              <a:rPr lang="en-US" sz="4000" smtClean="0"/>
              <a:t>Evaluation Against Requirements</a:t>
            </a:r>
          </a:p>
        </p:txBody>
      </p:sp>
      <p:sp>
        <p:nvSpPr>
          <p:cNvPr id="92163" name="Rectangle 3"/>
          <p:cNvSpPr>
            <a:spLocks noGrp="1" noChangeArrowheads="1"/>
          </p:cNvSpPr>
          <p:nvPr>
            <p:ph type="body" idx="4294967295"/>
          </p:nvPr>
        </p:nvSpPr>
        <p:spPr/>
        <p:txBody>
          <a:bodyPr/>
          <a:lstStyle/>
          <a:p>
            <a:pPr marL="914400" indent="-906463">
              <a:lnSpc>
                <a:spcPct val="90000"/>
              </a:lnSpc>
              <a:buFontTx/>
              <a:buNone/>
            </a:pPr>
            <a:r>
              <a:rPr lang="en-US" smtClean="0"/>
              <a:t>C-1	MUST support multiple round trips in a single assessment</a:t>
            </a:r>
          </a:p>
          <a:p>
            <a:pPr marL="914400" indent="-906463">
              <a:lnSpc>
                <a:spcPct val="90000"/>
              </a:lnSpc>
              <a:buFontTx/>
              <a:buNone/>
            </a:pPr>
            <a:endParaRPr lang="en-US" smtClean="0"/>
          </a:p>
          <a:p>
            <a:pPr marL="914400" indent="-906463">
              <a:lnSpc>
                <a:spcPct val="90000"/>
              </a:lnSpc>
              <a:buFontTx/>
              <a:buNone/>
            </a:pPr>
            <a:r>
              <a:rPr lang="en-US" smtClean="0"/>
              <a:t>C-2	SHOULD let NEA Client or NEA Server initiate assessment or reassessment</a:t>
            </a:r>
          </a:p>
          <a:p>
            <a:pPr marL="914400" indent="-906463">
              <a:lnSpc>
                <a:spcPct val="90000"/>
              </a:lnSpc>
              <a:buFontTx/>
              <a:buNone/>
            </a:pPr>
            <a:endParaRPr lang="en-US" smtClean="0"/>
          </a:p>
          <a:p>
            <a:pPr marL="914400" indent="-906463">
              <a:lnSpc>
                <a:spcPct val="90000"/>
              </a:lnSpc>
              <a:buFontTx/>
              <a:buNone/>
            </a:pPr>
            <a:r>
              <a:rPr lang="en-US" smtClean="0"/>
              <a:t>C-3	MUST protect against active and passive attacks by intermediaries and endpoints including replay prevention</a:t>
            </a:r>
          </a:p>
          <a:p>
            <a:pPr marL="914400" indent="-906463">
              <a:lnSpc>
                <a:spcPct val="90000"/>
              </a:lnSpc>
              <a:buFontTx/>
              <a:buNone/>
            </a:pPr>
            <a:endParaRPr lang="en-US" smtClean="0"/>
          </a:p>
        </p:txBody>
      </p:sp>
      <p:sp>
        <p:nvSpPr>
          <p:cNvPr id="92164" name="Text Box 4"/>
          <p:cNvSpPr txBox="1">
            <a:spLocks noChangeArrowheads="1"/>
          </p:cNvSpPr>
          <p:nvPr/>
        </p:nvSpPr>
        <p:spPr bwMode="auto">
          <a:xfrm>
            <a:off x="457200" y="2133600"/>
            <a:ext cx="903288"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2166" name="Text Box 6"/>
          <p:cNvSpPr txBox="1">
            <a:spLocks noChangeArrowheads="1"/>
          </p:cNvSpPr>
          <p:nvPr/>
        </p:nvSpPr>
        <p:spPr bwMode="auto">
          <a:xfrm>
            <a:off x="468313" y="51101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grpSp>
        <p:nvGrpSpPr>
          <p:cNvPr id="2" name="Group 10"/>
          <p:cNvGrpSpPr>
            <a:grpSpLocks/>
          </p:cNvGrpSpPr>
          <p:nvPr/>
        </p:nvGrpSpPr>
        <p:grpSpPr bwMode="auto">
          <a:xfrm>
            <a:off x="568325" y="3586163"/>
            <a:ext cx="6518275" cy="981075"/>
            <a:chOff x="358" y="2259"/>
            <a:chExt cx="4106" cy="618"/>
          </a:xfrm>
        </p:grpSpPr>
        <p:sp>
          <p:nvSpPr>
            <p:cNvPr id="89098" name="Text Box 5"/>
            <p:cNvSpPr txBox="1">
              <a:spLocks noChangeArrowheads="1"/>
            </p:cNvSpPr>
            <p:nvPr/>
          </p:nvSpPr>
          <p:spPr bwMode="auto">
            <a:xfrm>
              <a:off x="358" y="2259"/>
              <a:ext cx="458" cy="333"/>
            </a:xfrm>
            <a:prstGeom prst="rect">
              <a:avLst/>
            </a:prstGeom>
            <a:noFill/>
            <a:ln w="9525">
              <a:solidFill>
                <a:schemeClr val="tx1"/>
              </a:solidFill>
              <a:miter lim="800000"/>
              <a:headEnd/>
              <a:tailEnd/>
            </a:ln>
          </p:spPr>
          <p:txBody>
            <a:bodyPr wrap="none">
              <a:spAutoFit/>
            </a:bodyPr>
            <a:lstStyle/>
            <a:p>
              <a:r>
                <a:rPr lang="en-US" sz="2800">
                  <a:solidFill>
                    <a:srgbClr val="000000"/>
                  </a:solidFill>
                </a:rPr>
                <a:t>NO</a:t>
              </a:r>
            </a:p>
          </p:txBody>
        </p:sp>
        <p:sp>
          <p:nvSpPr>
            <p:cNvPr id="89099" name="Line 7"/>
            <p:cNvSpPr>
              <a:spLocks noChangeShapeType="1"/>
            </p:cNvSpPr>
            <p:nvPr/>
          </p:nvSpPr>
          <p:spPr bwMode="auto">
            <a:xfrm>
              <a:off x="816" y="2592"/>
              <a:ext cx="144" cy="96"/>
            </a:xfrm>
            <a:prstGeom prst="line">
              <a:avLst/>
            </a:prstGeom>
            <a:noFill/>
            <a:ln w="9525">
              <a:solidFill>
                <a:schemeClr val="tx1"/>
              </a:solidFill>
              <a:round/>
              <a:headEnd/>
              <a:tailEnd/>
            </a:ln>
          </p:spPr>
          <p:txBody>
            <a:bodyPr/>
            <a:lstStyle/>
            <a:p>
              <a:endParaRPr lang="en-US"/>
            </a:p>
          </p:txBody>
        </p:sp>
        <p:sp>
          <p:nvSpPr>
            <p:cNvPr id="89100" name="Text Box 8"/>
            <p:cNvSpPr txBox="1">
              <a:spLocks noChangeArrowheads="1"/>
            </p:cNvSpPr>
            <p:nvPr/>
          </p:nvSpPr>
          <p:spPr bwMode="auto">
            <a:xfrm>
              <a:off x="950" y="2640"/>
              <a:ext cx="3514" cy="237"/>
            </a:xfrm>
            <a:prstGeom prst="rect">
              <a:avLst/>
            </a:prstGeom>
            <a:solidFill>
              <a:schemeClr val="bg1"/>
            </a:solidFill>
            <a:ln w="9525">
              <a:solidFill>
                <a:schemeClr val="tx1"/>
              </a:solidFill>
              <a:miter lim="800000"/>
              <a:headEnd/>
              <a:tailEnd/>
            </a:ln>
          </p:spPr>
          <p:txBody>
            <a:bodyPr wrap="none">
              <a:spAutoFit/>
            </a:bodyPr>
            <a:lstStyle/>
            <a:p>
              <a:r>
                <a:rPr lang="en-US">
                  <a:solidFill>
                    <a:srgbClr val="000000"/>
                  </a:solidFill>
                </a:rPr>
                <a:t>Except with Disconnect-Request, EAPOL-Logoff, etc.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92164" grpId="0" animBg="1"/>
      <p:bldP spid="9216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Date Placeholder 3"/>
          <p:cNvSpPr>
            <a:spLocks noGrp="1"/>
          </p:cNvSpPr>
          <p:nvPr>
            <p:ph type="dt" sz="quarter" idx="10"/>
          </p:nvPr>
        </p:nvSpPr>
        <p:spPr>
          <a:noFill/>
        </p:spPr>
        <p:txBody>
          <a:bodyPr/>
          <a:lstStyle/>
          <a:p>
            <a:r>
              <a:rPr lang="en-US"/>
              <a:t>January 28, 2010</a:t>
            </a:r>
          </a:p>
        </p:txBody>
      </p:sp>
      <p:sp>
        <p:nvSpPr>
          <p:cNvPr id="90115" name="Footer Placeholder 4"/>
          <p:cNvSpPr>
            <a:spLocks noGrp="1"/>
          </p:cNvSpPr>
          <p:nvPr>
            <p:ph type="ftr" sz="quarter" idx="11"/>
          </p:nvPr>
        </p:nvSpPr>
        <p:spPr>
          <a:noFill/>
        </p:spPr>
        <p:txBody>
          <a:bodyPr/>
          <a:lstStyle/>
          <a:p>
            <a:r>
              <a:rPr lang="en-US"/>
              <a:t>NEA WG Virtual Interim</a:t>
            </a:r>
          </a:p>
        </p:txBody>
      </p:sp>
      <p:sp>
        <p:nvSpPr>
          <p:cNvPr id="90116" name="Slide Number Placeholder 5"/>
          <p:cNvSpPr>
            <a:spLocks noGrp="1"/>
          </p:cNvSpPr>
          <p:nvPr>
            <p:ph type="sldNum" sz="quarter" idx="12"/>
          </p:nvPr>
        </p:nvSpPr>
        <p:spPr>
          <a:noFill/>
        </p:spPr>
        <p:txBody>
          <a:bodyPr/>
          <a:lstStyle/>
          <a:p>
            <a:fld id="{71FE024C-1A50-4CD6-B977-1708048DB487}" type="slidenum">
              <a:rPr lang="en-US" smtClean="0"/>
              <a:pPr/>
              <a:t>37</a:t>
            </a:fld>
            <a:endParaRPr lang="en-US" smtClean="0"/>
          </a:p>
        </p:txBody>
      </p:sp>
      <p:sp>
        <p:nvSpPr>
          <p:cNvPr id="90117" name="Rectangle 2"/>
          <p:cNvSpPr>
            <a:spLocks noGrp="1" noChangeArrowheads="1"/>
          </p:cNvSpPr>
          <p:nvPr>
            <p:ph type="title" idx="4294967295"/>
          </p:nvPr>
        </p:nvSpPr>
        <p:spPr/>
        <p:txBody>
          <a:bodyPr/>
          <a:lstStyle/>
          <a:p>
            <a:r>
              <a:rPr lang="en-US" sz="4000" smtClean="0"/>
              <a:t>Evaluation Against Requirements</a:t>
            </a:r>
          </a:p>
        </p:txBody>
      </p:sp>
      <p:sp>
        <p:nvSpPr>
          <p:cNvPr id="93187" name="Rectangle 3"/>
          <p:cNvSpPr>
            <a:spLocks noGrp="1" noChangeArrowheads="1"/>
          </p:cNvSpPr>
          <p:nvPr>
            <p:ph type="body" idx="4294967295"/>
          </p:nvPr>
        </p:nvSpPr>
        <p:spPr/>
        <p:txBody>
          <a:bodyPr/>
          <a:lstStyle/>
          <a:p>
            <a:pPr marL="914400" indent="-906463">
              <a:buFontTx/>
              <a:buNone/>
            </a:pPr>
            <a:r>
              <a:rPr lang="en-US" sz="2800" smtClean="0"/>
              <a:t>C-4	PA and PB MUST be able to run over any PT</a:t>
            </a:r>
          </a:p>
          <a:p>
            <a:pPr marL="914400" indent="-906463">
              <a:buFontTx/>
              <a:buNone/>
            </a:pPr>
            <a:endParaRPr lang="en-US" sz="2800" smtClean="0"/>
          </a:p>
          <a:p>
            <a:pPr marL="914400" indent="-906463">
              <a:buFontTx/>
              <a:buNone/>
            </a:pPr>
            <a:r>
              <a:rPr lang="en-US" sz="2800" smtClean="0"/>
              <a:t>C-5	Selection process MUST prefer the reuse of existing open standards</a:t>
            </a:r>
          </a:p>
          <a:p>
            <a:pPr marL="914400" indent="-906463">
              <a:buFontTx/>
              <a:buNone/>
            </a:pPr>
            <a:endParaRPr lang="en-US" sz="2800" smtClean="0"/>
          </a:p>
          <a:p>
            <a:pPr marL="914400" indent="-906463">
              <a:buFontTx/>
              <a:buNone/>
            </a:pPr>
            <a:r>
              <a:rPr lang="en-US" sz="2800" smtClean="0"/>
              <a:t>C-6	MUST be highly scalable; MUST support many Posture Collectors, NEA Clients, NEA Servers, and Posture Validators </a:t>
            </a:r>
          </a:p>
        </p:txBody>
      </p:sp>
      <p:sp>
        <p:nvSpPr>
          <p:cNvPr id="93188" name="Text Box 4"/>
          <p:cNvSpPr txBox="1">
            <a:spLocks noChangeArrowheads="1"/>
          </p:cNvSpPr>
          <p:nvPr/>
        </p:nvSpPr>
        <p:spPr bwMode="auto">
          <a:xfrm>
            <a:off x="433388" y="2062163"/>
            <a:ext cx="785812"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N/A</a:t>
            </a:r>
          </a:p>
        </p:txBody>
      </p:sp>
      <p:sp>
        <p:nvSpPr>
          <p:cNvPr id="93189" name="Text Box 5"/>
          <p:cNvSpPr txBox="1">
            <a:spLocks noChangeArrowheads="1"/>
          </p:cNvSpPr>
          <p:nvPr/>
        </p:nvSpPr>
        <p:spPr bwMode="auto">
          <a:xfrm>
            <a:off x="381000" y="3509963"/>
            <a:ext cx="903288"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3190" name="Text Box 6"/>
          <p:cNvSpPr txBox="1">
            <a:spLocks noChangeArrowheads="1"/>
          </p:cNvSpPr>
          <p:nvPr/>
        </p:nvSpPr>
        <p:spPr bwMode="auto">
          <a:xfrm>
            <a:off x="392113" y="49577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31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3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3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P spid="93188" grpId="0" animBg="1"/>
      <p:bldP spid="93189" grpId="0" animBg="1"/>
      <p:bldP spid="9319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p>
            <a:r>
              <a:rPr lang="en-US"/>
              <a:t>January 28, 2010</a:t>
            </a:r>
          </a:p>
        </p:txBody>
      </p:sp>
      <p:sp>
        <p:nvSpPr>
          <p:cNvPr id="91139" name="Footer Placeholder 4"/>
          <p:cNvSpPr>
            <a:spLocks noGrp="1"/>
          </p:cNvSpPr>
          <p:nvPr>
            <p:ph type="ftr" sz="quarter" idx="11"/>
          </p:nvPr>
        </p:nvSpPr>
        <p:spPr>
          <a:noFill/>
        </p:spPr>
        <p:txBody>
          <a:bodyPr/>
          <a:lstStyle/>
          <a:p>
            <a:r>
              <a:rPr lang="en-US"/>
              <a:t>NEA WG Virtual Interim</a:t>
            </a:r>
          </a:p>
        </p:txBody>
      </p:sp>
      <p:sp>
        <p:nvSpPr>
          <p:cNvPr id="91140" name="Slide Number Placeholder 5"/>
          <p:cNvSpPr>
            <a:spLocks noGrp="1"/>
          </p:cNvSpPr>
          <p:nvPr>
            <p:ph type="sldNum" sz="quarter" idx="12"/>
          </p:nvPr>
        </p:nvSpPr>
        <p:spPr>
          <a:noFill/>
        </p:spPr>
        <p:txBody>
          <a:bodyPr/>
          <a:lstStyle/>
          <a:p>
            <a:fld id="{FE8ADA96-C18C-42B3-AD11-A308075BE3A9}" type="slidenum">
              <a:rPr lang="en-US" smtClean="0"/>
              <a:pPr/>
              <a:t>38</a:t>
            </a:fld>
            <a:endParaRPr lang="en-US" smtClean="0"/>
          </a:p>
        </p:txBody>
      </p:sp>
      <p:sp>
        <p:nvSpPr>
          <p:cNvPr id="91141" name="Rectangle 2"/>
          <p:cNvSpPr>
            <a:spLocks noGrp="1" noChangeArrowheads="1"/>
          </p:cNvSpPr>
          <p:nvPr>
            <p:ph type="title" idx="4294967295"/>
          </p:nvPr>
        </p:nvSpPr>
        <p:spPr/>
        <p:txBody>
          <a:bodyPr/>
          <a:lstStyle/>
          <a:p>
            <a:r>
              <a:rPr lang="en-US" sz="4000" smtClean="0"/>
              <a:t>Evaluation Against Requirements</a:t>
            </a:r>
          </a:p>
        </p:txBody>
      </p:sp>
      <p:sp>
        <p:nvSpPr>
          <p:cNvPr id="94211" name="Rectangle 3"/>
          <p:cNvSpPr>
            <a:spLocks noGrp="1" noChangeArrowheads="1"/>
          </p:cNvSpPr>
          <p:nvPr>
            <p:ph type="body" idx="4294967295"/>
          </p:nvPr>
        </p:nvSpPr>
        <p:spPr/>
        <p:txBody>
          <a:bodyPr/>
          <a:lstStyle/>
          <a:p>
            <a:pPr marL="914400" indent="-906463">
              <a:buFontTx/>
              <a:buNone/>
            </a:pPr>
            <a:r>
              <a:rPr lang="en-US" smtClean="0"/>
              <a:t>C-7	MUST efficiently transport many attribute messages</a:t>
            </a:r>
          </a:p>
          <a:p>
            <a:pPr marL="914400" indent="-906463">
              <a:buFontTx/>
              <a:buNone/>
            </a:pPr>
            <a:endParaRPr lang="en-US" smtClean="0"/>
          </a:p>
          <a:p>
            <a:pPr marL="914400" indent="-906463">
              <a:buFontTx/>
              <a:buNone/>
            </a:pPr>
            <a:r>
              <a:rPr lang="en-US" smtClean="0"/>
              <a:t>C-8	MUST operate efficiently over low-speed links</a:t>
            </a:r>
          </a:p>
          <a:p>
            <a:pPr marL="914400" indent="-906463">
              <a:buFontTx/>
              <a:buNone/>
            </a:pPr>
            <a:endParaRPr lang="en-US" smtClean="0"/>
          </a:p>
          <a:p>
            <a:pPr marL="914400" indent="-906463">
              <a:buFontTx/>
              <a:buNone/>
            </a:pPr>
            <a:r>
              <a:rPr lang="en-US" smtClean="0"/>
              <a:t>C-9	MUST support adapting user-visible strings to user’s language preferences</a:t>
            </a:r>
          </a:p>
        </p:txBody>
      </p:sp>
      <p:sp>
        <p:nvSpPr>
          <p:cNvPr id="94212" name="Text Box 4"/>
          <p:cNvSpPr txBox="1">
            <a:spLocks noChangeArrowheads="1"/>
          </p:cNvSpPr>
          <p:nvPr/>
        </p:nvSpPr>
        <p:spPr bwMode="auto">
          <a:xfrm>
            <a:off x="457200" y="2138363"/>
            <a:ext cx="903288"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4213" name="Text Box 5"/>
          <p:cNvSpPr txBox="1">
            <a:spLocks noChangeArrowheads="1"/>
          </p:cNvSpPr>
          <p:nvPr/>
        </p:nvSpPr>
        <p:spPr bwMode="auto">
          <a:xfrm>
            <a:off x="468313" y="38147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4214" name="Text Box 6"/>
          <p:cNvSpPr txBox="1">
            <a:spLocks noChangeArrowheads="1"/>
          </p:cNvSpPr>
          <p:nvPr/>
        </p:nvSpPr>
        <p:spPr bwMode="auto">
          <a:xfrm>
            <a:off x="468313" y="54102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2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4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P spid="94212" grpId="0" animBg="1"/>
      <p:bldP spid="94213" grpId="0" animBg="1"/>
      <p:bldP spid="9421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Date Placeholder 3"/>
          <p:cNvSpPr>
            <a:spLocks noGrp="1"/>
          </p:cNvSpPr>
          <p:nvPr>
            <p:ph type="dt" sz="quarter" idx="10"/>
          </p:nvPr>
        </p:nvSpPr>
        <p:spPr>
          <a:noFill/>
        </p:spPr>
        <p:txBody>
          <a:bodyPr/>
          <a:lstStyle/>
          <a:p>
            <a:r>
              <a:rPr lang="en-US"/>
              <a:t>January 28, 2010</a:t>
            </a:r>
          </a:p>
        </p:txBody>
      </p:sp>
      <p:sp>
        <p:nvSpPr>
          <p:cNvPr id="92163" name="Footer Placeholder 4"/>
          <p:cNvSpPr>
            <a:spLocks noGrp="1"/>
          </p:cNvSpPr>
          <p:nvPr>
            <p:ph type="ftr" sz="quarter" idx="11"/>
          </p:nvPr>
        </p:nvSpPr>
        <p:spPr>
          <a:noFill/>
        </p:spPr>
        <p:txBody>
          <a:bodyPr/>
          <a:lstStyle/>
          <a:p>
            <a:r>
              <a:rPr lang="en-US"/>
              <a:t>NEA WG Virtual Interim</a:t>
            </a:r>
          </a:p>
        </p:txBody>
      </p:sp>
      <p:sp>
        <p:nvSpPr>
          <p:cNvPr id="92164" name="Slide Number Placeholder 5"/>
          <p:cNvSpPr>
            <a:spLocks noGrp="1"/>
          </p:cNvSpPr>
          <p:nvPr>
            <p:ph type="sldNum" sz="quarter" idx="12"/>
          </p:nvPr>
        </p:nvSpPr>
        <p:spPr>
          <a:noFill/>
        </p:spPr>
        <p:txBody>
          <a:bodyPr/>
          <a:lstStyle/>
          <a:p>
            <a:fld id="{5D7C676F-7403-405A-9F79-38442B74497E}" type="slidenum">
              <a:rPr lang="en-US" smtClean="0"/>
              <a:pPr/>
              <a:t>39</a:t>
            </a:fld>
            <a:endParaRPr lang="en-US" smtClean="0"/>
          </a:p>
        </p:txBody>
      </p:sp>
      <p:sp>
        <p:nvSpPr>
          <p:cNvPr id="92165" name="Rectangle 2"/>
          <p:cNvSpPr>
            <a:spLocks noGrp="1" noChangeArrowheads="1"/>
          </p:cNvSpPr>
          <p:nvPr>
            <p:ph type="title" idx="4294967295"/>
          </p:nvPr>
        </p:nvSpPr>
        <p:spPr/>
        <p:txBody>
          <a:bodyPr/>
          <a:lstStyle/>
          <a:p>
            <a:r>
              <a:rPr lang="en-US" sz="4000" smtClean="0"/>
              <a:t>Evaluation Against Requirements</a:t>
            </a:r>
          </a:p>
        </p:txBody>
      </p:sp>
      <p:sp>
        <p:nvSpPr>
          <p:cNvPr id="95235" name="Rectangle 3"/>
          <p:cNvSpPr>
            <a:spLocks noGrp="1" noChangeArrowheads="1"/>
          </p:cNvSpPr>
          <p:nvPr>
            <p:ph type="body" idx="4294967295"/>
          </p:nvPr>
        </p:nvSpPr>
        <p:spPr/>
        <p:txBody>
          <a:bodyPr/>
          <a:lstStyle/>
          <a:p>
            <a:pPr marL="1033463" indent="-1025525">
              <a:buFontTx/>
              <a:buNone/>
            </a:pPr>
            <a:r>
              <a:rPr lang="en-US" smtClean="0"/>
              <a:t>C-10	MUST support UTF-8 string encoding</a:t>
            </a:r>
          </a:p>
          <a:p>
            <a:pPr marL="1033463" indent="-1025525">
              <a:buFontTx/>
              <a:buNone/>
            </a:pPr>
            <a:endParaRPr lang="en-US" smtClean="0"/>
          </a:p>
          <a:p>
            <a:pPr marL="1033463" indent="-1025525">
              <a:buFontTx/>
              <a:buNone/>
            </a:pPr>
            <a:r>
              <a:rPr lang="en-US" smtClean="0"/>
              <a:t>C-11	MUST expose PT limitations to NEA Client and NEA Server</a:t>
            </a:r>
          </a:p>
          <a:p>
            <a:pPr marL="1033463" indent="-1025525">
              <a:buFontTx/>
              <a:buNone/>
            </a:pPr>
            <a:endParaRPr lang="en-US" smtClean="0"/>
          </a:p>
          <a:p>
            <a:pPr marL="1033463" indent="-1025525">
              <a:buFontTx/>
              <a:buNone/>
            </a:pPr>
            <a:r>
              <a:rPr lang="en-US" smtClean="0"/>
              <a:t>PT-1	MUST NOT interpret contents of PB messages</a:t>
            </a:r>
          </a:p>
        </p:txBody>
      </p:sp>
      <p:sp>
        <p:nvSpPr>
          <p:cNvPr id="95236" name="Text Box 4"/>
          <p:cNvSpPr txBox="1">
            <a:spLocks noChangeArrowheads="1"/>
          </p:cNvSpPr>
          <p:nvPr/>
        </p:nvSpPr>
        <p:spPr bwMode="auto">
          <a:xfrm>
            <a:off x="544513" y="22098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5237" name="Text Box 5"/>
          <p:cNvSpPr txBox="1">
            <a:spLocks noChangeArrowheads="1"/>
          </p:cNvSpPr>
          <p:nvPr/>
        </p:nvSpPr>
        <p:spPr bwMode="auto">
          <a:xfrm>
            <a:off x="544513" y="33575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5238" name="Text Box 6"/>
          <p:cNvSpPr txBox="1">
            <a:spLocks noChangeArrowheads="1"/>
          </p:cNvSpPr>
          <p:nvPr/>
        </p:nvSpPr>
        <p:spPr bwMode="auto">
          <a:xfrm>
            <a:off x="544513" y="50292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2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P spid="95236" grpId="0" animBg="1"/>
      <p:bldP spid="95237" grpId="0" animBg="1"/>
      <p:bldP spid="9523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p>
            <a:r>
              <a:rPr lang="en-US" smtClean="0"/>
              <a:t>Jan 28, 2010</a:t>
            </a:r>
          </a:p>
        </p:txBody>
      </p:sp>
      <p:sp>
        <p:nvSpPr>
          <p:cNvPr id="56323" name="Footer Placeholder 4"/>
          <p:cNvSpPr>
            <a:spLocks noGrp="1"/>
          </p:cNvSpPr>
          <p:nvPr>
            <p:ph type="ftr" sz="quarter" idx="11"/>
          </p:nvPr>
        </p:nvSpPr>
        <p:spPr>
          <a:noFill/>
        </p:spPr>
        <p:txBody>
          <a:bodyPr/>
          <a:lstStyle/>
          <a:p>
            <a:r>
              <a:rPr lang="en-US" smtClean="0"/>
              <a:t>IETF NEA Meeting</a:t>
            </a:r>
          </a:p>
        </p:txBody>
      </p:sp>
      <p:sp>
        <p:nvSpPr>
          <p:cNvPr id="56324" name="Slide Number Placeholder 5"/>
          <p:cNvSpPr>
            <a:spLocks noGrp="1"/>
          </p:cNvSpPr>
          <p:nvPr>
            <p:ph type="sldNum" sz="quarter" idx="12"/>
          </p:nvPr>
        </p:nvSpPr>
        <p:spPr>
          <a:noFill/>
        </p:spPr>
        <p:txBody>
          <a:bodyPr/>
          <a:lstStyle/>
          <a:p>
            <a:fld id="{431B2523-4B8C-4E6A-B7A8-F79D6EF27B58}" type="slidenum">
              <a:rPr lang="en-US" smtClean="0"/>
              <a:pPr/>
              <a:t>4</a:t>
            </a:fld>
            <a:endParaRPr lang="en-US" smtClean="0"/>
          </a:p>
        </p:txBody>
      </p:sp>
      <p:sp>
        <p:nvSpPr>
          <p:cNvPr id="56325" name="Rectangle 2"/>
          <p:cNvSpPr>
            <a:spLocks noGrp="1" noChangeArrowheads="1"/>
          </p:cNvSpPr>
          <p:nvPr>
            <p:ph type="title"/>
          </p:nvPr>
        </p:nvSpPr>
        <p:spPr/>
        <p:txBody>
          <a:bodyPr/>
          <a:lstStyle/>
          <a:p>
            <a:pPr eaLnBrk="1" hangingPunct="1"/>
            <a:r>
              <a:rPr lang="en-US" sz="3600" smtClean="0"/>
              <a:t>Meeting Goal</a:t>
            </a:r>
          </a:p>
        </p:txBody>
      </p:sp>
      <p:sp>
        <p:nvSpPr>
          <p:cNvPr id="56326" name="Rectangle 3"/>
          <p:cNvSpPr>
            <a:spLocks noGrp="1" noChangeArrowheads="1"/>
          </p:cNvSpPr>
          <p:nvPr>
            <p:ph type="body" idx="1"/>
          </p:nvPr>
        </p:nvSpPr>
        <p:spPr/>
        <p:txBody>
          <a:bodyPr/>
          <a:lstStyle/>
          <a:p>
            <a:pPr eaLnBrk="1" hangingPunct="1">
              <a:lnSpc>
                <a:spcPct val="80000"/>
              </a:lnSpc>
              <a:buFontTx/>
              <a:buNone/>
            </a:pPr>
            <a:endParaRPr lang="en-US" sz="2000" smtClean="0"/>
          </a:p>
          <a:p>
            <a:pPr eaLnBrk="1" hangingPunct="1"/>
            <a:r>
              <a:rPr lang="en-US" sz="2800" smtClean="0"/>
              <a:t>Review individual PT proposals</a:t>
            </a:r>
          </a:p>
          <a:p>
            <a:pPr eaLnBrk="1" hangingPunct="1">
              <a:buFontTx/>
              <a:buNone/>
            </a:pPr>
            <a:endParaRPr lang="en-US" sz="2800" smtClean="0"/>
          </a:p>
          <a:p>
            <a:pPr eaLnBrk="1" hangingPunct="1"/>
            <a:r>
              <a:rPr lang="en-US" sz="2800" smtClean="0"/>
              <a:t>Propose path forward re developing WG drafts</a:t>
            </a:r>
            <a:endParaRPr lang="en-US" sz="2400" smtClean="0"/>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Date Placeholder 3"/>
          <p:cNvSpPr>
            <a:spLocks noGrp="1"/>
          </p:cNvSpPr>
          <p:nvPr>
            <p:ph type="dt" sz="quarter" idx="10"/>
          </p:nvPr>
        </p:nvSpPr>
        <p:spPr>
          <a:noFill/>
        </p:spPr>
        <p:txBody>
          <a:bodyPr/>
          <a:lstStyle/>
          <a:p>
            <a:r>
              <a:rPr lang="en-US"/>
              <a:t>January 28, 2010</a:t>
            </a:r>
          </a:p>
        </p:txBody>
      </p:sp>
      <p:sp>
        <p:nvSpPr>
          <p:cNvPr id="93187" name="Footer Placeholder 4"/>
          <p:cNvSpPr>
            <a:spLocks noGrp="1"/>
          </p:cNvSpPr>
          <p:nvPr>
            <p:ph type="ftr" sz="quarter" idx="11"/>
          </p:nvPr>
        </p:nvSpPr>
        <p:spPr>
          <a:noFill/>
        </p:spPr>
        <p:txBody>
          <a:bodyPr/>
          <a:lstStyle/>
          <a:p>
            <a:r>
              <a:rPr lang="en-US"/>
              <a:t>NEA WG Virtual Interim</a:t>
            </a:r>
          </a:p>
        </p:txBody>
      </p:sp>
      <p:sp>
        <p:nvSpPr>
          <p:cNvPr id="93188" name="Slide Number Placeholder 5"/>
          <p:cNvSpPr>
            <a:spLocks noGrp="1"/>
          </p:cNvSpPr>
          <p:nvPr>
            <p:ph type="sldNum" sz="quarter" idx="12"/>
          </p:nvPr>
        </p:nvSpPr>
        <p:spPr>
          <a:noFill/>
        </p:spPr>
        <p:txBody>
          <a:bodyPr/>
          <a:lstStyle/>
          <a:p>
            <a:fld id="{0E962ED4-43B4-4995-BB36-8B6446D9F1EC}" type="slidenum">
              <a:rPr lang="en-US" smtClean="0"/>
              <a:pPr/>
              <a:t>40</a:t>
            </a:fld>
            <a:endParaRPr lang="en-US" smtClean="0"/>
          </a:p>
        </p:txBody>
      </p:sp>
      <p:sp>
        <p:nvSpPr>
          <p:cNvPr id="93189" name="Rectangle 2"/>
          <p:cNvSpPr>
            <a:spLocks noGrp="1" noChangeArrowheads="1"/>
          </p:cNvSpPr>
          <p:nvPr>
            <p:ph type="title" idx="4294967295"/>
          </p:nvPr>
        </p:nvSpPr>
        <p:spPr/>
        <p:txBody>
          <a:bodyPr/>
          <a:lstStyle/>
          <a:p>
            <a:r>
              <a:rPr lang="en-US" sz="4000" smtClean="0"/>
              <a:t>Evaluation Against Requirements</a:t>
            </a:r>
          </a:p>
        </p:txBody>
      </p:sp>
      <p:sp>
        <p:nvSpPr>
          <p:cNvPr id="97283" name="Rectangle 3"/>
          <p:cNvSpPr>
            <a:spLocks noGrp="1" noChangeArrowheads="1"/>
          </p:cNvSpPr>
          <p:nvPr>
            <p:ph type="body" idx="4294967295"/>
          </p:nvPr>
        </p:nvSpPr>
        <p:spPr/>
        <p:txBody>
          <a:bodyPr/>
          <a:lstStyle/>
          <a:p>
            <a:pPr marL="1033463" indent="-1025525">
              <a:buFontTx/>
              <a:buNone/>
            </a:pPr>
            <a:r>
              <a:rPr lang="en-US" smtClean="0"/>
              <a:t>PT-2	MUST support mutual authentication, integrity, confidentiality, and replay protection of PB messages</a:t>
            </a:r>
          </a:p>
          <a:p>
            <a:pPr marL="1033463" indent="-1025525">
              <a:buFontTx/>
              <a:buNone/>
            </a:pPr>
            <a:endParaRPr lang="en-US" smtClean="0"/>
          </a:p>
          <a:p>
            <a:pPr marL="1033463" indent="-1025525">
              <a:buFontTx/>
              <a:buNone/>
            </a:pPr>
            <a:r>
              <a:rPr lang="en-US" smtClean="0"/>
              <a:t>PT-3	MUST provide reliable delivery</a:t>
            </a:r>
          </a:p>
          <a:p>
            <a:pPr marL="1033463" indent="-1025525">
              <a:buFontTx/>
              <a:buNone/>
            </a:pPr>
            <a:endParaRPr lang="en-US" smtClean="0"/>
          </a:p>
          <a:p>
            <a:pPr marL="1033463" indent="-1025525">
              <a:buFontTx/>
              <a:buNone/>
            </a:pPr>
            <a:r>
              <a:rPr lang="en-US" smtClean="0"/>
              <a:t>PT-4	SHOULD be able to run over 802.1X and IKEv2</a:t>
            </a:r>
          </a:p>
        </p:txBody>
      </p:sp>
      <p:sp>
        <p:nvSpPr>
          <p:cNvPr id="97284" name="Text Box 4"/>
          <p:cNvSpPr txBox="1">
            <a:spLocks noChangeArrowheads="1"/>
          </p:cNvSpPr>
          <p:nvPr/>
        </p:nvSpPr>
        <p:spPr bwMode="auto">
          <a:xfrm>
            <a:off x="544513" y="22098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7285" name="Text Box 5"/>
          <p:cNvSpPr txBox="1">
            <a:spLocks noChangeArrowheads="1"/>
          </p:cNvSpPr>
          <p:nvPr/>
        </p:nvSpPr>
        <p:spPr bwMode="auto">
          <a:xfrm>
            <a:off x="544513" y="42719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7286" name="Text Box 6"/>
          <p:cNvSpPr txBox="1">
            <a:spLocks noChangeArrowheads="1"/>
          </p:cNvSpPr>
          <p:nvPr/>
        </p:nvSpPr>
        <p:spPr bwMode="auto">
          <a:xfrm>
            <a:off x="544513" y="5414963"/>
            <a:ext cx="903287" cy="528637"/>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2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84" grpId="0" animBg="1"/>
      <p:bldP spid="97285" grpId="0" animBg="1"/>
      <p:bldP spid="97286"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p>
            <a:r>
              <a:rPr lang="en-US"/>
              <a:t>January 28, 2010</a:t>
            </a:r>
          </a:p>
        </p:txBody>
      </p:sp>
      <p:sp>
        <p:nvSpPr>
          <p:cNvPr id="94211" name="Footer Placeholder 4"/>
          <p:cNvSpPr>
            <a:spLocks noGrp="1"/>
          </p:cNvSpPr>
          <p:nvPr>
            <p:ph type="ftr" sz="quarter" idx="11"/>
          </p:nvPr>
        </p:nvSpPr>
        <p:spPr>
          <a:noFill/>
        </p:spPr>
        <p:txBody>
          <a:bodyPr/>
          <a:lstStyle/>
          <a:p>
            <a:r>
              <a:rPr lang="en-US"/>
              <a:t>NEA WG Virtual Interim</a:t>
            </a:r>
          </a:p>
        </p:txBody>
      </p:sp>
      <p:sp>
        <p:nvSpPr>
          <p:cNvPr id="94212" name="Slide Number Placeholder 5"/>
          <p:cNvSpPr>
            <a:spLocks noGrp="1"/>
          </p:cNvSpPr>
          <p:nvPr>
            <p:ph type="sldNum" sz="quarter" idx="12"/>
          </p:nvPr>
        </p:nvSpPr>
        <p:spPr>
          <a:noFill/>
        </p:spPr>
        <p:txBody>
          <a:bodyPr/>
          <a:lstStyle/>
          <a:p>
            <a:fld id="{F440480F-3B7B-4EFB-9C7D-8D0755C6659F}" type="slidenum">
              <a:rPr lang="en-US" smtClean="0"/>
              <a:pPr/>
              <a:t>41</a:t>
            </a:fld>
            <a:endParaRPr lang="en-US" smtClean="0"/>
          </a:p>
        </p:txBody>
      </p:sp>
      <p:sp>
        <p:nvSpPr>
          <p:cNvPr id="94213" name="Rectangle 2"/>
          <p:cNvSpPr>
            <a:spLocks noGrp="1" noChangeArrowheads="1"/>
          </p:cNvSpPr>
          <p:nvPr>
            <p:ph type="title" idx="4294967295"/>
          </p:nvPr>
        </p:nvSpPr>
        <p:spPr/>
        <p:txBody>
          <a:bodyPr/>
          <a:lstStyle/>
          <a:p>
            <a:r>
              <a:rPr lang="en-US" sz="4000" smtClean="0"/>
              <a:t>Evaluation Against Requirements</a:t>
            </a:r>
          </a:p>
        </p:txBody>
      </p:sp>
      <p:sp>
        <p:nvSpPr>
          <p:cNvPr id="98307" name="Rectangle 3"/>
          <p:cNvSpPr>
            <a:spLocks noGrp="1" noChangeArrowheads="1"/>
          </p:cNvSpPr>
          <p:nvPr>
            <p:ph type="body" idx="4294967295"/>
          </p:nvPr>
        </p:nvSpPr>
        <p:spPr/>
        <p:txBody>
          <a:bodyPr/>
          <a:lstStyle/>
          <a:p>
            <a:pPr marL="1033463" indent="-1025525">
              <a:buFontTx/>
              <a:buNone/>
            </a:pPr>
            <a:r>
              <a:rPr lang="en-US" smtClean="0"/>
              <a:t>PT-5	SHOULD be able to run over TCP or UDP</a:t>
            </a:r>
          </a:p>
          <a:p>
            <a:pPr marL="1033463" indent="-1025525">
              <a:buFontTx/>
              <a:buNone/>
            </a:pPr>
            <a:endParaRPr lang="en-US" smtClean="0"/>
          </a:p>
          <a:p>
            <a:pPr marL="1033463" indent="-1025525">
              <a:buFontTx/>
              <a:buNone/>
            </a:pPr>
            <a:r>
              <a:rPr lang="en-US" smtClean="0"/>
              <a:t>PT-6	MUST be connection oriented</a:t>
            </a:r>
          </a:p>
          <a:p>
            <a:pPr marL="1033463" indent="-1025525">
              <a:buFontTx/>
              <a:buNone/>
            </a:pPr>
            <a:endParaRPr lang="en-US" smtClean="0"/>
          </a:p>
          <a:p>
            <a:pPr marL="1033463" indent="-1025525">
              <a:buFontTx/>
              <a:buNone/>
            </a:pPr>
            <a:endParaRPr lang="en-US" smtClean="0"/>
          </a:p>
          <a:p>
            <a:pPr marL="1033463" indent="-1025525">
              <a:buFontTx/>
              <a:buNone/>
            </a:pPr>
            <a:r>
              <a:rPr lang="en-US" smtClean="0"/>
              <a:t>PT-7	MUST be able to carry binary data</a:t>
            </a:r>
          </a:p>
          <a:p>
            <a:pPr marL="1033463" indent="-1025525">
              <a:buFontTx/>
              <a:buNone/>
            </a:pPr>
            <a:endParaRPr lang="en-US" smtClean="0"/>
          </a:p>
        </p:txBody>
      </p:sp>
      <p:sp>
        <p:nvSpPr>
          <p:cNvPr id="98309" name="Text Box 5"/>
          <p:cNvSpPr txBox="1">
            <a:spLocks noChangeArrowheads="1"/>
          </p:cNvSpPr>
          <p:nvPr/>
        </p:nvSpPr>
        <p:spPr bwMode="auto">
          <a:xfrm>
            <a:off x="544513" y="38100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8310" name="Text Box 6"/>
          <p:cNvSpPr txBox="1">
            <a:spLocks noChangeArrowheads="1"/>
          </p:cNvSpPr>
          <p:nvPr/>
        </p:nvSpPr>
        <p:spPr bwMode="auto">
          <a:xfrm>
            <a:off x="533400" y="5562600"/>
            <a:ext cx="903288"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grpSp>
        <p:nvGrpSpPr>
          <p:cNvPr id="2" name="Group 9"/>
          <p:cNvGrpSpPr>
            <a:grpSpLocks/>
          </p:cNvGrpSpPr>
          <p:nvPr/>
        </p:nvGrpSpPr>
        <p:grpSpPr bwMode="auto">
          <a:xfrm>
            <a:off x="609600" y="2133600"/>
            <a:ext cx="3038475" cy="909638"/>
            <a:chOff x="384" y="1344"/>
            <a:chExt cx="1914" cy="573"/>
          </a:xfrm>
        </p:grpSpPr>
        <p:sp>
          <p:nvSpPr>
            <p:cNvPr id="94218" name="Text Box 4"/>
            <p:cNvSpPr txBox="1">
              <a:spLocks noChangeArrowheads="1"/>
            </p:cNvSpPr>
            <p:nvPr/>
          </p:nvSpPr>
          <p:spPr bwMode="auto">
            <a:xfrm>
              <a:off x="384" y="1344"/>
              <a:ext cx="458" cy="333"/>
            </a:xfrm>
            <a:prstGeom prst="rect">
              <a:avLst/>
            </a:prstGeom>
            <a:noFill/>
            <a:ln w="9525">
              <a:solidFill>
                <a:schemeClr val="tx1"/>
              </a:solidFill>
              <a:miter lim="800000"/>
              <a:headEnd/>
              <a:tailEnd/>
            </a:ln>
          </p:spPr>
          <p:txBody>
            <a:bodyPr wrap="none">
              <a:spAutoFit/>
            </a:bodyPr>
            <a:lstStyle/>
            <a:p>
              <a:r>
                <a:rPr lang="en-US" sz="2800">
                  <a:solidFill>
                    <a:srgbClr val="000000"/>
                  </a:solidFill>
                </a:rPr>
                <a:t>NO</a:t>
              </a:r>
            </a:p>
          </p:txBody>
        </p:sp>
        <p:sp>
          <p:nvSpPr>
            <p:cNvPr id="94219" name="Line 7"/>
            <p:cNvSpPr>
              <a:spLocks noChangeShapeType="1"/>
            </p:cNvSpPr>
            <p:nvPr/>
          </p:nvSpPr>
          <p:spPr bwMode="auto">
            <a:xfrm>
              <a:off x="816" y="1680"/>
              <a:ext cx="240" cy="144"/>
            </a:xfrm>
            <a:prstGeom prst="line">
              <a:avLst/>
            </a:prstGeom>
            <a:noFill/>
            <a:ln w="9525">
              <a:solidFill>
                <a:schemeClr val="tx1"/>
              </a:solidFill>
              <a:round/>
              <a:headEnd/>
              <a:tailEnd/>
            </a:ln>
          </p:spPr>
          <p:txBody>
            <a:bodyPr/>
            <a:lstStyle/>
            <a:p>
              <a:endParaRPr lang="en-US"/>
            </a:p>
          </p:txBody>
        </p:sp>
        <p:sp>
          <p:nvSpPr>
            <p:cNvPr id="94220" name="Text Box 8"/>
            <p:cNvSpPr txBox="1">
              <a:spLocks noChangeArrowheads="1"/>
            </p:cNvSpPr>
            <p:nvPr/>
          </p:nvSpPr>
          <p:spPr bwMode="auto">
            <a:xfrm>
              <a:off x="1008" y="1680"/>
              <a:ext cx="1290" cy="237"/>
            </a:xfrm>
            <a:prstGeom prst="rect">
              <a:avLst/>
            </a:prstGeom>
            <a:solidFill>
              <a:schemeClr val="bg1"/>
            </a:solidFill>
            <a:ln w="9525">
              <a:solidFill>
                <a:schemeClr val="tx1"/>
              </a:solidFill>
              <a:miter lim="800000"/>
              <a:headEnd/>
              <a:tailEnd/>
            </a:ln>
          </p:spPr>
          <p:txBody>
            <a:bodyPr wrap="none">
              <a:spAutoFit/>
            </a:bodyPr>
            <a:lstStyle/>
            <a:p>
              <a:r>
                <a:rPr lang="en-US">
                  <a:solidFill>
                    <a:srgbClr val="000000"/>
                  </a:solidFill>
                </a:rPr>
                <a:t>Except with PANA</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3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8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P spid="98309" grpId="0" animBg="1"/>
      <p:bldP spid="9831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p>
            <a:r>
              <a:rPr lang="en-US"/>
              <a:t>January 28, 2010</a:t>
            </a:r>
          </a:p>
        </p:txBody>
      </p:sp>
      <p:sp>
        <p:nvSpPr>
          <p:cNvPr id="95235" name="Footer Placeholder 4"/>
          <p:cNvSpPr>
            <a:spLocks noGrp="1"/>
          </p:cNvSpPr>
          <p:nvPr>
            <p:ph type="ftr" sz="quarter" idx="11"/>
          </p:nvPr>
        </p:nvSpPr>
        <p:spPr>
          <a:noFill/>
        </p:spPr>
        <p:txBody>
          <a:bodyPr/>
          <a:lstStyle/>
          <a:p>
            <a:r>
              <a:rPr lang="en-US"/>
              <a:t>NEA WG Virtual Interim</a:t>
            </a:r>
          </a:p>
        </p:txBody>
      </p:sp>
      <p:sp>
        <p:nvSpPr>
          <p:cNvPr id="95236" name="Slide Number Placeholder 5"/>
          <p:cNvSpPr>
            <a:spLocks noGrp="1"/>
          </p:cNvSpPr>
          <p:nvPr>
            <p:ph type="sldNum" sz="quarter" idx="12"/>
          </p:nvPr>
        </p:nvSpPr>
        <p:spPr>
          <a:noFill/>
        </p:spPr>
        <p:txBody>
          <a:bodyPr/>
          <a:lstStyle/>
          <a:p>
            <a:fld id="{CE636F6B-B2B1-421A-B8F1-EF1965524C12}" type="slidenum">
              <a:rPr lang="en-US" smtClean="0"/>
              <a:pPr/>
              <a:t>42</a:t>
            </a:fld>
            <a:endParaRPr lang="en-US" smtClean="0"/>
          </a:p>
        </p:txBody>
      </p:sp>
      <p:sp>
        <p:nvSpPr>
          <p:cNvPr id="95237" name="Rectangle 2"/>
          <p:cNvSpPr>
            <a:spLocks noGrp="1" noChangeArrowheads="1"/>
          </p:cNvSpPr>
          <p:nvPr>
            <p:ph type="title" idx="4294967295"/>
          </p:nvPr>
        </p:nvSpPr>
        <p:spPr/>
        <p:txBody>
          <a:bodyPr/>
          <a:lstStyle/>
          <a:p>
            <a:r>
              <a:rPr lang="en-US" sz="4000" smtClean="0"/>
              <a:t>Evaluation Against Requirements</a:t>
            </a:r>
          </a:p>
        </p:txBody>
      </p:sp>
      <p:sp>
        <p:nvSpPr>
          <p:cNvPr id="99331" name="Rectangle 3"/>
          <p:cNvSpPr>
            <a:spLocks noGrp="1" noChangeArrowheads="1"/>
          </p:cNvSpPr>
          <p:nvPr>
            <p:ph type="body" idx="4294967295"/>
          </p:nvPr>
        </p:nvSpPr>
        <p:spPr/>
        <p:txBody>
          <a:bodyPr/>
          <a:lstStyle/>
          <a:p>
            <a:pPr marL="1033463" indent="-1025525">
              <a:buFontTx/>
              <a:buNone/>
            </a:pPr>
            <a:r>
              <a:rPr lang="en-US" smtClean="0"/>
              <a:t>PT-8	MUST provide flow control and congestion control</a:t>
            </a:r>
          </a:p>
          <a:p>
            <a:pPr marL="1033463" indent="-1025525">
              <a:buFontTx/>
              <a:buNone/>
            </a:pPr>
            <a:endParaRPr lang="en-US" smtClean="0"/>
          </a:p>
          <a:p>
            <a:pPr marL="1033463" indent="-1025525">
              <a:buFontTx/>
              <a:buNone/>
            </a:pPr>
            <a:r>
              <a:rPr lang="en-US" smtClean="0"/>
              <a:t>PT-9	MUST describe capabilities and limitations</a:t>
            </a:r>
          </a:p>
          <a:p>
            <a:pPr marL="1033463" indent="-1025525">
              <a:buFontTx/>
              <a:buNone/>
            </a:pPr>
            <a:endParaRPr lang="en-US" smtClean="0"/>
          </a:p>
        </p:txBody>
      </p:sp>
      <p:sp>
        <p:nvSpPr>
          <p:cNvPr id="99332" name="Text Box 4"/>
          <p:cNvSpPr txBox="1">
            <a:spLocks noChangeArrowheads="1"/>
          </p:cNvSpPr>
          <p:nvPr/>
        </p:nvSpPr>
        <p:spPr bwMode="auto">
          <a:xfrm>
            <a:off x="533400" y="2133600"/>
            <a:ext cx="903288"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
        <p:nvSpPr>
          <p:cNvPr id="99333" name="Text Box 5"/>
          <p:cNvSpPr txBox="1">
            <a:spLocks noChangeArrowheads="1"/>
          </p:cNvSpPr>
          <p:nvPr/>
        </p:nvSpPr>
        <p:spPr bwMode="auto">
          <a:xfrm>
            <a:off x="544513" y="3810000"/>
            <a:ext cx="903287" cy="528638"/>
          </a:xfrm>
          <a:prstGeom prst="rect">
            <a:avLst/>
          </a:prstGeom>
          <a:noFill/>
          <a:ln w="9525">
            <a:solidFill>
              <a:schemeClr val="tx1"/>
            </a:solidFill>
            <a:miter lim="800000"/>
            <a:headEnd/>
            <a:tailEnd/>
          </a:ln>
        </p:spPr>
        <p:txBody>
          <a:bodyPr wrap="none">
            <a:spAutoFit/>
          </a:bodyPr>
          <a:lstStyle/>
          <a:p>
            <a:r>
              <a:rPr lang="en-US" sz="2800">
                <a:solidFill>
                  <a:srgbClr val="000000"/>
                </a:solidFill>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P spid="99332" grpId="0" animBg="1"/>
      <p:bldP spid="99333"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p>
            <a:r>
              <a:rPr lang="en-US"/>
              <a:t>January 28, 2010</a:t>
            </a:r>
          </a:p>
        </p:txBody>
      </p:sp>
      <p:sp>
        <p:nvSpPr>
          <p:cNvPr id="96259" name="Footer Placeholder 4"/>
          <p:cNvSpPr>
            <a:spLocks noGrp="1"/>
          </p:cNvSpPr>
          <p:nvPr>
            <p:ph type="ftr" sz="quarter" idx="11"/>
          </p:nvPr>
        </p:nvSpPr>
        <p:spPr>
          <a:noFill/>
        </p:spPr>
        <p:txBody>
          <a:bodyPr/>
          <a:lstStyle/>
          <a:p>
            <a:r>
              <a:rPr lang="en-US"/>
              <a:t>NEA WG Virtual Interim</a:t>
            </a:r>
          </a:p>
        </p:txBody>
      </p:sp>
      <p:sp>
        <p:nvSpPr>
          <p:cNvPr id="96260" name="Slide Number Placeholder 5"/>
          <p:cNvSpPr>
            <a:spLocks noGrp="1"/>
          </p:cNvSpPr>
          <p:nvPr>
            <p:ph type="sldNum" sz="quarter" idx="12"/>
          </p:nvPr>
        </p:nvSpPr>
        <p:spPr>
          <a:noFill/>
        </p:spPr>
        <p:txBody>
          <a:bodyPr/>
          <a:lstStyle/>
          <a:p>
            <a:fld id="{39CC358C-C69F-4009-BDC3-1E2E93ED48CD}" type="slidenum">
              <a:rPr lang="en-US" smtClean="0"/>
              <a:pPr/>
              <a:t>43</a:t>
            </a:fld>
            <a:endParaRPr lang="en-US" smtClean="0"/>
          </a:p>
        </p:txBody>
      </p:sp>
      <p:sp>
        <p:nvSpPr>
          <p:cNvPr id="96261" name="Rectangle 2"/>
          <p:cNvSpPr>
            <a:spLocks noGrp="1" noChangeArrowheads="1"/>
          </p:cNvSpPr>
          <p:nvPr>
            <p:ph type="title" idx="4294967295"/>
          </p:nvPr>
        </p:nvSpPr>
        <p:spPr/>
        <p:txBody>
          <a:bodyPr/>
          <a:lstStyle/>
          <a:p>
            <a:r>
              <a:rPr lang="en-US" smtClean="0"/>
              <a:t>Pros of PT-EAP</a:t>
            </a:r>
          </a:p>
        </p:txBody>
      </p:sp>
      <p:sp>
        <p:nvSpPr>
          <p:cNvPr id="2" name="Rectangle 3"/>
          <p:cNvSpPr>
            <a:spLocks noGrp="1" noChangeArrowheads="1"/>
          </p:cNvSpPr>
          <p:nvPr>
            <p:ph type="body" idx="4294967295"/>
          </p:nvPr>
        </p:nvSpPr>
        <p:spPr/>
        <p:txBody>
          <a:bodyPr/>
          <a:lstStyle/>
          <a:p>
            <a:pPr>
              <a:lnSpc>
                <a:spcPct val="80000"/>
              </a:lnSpc>
            </a:pPr>
            <a:r>
              <a:rPr lang="en-US" sz="1800" smtClean="0"/>
              <a:t>EAP method</a:t>
            </a:r>
          </a:p>
          <a:p>
            <a:pPr lvl="1">
              <a:lnSpc>
                <a:spcPct val="80000"/>
              </a:lnSpc>
            </a:pPr>
            <a:r>
              <a:rPr lang="en-US" sz="1600" smtClean="0"/>
              <a:t>Works with any EAP Tunnel Method</a:t>
            </a:r>
          </a:p>
          <a:p>
            <a:pPr lvl="1">
              <a:lnSpc>
                <a:spcPct val="80000"/>
              </a:lnSpc>
            </a:pPr>
            <a:r>
              <a:rPr lang="en-US" sz="1600" smtClean="0"/>
              <a:t>No changes to the EAP state machine or to supplicants (if they support adding EAP methods)</a:t>
            </a:r>
          </a:p>
          <a:p>
            <a:pPr lvl="1">
              <a:lnSpc>
                <a:spcPct val="80000"/>
              </a:lnSpc>
            </a:pPr>
            <a:endParaRPr lang="en-US" sz="1600" smtClean="0"/>
          </a:p>
          <a:p>
            <a:pPr>
              <a:lnSpc>
                <a:spcPct val="80000"/>
              </a:lnSpc>
            </a:pPr>
            <a:r>
              <a:rPr lang="en-US" sz="1800" smtClean="0"/>
              <a:t>Optional key derivation and export</a:t>
            </a:r>
          </a:p>
          <a:p>
            <a:pPr lvl="1">
              <a:lnSpc>
                <a:spcPct val="80000"/>
              </a:lnSpc>
            </a:pPr>
            <a:r>
              <a:rPr lang="en-US" sz="1600" smtClean="0"/>
              <a:t>Allows protection against lying endpoints, when used with TPM</a:t>
            </a:r>
          </a:p>
          <a:p>
            <a:pPr lvl="1">
              <a:lnSpc>
                <a:spcPct val="80000"/>
              </a:lnSpc>
            </a:pPr>
            <a:endParaRPr lang="en-US" sz="1600" smtClean="0"/>
          </a:p>
          <a:p>
            <a:pPr>
              <a:lnSpc>
                <a:spcPct val="80000"/>
              </a:lnSpc>
            </a:pPr>
            <a:r>
              <a:rPr lang="en-US" sz="1800" smtClean="0"/>
              <a:t>Equivalent to TCG’s EAP-TNC</a:t>
            </a:r>
          </a:p>
          <a:p>
            <a:pPr lvl="1">
              <a:lnSpc>
                <a:spcPct val="80000"/>
              </a:lnSpc>
            </a:pPr>
            <a:r>
              <a:rPr lang="en-US" sz="1600" smtClean="0"/>
              <a:t>Open standard with many implementations</a:t>
            </a:r>
          </a:p>
          <a:p>
            <a:pPr lvl="1">
              <a:lnSpc>
                <a:spcPct val="80000"/>
              </a:lnSpc>
            </a:pPr>
            <a:r>
              <a:rPr lang="en-US" sz="1600" smtClean="0"/>
              <a:t>Years of experience and security reviews</a:t>
            </a:r>
          </a:p>
          <a:p>
            <a:pPr lvl="1">
              <a:lnSpc>
                <a:spcPct val="80000"/>
              </a:lnSpc>
            </a:pPr>
            <a:endParaRPr lang="en-US" sz="1600" smtClean="0"/>
          </a:p>
          <a:p>
            <a:pPr>
              <a:lnSpc>
                <a:spcPct val="80000"/>
              </a:lnSpc>
            </a:pPr>
            <a:r>
              <a:rPr lang="en-US" sz="1800" smtClean="0"/>
              <a:t>No external dependencies</a:t>
            </a:r>
          </a:p>
          <a:p>
            <a:pPr lvl="1">
              <a:lnSpc>
                <a:spcPct val="80000"/>
              </a:lnSpc>
            </a:pPr>
            <a:r>
              <a:rPr lang="en-US" sz="1600" smtClean="0"/>
              <a:t>Easy to move to Proposed Standard</a:t>
            </a:r>
          </a:p>
          <a:p>
            <a:pPr lvl="1">
              <a:lnSpc>
                <a:spcPct val="80000"/>
              </a:lnSpc>
            </a:pPr>
            <a:endParaRPr lang="en-US" sz="1600" smtClean="0"/>
          </a:p>
          <a:p>
            <a:pPr>
              <a:lnSpc>
                <a:spcPct val="80000"/>
              </a:lnSpc>
            </a:pPr>
            <a:r>
              <a:rPr lang="en-US" sz="1800" smtClean="0"/>
              <a:t>Scalable</a:t>
            </a:r>
          </a:p>
          <a:p>
            <a:pPr lvl="1">
              <a:lnSpc>
                <a:spcPct val="80000"/>
              </a:lnSpc>
            </a:pPr>
            <a:r>
              <a:rPr lang="en-US" sz="1600" smtClean="0"/>
              <a:t>Supports PB-TNC messages up to 2^32 – 1 bytes via fragmentation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p>
            <a:r>
              <a:rPr lang="en-US"/>
              <a:t>January 28, 2010</a:t>
            </a:r>
          </a:p>
        </p:txBody>
      </p:sp>
      <p:sp>
        <p:nvSpPr>
          <p:cNvPr id="97283" name="Footer Placeholder 4"/>
          <p:cNvSpPr>
            <a:spLocks noGrp="1"/>
          </p:cNvSpPr>
          <p:nvPr>
            <p:ph type="ftr" sz="quarter" idx="11"/>
          </p:nvPr>
        </p:nvSpPr>
        <p:spPr>
          <a:noFill/>
        </p:spPr>
        <p:txBody>
          <a:bodyPr/>
          <a:lstStyle/>
          <a:p>
            <a:r>
              <a:rPr lang="en-US"/>
              <a:t>NEA WG Virtual Interim</a:t>
            </a:r>
          </a:p>
        </p:txBody>
      </p:sp>
      <p:sp>
        <p:nvSpPr>
          <p:cNvPr id="97284" name="Slide Number Placeholder 5"/>
          <p:cNvSpPr>
            <a:spLocks noGrp="1"/>
          </p:cNvSpPr>
          <p:nvPr>
            <p:ph type="sldNum" sz="quarter" idx="12"/>
          </p:nvPr>
        </p:nvSpPr>
        <p:spPr>
          <a:noFill/>
        </p:spPr>
        <p:txBody>
          <a:bodyPr/>
          <a:lstStyle/>
          <a:p>
            <a:fld id="{F1F4AD53-AD2C-4824-A542-DCFB410181A7}" type="slidenum">
              <a:rPr lang="en-US" smtClean="0"/>
              <a:pPr/>
              <a:t>44</a:t>
            </a:fld>
            <a:endParaRPr lang="en-US" smtClean="0"/>
          </a:p>
        </p:txBody>
      </p:sp>
      <p:sp>
        <p:nvSpPr>
          <p:cNvPr id="97285" name="Rectangle 2"/>
          <p:cNvSpPr>
            <a:spLocks noGrp="1" noChangeArrowheads="1"/>
          </p:cNvSpPr>
          <p:nvPr>
            <p:ph type="title" idx="4294967295"/>
          </p:nvPr>
        </p:nvSpPr>
        <p:spPr/>
        <p:txBody>
          <a:bodyPr/>
          <a:lstStyle/>
          <a:p>
            <a:r>
              <a:rPr lang="en-US" smtClean="0"/>
              <a:t>Cons of PT-EAP</a:t>
            </a:r>
          </a:p>
        </p:txBody>
      </p:sp>
      <p:sp>
        <p:nvSpPr>
          <p:cNvPr id="100355" name="Rectangle 3"/>
          <p:cNvSpPr>
            <a:spLocks noGrp="1" noChangeArrowheads="1"/>
          </p:cNvSpPr>
          <p:nvPr>
            <p:ph type="body" idx="4294967295"/>
          </p:nvPr>
        </p:nvSpPr>
        <p:spPr/>
        <p:txBody>
          <a:bodyPr/>
          <a:lstStyle/>
          <a:p>
            <a:r>
              <a:rPr lang="en-US" smtClean="0"/>
              <a:t>Key derivation and export adds complexity</a:t>
            </a:r>
          </a:p>
          <a:p>
            <a:pPr lvl="1"/>
            <a:r>
              <a:rPr lang="en-US" smtClean="0"/>
              <a:t>But it’s optional with no cost if not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Date Placeholder 3"/>
          <p:cNvSpPr>
            <a:spLocks noGrp="1"/>
          </p:cNvSpPr>
          <p:nvPr>
            <p:ph type="dt" sz="quarter" idx="10"/>
          </p:nvPr>
        </p:nvSpPr>
        <p:spPr>
          <a:noFill/>
        </p:spPr>
        <p:txBody>
          <a:bodyPr/>
          <a:lstStyle/>
          <a:p>
            <a:r>
              <a:rPr lang="en-US"/>
              <a:t>January 28, 2010</a:t>
            </a:r>
          </a:p>
        </p:txBody>
      </p:sp>
      <p:sp>
        <p:nvSpPr>
          <p:cNvPr id="98307" name="Footer Placeholder 4"/>
          <p:cNvSpPr>
            <a:spLocks noGrp="1"/>
          </p:cNvSpPr>
          <p:nvPr>
            <p:ph type="ftr" sz="quarter" idx="11"/>
          </p:nvPr>
        </p:nvSpPr>
        <p:spPr>
          <a:noFill/>
        </p:spPr>
        <p:txBody>
          <a:bodyPr/>
          <a:lstStyle/>
          <a:p>
            <a:r>
              <a:rPr lang="en-US"/>
              <a:t>NEA WG Virtual Interim</a:t>
            </a:r>
          </a:p>
        </p:txBody>
      </p:sp>
      <p:sp>
        <p:nvSpPr>
          <p:cNvPr id="98308" name="Slide Number Placeholder 5"/>
          <p:cNvSpPr>
            <a:spLocks noGrp="1"/>
          </p:cNvSpPr>
          <p:nvPr>
            <p:ph type="sldNum" sz="quarter" idx="12"/>
          </p:nvPr>
        </p:nvSpPr>
        <p:spPr>
          <a:noFill/>
        </p:spPr>
        <p:txBody>
          <a:bodyPr/>
          <a:lstStyle/>
          <a:p>
            <a:fld id="{EA2267BE-00D5-4CD9-97E1-0A1FF348E1E1}" type="slidenum">
              <a:rPr lang="en-US" smtClean="0"/>
              <a:pPr/>
              <a:t>45</a:t>
            </a:fld>
            <a:endParaRPr lang="en-US" smtClean="0"/>
          </a:p>
        </p:txBody>
      </p:sp>
      <p:sp>
        <p:nvSpPr>
          <p:cNvPr id="98309" name="Rectangle 2"/>
          <p:cNvSpPr>
            <a:spLocks noGrp="1" noChangeArrowheads="1"/>
          </p:cNvSpPr>
          <p:nvPr>
            <p:ph type="ctrTitle" idx="4294967295"/>
          </p:nvPr>
        </p:nvSpPr>
        <p:spPr>
          <a:xfrm>
            <a:off x="685800" y="2130425"/>
            <a:ext cx="7772400" cy="1470025"/>
          </a:xfrm>
        </p:spPr>
        <p:txBody>
          <a:bodyPr/>
          <a:lstStyle/>
          <a:p>
            <a:r>
              <a:rPr lang="en-US" smtClean="0"/>
              <a:t>Questions?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p>
            <a:r>
              <a:rPr lang="en-US"/>
              <a:t>January 28, 2010</a:t>
            </a:r>
          </a:p>
        </p:txBody>
      </p:sp>
      <p:sp>
        <p:nvSpPr>
          <p:cNvPr id="19459" name="Footer Placeholder 4"/>
          <p:cNvSpPr>
            <a:spLocks noGrp="1"/>
          </p:cNvSpPr>
          <p:nvPr>
            <p:ph type="ftr" sz="quarter" idx="11"/>
          </p:nvPr>
        </p:nvSpPr>
        <p:spPr>
          <a:noFill/>
        </p:spPr>
        <p:txBody>
          <a:bodyPr/>
          <a:lstStyle/>
          <a:p>
            <a:r>
              <a:rPr lang="en-US"/>
              <a:t>NEA WG</a:t>
            </a:r>
          </a:p>
        </p:txBody>
      </p:sp>
      <p:sp>
        <p:nvSpPr>
          <p:cNvPr id="19460" name="Slide Number Placeholder 5"/>
          <p:cNvSpPr>
            <a:spLocks noGrp="1"/>
          </p:cNvSpPr>
          <p:nvPr>
            <p:ph type="sldNum" sz="quarter" idx="12"/>
          </p:nvPr>
        </p:nvSpPr>
        <p:spPr>
          <a:noFill/>
        </p:spPr>
        <p:txBody>
          <a:bodyPr/>
          <a:lstStyle/>
          <a:p>
            <a:fld id="{037B7D1E-FB23-47C3-BFE2-DA83DABE404E}" type="slidenum">
              <a:rPr lang="en-US"/>
              <a:pPr/>
              <a:t>46</a:t>
            </a:fld>
            <a:endParaRPr lang="en-US"/>
          </a:p>
        </p:txBody>
      </p:sp>
      <p:sp>
        <p:nvSpPr>
          <p:cNvPr id="19461" name="Rectangle 2"/>
          <p:cNvSpPr>
            <a:spLocks noGrp="1" noChangeArrowheads="1"/>
          </p:cNvSpPr>
          <p:nvPr>
            <p:ph type="ctrTitle" idx="4294967295"/>
          </p:nvPr>
        </p:nvSpPr>
        <p:spPr>
          <a:xfrm>
            <a:off x="685800" y="2130425"/>
            <a:ext cx="7772400" cy="1470025"/>
          </a:xfrm>
        </p:spPr>
        <p:txBody>
          <a:bodyPr/>
          <a:lstStyle/>
          <a:p>
            <a:pPr eaLnBrk="1" hangingPunct="1"/>
            <a:r>
              <a:rPr lang="en-US" dirty="0" smtClean="0"/>
              <a:t/>
            </a:r>
            <a:br>
              <a:rPr lang="en-US" dirty="0" smtClean="0"/>
            </a:br>
            <a:r>
              <a:rPr lang="en-US" dirty="0" err="1" smtClean="0"/>
              <a:t>EAP</a:t>
            </a:r>
            <a:r>
              <a:rPr lang="en-US" dirty="0" smtClean="0"/>
              <a:t>-NEA-</a:t>
            </a:r>
            <a:r>
              <a:rPr lang="en-US" dirty="0" err="1" smtClean="0"/>
              <a:t>TLV</a:t>
            </a:r>
            <a:r>
              <a:rPr lang="en-US" dirty="0" smtClean="0"/>
              <a:t> Evaluation</a:t>
            </a:r>
            <a:endParaRPr lang="en-US" dirty="0" smtClean="0"/>
          </a:p>
        </p:txBody>
      </p:sp>
      <p:sp>
        <p:nvSpPr>
          <p:cNvPr id="19462" name="Rectangle 3"/>
          <p:cNvSpPr>
            <a:spLocks noGrp="1" noChangeArrowheads="1"/>
          </p:cNvSpPr>
          <p:nvPr>
            <p:ph type="subTitle" idx="4294967295"/>
          </p:nvPr>
        </p:nvSpPr>
        <p:spPr>
          <a:xfrm>
            <a:off x="1371600" y="3886200"/>
            <a:ext cx="6400800" cy="1752600"/>
          </a:xfrm>
        </p:spPr>
        <p:txBody>
          <a:bodyPr/>
          <a:lstStyle/>
          <a:p>
            <a:pPr marL="0" indent="0" algn="ctr" eaLnBrk="1" hangingPunct="1">
              <a:buFontTx/>
              <a:buNone/>
            </a:pPr>
            <a:endParaRPr lang="en-US" sz="1600" smtClean="0"/>
          </a:p>
          <a:p>
            <a:pPr marL="0" indent="0" algn="ctr" eaLnBrk="1" hangingPunct="1">
              <a:buFontTx/>
              <a:buNone/>
            </a:pPr>
            <a:r>
              <a:rPr lang="en-US" sz="1400" smtClean="0"/>
              <a:t>Nancy Cam-Winget	</a:t>
            </a:r>
            <a:r>
              <a:rPr lang="en-US" sz="1400" smtClean="0">
                <a:hlinkClick r:id="rId2"/>
              </a:rPr>
              <a:t>ncamwing@cisco.com</a:t>
            </a:r>
            <a:endParaRPr lang="en-US" sz="1400" smtClean="0"/>
          </a:p>
          <a:p>
            <a:pPr marL="0" indent="0" algn="ctr" eaLnBrk="1" hangingPunct="1">
              <a:buFontTx/>
              <a:buNone/>
            </a:pPr>
            <a:r>
              <a:rPr lang="en-US" sz="1400" smtClean="0"/>
              <a:t>Hao Zhou		</a:t>
            </a:r>
            <a:r>
              <a:rPr lang="en-US" sz="1400" smtClean="0">
                <a:hlinkClick r:id="rId3"/>
              </a:rPr>
              <a:t>hzhou@cisco.com</a:t>
            </a:r>
            <a:endParaRPr lang="en-US" sz="1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p>
            <a:r>
              <a:rPr lang="en-US"/>
              <a:t>January 28, 2010</a:t>
            </a:r>
          </a:p>
        </p:txBody>
      </p:sp>
      <p:sp>
        <p:nvSpPr>
          <p:cNvPr id="20483" name="Footer Placeholder 4"/>
          <p:cNvSpPr>
            <a:spLocks noGrp="1"/>
          </p:cNvSpPr>
          <p:nvPr>
            <p:ph type="ftr" sz="quarter" idx="11"/>
          </p:nvPr>
        </p:nvSpPr>
        <p:spPr>
          <a:noFill/>
        </p:spPr>
        <p:txBody>
          <a:bodyPr/>
          <a:lstStyle/>
          <a:p>
            <a:r>
              <a:rPr lang="en-US"/>
              <a:t>NEA WG</a:t>
            </a:r>
          </a:p>
        </p:txBody>
      </p:sp>
      <p:sp>
        <p:nvSpPr>
          <p:cNvPr id="20484" name="Slide Number Placeholder 5"/>
          <p:cNvSpPr>
            <a:spLocks noGrp="1"/>
          </p:cNvSpPr>
          <p:nvPr>
            <p:ph type="sldNum" sz="quarter" idx="12"/>
          </p:nvPr>
        </p:nvSpPr>
        <p:spPr>
          <a:noFill/>
        </p:spPr>
        <p:txBody>
          <a:bodyPr/>
          <a:lstStyle/>
          <a:p>
            <a:fld id="{904BC7AF-EB51-4CBE-96E1-118826795C88}" type="slidenum">
              <a:rPr lang="en-US"/>
              <a:pPr/>
              <a:t>47</a:t>
            </a:fld>
            <a:endParaRPr lang="en-US"/>
          </a:p>
        </p:txBody>
      </p:sp>
      <p:sp>
        <p:nvSpPr>
          <p:cNvPr id="20485" name="Rectangle 2"/>
          <p:cNvSpPr>
            <a:spLocks noGrp="1" noChangeArrowheads="1"/>
          </p:cNvSpPr>
          <p:nvPr>
            <p:ph type="title"/>
          </p:nvPr>
        </p:nvSpPr>
        <p:spPr/>
        <p:txBody>
          <a:bodyPr/>
          <a:lstStyle/>
          <a:p>
            <a:pPr eaLnBrk="1" hangingPunct="1"/>
            <a:r>
              <a:rPr lang="en-US" dirty="0" smtClean="0"/>
              <a:t>Outline</a:t>
            </a:r>
            <a:endParaRPr lang="en-US" dirty="0" smtClean="0"/>
          </a:p>
        </p:txBody>
      </p:sp>
      <p:sp>
        <p:nvSpPr>
          <p:cNvPr id="20486" name="Rectangle 3"/>
          <p:cNvSpPr>
            <a:spLocks noGrp="1" noChangeArrowheads="1"/>
          </p:cNvSpPr>
          <p:nvPr>
            <p:ph type="body" idx="1"/>
          </p:nvPr>
        </p:nvSpPr>
        <p:spPr/>
        <p:txBody>
          <a:bodyPr/>
          <a:lstStyle/>
          <a:p>
            <a:pPr defTabSz="576263" eaLnBrk="1" hangingPunct="1">
              <a:lnSpc>
                <a:spcPct val="80000"/>
              </a:lnSpc>
            </a:pPr>
            <a:r>
              <a:rPr lang="en-US" sz="2000" smtClean="0"/>
              <a:t>NEA Encapsulations</a:t>
            </a:r>
          </a:p>
          <a:p>
            <a:pPr defTabSz="576263" eaLnBrk="1" hangingPunct="1">
              <a:lnSpc>
                <a:spcPct val="80000"/>
              </a:lnSpc>
            </a:pPr>
            <a:r>
              <a:rPr lang="en-US" sz="2000" smtClean="0"/>
              <a:t>EAP Tunneled Encapsulation</a:t>
            </a:r>
          </a:p>
          <a:p>
            <a:pPr defTabSz="576263" eaLnBrk="1" hangingPunct="1">
              <a:lnSpc>
                <a:spcPct val="80000"/>
              </a:lnSpc>
            </a:pPr>
            <a:r>
              <a:rPr lang="en-US" sz="2000" smtClean="0"/>
              <a:t>EAP TLV container</a:t>
            </a:r>
          </a:p>
          <a:p>
            <a:pPr defTabSz="576263" eaLnBrk="1" hangingPunct="1">
              <a:lnSpc>
                <a:spcPct val="80000"/>
              </a:lnSpc>
            </a:pPr>
            <a:r>
              <a:rPr lang="en-US" sz="2000" smtClean="0"/>
              <a:t>EAP NEA TLV container</a:t>
            </a:r>
          </a:p>
          <a:p>
            <a:pPr defTabSz="576263" eaLnBrk="1" hangingPunct="1">
              <a:lnSpc>
                <a:spcPct val="80000"/>
              </a:lnSpc>
            </a:pPr>
            <a:r>
              <a:rPr lang="en-US" sz="2000" smtClean="0"/>
              <a:t>PT Requirements</a:t>
            </a:r>
          </a:p>
          <a:p>
            <a:pPr defTabSz="576263" eaLnBrk="1" hangingPunct="1">
              <a:lnSpc>
                <a:spcPct val="80000"/>
              </a:lnSpc>
            </a:pPr>
            <a:endParaRPr lang="en-US" sz="20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p>
            <a:r>
              <a:rPr lang="en-US"/>
              <a:t>January 28, 2010</a:t>
            </a:r>
          </a:p>
        </p:txBody>
      </p:sp>
      <p:sp>
        <p:nvSpPr>
          <p:cNvPr id="21507" name="Footer Placeholder 4"/>
          <p:cNvSpPr>
            <a:spLocks noGrp="1"/>
          </p:cNvSpPr>
          <p:nvPr>
            <p:ph type="ftr" sz="quarter" idx="11"/>
          </p:nvPr>
        </p:nvSpPr>
        <p:spPr>
          <a:noFill/>
        </p:spPr>
        <p:txBody>
          <a:bodyPr/>
          <a:lstStyle/>
          <a:p>
            <a:r>
              <a:rPr lang="en-US"/>
              <a:t>NEA WG</a:t>
            </a:r>
          </a:p>
        </p:txBody>
      </p:sp>
      <p:sp>
        <p:nvSpPr>
          <p:cNvPr id="21508" name="Slide Number Placeholder 5"/>
          <p:cNvSpPr>
            <a:spLocks noGrp="1"/>
          </p:cNvSpPr>
          <p:nvPr>
            <p:ph type="sldNum" sz="quarter" idx="12"/>
          </p:nvPr>
        </p:nvSpPr>
        <p:spPr>
          <a:noFill/>
        </p:spPr>
        <p:txBody>
          <a:bodyPr/>
          <a:lstStyle/>
          <a:p>
            <a:fld id="{DE12DCCE-5067-45CE-BD06-8224C1C9B877}" type="slidenum">
              <a:rPr lang="en-US"/>
              <a:pPr/>
              <a:t>48</a:t>
            </a:fld>
            <a:endParaRPr lang="en-US"/>
          </a:p>
        </p:txBody>
      </p:sp>
      <p:sp>
        <p:nvSpPr>
          <p:cNvPr id="21509" name="Rectangle 2"/>
          <p:cNvSpPr>
            <a:spLocks noGrp="1" noChangeArrowheads="1"/>
          </p:cNvSpPr>
          <p:nvPr>
            <p:ph type="title"/>
          </p:nvPr>
        </p:nvSpPr>
        <p:spPr/>
        <p:txBody>
          <a:bodyPr/>
          <a:lstStyle/>
          <a:p>
            <a:r>
              <a:rPr lang="en-US" sz="3600" smtClean="0"/>
              <a:t>PA-TNC Within PB-TNC Within PT</a:t>
            </a:r>
          </a:p>
        </p:txBody>
      </p:sp>
      <p:sp>
        <p:nvSpPr>
          <p:cNvPr id="21510" name="Rectangle 21"/>
          <p:cNvSpPr>
            <a:spLocks noChangeArrowheads="1"/>
          </p:cNvSpPr>
          <p:nvPr/>
        </p:nvSpPr>
        <p:spPr bwMode="auto">
          <a:xfrm>
            <a:off x="457200" y="1447800"/>
            <a:ext cx="8153400" cy="3810000"/>
          </a:xfrm>
          <a:prstGeom prst="rect">
            <a:avLst/>
          </a:prstGeom>
          <a:solidFill>
            <a:schemeClr val="bg1"/>
          </a:solidFill>
          <a:ln w="22225">
            <a:solidFill>
              <a:schemeClr val="tx1"/>
            </a:solidFill>
            <a:miter lim="800000"/>
            <a:headEnd/>
            <a:tailEnd/>
          </a:ln>
        </p:spPr>
        <p:txBody>
          <a:bodyPr wrap="none" anchor="ctr"/>
          <a:lstStyle/>
          <a:p>
            <a:pPr algn="ctr"/>
            <a:endParaRPr lang="en-US"/>
          </a:p>
        </p:txBody>
      </p:sp>
      <p:sp>
        <p:nvSpPr>
          <p:cNvPr id="21511" name="Rectangle 22"/>
          <p:cNvSpPr>
            <a:spLocks noChangeArrowheads="1"/>
          </p:cNvSpPr>
          <p:nvPr/>
        </p:nvSpPr>
        <p:spPr bwMode="auto">
          <a:xfrm>
            <a:off x="609600" y="1905000"/>
            <a:ext cx="7848600" cy="3200400"/>
          </a:xfrm>
          <a:prstGeom prst="rect">
            <a:avLst/>
          </a:prstGeom>
          <a:solidFill>
            <a:schemeClr val="bg1"/>
          </a:solidFill>
          <a:ln w="22225">
            <a:solidFill>
              <a:schemeClr val="tx1"/>
            </a:solidFill>
            <a:miter lim="800000"/>
            <a:headEnd/>
            <a:tailEnd/>
          </a:ln>
        </p:spPr>
        <p:txBody>
          <a:bodyPr wrap="none" anchor="ctr"/>
          <a:lstStyle/>
          <a:p>
            <a:endParaRPr lang="en-US"/>
          </a:p>
        </p:txBody>
      </p:sp>
      <p:sp>
        <p:nvSpPr>
          <p:cNvPr id="21512" name="Text Box 23"/>
          <p:cNvSpPr txBox="1">
            <a:spLocks noChangeArrowheads="1"/>
          </p:cNvSpPr>
          <p:nvPr/>
        </p:nvSpPr>
        <p:spPr bwMode="auto">
          <a:xfrm>
            <a:off x="514350" y="1462088"/>
            <a:ext cx="476250" cy="366712"/>
          </a:xfrm>
          <a:prstGeom prst="rect">
            <a:avLst/>
          </a:prstGeom>
          <a:solidFill>
            <a:schemeClr val="bg1"/>
          </a:solidFill>
          <a:ln w="22225">
            <a:noFill/>
            <a:miter lim="800000"/>
            <a:headEnd/>
            <a:tailEnd/>
          </a:ln>
        </p:spPr>
        <p:txBody>
          <a:bodyPr wrap="none">
            <a:spAutoFit/>
          </a:bodyPr>
          <a:lstStyle/>
          <a:p>
            <a:r>
              <a:rPr lang="en-US"/>
              <a:t>PT</a:t>
            </a:r>
          </a:p>
        </p:txBody>
      </p:sp>
      <p:sp>
        <p:nvSpPr>
          <p:cNvPr id="21513" name="Text Box 24"/>
          <p:cNvSpPr txBox="1">
            <a:spLocks noChangeArrowheads="1"/>
          </p:cNvSpPr>
          <p:nvPr/>
        </p:nvSpPr>
        <p:spPr bwMode="auto">
          <a:xfrm>
            <a:off x="666750" y="1919288"/>
            <a:ext cx="4140200" cy="366712"/>
          </a:xfrm>
          <a:prstGeom prst="rect">
            <a:avLst/>
          </a:prstGeom>
          <a:solidFill>
            <a:schemeClr val="bg1"/>
          </a:solidFill>
          <a:ln w="22225">
            <a:noFill/>
            <a:miter lim="800000"/>
            <a:headEnd/>
            <a:tailEnd/>
          </a:ln>
        </p:spPr>
        <p:txBody>
          <a:bodyPr wrap="none">
            <a:spAutoFit/>
          </a:bodyPr>
          <a:lstStyle/>
          <a:p>
            <a:r>
              <a:rPr lang="en-US"/>
              <a:t>PB-TNC Header (Batch-Type=CDATA)</a:t>
            </a:r>
          </a:p>
        </p:txBody>
      </p:sp>
      <p:sp>
        <p:nvSpPr>
          <p:cNvPr id="21514" name="Rectangle 25"/>
          <p:cNvSpPr>
            <a:spLocks noChangeArrowheads="1"/>
          </p:cNvSpPr>
          <p:nvPr/>
        </p:nvSpPr>
        <p:spPr bwMode="auto">
          <a:xfrm>
            <a:off x="762000" y="2362200"/>
            <a:ext cx="7391400" cy="2590800"/>
          </a:xfrm>
          <a:prstGeom prst="rect">
            <a:avLst/>
          </a:prstGeom>
          <a:solidFill>
            <a:schemeClr val="bg1"/>
          </a:solidFill>
          <a:ln w="22225">
            <a:solidFill>
              <a:schemeClr val="tx1"/>
            </a:solidFill>
            <a:miter lim="800000"/>
            <a:headEnd/>
            <a:tailEnd/>
          </a:ln>
        </p:spPr>
        <p:txBody>
          <a:bodyPr wrap="none" anchor="ctr"/>
          <a:lstStyle/>
          <a:p>
            <a:endParaRPr lang="en-US"/>
          </a:p>
        </p:txBody>
      </p:sp>
      <p:sp>
        <p:nvSpPr>
          <p:cNvPr id="21515" name="Text Box 26"/>
          <p:cNvSpPr txBox="1">
            <a:spLocks noChangeArrowheads="1"/>
          </p:cNvSpPr>
          <p:nvPr/>
        </p:nvSpPr>
        <p:spPr bwMode="auto">
          <a:xfrm>
            <a:off x="838200" y="2452688"/>
            <a:ext cx="7213600" cy="366712"/>
          </a:xfrm>
          <a:prstGeom prst="rect">
            <a:avLst/>
          </a:prstGeom>
          <a:solidFill>
            <a:schemeClr val="bg1"/>
          </a:solidFill>
          <a:ln w="22225">
            <a:noFill/>
            <a:miter lim="800000"/>
            <a:headEnd/>
            <a:tailEnd/>
          </a:ln>
        </p:spPr>
        <p:txBody>
          <a:bodyPr wrap="none">
            <a:spAutoFit/>
          </a:bodyPr>
          <a:lstStyle/>
          <a:p>
            <a:r>
              <a:rPr lang="en-US"/>
              <a:t>PB-TNC Message (Type=PB-PA, PA Vendor ID=0, PA Subtype= OS)</a:t>
            </a:r>
          </a:p>
        </p:txBody>
      </p:sp>
      <p:sp>
        <p:nvSpPr>
          <p:cNvPr id="21516" name="Rectangle 27"/>
          <p:cNvSpPr>
            <a:spLocks noChangeArrowheads="1"/>
          </p:cNvSpPr>
          <p:nvPr/>
        </p:nvSpPr>
        <p:spPr bwMode="auto">
          <a:xfrm>
            <a:off x="838200" y="2971800"/>
            <a:ext cx="7239000" cy="1828800"/>
          </a:xfrm>
          <a:prstGeom prst="rect">
            <a:avLst/>
          </a:prstGeom>
          <a:solidFill>
            <a:schemeClr val="bg1"/>
          </a:solidFill>
          <a:ln w="22225">
            <a:solidFill>
              <a:schemeClr val="tx1"/>
            </a:solidFill>
            <a:miter lim="800000"/>
            <a:headEnd/>
            <a:tailEnd/>
          </a:ln>
        </p:spPr>
        <p:txBody>
          <a:bodyPr wrap="none" anchor="ctr"/>
          <a:lstStyle/>
          <a:p>
            <a:endParaRPr lang="en-US"/>
          </a:p>
        </p:txBody>
      </p:sp>
      <p:sp>
        <p:nvSpPr>
          <p:cNvPr id="21517" name="Text Box 28"/>
          <p:cNvSpPr txBox="1">
            <a:spLocks noChangeArrowheads="1"/>
          </p:cNvSpPr>
          <p:nvPr/>
        </p:nvSpPr>
        <p:spPr bwMode="auto">
          <a:xfrm>
            <a:off x="914400" y="3048000"/>
            <a:ext cx="2025650" cy="366713"/>
          </a:xfrm>
          <a:prstGeom prst="rect">
            <a:avLst/>
          </a:prstGeom>
          <a:solidFill>
            <a:schemeClr val="bg1"/>
          </a:solidFill>
          <a:ln w="22225">
            <a:noFill/>
            <a:miter lim="800000"/>
            <a:headEnd/>
            <a:tailEnd/>
          </a:ln>
        </p:spPr>
        <p:txBody>
          <a:bodyPr wrap="none">
            <a:spAutoFit/>
          </a:bodyPr>
          <a:lstStyle/>
          <a:p>
            <a:r>
              <a:rPr lang="en-US"/>
              <a:t>PA-TNC Message</a:t>
            </a:r>
          </a:p>
        </p:txBody>
      </p:sp>
      <p:sp>
        <p:nvSpPr>
          <p:cNvPr id="21518" name="Rectangle 29"/>
          <p:cNvSpPr>
            <a:spLocks noChangeArrowheads="1"/>
          </p:cNvSpPr>
          <p:nvPr/>
        </p:nvSpPr>
        <p:spPr bwMode="auto">
          <a:xfrm>
            <a:off x="990600" y="3581400"/>
            <a:ext cx="7010400" cy="533400"/>
          </a:xfrm>
          <a:prstGeom prst="rect">
            <a:avLst/>
          </a:prstGeom>
          <a:solidFill>
            <a:schemeClr val="bg1"/>
          </a:solidFill>
          <a:ln w="22225">
            <a:solidFill>
              <a:schemeClr val="tx1"/>
            </a:solidFill>
            <a:miter lim="800000"/>
            <a:headEnd/>
            <a:tailEnd/>
          </a:ln>
        </p:spPr>
        <p:txBody>
          <a:bodyPr wrap="none" anchor="ctr"/>
          <a:lstStyle/>
          <a:p>
            <a:endParaRPr lang="en-US"/>
          </a:p>
        </p:txBody>
      </p:sp>
      <p:sp>
        <p:nvSpPr>
          <p:cNvPr id="21519" name="Text Box 30"/>
          <p:cNvSpPr txBox="1">
            <a:spLocks noChangeArrowheads="1"/>
          </p:cNvSpPr>
          <p:nvPr/>
        </p:nvSpPr>
        <p:spPr bwMode="auto">
          <a:xfrm>
            <a:off x="1022350" y="3671888"/>
            <a:ext cx="6673850" cy="366712"/>
          </a:xfrm>
          <a:prstGeom prst="rect">
            <a:avLst/>
          </a:prstGeom>
          <a:solidFill>
            <a:schemeClr val="bg1"/>
          </a:solidFill>
          <a:ln w="22225">
            <a:noFill/>
            <a:miter lim="800000"/>
            <a:headEnd/>
            <a:tailEnd/>
          </a:ln>
        </p:spPr>
        <p:txBody>
          <a:bodyPr wrap="none">
            <a:spAutoFit/>
          </a:bodyPr>
          <a:lstStyle/>
          <a:p>
            <a:r>
              <a:rPr lang="en-US"/>
              <a:t>PA-TNC Attribute (Type=Product Info, Product ID=Windows XP)</a:t>
            </a:r>
          </a:p>
        </p:txBody>
      </p:sp>
      <p:sp>
        <p:nvSpPr>
          <p:cNvPr id="21520" name="Rectangle 31"/>
          <p:cNvSpPr>
            <a:spLocks noChangeArrowheads="1"/>
          </p:cNvSpPr>
          <p:nvPr/>
        </p:nvSpPr>
        <p:spPr bwMode="auto">
          <a:xfrm>
            <a:off x="990600" y="4191000"/>
            <a:ext cx="7010400" cy="533400"/>
          </a:xfrm>
          <a:prstGeom prst="rect">
            <a:avLst/>
          </a:prstGeom>
          <a:solidFill>
            <a:schemeClr val="bg1"/>
          </a:solidFill>
          <a:ln w="22225">
            <a:solidFill>
              <a:schemeClr val="tx1"/>
            </a:solidFill>
            <a:miter lim="800000"/>
            <a:headEnd/>
            <a:tailEnd/>
          </a:ln>
        </p:spPr>
        <p:txBody>
          <a:bodyPr wrap="none" anchor="ctr"/>
          <a:lstStyle/>
          <a:p>
            <a:endParaRPr lang="en-US"/>
          </a:p>
        </p:txBody>
      </p:sp>
      <p:sp>
        <p:nvSpPr>
          <p:cNvPr id="21521" name="Text Box 32"/>
          <p:cNvSpPr txBox="1">
            <a:spLocks noChangeArrowheads="1"/>
          </p:cNvSpPr>
          <p:nvPr/>
        </p:nvSpPr>
        <p:spPr bwMode="auto">
          <a:xfrm>
            <a:off x="1041400" y="4281488"/>
            <a:ext cx="6731000" cy="366712"/>
          </a:xfrm>
          <a:prstGeom prst="rect">
            <a:avLst/>
          </a:prstGeom>
          <a:solidFill>
            <a:schemeClr val="bg1"/>
          </a:solidFill>
          <a:ln w="22225">
            <a:noFill/>
            <a:miter lim="800000"/>
            <a:headEnd/>
            <a:tailEnd/>
          </a:ln>
        </p:spPr>
        <p:txBody>
          <a:bodyPr wrap="none">
            <a:spAutoFit/>
          </a:bodyPr>
          <a:lstStyle/>
          <a:p>
            <a:r>
              <a:rPr lang="en-US"/>
              <a:t>PA-TNC Attribute (Type=Numeric Version, Major=5, Minor=3,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p>
            <a:r>
              <a:rPr lang="en-US"/>
              <a:t>January 28, 2010</a:t>
            </a:r>
          </a:p>
        </p:txBody>
      </p:sp>
      <p:sp>
        <p:nvSpPr>
          <p:cNvPr id="22531" name="Footer Placeholder 4"/>
          <p:cNvSpPr>
            <a:spLocks noGrp="1"/>
          </p:cNvSpPr>
          <p:nvPr>
            <p:ph type="ftr" sz="quarter" idx="11"/>
          </p:nvPr>
        </p:nvSpPr>
        <p:spPr>
          <a:noFill/>
        </p:spPr>
        <p:txBody>
          <a:bodyPr/>
          <a:lstStyle/>
          <a:p>
            <a:r>
              <a:rPr lang="en-US"/>
              <a:t>NEA WG</a:t>
            </a:r>
          </a:p>
        </p:txBody>
      </p:sp>
      <p:sp>
        <p:nvSpPr>
          <p:cNvPr id="22532" name="Slide Number Placeholder 5"/>
          <p:cNvSpPr>
            <a:spLocks noGrp="1"/>
          </p:cNvSpPr>
          <p:nvPr>
            <p:ph type="sldNum" sz="quarter" idx="12"/>
          </p:nvPr>
        </p:nvSpPr>
        <p:spPr>
          <a:noFill/>
        </p:spPr>
        <p:txBody>
          <a:bodyPr/>
          <a:lstStyle/>
          <a:p>
            <a:fld id="{72E8978A-A60B-4ED0-89AA-570389334ED1}" type="slidenum">
              <a:rPr lang="en-US"/>
              <a:pPr/>
              <a:t>49</a:t>
            </a:fld>
            <a:endParaRPr lang="en-US"/>
          </a:p>
        </p:txBody>
      </p:sp>
      <p:sp>
        <p:nvSpPr>
          <p:cNvPr id="22533" name="Rectangle 2"/>
          <p:cNvSpPr>
            <a:spLocks noGrp="1" noChangeArrowheads="1"/>
          </p:cNvSpPr>
          <p:nvPr>
            <p:ph type="ctrTitle" idx="4294967295"/>
          </p:nvPr>
        </p:nvSpPr>
        <p:spPr>
          <a:xfrm>
            <a:off x="685800" y="2130425"/>
            <a:ext cx="7772400" cy="1470025"/>
          </a:xfrm>
        </p:spPr>
        <p:txBody>
          <a:bodyPr/>
          <a:lstStyle/>
          <a:p>
            <a:r>
              <a:rPr lang="en-US" smtClean="0"/>
              <a:t>EAP TLV Overview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p>
            <a:r>
              <a:rPr lang="en-US" smtClean="0"/>
              <a:t>Jan 28, 2010</a:t>
            </a:r>
          </a:p>
        </p:txBody>
      </p:sp>
      <p:sp>
        <p:nvSpPr>
          <p:cNvPr id="57347" name="Footer Placeholder 4"/>
          <p:cNvSpPr>
            <a:spLocks noGrp="1"/>
          </p:cNvSpPr>
          <p:nvPr>
            <p:ph type="ftr" sz="quarter" idx="11"/>
          </p:nvPr>
        </p:nvSpPr>
        <p:spPr>
          <a:noFill/>
        </p:spPr>
        <p:txBody>
          <a:bodyPr/>
          <a:lstStyle/>
          <a:p>
            <a:r>
              <a:rPr lang="en-US" smtClean="0"/>
              <a:t>IETF NEA Meeting</a:t>
            </a:r>
          </a:p>
        </p:txBody>
      </p:sp>
      <p:sp>
        <p:nvSpPr>
          <p:cNvPr id="57348" name="Slide Number Placeholder 5"/>
          <p:cNvSpPr>
            <a:spLocks noGrp="1"/>
          </p:cNvSpPr>
          <p:nvPr>
            <p:ph type="sldNum" sz="quarter" idx="12"/>
          </p:nvPr>
        </p:nvSpPr>
        <p:spPr>
          <a:noFill/>
        </p:spPr>
        <p:txBody>
          <a:bodyPr/>
          <a:lstStyle/>
          <a:p>
            <a:fld id="{56C2BBA1-CBDC-4FF3-9590-D1E896CA75BB}" type="slidenum">
              <a:rPr lang="en-US" smtClean="0"/>
              <a:pPr/>
              <a:t>5</a:t>
            </a:fld>
            <a:endParaRPr lang="en-US" smtClean="0"/>
          </a:p>
        </p:txBody>
      </p:sp>
      <p:sp>
        <p:nvSpPr>
          <p:cNvPr id="57349" name="Rectangle 2"/>
          <p:cNvSpPr>
            <a:spLocks noGrp="1" noChangeArrowheads="1"/>
          </p:cNvSpPr>
          <p:nvPr>
            <p:ph type="title"/>
          </p:nvPr>
        </p:nvSpPr>
        <p:spPr/>
        <p:txBody>
          <a:bodyPr/>
          <a:lstStyle/>
          <a:p>
            <a:pPr eaLnBrk="1" hangingPunct="1"/>
            <a:r>
              <a:rPr lang="en-US" sz="4000" smtClean="0"/>
              <a:t>Consensus Check Questions</a:t>
            </a:r>
          </a:p>
        </p:txBody>
      </p:sp>
      <p:sp>
        <p:nvSpPr>
          <p:cNvPr id="57350" name="Rectangle 3"/>
          <p:cNvSpPr>
            <a:spLocks noGrp="1" noChangeArrowheads="1"/>
          </p:cNvSpPr>
          <p:nvPr>
            <p:ph type="body" idx="1"/>
          </p:nvPr>
        </p:nvSpPr>
        <p:spPr/>
        <p:txBody>
          <a:bodyPr/>
          <a:lstStyle/>
          <a:p>
            <a:pPr eaLnBrk="1" hangingPunct="1">
              <a:lnSpc>
                <a:spcPct val="80000"/>
              </a:lnSpc>
              <a:buFontTx/>
              <a:buNone/>
            </a:pPr>
            <a:endParaRPr lang="en-US" sz="2000" smtClean="0"/>
          </a:p>
          <a:p>
            <a:pPr eaLnBrk="1" hangingPunct="1"/>
            <a:r>
              <a:rPr lang="en-US" sz="2400" smtClean="0"/>
              <a:t>Do you support work on TLS-based PT?</a:t>
            </a:r>
          </a:p>
          <a:p>
            <a:pPr lvl="1" eaLnBrk="1" hangingPunct="1"/>
            <a:r>
              <a:rPr lang="en-US" sz="2000" smtClean="0"/>
              <a:t>Yes</a:t>
            </a:r>
          </a:p>
          <a:p>
            <a:pPr lvl="1" eaLnBrk="1" hangingPunct="1"/>
            <a:r>
              <a:rPr lang="en-US" sz="2000" smtClean="0"/>
              <a:t>No</a:t>
            </a:r>
          </a:p>
          <a:p>
            <a:pPr lvl="1" eaLnBrk="1" hangingPunct="1"/>
            <a:r>
              <a:rPr lang="en-US" sz="2000" smtClean="0"/>
              <a:t>Defer (decision pending some further action taking place)</a:t>
            </a:r>
          </a:p>
          <a:p>
            <a:pPr eaLnBrk="1" hangingPunct="1">
              <a:buFontTx/>
              <a:buNone/>
            </a:pPr>
            <a:endParaRPr lang="en-US" sz="2800" smtClean="0"/>
          </a:p>
          <a:p>
            <a:pPr eaLnBrk="1" hangingPunct="1"/>
            <a:r>
              <a:rPr lang="en-US" sz="2400" smtClean="0"/>
              <a:t>Do you support adoption of PT-TLS as a -00 WG draft?</a:t>
            </a:r>
          </a:p>
          <a:p>
            <a:pPr lvl="1" eaLnBrk="1" hangingPunct="1"/>
            <a:r>
              <a:rPr lang="en-US" sz="2000" smtClean="0"/>
              <a:t>Yes</a:t>
            </a:r>
          </a:p>
          <a:p>
            <a:pPr lvl="1" eaLnBrk="1" hangingPunct="1"/>
            <a:r>
              <a:rPr lang="en-US" sz="2000" smtClean="0"/>
              <a:t>No </a:t>
            </a:r>
          </a:p>
          <a:p>
            <a:pPr lvl="1" eaLnBrk="1" hangingPunct="1"/>
            <a:r>
              <a:rPr lang="en-US" sz="2000" smtClean="0"/>
              <a:t>Defer (decision pending some further action taking place)</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Proposal</a:t>
            </a:r>
          </a:p>
        </p:txBody>
      </p:sp>
      <p:sp>
        <p:nvSpPr>
          <p:cNvPr id="23555" name="Content Placeholder 2"/>
          <p:cNvSpPr>
            <a:spLocks noGrp="1"/>
          </p:cNvSpPr>
          <p:nvPr>
            <p:ph idx="1"/>
          </p:nvPr>
        </p:nvSpPr>
        <p:spPr/>
        <p:txBody>
          <a:bodyPr/>
          <a:lstStyle/>
          <a:p>
            <a:r>
              <a:rPr lang="en-US" smtClean="0"/>
              <a:t>Facilitate the use of an EAP Tunnel Based Method to carry PB-TNC messages</a:t>
            </a:r>
          </a:p>
          <a:p>
            <a:r>
              <a:rPr lang="en-US" smtClean="0"/>
              <a:t>EAP Tunnel Based Method provides:</a:t>
            </a:r>
          </a:p>
          <a:p>
            <a:pPr lvl="1"/>
            <a:r>
              <a:rPr lang="en-US" smtClean="0"/>
              <a:t>Server authentication MUST be enforced</a:t>
            </a:r>
          </a:p>
          <a:p>
            <a:pPr lvl="1"/>
            <a:r>
              <a:rPr lang="en-US" smtClean="0"/>
              <a:t>Mutual authentication SHOULD occur between NEA Client and NEA Server</a:t>
            </a:r>
          </a:p>
          <a:p>
            <a:pPr lvl="1"/>
            <a:r>
              <a:rPr lang="en-US" smtClean="0"/>
              <a:t>Protected tunnel to transport PB-TNC messages</a:t>
            </a:r>
          </a:p>
          <a:p>
            <a:endParaRPr lang="en-US" smtClean="0"/>
          </a:p>
        </p:txBody>
      </p:sp>
      <p:sp>
        <p:nvSpPr>
          <p:cNvPr id="23556" name="Date Placeholder 3"/>
          <p:cNvSpPr>
            <a:spLocks noGrp="1"/>
          </p:cNvSpPr>
          <p:nvPr>
            <p:ph type="dt" sz="quarter" idx="10"/>
          </p:nvPr>
        </p:nvSpPr>
        <p:spPr>
          <a:noFill/>
        </p:spPr>
        <p:txBody>
          <a:bodyPr/>
          <a:lstStyle/>
          <a:p>
            <a:r>
              <a:rPr lang="en-US"/>
              <a:t>January 28, 2010</a:t>
            </a:r>
          </a:p>
        </p:txBody>
      </p:sp>
      <p:sp>
        <p:nvSpPr>
          <p:cNvPr id="23557" name="Footer Placeholder 4"/>
          <p:cNvSpPr>
            <a:spLocks noGrp="1"/>
          </p:cNvSpPr>
          <p:nvPr>
            <p:ph type="ftr" sz="quarter" idx="11"/>
          </p:nvPr>
        </p:nvSpPr>
        <p:spPr>
          <a:noFill/>
        </p:spPr>
        <p:txBody>
          <a:bodyPr/>
          <a:lstStyle/>
          <a:p>
            <a:r>
              <a:rPr lang="en-US"/>
              <a:t>NEA WG</a:t>
            </a:r>
          </a:p>
        </p:txBody>
      </p:sp>
      <p:sp>
        <p:nvSpPr>
          <p:cNvPr id="23558" name="Slide Number Placeholder 5"/>
          <p:cNvSpPr>
            <a:spLocks noGrp="1"/>
          </p:cNvSpPr>
          <p:nvPr>
            <p:ph type="sldNum" sz="quarter" idx="12"/>
          </p:nvPr>
        </p:nvSpPr>
        <p:spPr>
          <a:noFill/>
        </p:spPr>
        <p:txBody>
          <a:bodyPr/>
          <a:lstStyle/>
          <a:p>
            <a:fld id="{488FD363-33E7-4F2B-8D92-00DBF2ACCA76}" type="slidenum">
              <a:rPr lang="en-US"/>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p>
            <a:r>
              <a:rPr lang="en-US"/>
              <a:t>January 28, 2010</a:t>
            </a:r>
          </a:p>
        </p:txBody>
      </p:sp>
      <p:sp>
        <p:nvSpPr>
          <p:cNvPr id="24579" name="Footer Placeholder 4"/>
          <p:cNvSpPr>
            <a:spLocks noGrp="1"/>
          </p:cNvSpPr>
          <p:nvPr>
            <p:ph type="ftr" sz="quarter" idx="11"/>
          </p:nvPr>
        </p:nvSpPr>
        <p:spPr>
          <a:noFill/>
        </p:spPr>
        <p:txBody>
          <a:bodyPr/>
          <a:lstStyle/>
          <a:p>
            <a:r>
              <a:rPr lang="en-US"/>
              <a:t>NEA WG</a:t>
            </a:r>
          </a:p>
        </p:txBody>
      </p:sp>
      <p:sp>
        <p:nvSpPr>
          <p:cNvPr id="24580" name="Slide Number Placeholder 5"/>
          <p:cNvSpPr>
            <a:spLocks noGrp="1"/>
          </p:cNvSpPr>
          <p:nvPr>
            <p:ph type="sldNum" sz="quarter" idx="12"/>
          </p:nvPr>
        </p:nvSpPr>
        <p:spPr>
          <a:noFill/>
        </p:spPr>
        <p:txBody>
          <a:bodyPr/>
          <a:lstStyle/>
          <a:p>
            <a:fld id="{6946888C-6166-4A71-9CDD-7C2662C06FCD}" type="slidenum">
              <a:rPr lang="en-US"/>
              <a:pPr/>
              <a:t>51</a:t>
            </a:fld>
            <a:endParaRPr lang="en-US"/>
          </a:p>
        </p:txBody>
      </p:sp>
      <p:sp>
        <p:nvSpPr>
          <p:cNvPr id="24581" name="Rectangle 2"/>
          <p:cNvSpPr>
            <a:spLocks noGrp="1" noChangeArrowheads="1"/>
          </p:cNvSpPr>
          <p:nvPr>
            <p:ph type="title" idx="4294967295"/>
          </p:nvPr>
        </p:nvSpPr>
        <p:spPr/>
        <p:txBody>
          <a:bodyPr/>
          <a:lstStyle/>
          <a:p>
            <a:r>
              <a:rPr lang="en-US" smtClean="0"/>
              <a:t>What is EAP TLV?</a:t>
            </a:r>
          </a:p>
        </p:txBody>
      </p:sp>
      <p:sp>
        <p:nvSpPr>
          <p:cNvPr id="66563" name="Rectangle 3"/>
          <p:cNvSpPr>
            <a:spLocks noGrp="1" noChangeArrowheads="1"/>
          </p:cNvSpPr>
          <p:nvPr>
            <p:ph type="body" idx="4294967295"/>
          </p:nvPr>
        </p:nvSpPr>
        <p:spPr/>
        <p:txBody>
          <a:bodyPr/>
          <a:lstStyle/>
          <a:p>
            <a:r>
              <a:rPr lang="en-US" sz="2800" smtClean="0"/>
              <a:t>General container format to facilitate transport of any data (like channel and crypto binding) inside an EAP Tunnel Based Method, for NEA it can also transport PB-TNC messages</a:t>
            </a:r>
          </a:p>
          <a:p>
            <a:pPr>
              <a:buFontTx/>
              <a:buNone/>
            </a:pPr>
            <a:endParaRPr lang="en-US" sz="2800" smtClean="0"/>
          </a:p>
          <a:p>
            <a:r>
              <a:rPr lang="en-US" sz="2800" smtClean="0"/>
              <a:t>NEA Use cases: 802.1X or IKEv2</a:t>
            </a:r>
          </a:p>
          <a:p>
            <a:pPr lvl="1"/>
            <a:r>
              <a:rPr lang="en-US" sz="2400" smtClean="0"/>
              <a:t>(NEA) posture assessment in network access decision</a:t>
            </a:r>
          </a:p>
          <a:p>
            <a:pPr lvl="1"/>
            <a:r>
              <a:rPr lang="en-US" sz="2400" smtClean="0"/>
              <a:t>Remediation thru isolation of vulnerable endpoints</a:t>
            </a:r>
          </a:p>
          <a:p>
            <a:pPr lvl="1"/>
            <a:r>
              <a:rPr lang="en-US" sz="2400" smtClean="0"/>
              <a:t>Quarantine or block infected endpoints</a:t>
            </a:r>
          </a:p>
          <a:p>
            <a:pPr>
              <a:buFontTx/>
              <a:buNone/>
            </a:pPr>
            <a:endParaRPr lang="en-US" sz="2800" smtClean="0"/>
          </a:p>
          <a:p>
            <a:pPr lvl="1"/>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5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EAP NEA TLV Encapsulation</a:t>
            </a:r>
          </a:p>
        </p:txBody>
      </p:sp>
      <p:sp>
        <p:nvSpPr>
          <p:cNvPr id="25603" name="Rectangle 3"/>
          <p:cNvSpPr>
            <a:spLocks noChangeArrowheads="1"/>
          </p:cNvSpPr>
          <p:nvPr/>
        </p:nvSpPr>
        <p:spPr bwMode="auto">
          <a:xfrm>
            <a:off x="838200" y="1981200"/>
            <a:ext cx="7391400" cy="3140075"/>
          </a:xfrm>
          <a:prstGeom prst="rect">
            <a:avLst/>
          </a:prstGeom>
          <a:noFill/>
          <a:ln w="9525">
            <a:noFill/>
            <a:miter lim="800000"/>
            <a:headEnd/>
            <a:tailEnd/>
          </a:ln>
        </p:spPr>
        <p:txBody>
          <a:bodyPr>
            <a:spAutoFit/>
          </a:bodyPr>
          <a:lstStyle/>
          <a:p>
            <a:r>
              <a:rPr lang="en-US"/>
              <a:t>    0                            1                            2                            3</a:t>
            </a:r>
          </a:p>
          <a:p>
            <a:r>
              <a:rPr lang="en-US"/>
              <a:t>    0 1 2 3 4 5 6 7 8 9 0 1 2 3 4 5 6 7 8 9 0 1 2 3 4 5 6 7 8 9 0 1</a:t>
            </a:r>
          </a:p>
          <a:p>
            <a:r>
              <a:rPr lang="en-US"/>
              <a:t>   +-+-+-+-+-+-+-+-+-+-+-+-+-+-+-+-+-+-+-+-+-+-+-+-+-+-+-+-+-</a:t>
            </a:r>
          </a:p>
          <a:p>
            <a:r>
              <a:rPr lang="en-US"/>
              <a:t>   |M|R|            TLV Type            |            Length                        |</a:t>
            </a:r>
          </a:p>
          <a:p>
            <a:r>
              <a:rPr lang="en-US"/>
              <a:t>   +-+-+-+-+-+-+-+-+-+-+-+-+-+-+-+-+-+-+-+-+-+-+-+-+-+-+-+-+-</a:t>
            </a:r>
          </a:p>
          <a:p>
            <a:r>
              <a:rPr lang="en-US"/>
              <a:t>   |                                                                                              |</a:t>
            </a:r>
          </a:p>
          <a:p>
            <a:r>
              <a:rPr lang="en-US"/>
              <a:t>   |                                     PB-TNC Header                               |</a:t>
            </a:r>
          </a:p>
          <a:p>
            <a:r>
              <a:rPr lang="en-US"/>
              <a:t>   +-+-+-+-+-+-+-+-+-+-+-+-+-+-+-+-+-+-+-+-+-+-+-+-+-+-+-+-+-</a:t>
            </a:r>
          </a:p>
          <a:p>
            <a:r>
              <a:rPr lang="en-US"/>
              <a:t>   |                                      PB-PA Message....                          |</a:t>
            </a:r>
          </a:p>
          <a:p>
            <a:r>
              <a:rPr lang="en-US"/>
              <a:t>   +-+-+-+-+-+-+-+-+-+-+-+-+-+-+-+-+-+-+-+-+-+-+-+-+-+-+-+-+-</a:t>
            </a:r>
          </a:p>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EAP Tunnel w/ EAP TLV Protocol Layers</a:t>
            </a:r>
          </a:p>
        </p:txBody>
      </p:sp>
      <p:graphicFrame>
        <p:nvGraphicFramePr>
          <p:cNvPr id="580714" name="Group 106"/>
          <p:cNvGraphicFramePr>
            <a:graphicFrameLocks noGrp="1"/>
          </p:cNvGraphicFramePr>
          <p:nvPr>
            <p:ph type="tbl" idx="1"/>
          </p:nvPr>
        </p:nvGraphicFramePr>
        <p:xfrm>
          <a:off x="1219200" y="1676400"/>
          <a:ext cx="6477000" cy="4440048"/>
        </p:xfrm>
        <a:graphic>
          <a:graphicData uri="http://schemas.openxmlformats.org/drawingml/2006/table">
            <a:tbl>
              <a:tblPr/>
              <a:tblGrid>
                <a:gridCol w="1066800"/>
                <a:gridCol w="5410200"/>
              </a:tblGrid>
              <a:tr h="727075">
                <a:tc rowSpan="2">
                  <a:txBody>
                    <a:bodyPr/>
                    <a:lstStyle/>
                    <a:p>
                      <a:pPr marL="0" marR="0" lvl="0" indent="0" algn="l" defTabSz="814388" rtl="0" eaLnBrk="0" fontAlgn="base" latinLnBrk="0" hangingPunct="0">
                        <a:lnSpc>
                          <a:spcPct val="95000"/>
                        </a:lnSpc>
                        <a:spcBef>
                          <a:spcPct val="50000"/>
                        </a:spcBef>
                        <a:spcAft>
                          <a:spcPct val="0"/>
                        </a:spcAft>
                        <a:buClr>
                          <a:schemeClr val="folHlink"/>
                        </a:buClr>
                        <a:buSzPct val="100000"/>
                        <a:buFont typeface="Arial" charset="0"/>
                        <a:buNone/>
                        <a:tabLst/>
                      </a:pPr>
                      <a:r>
                        <a:rPr kumimoji="0" lang="en-US" sz="1600" b="1" i="1" u="none" strike="noStrike" cap="none" normalizeH="0" baseline="0" dirty="0" smtClean="0">
                          <a:ln>
                            <a:noFill/>
                          </a:ln>
                          <a:solidFill>
                            <a:schemeClr val="tx1"/>
                          </a:solidFill>
                          <a:effectLst/>
                          <a:latin typeface="Times New Roman" pitchFamily="28" charset="0"/>
                          <a:ea typeface="ＭＳ Ｐゴシック" pitchFamily="28" charset="-128"/>
                        </a:rPr>
                        <a:t>Protected Tunnel</a:t>
                      </a:r>
                    </a:p>
                  </a:txBody>
                  <a:tcPr marL="73152" marR="73152" marT="36576" marB="3657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EDEF"/>
                    </a:solidFill>
                  </a:tcPr>
                </a:tc>
                <a:tc>
                  <a:txBody>
                    <a:bodyPr/>
                    <a:lstStyle/>
                    <a:p>
                      <a:pPr marL="0" marR="0" lvl="0" indent="0" algn="l" defTabSz="814388" rtl="0" eaLnBrk="0" fontAlgn="base" latinLnBrk="0" hangingPunct="0">
                        <a:lnSpc>
                          <a:spcPct val="95000"/>
                        </a:lnSpc>
                        <a:spcBef>
                          <a:spcPct val="50000"/>
                        </a:spcBef>
                        <a:spcAft>
                          <a:spcPct val="0"/>
                        </a:spcAft>
                        <a:buClr>
                          <a:schemeClr val="folHlink"/>
                        </a:buClr>
                        <a:buSzPct val="100000"/>
                        <a:buFont typeface="Arial" charset="0"/>
                        <a:buNone/>
                        <a:tabLst/>
                      </a:pPr>
                      <a:r>
                        <a:rPr kumimoji="0" lang="en-US" sz="2400" b="1" i="1" u="none" strike="noStrike" cap="none" normalizeH="0" baseline="0" dirty="0" err="1" smtClean="0">
                          <a:ln>
                            <a:noFill/>
                          </a:ln>
                          <a:solidFill>
                            <a:schemeClr val="tx1"/>
                          </a:solidFill>
                          <a:effectLst/>
                          <a:latin typeface="Times New Roman" pitchFamily="28" charset="0"/>
                          <a:ea typeface="ＭＳ Ｐゴシック" pitchFamily="28" charset="-128"/>
                        </a:rPr>
                        <a:t>PB-TNC</a:t>
                      </a:r>
                      <a:endParaRPr kumimoji="0" lang="en-US" sz="2400" b="1" i="1" u="none" strike="noStrike" cap="none" normalizeH="0" baseline="0" dirty="0" smtClean="0">
                        <a:ln>
                          <a:noFill/>
                        </a:ln>
                        <a:solidFill>
                          <a:schemeClr val="tx1"/>
                        </a:solidFill>
                        <a:effectLst/>
                        <a:latin typeface="Times New Roman" pitchFamily="28" charset="0"/>
                        <a:ea typeface="ＭＳ Ｐゴシック" pitchFamily="28" charset="-128"/>
                      </a:endParaRPr>
                    </a:p>
                  </a:txBody>
                  <a:tcPr marL="73152" marR="73152" marT="36576" marB="3657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EDEF"/>
                    </a:solidFill>
                  </a:tcPr>
                </a:tc>
              </a:tr>
              <a:tr h="727075">
                <a:tc vMerge="1">
                  <a:txBody>
                    <a:bodyPr/>
                    <a:lstStyle/>
                    <a:p>
                      <a:endParaRPr lang="en-US"/>
                    </a:p>
                  </a:txBody>
                  <a:tcPr/>
                </a:tc>
                <a:tc>
                  <a:txBody>
                    <a:bodyPr/>
                    <a:lstStyle/>
                    <a:p>
                      <a:pPr marL="0" marR="0" lvl="0" indent="0" algn="l" defTabSz="814388" rtl="0" eaLnBrk="0" fontAlgn="base" latinLnBrk="0" hangingPunct="0">
                        <a:lnSpc>
                          <a:spcPct val="95000"/>
                        </a:lnSpc>
                        <a:spcBef>
                          <a:spcPct val="50000"/>
                        </a:spcBef>
                        <a:spcAft>
                          <a:spcPct val="0"/>
                        </a:spcAft>
                        <a:buClr>
                          <a:schemeClr val="folHlink"/>
                        </a:buClr>
                        <a:buSzPct val="100000"/>
                        <a:buFont typeface="Arial" charset="0"/>
                        <a:buNone/>
                        <a:tabLst/>
                      </a:pPr>
                      <a:r>
                        <a:rPr kumimoji="0" lang="en-US" sz="2400" b="1" i="0" u="none" strike="noStrike" cap="none" normalizeH="0" baseline="0" dirty="0" err="1" smtClean="0">
                          <a:ln>
                            <a:noFill/>
                          </a:ln>
                          <a:solidFill>
                            <a:schemeClr val="tx1"/>
                          </a:solidFill>
                          <a:effectLst/>
                          <a:latin typeface="Times New Roman" pitchFamily="28" charset="0"/>
                          <a:ea typeface="ＭＳ Ｐゴシック" pitchFamily="28" charset="-128"/>
                        </a:rPr>
                        <a:t>EAP-TLV</a:t>
                      </a:r>
                      <a:r>
                        <a:rPr kumimoji="0" lang="en-US" sz="2400" b="1" i="0" u="none" strike="noStrike" cap="none" normalizeH="0" baseline="0" dirty="0" smtClean="0">
                          <a:ln>
                            <a:noFill/>
                          </a:ln>
                          <a:solidFill>
                            <a:schemeClr val="tx1"/>
                          </a:solidFill>
                          <a:effectLst/>
                          <a:latin typeface="Times New Roman" pitchFamily="28" charset="0"/>
                          <a:ea typeface="ＭＳ Ｐゴシック" pitchFamily="28" charset="-128"/>
                        </a:rPr>
                        <a:t> Encapsulation (</a:t>
                      </a:r>
                      <a:r>
                        <a:rPr kumimoji="0" lang="en-US" sz="2400" b="1" i="0" u="none" strike="noStrike" cap="none" normalizeH="0" baseline="0" dirty="0" err="1" smtClean="0">
                          <a:ln>
                            <a:noFill/>
                          </a:ln>
                          <a:solidFill>
                            <a:schemeClr val="tx1"/>
                          </a:solidFill>
                          <a:effectLst/>
                          <a:latin typeface="Times New Roman" pitchFamily="28" charset="0"/>
                          <a:ea typeface="ＭＳ Ｐゴシック" pitchFamily="28" charset="-128"/>
                        </a:rPr>
                        <a:t>TLVs</a:t>
                      </a:r>
                      <a:r>
                        <a:rPr kumimoji="0" lang="en-US" sz="2400" b="1" i="0" u="none" strike="noStrike" cap="none" normalizeH="0" baseline="0" dirty="0" smtClean="0">
                          <a:ln>
                            <a:noFill/>
                          </a:ln>
                          <a:solidFill>
                            <a:schemeClr val="tx1"/>
                          </a:solidFill>
                          <a:effectLst/>
                          <a:latin typeface="Times New Roman" pitchFamily="28" charset="0"/>
                          <a:ea typeface="ＭＳ Ｐゴシック" pitchFamily="28" charset="-128"/>
                        </a:rPr>
                        <a:t>) </a:t>
                      </a:r>
                    </a:p>
                  </a:txBody>
                  <a:tcPr marL="73152" marR="73152" marT="36576" marB="3657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EDEF"/>
                    </a:solidFill>
                  </a:tcPr>
                </a:tc>
              </a:tr>
              <a:tr h="728663">
                <a:tc rowSpan="4">
                  <a:txBody>
                    <a:bodyPr/>
                    <a:lstStyle/>
                    <a:p>
                      <a:pPr marL="0" marR="0" lvl="0" indent="0" algn="ctr" defTabSz="814388"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28" charset="0"/>
                          <a:ea typeface="ＭＳ Ｐゴシック" pitchFamily="28" charset="-128"/>
                        </a:rPr>
                        <a:t>Cleartext Headers</a:t>
                      </a:r>
                    </a:p>
                  </a:txBody>
                  <a:tcPr marL="73152" marR="73152" marT="36576" marB="3657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28" charset="0"/>
                          <a:ea typeface="ＭＳ Ｐゴシック" pitchFamily="28" charset="-128"/>
                          <a:cs typeface="Times New Roman" pitchFamily="28" charset="0"/>
                        </a:rPr>
                        <a:t>Tunnel establishment (e.g. TLS)</a:t>
                      </a:r>
                    </a:p>
                  </a:txBody>
                  <a:tcPr marL="73152" marR="73152" marT="36576" marB="3657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vMerge="1">
                  <a:txBody>
                    <a:bodyPr/>
                    <a:lstStyle/>
                    <a:p>
                      <a:endParaRPr lang="en-US"/>
                    </a:p>
                  </a:txBody>
                  <a:tcPr/>
                </a:tc>
                <a:tc>
                  <a:txBody>
                    <a:bodyPr/>
                    <a:lstStyle/>
                    <a:p>
                      <a:pPr marL="0" marR="0" lvl="0" indent="0" algn="ctr" defTabSz="814388"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28" charset="0"/>
                          <a:ea typeface="ＭＳ Ｐゴシック" pitchFamily="28" charset="-128"/>
                          <a:cs typeface="Times New Roman" pitchFamily="28" charset="0"/>
                        </a:rPr>
                        <a:t>Tunnel Based </a:t>
                      </a:r>
                      <a:r>
                        <a:rPr kumimoji="0" lang="en-US" sz="2400" b="1" i="0" u="none" strike="noStrike" cap="none" normalizeH="0" baseline="0" dirty="0" err="1" smtClean="0">
                          <a:ln>
                            <a:noFill/>
                          </a:ln>
                          <a:solidFill>
                            <a:schemeClr val="tx1"/>
                          </a:solidFill>
                          <a:effectLst/>
                          <a:latin typeface="Times New Roman" pitchFamily="28" charset="0"/>
                          <a:ea typeface="ＭＳ Ｐゴシック" pitchFamily="28" charset="-128"/>
                          <a:cs typeface="Times New Roman" pitchFamily="28" charset="0"/>
                        </a:rPr>
                        <a:t>EAP</a:t>
                      </a:r>
                      <a:r>
                        <a:rPr kumimoji="0" lang="en-US" sz="2400" b="1" i="0" u="none" strike="noStrike" cap="none" normalizeH="0" baseline="0" dirty="0" smtClean="0">
                          <a:ln>
                            <a:noFill/>
                          </a:ln>
                          <a:solidFill>
                            <a:schemeClr val="tx1"/>
                          </a:solidFill>
                          <a:effectLst/>
                          <a:latin typeface="Times New Roman" pitchFamily="28" charset="0"/>
                          <a:ea typeface="ＭＳ Ｐゴシック" pitchFamily="28" charset="-128"/>
                          <a:cs typeface="Times New Roman" pitchFamily="28" charset="0"/>
                        </a:rPr>
                        <a:t> method</a:t>
                      </a:r>
                    </a:p>
                  </a:txBody>
                  <a:tcPr marL="73152" marR="73152" marT="36576" marB="3657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7075">
                <a:tc vMerge="1">
                  <a:txBody>
                    <a:bodyPr/>
                    <a:lstStyle/>
                    <a:p>
                      <a:endParaRPr lang="en-US"/>
                    </a:p>
                  </a:txBody>
                  <a:tcPr/>
                </a:tc>
                <a:tc>
                  <a:txBody>
                    <a:bodyPr/>
                    <a:lstStyle/>
                    <a:p>
                      <a:pPr marL="0" marR="0" lvl="0" indent="0" algn="ctr" defTabSz="814388"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28" charset="0"/>
                          <a:ea typeface="ＭＳ Ｐゴシック" pitchFamily="28" charset="-128"/>
                          <a:cs typeface="Times New Roman" pitchFamily="28" charset="0"/>
                        </a:rPr>
                        <a:t>EAP</a:t>
                      </a:r>
                    </a:p>
                  </a:txBody>
                  <a:tcPr marL="73152" marR="73152" marT="36576" marB="3657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4538">
                <a:tc vMerge="1">
                  <a:txBody>
                    <a:bodyPr/>
                    <a:lstStyle/>
                    <a:p>
                      <a:endParaRPr lang="en-US"/>
                    </a:p>
                  </a:txBody>
                  <a:tcPr/>
                </a:tc>
                <a:tc>
                  <a:txBody>
                    <a:bodyPr/>
                    <a:lstStyle/>
                    <a:p>
                      <a:pPr marL="0" marR="0" lvl="0" indent="0" algn="ctr" defTabSz="814388"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28" charset="0"/>
                          <a:ea typeface="ＭＳ Ｐゴシック" pitchFamily="28" charset="-128"/>
                          <a:cs typeface="Times New Roman" pitchFamily="28" charset="0"/>
                        </a:rPr>
                        <a:t>Carrier Protocol </a:t>
                      </a:r>
                    </a:p>
                    <a:p>
                      <a:pPr marL="0" marR="0" lvl="0" indent="0" algn="ctr" defTabSz="814388"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itchFamily="28" charset="0"/>
                          <a:ea typeface="ＭＳ Ｐゴシック" pitchFamily="28" charset="-128"/>
                          <a:cs typeface="Times New Roman" pitchFamily="28" charset="0"/>
                        </a:rPr>
                        <a:t>(EAPOL, RADIUS, Diameter, etc.)</a:t>
                      </a:r>
                    </a:p>
                  </a:txBody>
                  <a:tcPr marL="73152" marR="73152" marT="36576" marB="3657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46" name="Text Box 75"/>
          <p:cNvSpPr txBox="1">
            <a:spLocks noChangeArrowheads="1"/>
          </p:cNvSpPr>
          <p:nvPr/>
        </p:nvSpPr>
        <p:spPr bwMode="auto">
          <a:xfrm rot="10800000">
            <a:off x="7772400" y="2057400"/>
            <a:ext cx="511175" cy="3662363"/>
          </a:xfrm>
          <a:prstGeom prst="rect">
            <a:avLst/>
          </a:prstGeom>
          <a:noFill/>
          <a:ln w="9525">
            <a:noFill/>
            <a:miter lim="800000"/>
            <a:headEnd/>
            <a:tailEnd/>
          </a:ln>
        </p:spPr>
        <p:txBody>
          <a:bodyPr vert="eaVert" wrap="none" lIns="73025" tIns="36512" rIns="73025" bIns="36512">
            <a:spAutoFit/>
          </a:bodyPr>
          <a:lstStyle/>
          <a:p>
            <a:r>
              <a:rPr lang="en-US" sz="2400"/>
              <a:t>Lower to Upper layers </a:t>
            </a:r>
            <a:r>
              <a:rPr lang="en-US" sz="2400">
                <a:cs typeface="Arial"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381000" y="254000"/>
            <a:ext cx="7623175" cy="838200"/>
          </a:xfrm>
          <a:prstGeom prst="rect">
            <a:avLst/>
          </a:prstGeom>
          <a:noFill/>
          <a:ln w="9525">
            <a:noFill/>
            <a:miter lim="800000"/>
            <a:headEnd/>
            <a:tailEnd/>
          </a:ln>
        </p:spPr>
        <p:txBody>
          <a:bodyPr lIns="82124" tIns="41061" rIns="82124" bIns="41061" anchor="b"/>
          <a:lstStyle/>
          <a:p>
            <a:pPr>
              <a:lnSpc>
                <a:spcPct val="90000"/>
              </a:lnSpc>
            </a:pPr>
            <a:r>
              <a:rPr lang="en-US" sz="3200"/>
              <a:t> EAP + NEA Potential Sequencing</a:t>
            </a:r>
          </a:p>
        </p:txBody>
      </p:sp>
      <p:sp>
        <p:nvSpPr>
          <p:cNvPr id="27651" name="AutoShape 6"/>
          <p:cNvSpPr>
            <a:spLocks noChangeAspect="1" noChangeArrowheads="1"/>
          </p:cNvSpPr>
          <p:nvPr/>
        </p:nvSpPr>
        <p:spPr bwMode="auto">
          <a:xfrm>
            <a:off x="914400" y="1662113"/>
            <a:ext cx="7239000" cy="4891087"/>
          </a:xfrm>
          <a:prstGeom prst="rect">
            <a:avLst/>
          </a:prstGeom>
          <a:noFill/>
          <a:ln w="9525">
            <a:noFill/>
            <a:miter lim="800000"/>
            <a:headEnd/>
            <a:tailEnd/>
          </a:ln>
        </p:spPr>
        <p:txBody>
          <a:bodyPr/>
          <a:lstStyle/>
          <a:p>
            <a:endParaRPr lang="en-US"/>
          </a:p>
        </p:txBody>
      </p:sp>
      <p:grpSp>
        <p:nvGrpSpPr>
          <p:cNvPr id="2" name="Group 7"/>
          <p:cNvGrpSpPr>
            <a:grpSpLocks/>
          </p:cNvGrpSpPr>
          <p:nvPr/>
        </p:nvGrpSpPr>
        <p:grpSpPr bwMode="auto">
          <a:xfrm>
            <a:off x="7297738" y="1262063"/>
            <a:ext cx="460375" cy="731837"/>
            <a:chOff x="10626" y="1227"/>
            <a:chExt cx="551" cy="876"/>
          </a:xfrm>
        </p:grpSpPr>
        <p:pic>
          <p:nvPicPr>
            <p:cNvPr id="27670" name="Picture 8" descr="6705AccessSvr"/>
            <p:cNvPicPr>
              <a:picLocks noChangeAspect="1" noChangeArrowheads="1"/>
            </p:cNvPicPr>
            <p:nvPr/>
          </p:nvPicPr>
          <p:blipFill>
            <a:blip r:embed="rId2"/>
            <a:srcRect/>
            <a:stretch>
              <a:fillRect/>
            </a:stretch>
          </p:blipFill>
          <p:spPr bwMode="auto">
            <a:xfrm>
              <a:off x="10626" y="1552"/>
              <a:ext cx="551" cy="551"/>
            </a:xfrm>
            <a:prstGeom prst="rect">
              <a:avLst/>
            </a:prstGeom>
            <a:noFill/>
            <a:ln w="9525">
              <a:noFill/>
              <a:miter lim="800000"/>
              <a:headEnd/>
              <a:tailEnd/>
            </a:ln>
          </p:spPr>
        </p:pic>
        <p:sp>
          <p:nvSpPr>
            <p:cNvPr id="27671" name="Text Box 9"/>
            <p:cNvSpPr txBox="1">
              <a:spLocks noChangeArrowheads="1"/>
            </p:cNvSpPr>
            <p:nvPr/>
          </p:nvSpPr>
          <p:spPr bwMode="auto">
            <a:xfrm>
              <a:off x="10626" y="1227"/>
              <a:ext cx="435" cy="329"/>
            </a:xfrm>
            <a:prstGeom prst="rect">
              <a:avLst/>
            </a:prstGeom>
            <a:noFill/>
            <a:ln w="12700">
              <a:noFill/>
              <a:miter lim="800000"/>
              <a:headEnd type="none" w="sm" len="sm"/>
              <a:tailEnd type="none" w="sm" len="sm"/>
            </a:ln>
          </p:spPr>
          <p:txBody>
            <a:bodyPr wrap="none" lIns="75895" tIns="37948" rIns="75895" bIns="37948">
              <a:spAutoFit/>
            </a:bodyPr>
            <a:lstStyle/>
            <a:p>
              <a:r>
                <a:rPr lang="en-US" altLang="zh-TW" sz="1300">
                  <a:solidFill>
                    <a:srgbClr val="000000"/>
                  </a:solidFill>
                  <a:latin typeface="Times New Roman" pitchFamily="28" charset="0"/>
                  <a:ea typeface="MS Mincho" pitchFamily="49" charset="-128"/>
                </a:rPr>
                <a:t>AS</a:t>
              </a:r>
              <a:endParaRPr lang="en-US">
                <a:ea typeface="MS Mincho" pitchFamily="49" charset="-128"/>
              </a:endParaRPr>
            </a:p>
          </p:txBody>
        </p:sp>
      </p:grpSp>
      <p:grpSp>
        <p:nvGrpSpPr>
          <p:cNvPr id="3" name="Group 10"/>
          <p:cNvGrpSpPr>
            <a:grpSpLocks/>
          </p:cNvGrpSpPr>
          <p:nvPr/>
        </p:nvGrpSpPr>
        <p:grpSpPr bwMode="auto">
          <a:xfrm>
            <a:off x="1120775" y="1244600"/>
            <a:ext cx="788988" cy="681038"/>
            <a:chOff x="291" y="1583"/>
            <a:chExt cx="1098" cy="948"/>
          </a:xfrm>
        </p:grpSpPr>
        <p:sp>
          <p:nvSpPr>
            <p:cNvPr id="27668" name="Text Box 11"/>
            <p:cNvSpPr txBox="1">
              <a:spLocks noChangeArrowheads="1"/>
            </p:cNvSpPr>
            <p:nvPr/>
          </p:nvSpPr>
          <p:spPr bwMode="auto">
            <a:xfrm>
              <a:off x="291" y="1583"/>
              <a:ext cx="1098" cy="360"/>
            </a:xfrm>
            <a:prstGeom prst="rect">
              <a:avLst/>
            </a:prstGeom>
            <a:solidFill>
              <a:srgbClr val="FFFFFF"/>
            </a:solidFill>
            <a:ln w="9525">
              <a:noFill/>
              <a:miter lim="800000"/>
              <a:headEnd/>
              <a:tailEnd/>
            </a:ln>
          </p:spPr>
          <p:txBody>
            <a:bodyPr lIns="60611" tIns="30305" rIns="60611" bIns="30305">
              <a:spAutoFit/>
            </a:bodyPr>
            <a:lstStyle/>
            <a:p>
              <a:pPr algn="ctr"/>
              <a:r>
                <a:rPr lang="en-US" altLang="zh-TW" sz="1300">
                  <a:solidFill>
                    <a:srgbClr val="000000"/>
                  </a:solidFill>
                  <a:latin typeface="Times New Roman" pitchFamily="28" charset="0"/>
                  <a:ea typeface="MS Mincho" pitchFamily="49" charset="-128"/>
                </a:rPr>
                <a:t>Peer</a:t>
              </a:r>
              <a:endParaRPr lang="en-US">
                <a:ea typeface="MS Mincho" pitchFamily="49" charset="-128"/>
              </a:endParaRPr>
            </a:p>
          </p:txBody>
        </p:sp>
        <p:pic>
          <p:nvPicPr>
            <p:cNvPr id="27669" name="Picture 12" descr="client"/>
            <p:cNvPicPr>
              <a:picLocks noChangeAspect="1" noChangeArrowheads="1"/>
            </p:cNvPicPr>
            <p:nvPr/>
          </p:nvPicPr>
          <p:blipFill>
            <a:blip r:embed="rId3"/>
            <a:srcRect/>
            <a:stretch>
              <a:fillRect/>
            </a:stretch>
          </p:blipFill>
          <p:spPr bwMode="auto">
            <a:xfrm>
              <a:off x="391" y="1882"/>
              <a:ext cx="699" cy="649"/>
            </a:xfrm>
            <a:prstGeom prst="rect">
              <a:avLst/>
            </a:prstGeom>
            <a:noFill/>
            <a:ln w="9525">
              <a:noFill/>
              <a:miter lim="800000"/>
              <a:headEnd/>
              <a:tailEnd/>
            </a:ln>
          </p:spPr>
        </p:pic>
      </p:grpSp>
      <p:sp>
        <p:nvSpPr>
          <p:cNvPr id="27654" name="Line 13"/>
          <p:cNvSpPr>
            <a:spLocks noChangeShapeType="1"/>
          </p:cNvSpPr>
          <p:nvPr/>
        </p:nvSpPr>
        <p:spPr bwMode="auto">
          <a:xfrm>
            <a:off x="1414463" y="2027238"/>
            <a:ext cx="33337" cy="4373562"/>
          </a:xfrm>
          <a:prstGeom prst="line">
            <a:avLst/>
          </a:prstGeom>
          <a:noFill/>
          <a:ln w="9525">
            <a:solidFill>
              <a:srgbClr val="000000"/>
            </a:solidFill>
            <a:round/>
            <a:headEnd/>
            <a:tailEnd/>
          </a:ln>
        </p:spPr>
        <p:txBody>
          <a:bodyPr/>
          <a:lstStyle/>
          <a:p>
            <a:endParaRPr lang="en-US"/>
          </a:p>
        </p:txBody>
      </p:sp>
      <p:sp>
        <p:nvSpPr>
          <p:cNvPr id="27655" name="Line 14"/>
          <p:cNvSpPr>
            <a:spLocks noChangeShapeType="1"/>
          </p:cNvSpPr>
          <p:nvPr/>
        </p:nvSpPr>
        <p:spPr bwMode="auto">
          <a:xfrm>
            <a:off x="7535863" y="2011363"/>
            <a:ext cx="7937" cy="4313237"/>
          </a:xfrm>
          <a:prstGeom prst="line">
            <a:avLst/>
          </a:prstGeom>
          <a:noFill/>
          <a:ln w="9525">
            <a:solidFill>
              <a:srgbClr val="000000"/>
            </a:solidFill>
            <a:round/>
            <a:headEnd/>
            <a:tailEnd/>
          </a:ln>
        </p:spPr>
        <p:txBody>
          <a:bodyPr/>
          <a:lstStyle/>
          <a:p>
            <a:endParaRPr lang="en-US"/>
          </a:p>
        </p:txBody>
      </p:sp>
      <p:sp>
        <p:nvSpPr>
          <p:cNvPr id="27656" name="Line 15"/>
          <p:cNvSpPr>
            <a:spLocks noChangeShapeType="1"/>
          </p:cNvSpPr>
          <p:nvPr/>
        </p:nvSpPr>
        <p:spPr bwMode="auto">
          <a:xfrm>
            <a:off x="1436688" y="2305050"/>
            <a:ext cx="6088062" cy="1588"/>
          </a:xfrm>
          <a:prstGeom prst="line">
            <a:avLst/>
          </a:prstGeom>
          <a:noFill/>
          <a:ln w="9525">
            <a:solidFill>
              <a:srgbClr val="000000"/>
            </a:solidFill>
            <a:round/>
            <a:headEnd type="triangle" w="med" len="med"/>
            <a:tailEnd/>
          </a:ln>
        </p:spPr>
        <p:txBody>
          <a:bodyPr/>
          <a:lstStyle/>
          <a:p>
            <a:endParaRPr lang="en-US"/>
          </a:p>
        </p:txBody>
      </p:sp>
      <p:sp>
        <p:nvSpPr>
          <p:cNvPr id="27657" name="Line 16"/>
          <p:cNvSpPr>
            <a:spLocks noChangeShapeType="1"/>
          </p:cNvSpPr>
          <p:nvPr/>
        </p:nvSpPr>
        <p:spPr bwMode="auto">
          <a:xfrm>
            <a:off x="1419225" y="2665413"/>
            <a:ext cx="6099175" cy="1587"/>
          </a:xfrm>
          <a:prstGeom prst="line">
            <a:avLst/>
          </a:prstGeom>
          <a:noFill/>
          <a:ln w="9525">
            <a:solidFill>
              <a:srgbClr val="000000"/>
            </a:solidFill>
            <a:round/>
            <a:headEnd/>
            <a:tailEnd type="triangle" w="med" len="med"/>
          </a:ln>
        </p:spPr>
        <p:txBody>
          <a:bodyPr/>
          <a:lstStyle/>
          <a:p>
            <a:endParaRPr lang="en-US"/>
          </a:p>
        </p:txBody>
      </p:sp>
      <p:sp>
        <p:nvSpPr>
          <p:cNvPr id="27658" name="AutoShape 17"/>
          <p:cNvSpPr>
            <a:spLocks noChangeArrowheads="1"/>
          </p:cNvSpPr>
          <p:nvPr/>
        </p:nvSpPr>
        <p:spPr bwMode="auto">
          <a:xfrm>
            <a:off x="1417638" y="3149600"/>
            <a:ext cx="6099175" cy="431800"/>
          </a:xfrm>
          <a:prstGeom prst="leftRightArrow">
            <a:avLst>
              <a:gd name="adj1" fmla="val 64509"/>
              <a:gd name="adj2" fmla="val 76445"/>
            </a:avLst>
          </a:prstGeom>
          <a:solidFill>
            <a:srgbClr val="FFFFFF"/>
          </a:solidFill>
          <a:ln w="9525">
            <a:solidFill>
              <a:srgbClr val="000000"/>
            </a:solidFill>
            <a:miter lim="800000"/>
            <a:headEnd/>
            <a:tailEnd/>
          </a:ln>
        </p:spPr>
        <p:txBody>
          <a:bodyPr/>
          <a:lstStyle/>
          <a:p>
            <a:endParaRPr lang="en-US" sz="1600"/>
          </a:p>
        </p:txBody>
      </p:sp>
      <p:sp>
        <p:nvSpPr>
          <p:cNvPr id="27659" name="Text Box 18"/>
          <p:cNvSpPr txBox="1">
            <a:spLocks noChangeArrowheads="1"/>
          </p:cNvSpPr>
          <p:nvPr/>
        </p:nvSpPr>
        <p:spPr bwMode="auto">
          <a:xfrm>
            <a:off x="3505200" y="1981200"/>
            <a:ext cx="2268538" cy="295275"/>
          </a:xfrm>
          <a:prstGeom prst="rect">
            <a:avLst/>
          </a:prstGeom>
          <a:noFill/>
          <a:ln w="9525">
            <a:noFill/>
            <a:miter lim="800000"/>
            <a:headEnd/>
            <a:tailEnd/>
          </a:ln>
        </p:spPr>
        <p:txBody>
          <a:bodyPr/>
          <a:lstStyle/>
          <a:p>
            <a:r>
              <a:rPr lang="en-US" altLang="zh-TW" sz="1600">
                <a:latin typeface="Times New Roman" pitchFamily="28" charset="0"/>
                <a:ea typeface="MS Mincho" pitchFamily="49" charset="-128"/>
              </a:rPr>
              <a:t>EAP ID Request</a:t>
            </a:r>
            <a:endParaRPr lang="en-US" sz="1600">
              <a:ea typeface="MS Mincho" pitchFamily="49" charset="-128"/>
            </a:endParaRPr>
          </a:p>
        </p:txBody>
      </p:sp>
      <p:sp>
        <p:nvSpPr>
          <p:cNvPr id="27660" name="Text Box 19"/>
          <p:cNvSpPr txBox="1">
            <a:spLocks noChangeArrowheads="1"/>
          </p:cNvSpPr>
          <p:nvPr/>
        </p:nvSpPr>
        <p:spPr bwMode="auto">
          <a:xfrm>
            <a:off x="3505200" y="2370138"/>
            <a:ext cx="2268538" cy="274637"/>
          </a:xfrm>
          <a:prstGeom prst="rect">
            <a:avLst/>
          </a:prstGeom>
          <a:noFill/>
          <a:ln w="9525">
            <a:noFill/>
            <a:miter lim="800000"/>
            <a:headEnd/>
            <a:tailEnd/>
          </a:ln>
        </p:spPr>
        <p:txBody>
          <a:bodyPr/>
          <a:lstStyle/>
          <a:p>
            <a:r>
              <a:rPr lang="en-US" altLang="zh-TW" sz="1600">
                <a:latin typeface="Times New Roman" pitchFamily="28" charset="0"/>
                <a:ea typeface="MS Mincho" pitchFamily="49" charset="-128"/>
              </a:rPr>
              <a:t>EAP ID Response</a:t>
            </a:r>
            <a:endParaRPr lang="en-US" sz="1600">
              <a:ea typeface="MS Mincho" pitchFamily="49" charset="-128"/>
            </a:endParaRPr>
          </a:p>
        </p:txBody>
      </p:sp>
      <p:sp>
        <p:nvSpPr>
          <p:cNvPr id="27661" name="Text Box 20"/>
          <p:cNvSpPr txBox="1">
            <a:spLocks noChangeArrowheads="1"/>
          </p:cNvSpPr>
          <p:nvPr/>
        </p:nvSpPr>
        <p:spPr bwMode="auto">
          <a:xfrm>
            <a:off x="2895600" y="3211513"/>
            <a:ext cx="3962400" cy="344487"/>
          </a:xfrm>
          <a:prstGeom prst="rect">
            <a:avLst/>
          </a:prstGeom>
          <a:noFill/>
          <a:ln w="9525">
            <a:noFill/>
            <a:miter lim="800000"/>
            <a:headEnd/>
            <a:tailEnd/>
          </a:ln>
        </p:spPr>
        <p:txBody>
          <a:bodyPr/>
          <a:lstStyle/>
          <a:p>
            <a:r>
              <a:rPr lang="en-US" altLang="zh-TW" sz="1600">
                <a:latin typeface="Times New Roman" pitchFamily="28" charset="0"/>
                <a:ea typeface="MS Mincho" pitchFamily="49" charset="-128"/>
              </a:rPr>
              <a:t>EAP Method Tunnel Establishment</a:t>
            </a:r>
            <a:endParaRPr lang="en-US" sz="1600">
              <a:ea typeface="MS Mincho" pitchFamily="49" charset="-128"/>
            </a:endParaRPr>
          </a:p>
        </p:txBody>
      </p:sp>
      <p:sp>
        <p:nvSpPr>
          <p:cNvPr id="27662" name="Line 23"/>
          <p:cNvSpPr>
            <a:spLocks noChangeShapeType="1"/>
          </p:cNvSpPr>
          <p:nvPr/>
        </p:nvSpPr>
        <p:spPr bwMode="auto">
          <a:xfrm flipV="1">
            <a:off x="1419225" y="4343400"/>
            <a:ext cx="6124575" cy="1588"/>
          </a:xfrm>
          <a:prstGeom prst="line">
            <a:avLst/>
          </a:prstGeom>
          <a:noFill/>
          <a:ln w="9525">
            <a:solidFill>
              <a:srgbClr val="000000"/>
            </a:solidFill>
            <a:round/>
            <a:headEnd type="triangle" w="lg" len="med"/>
            <a:tailEnd type="none" w="lg" len="lg"/>
          </a:ln>
        </p:spPr>
        <p:txBody>
          <a:bodyPr/>
          <a:lstStyle/>
          <a:p>
            <a:endParaRPr lang="en-US"/>
          </a:p>
        </p:txBody>
      </p:sp>
      <p:sp>
        <p:nvSpPr>
          <p:cNvPr id="27663" name="Line 24"/>
          <p:cNvSpPr>
            <a:spLocks noChangeShapeType="1"/>
          </p:cNvSpPr>
          <p:nvPr/>
        </p:nvSpPr>
        <p:spPr bwMode="auto">
          <a:xfrm flipH="1">
            <a:off x="1398588" y="4789488"/>
            <a:ext cx="6130925" cy="11112"/>
          </a:xfrm>
          <a:prstGeom prst="line">
            <a:avLst/>
          </a:prstGeom>
          <a:noFill/>
          <a:ln w="9525">
            <a:solidFill>
              <a:srgbClr val="000000"/>
            </a:solidFill>
            <a:round/>
            <a:headEnd type="triangle" w="lg" len="med"/>
            <a:tailEnd/>
          </a:ln>
        </p:spPr>
        <p:txBody>
          <a:bodyPr/>
          <a:lstStyle/>
          <a:p>
            <a:endParaRPr lang="en-US"/>
          </a:p>
        </p:txBody>
      </p:sp>
      <p:sp>
        <p:nvSpPr>
          <p:cNvPr id="27664" name="Line 31"/>
          <p:cNvSpPr>
            <a:spLocks noChangeShapeType="1"/>
          </p:cNvSpPr>
          <p:nvPr/>
        </p:nvSpPr>
        <p:spPr bwMode="auto">
          <a:xfrm flipH="1">
            <a:off x="1412875" y="2971800"/>
            <a:ext cx="6130925" cy="0"/>
          </a:xfrm>
          <a:prstGeom prst="line">
            <a:avLst/>
          </a:prstGeom>
          <a:noFill/>
          <a:ln w="9525">
            <a:solidFill>
              <a:srgbClr val="000000"/>
            </a:solidFill>
            <a:round/>
            <a:headEnd/>
            <a:tailEnd type="triangle" w="med" len="med"/>
          </a:ln>
        </p:spPr>
        <p:txBody>
          <a:bodyPr/>
          <a:lstStyle/>
          <a:p>
            <a:endParaRPr lang="en-US"/>
          </a:p>
        </p:txBody>
      </p:sp>
      <p:sp>
        <p:nvSpPr>
          <p:cNvPr id="27665" name="Text Box 32"/>
          <p:cNvSpPr txBox="1">
            <a:spLocks noChangeArrowheads="1"/>
          </p:cNvSpPr>
          <p:nvPr/>
        </p:nvSpPr>
        <p:spPr bwMode="auto">
          <a:xfrm>
            <a:off x="3505200" y="2667000"/>
            <a:ext cx="3200400" cy="163513"/>
          </a:xfrm>
          <a:prstGeom prst="rect">
            <a:avLst/>
          </a:prstGeom>
          <a:noFill/>
          <a:ln w="9525">
            <a:noFill/>
            <a:miter lim="800000"/>
            <a:headEnd/>
            <a:tailEnd/>
          </a:ln>
        </p:spPr>
        <p:txBody>
          <a:bodyPr/>
          <a:lstStyle/>
          <a:p>
            <a:r>
              <a:rPr lang="en-US" altLang="zh-TW" sz="1600">
                <a:latin typeface="Times New Roman" pitchFamily="28" charset="0"/>
                <a:ea typeface="MS Mincho" pitchFamily="49" charset="-128"/>
              </a:rPr>
              <a:t>EAP-Tunnel Method Start </a:t>
            </a:r>
            <a:endParaRPr lang="en-US" sz="1600">
              <a:ea typeface="MS Mincho" pitchFamily="49" charset="-128"/>
            </a:endParaRPr>
          </a:p>
        </p:txBody>
      </p:sp>
      <p:sp>
        <p:nvSpPr>
          <p:cNvPr id="27666" name="Text Box 34"/>
          <p:cNvSpPr txBox="1">
            <a:spLocks noChangeArrowheads="1"/>
          </p:cNvSpPr>
          <p:nvPr/>
        </p:nvSpPr>
        <p:spPr bwMode="auto">
          <a:xfrm>
            <a:off x="1219200" y="3962400"/>
            <a:ext cx="6818313" cy="304800"/>
          </a:xfrm>
          <a:prstGeom prst="rect">
            <a:avLst/>
          </a:prstGeom>
          <a:noFill/>
          <a:ln w="9525">
            <a:noFill/>
            <a:miter lim="800000"/>
            <a:headEnd/>
            <a:tailEnd/>
          </a:ln>
        </p:spPr>
        <p:txBody>
          <a:bodyPr/>
          <a:lstStyle/>
          <a:p>
            <a:r>
              <a:rPr lang="en-US" altLang="zh-TW" sz="1600">
                <a:latin typeface="Times New Roman" pitchFamily="28" charset="0"/>
                <a:ea typeface="MS Mincho" pitchFamily="49" charset="-128"/>
              </a:rPr>
              <a:t>EAP-NEA-TLV ( PB-TNC Header (PB-TNC Message (PA-TNC Message…..) )</a:t>
            </a:r>
            <a:endParaRPr lang="en-US" sz="1600">
              <a:ea typeface="MS Mincho" pitchFamily="49" charset="-128"/>
            </a:endParaRPr>
          </a:p>
        </p:txBody>
      </p:sp>
      <p:sp>
        <p:nvSpPr>
          <p:cNvPr id="27667" name="Text Box 34"/>
          <p:cNvSpPr txBox="1">
            <a:spLocks noChangeArrowheads="1"/>
          </p:cNvSpPr>
          <p:nvPr/>
        </p:nvSpPr>
        <p:spPr bwMode="auto">
          <a:xfrm>
            <a:off x="1219200" y="4419600"/>
            <a:ext cx="6818313" cy="304800"/>
          </a:xfrm>
          <a:prstGeom prst="rect">
            <a:avLst/>
          </a:prstGeom>
          <a:noFill/>
          <a:ln w="9525">
            <a:noFill/>
            <a:miter lim="800000"/>
            <a:headEnd/>
            <a:tailEnd/>
          </a:ln>
        </p:spPr>
        <p:txBody>
          <a:bodyPr/>
          <a:lstStyle/>
          <a:p>
            <a:r>
              <a:rPr lang="en-US" altLang="zh-TW" sz="1600">
                <a:latin typeface="Times New Roman" pitchFamily="28" charset="0"/>
                <a:ea typeface="MS Mincho" pitchFamily="49" charset="-128"/>
              </a:rPr>
              <a:t>EAP-NEA-TLV ( PB-TNC Header (PB-TNC Message (PA-TNC Message…..) )</a:t>
            </a:r>
            <a:endParaRPr lang="en-US" sz="1600">
              <a:ea typeface="MS Mincho" pitchFamily="49"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a:t>January 28, 2010</a:t>
            </a:r>
          </a:p>
        </p:txBody>
      </p:sp>
      <p:sp>
        <p:nvSpPr>
          <p:cNvPr id="28675" name="Footer Placeholder 4"/>
          <p:cNvSpPr>
            <a:spLocks noGrp="1"/>
          </p:cNvSpPr>
          <p:nvPr>
            <p:ph type="ftr" sz="quarter" idx="11"/>
          </p:nvPr>
        </p:nvSpPr>
        <p:spPr>
          <a:noFill/>
        </p:spPr>
        <p:txBody>
          <a:bodyPr/>
          <a:lstStyle/>
          <a:p>
            <a:r>
              <a:rPr lang="en-US"/>
              <a:t>NEA WG</a:t>
            </a:r>
          </a:p>
        </p:txBody>
      </p:sp>
      <p:sp>
        <p:nvSpPr>
          <p:cNvPr id="28676" name="Slide Number Placeholder 5"/>
          <p:cNvSpPr>
            <a:spLocks noGrp="1"/>
          </p:cNvSpPr>
          <p:nvPr>
            <p:ph type="sldNum" sz="quarter" idx="12"/>
          </p:nvPr>
        </p:nvSpPr>
        <p:spPr>
          <a:noFill/>
        </p:spPr>
        <p:txBody>
          <a:bodyPr/>
          <a:lstStyle/>
          <a:p>
            <a:fld id="{08EC817B-B178-40F1-8DB7-21045DB53DA8}" type="slidenum">
              <a:rPr lang="en-US"/>
              <a:pPr/>
              <a:t>55</a:t>
            </a:fld>
            <a:endParaRPr lang="en-US"/>
          </a:p>
        </p:txBody>
      </p:sp>
      <p:sp>
        <p:nvSpPr>
          <p:cNvPr id="28677" name="Rectangle 2"/>
          <p:cNvSpPr>
            <a:spLocks noGrp="1" noChangeArrowheads="1"/>
          </p:cNvSpPr>
          <p:nvPr>
            <p:ph type="title" idx="4294967295"/>
          </p:nvPr>
        </p:nvSpPr>
        <p:spPr/>
        <p:txBody>
          <a:bodyPr/>
          <a:lstStyle/>
          <a:p>
            <a:r>
              <a:rPr lang="en-US" smtClean="0"/>
              <a:t>Features of EAP NEA TLV</a:t>
            </a:r>
          </a:p>
        </p:txBody>
      </p:sp>
      <p:sp>
        <p:nvSpPr>
          <p:cNvPr id="73731" name="Rectangle 3"/>
          <p:cNvSpPr>
            <a:spLocks noGrp="1" noChangeArrowheads="1"/>
          </p:cNvSpPr>
          <p:nvPr>
            <p:ph type="body" idx="4294967295"/>
          </p:nvPr>
        </p:nvSpPr>
        <p:spPr/>
        <p:txBody>
          <a:bodyPr/>
          <a:lstStyle/>
          <a:p>
            <a:pPr>
              <a:lnSpc>
                <a:spcPct val="80000"/>
              </a:lnSpc>
            </a:pPr>
            <a:r>
              <a:rPr lang="en-US" sz="2400" smtClean="0"/>
              <a:t>EAP NEA TLV:</a:t>
            </a:r>
          </a:p>
          <a:p>
            <a:pPr lvl="1">
              <a:lnSpc>
                <a:spcPct val="80000"/>
              </a:lnSpc>
            </a:pPr>
            <a:r>
              <a:rPr lang="en-US" sz="2000" smtClean="0"/>
              <a:t> simple construct used inside EAP tunnel</a:t>
            </a:r>
          </a:p>
          <a:p>
            <a:pPr lvl="1">
              <a:lnSpc>
                <a:spcPct val="80000"/>
              </a:lnSpc>
            </a:pPr>
            <a:r>
              <a:rPr lang="en-US" sz="2000" smtClean="0"/>
              <a:t> flexible and extensible construction to transport NEA messages</a:t>
            </a:r>
          </a:p>
          <a:p>
            <a:pPr lvl="1">
              <a:lnSpc>
                <a:spcPct val="80000"/>
              </a:lnSpc>
              <a:buFontTx/>
              <a:buNone/>
            </a:pPr>
            <a:endParaRPr lang="en-US" sz="2000" smtClean="0"/>
          </a:p>
          <a:p>
            <a:pPr>
              <a:lnSpc>
                <a:spcPct val="80000"/>
              </a:lnSpc>
            </a:pPr>
            <a:r>
              <a:rPr lang="en-US" sz="2400" smtClean="0"/>
              <a:t>Relies on EAP Tunneled Method to:</a:t>
            </a:r>
          </a:p>
          <a:p>
            <a:pPr lvl="1">
              <a:lnSpc>
                <a:spcPct val="80000"/>
              </a:lnSpc>
            </a:pPr>
            <a:r>
              <a:rPr lang="en-US" sz="2000" smtClean="0"/>
              <a:t>Provide mutual authentication either during tunnel establishment</a:t>
            </a:r>
          </a:p>
          <a:p>
            <a:pPr lvl="2">
              <a:lnSpc>
                <a:spcPct val="80000"/>
              </a:lnSpc>
              <a:buFontTx/>
              <a:buNone/>
            </a:pPr>
            <a:r>
              <a:rPr lang="en-US" sz="2000" smtClean="0"/>
              <a:t>or through an inner EAP (authentication) method (or both)</a:t>
            </a:r>
          </a:p>
          <a:p>
            <a:pPr lvl="1">
              <a:lnSpc>
                <a:spcPct val="80000"/>
              </a:lnSpc>
            </a:pPr>
            <a:r>
              <a:rPr lang="en-US" sz="2000" smtClean="0"/>
              <a:t>Provide confidentiality and integrity thru the protected tunnel</a:t>
            </a:r>
          </a:p>
          <a:p>
            <a:pPr lvl="2">
              <a:lnSpc>
                <a:spcPct val="80000"/>
              </a:lnSpc>
              <a:buFontTx/>
              <a:buNone/>
            </a:pPr>
            <a:endParaRPr lang="en-US" sz="1600" smtClean="0"/>
          </a:p>
          <a:p>
            <a:pPr lvl="1">
              <a:lnSpc>
                <a:spcPct val="80000"/>
              </a:lnSpc>
            </a:pPr>
            <a:endParaRPr lang="en-US" sz="2000" smtClean="0"/>
          </a:p>
          <a:p>
            <a:pPr>
              <a:lnSpc>
                <a:spcPct val="80000"/>
              </a:lnSpc>
            </a:pPr>
            <a:r>
              <a:rPr lang="en-US" sz="2400" smtClean="0"/>
              <a:t>EAP features:</a:t>
            </a:r>
            <a:endParaRPr lang="en-US" sz="2000" smtClean="0"/>
          </a:p>
          <a:p>
            <a:pPr lvl="1">
              <a:lnSpc>
                <a:spcPct val="80000"/>
              </a:lnSpc>
              <a:spcBef>
                <a:spcPct val="50000"/>
              </a:spcBef>
            </a:pPr>
            <a:r>
              <a:rPr lang="en-US" sz="2000" smtClean="0"/>
              <a:t>Half Duplex (only one packet at a time)</a:t>
            </a:r>
          </a:p>
          <a:p>
            <a:pPr lvl="1">
              <a:lnSpc>
                <a:spcPct val="80000"/>
              </a:lnSpc>
              <a:spcBef>
                <a:spcPct val="50000"/>
              </a:spcBef>
            </a:pPr>
            <a:r>
              <a:rPr lang="en-US" sz="2000" smtClean="0"/>
              <a:t>Simple congestion control (thru half duplex property)</a:t>
            </a:r>
          </a:p>
          <a:p>
            <a:pPr lvl="1">
              <a:lnSpc>
                <a:spcPct val="80000"/>
              </a:lnSpc>
              <a:spcBef>
                <a:spcPct val="50000"/>
              </a:spcBef>
            </a:pPr>
            <a:r>
              <a:rPr lang="en-US" sz="2000" smtClean="0"/>
              <a:t>Works in both 802.1X and IKEv2</a:t>
            </a:r>
          </a:p>
          <a:p>
            <a:pPr lvl="1">
              <a:lnSpc>
                <a:spcPct val="80000"/>
              </a:lnSpc>
              <a:spcBef>
                <a:spcPct val="50000"/>
              </a:spcBef>
              <a:buFontTx/>
              <a:buNone/>
            </a:pPr>
            <a:endParaRPr lang="en-US" sz="2000" smtClean="0"/>
          </a:p>
          <a:p>
            <a:pPr>
              <a:lnSpc>
                <a:spcPct val="80000"/>
              </a:lnSpc>
              <a:spcBef>
                <a:spcPct val="50000"/>
              </a:spcBef>
            </a:pP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73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73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7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731">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731">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731">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73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NEA Protocol Requirements</a:t>
            </a:r>
          </a:p>
        </p:txBody>
      </p:sp>
      <p:sp>
        <p:nvSpPr>
          <p:cNvPr id="29699" name="Content Placeholder 6"/>
          <p:cNvSpPr>
            <a:spLocks noGrp="1"/>
          </p:cNvSpPr>
          <p:nvPr>
            <p:ph idx="1"/>
          </p:nvPr>
        </p:nvSpPr>
        <p:spPr>
          <a:xfrm>
            <a:off x="457200" y="1295400"/>
            <a:ext cx="8229600" cy="5334000"/>
          </a:xfrm>
        </p:spPr>
        <p:txBody>
          <a:bodyPr/>
          <a:lstStyle/>
          <a:p>
            <a:pPr eaLnBrk="1" hangingPunct="1">
              <a:buFontTx/>
              <a:buNone/>
            </a:pPr>
            <a:r>
              <a:rPr lang="en-US" sz="1400" b="1" smtClean="0"/>
              <a:t>C-1  </a:t>
            </a:r>
            <a:r>
              <a:rPr lang="en-US" sz="1400" smtClean="0"/>
              <a:t>NEA protocols MUST support multiple round trips between the NEA Client and NEA Server in a single assessment.   </a:t>
            </a:r>
          </a:p>
          <a:p>
            <a:pPr eaLnBrk="1" hangingPunct="1">
              <a:buFontTx/>
              <a:buNone/>
            </a:pPr>
            <a:r>
              <a:rPr lang="en-US" sz="1400" b="1" smtClean="0"/>
              <a:t>C-2  </a:t>
            </a:r>
            <a:r>
              <a:rPr lang="en-US" sz="1400" smtClean="0"/>
              <a:t>NEA protocols SHOULD provide a way for both the NEA Client and  the NEA Server to initiate a posture assessment or reassessment  as needed.   </a:t>
            </a:r>
          </a:p>
          <a:p>
            <a:pPr eaLnBrk="1" hangingPunct="1">
              <a:buFontTx/>
              <a:buNone/>
            </a:pPr>
            <a:r>
              <a:rPr lang="en-US" sz="1400" b="1" smtClean="0"/>
              <a:t>C-3  </a:t>
            </a:r>
            <a:r>
              <a:rPr lang="en-US" sz="1400" smtClean="0"/>
              <a:t>NEA protocols including security capabilities MUST be capable of  protecting against active and passive attacks by intermediaries        and endpoints including prevention from replay based attacks.  </a:t>
            </a:r>
          </a:p>
          <a:p>
            <a:pPr eaLnBrk="1" hangingPunct="1">
              <a:buFontTx/>
              <a:buNone/>
            </a:pPr>
            <a:r>
              <a:rPr lang="en-US" sz="1400" b="1" smtClean="0"/>
              <a:t>C-4  </a:t>
            </a:r>
            <a:r>
              <a:rPr lang="en-US" sz="1400" smtClean="0"/>
              <a:t>The PA and PB protocols MUST be capable of operating over any PT protocol</a:t>
            </a:r>
          </a:p>
          <a:p>
            <a:pPr eaLnBrk="1" hangingPunct="1">
              <a:buFontTx/>
              <a:buNone/>
            </a:pPr>
            <a:r>
              <a:rPr lang="en-US" sz="1400" b="1" smtClean="0"/>
              <a:t>C-5  </a:t>
            </a:r>
            <a:r>
              <a:rPr lang="en-US" sz="1400" smtClean="0"/>
              <a:t>The selection process for NEA protocols MUST evaluate and prefer  the reuse of existing open standards that meet the requirements before defining new ones.  The goal of NEA is not to create additional alternative protocols where acceptable solutions        already exist.   </a:t>
            </a:r>
          </a:p>
          <a:p>
            <a:pPr eaLnBrk="1" hangingPunct="1">
              <a:buFontTx/>
              <a:buNone/>
            </a:pPr>
            <a:r>
              <a:rPr lang="en-US" sz="1400" b="1" smtClean="0"/>
              <a:t>C-6  </a:t>
            </a:r>
            <a:r>
              <a:rPr lang="en-US" sz="1400" smtClean="0"/>
              <a:t>NEA protocols MUST be highly scalable; the protocols MUST support many Posture Collectors on a large number of NEA Clients        to be assessed by numerous Posture Validators residing on multiple NEA Servers.  </a:t>
            </a:r>
          </a:p>
          <a:p>
            <a:pPr eaLnBrk="1" hangingPunct="1">
              <a:buFontTx/>
              <a:buNone/>
            </a:pPr>
            <a:r>
              <a:rPr lang="en-US" sz="1400" b="1" smtClean="0"/>
              <a:t> C-7  </a:t>
            </a:r>
            <a:r>
              <a:rPr lang="en-US" sz="1400" smtClean="0"/>
              <a:t>The protocols MUST support efficient transport of a large number  of attribute messages between the NEA Client and the NEA Server.  </a:t>
            </a:r>
          </a:p>
          <a:p>
            <a:pPr eaLnBrk="1" hangingPunct="1">
              <a:buFontTx/>
              <a:buNone/>
            </a:pPr>
            <a:r>
              <a:rPr lang="en-US" sz="1400" b="1" smtClean="0"/>
              <a:t> C-8  </a:t>
            </a:r>
            <a:r>
              <a:rPr lang="en-US" sz="1400" smtClean="0"/>
              <a:t>NEA protocols MUST operate efficiently over low bandwidth or high latency links.  </a:t>
            </a:r>
          </a:p>
          <a:p>
            <a:pPr eaLnBrk="1" hangingPunct="1">
              <a:buFontTx/>
              <a:buNone/>
            </a:pPr>
            <a:r>
              <a:rPr lang="en-US" sz="1400" b="1" smtClean="0"/>
              <a:t> C-9  </a:t>
            </a:r>
            <a:r>
              <a:rPr lang="en-US" sz="1400" smtClean="0"/>
              <a:t>For any strings intended for display to a user, the protocols MUST support adapting these strings to the user's language        preferences. </a:t>
            </a:r>
          </a:p>
          <a:p>
            <a:pPr eaLnBrk="1" hangingPunct="1">
              <a:buFontTx/>
              <a:buNone/>
            </a:pPr>
            <a:r>
              <a:rPr lang="en-US" sz="1400" b="1" smtClean="0"/>
              <a:t> C-10 </a:t>
            </a:r>
            <a:r>
              <a:rPr lang="en-US" sz="1400" smtClean="0"/>
              <a:t>NEA protocols MUST support encoding of strings in UTF-8 format [UTF8].   </a:t>
            </a:r>
          </a:p>
          <a:p>
            <a:pPr eaLnBrk="1" hangingPunct="1">
              <a:buFontTx/>
              <a:buNone/>
            </a:pPr>
            <a:r>
              <a:rPr lang="en-US" sz="1400" b="1" smtClean="0"/>
              <a:t>C-11 </a:t>
            </a:r>
            <a:r>
              <a:rPr lang="en-US" sz="1400" smtClean="0"/>
              <a:t>Due to the potentially different transport characteristics provided by the underlying candidate PT protocols, the NEA Client and NEA Server MUST be capable of becoming aware of and  adapting to the limitations of the available PT protocol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1143000"/>
          </a:xfrm>
        </p:spPr>
        <p:txBody>
          <a:bodyPr/>
          <a:lstStyle/>
          <a:p>
            <a:pPr eaLnBrk="1" hangingPunct="1"/>
            <a:r>
              <a:rPr lang="en-US" smtClean="0"/>
              <a:t>NEA Protocol Requirements</a:t>
            </a:r>
          </a:p>
        </p:txBody>
      </p:sp>
      <p:graphicFrame>
        <p:nvGraphicFramePr>
          <p:cNvPr id="7" name="Content Placeholder 6"/>
          <p:cNvGraphicFramePr>
            <a:graphicFrameLocks noGrp="1"/>
          </p:cNvGraphicFramePr>
          <p:nvPr>
            <p:ph idx="1"/>
          </p:nvPr>
        </p:nvGraphicFramePr>
        <p:xfrm>
          <a:off x="304800" y="838200"/>
          <a:ext cx="8534400" cy="5491480"/>
        </p:xfrm>
        <a:graphic>
          <a:graphicData uri="http://schemas.openxmlformats.org/drawingml/2006/table">
            <a:tbl>
              <a:tblPr firstRow="1" bandRow="1">
                <a:tableStyleId>{D113A9D2-9D6B-4929-AA2D-F23B5EE8CBE7}</a:tableStyleId>
              </a:tblPr>
              <a:tblGrid>
                <a:gridCol w="948266"/>
                <a:gridCol w="711200"/>
                <a:gridCol w="6874934"/>
              </a:tblGrid>
              <a:tr h="370840">
                <a:tc>
                  <a:txBody>
                    <a:bodyPr/>
                    <a:lstStyle/>
                    <a:p>
                      <a:r>
                        <a:rPr lang="en-US" dirty="0" smtClean="0">
                          <a:solidFill>
                            <a:srgbClr val="000000"/>
                          </a:solidFill>
                        </a:rPr>
                        <a:t>C-</a:t>
                      </a:r>
                      <a:r>
                        <a:rPr lang="en-US" dirty="0" err="1" smtClean="0">
                          <a:solidFill>
                            <a:srgbClr val="000000"/>
                          </a:solidFill>
                        </a:rPr>
                        <a:t>Req</a:t>
                      </a:r>
                      <a:endParaRPr lang="en-US" dirty="0">
                        <a:solidFill>
                          <a:srgbClr val="000000"/>
                        </a:solidFill>
                      </a:endParaRPr>
                    </a:p>
                  </a:txBody>
                  <a:tcPr/>
                </a:tc>
                <a:tc>
                  <a:txBody>
                    <a:bodyPr/>
                    <a:lstStyle/>
                    <a:p>
                      <a:r>
                        <a:rPr lang="en-US" dirty="0" smtClean="0">
                          <a:solidFill>
                            <a:srgbClr val="000000"/>
                          </a:solidFill>
                        </a:rPr>
                        <a:t>Met</a:t>
                      </a:r>
                      <a:endParaRPr lang="en-US" dirty="0">
                        <a:solidFill>
                          <a:srgbClr val="000000"/>
                        </a:solidFill>
                      </a:endParaRPr>
                    </a:p>
                  </a:txBody>
                  <a:tcPr/>
                </a:tc>
                <a:tc>
                  <a:txBody>
                    <a:bodyPr/>
                    <a:lstStyle/>
                    <a:p>
                      <a:r>
                        <a:rPr lang="en-US" dirty="0" smtClean="0">
                          <a:solidFill>
                            <a:srgbClr val="000000"/>
                          </a:solidFill>
                        </a:rPr>
                        <a:t>Description</a:t>
                      </a:r>
                      <a:endParaRPr lang="en-US" dirty="0">
                        <a:solidFill>
                          <a:srgbClr val="000000"/>
                        </a:solidFill>
                      </a:endParaRPr>
                    </a:p>
                  </a:txBody>
                  <a:tcPr/>
                </a:tc>
              </a:tr>
              <a:tr h="370840">
                <a:tc>
                  <a:txBody>
                    <a:bodyPr/>
                    <a:lstStyle/>
                    <a:p>
                      <a:r>
                        <a:rPr lang="en-US" dirty="0" smtClean="0">
                          <a:solidFill>
                            <a:srgbClr val="000000"/>
                          </a:solidFill>
                        </a:rPr>
                        <a:t>C-1</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Tunnel Based</a:t>
                      </a:r>
                      <a:r>
                        <a:rPr lang="en-US" sz="1600" baseline="0" dirty="0" smtClean="0">
                          <a:solidFill>
                            <a:srgbClr val="000000"/>
                          </a:solidFill>
                        </a:rPr>
                        <a:t> M</a:t>
                      </a:r>
                      <a:r>
                        <a:rPr lang="en-US" sz="1600" dirty="0" smtClean="0">
                          <a:solidFill>
                            <a:srgbClr val="000000"/>
                          </a:solidFill>
                        </a:rPr>
                        <a:t>ethods allow</a:t>
                      </a:r>
                      <a:r>
                        <a:rPr lang="en-US" sz="1600" baseline="0" dirty="0" smtClean="0">
                          <a:solidFill>
                            <a:srgbClr val="000000"/>
                          </a:solidFill>
                        </a:rPr>
                        <a:t> for multiple roundtrips</a:t>
                      </a:r>
                      <a:endParaRPr lang="en-US" sz="1600" dirty="0">
                        <a:solidFill>
                          <a:srgbClr val="000000"/>
                        </a:solidFill>
                      </a:endParaRPr>
                    </a:p>
                  </a:txBody>
                  <a:tcPr/>
                </a:tc>
              </a:tr>
              <a:tr h="370840">
                <a:tc>
                  <a:txBody>
                    <a:bodyPr/>
                    <a:lstStyle/>
                    <a:p>
                      <a:r>
                        <a:rPr lang="en-US" dirty="0" smtClean="0">
                          <a:solidFill>
                            <a:srgbClr val="000000"/>
                          </a:solidFill>
                        </a:rPr>
                        <a:t>C-2</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ＭＳ ゴシック"/>
                          <a:ea typeface="ＭＳ ゴシック"/>
                          <a:cs typeface="ＭＳ ゴシック"/>
                        </a:rPr>
                        <a:t>−</a:t>
                      </a:r>
                      <a:endParaRPr lang="en-US" dirty="0">
                        <a:solidFill>
                          <a:srgbClr val="000000"/>
                        </a:solidFill>
                      </a:endParaRPr>
                    </a:p>
                  </a:txBody>
                  <a:tcPr/>
                </a:tc>
                <a:tc>
                  <a:txBody>
                    <a:bodyPr/>
                    <a:lstStyle/>
                    <a:p>
                      <a:r>
                        <a:rPr lang="en-US" sz="1600" dirty="0" smtClean="0">
                          <a:solidFill>
                            <a:srgbClr val="000000"/>
                          </a:solidFill>
                        </a:rPr>
                        <a:t>EAP Tunnel</a:t>
                      </a:r>
                      <a:r>
                        <a:rPr lang="en-US" sz="1600" baseline="0" dirty="0" smtClean="0">
                          <a:solidFill>
                            <a:srgbClr val="000000"/>
                          </a:solidFill>
                        </a:rPr>
                        <a:t> Based Method is intended to be used pre-network admission</a:t>
                      </a:r>
                      <a:endParaRPr lang="en-US" sz="1600" dirty="0">
                        <a:solidFill>
                          <a:srgbClr val="000000"/>
                        </a:solidFill>
                      </a:endParaRPr>
                    </a:p>
                  </a:txBody>
                  <a:tcPr/>
                </a:tc>
              </a:tr>
              <a:tr h="370840">
                <a:tc>
                  <a:txBody>
                    <a:bodyPr/>
                    <a:lstStyle/>
                    <a:p>
                      <a:r>
                        <a:rPr lang="en-US" dirty="0" smtClean="0">
                          <a:solidFill>
                            <a:srgbClr val="000000"/>
                          </a:solidFill>
                        </a:rPr>
                        <a:t>C-3</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Tunnel Based Method provides tunnel</a:t>
                      </a:r>
                      <a:r>
                        <a:rPr lang="en-US" sz="1600" baseline="0" dirty="0" smtClean="0">
                          <a:solidFill>
                            <a:srgbClr val="000000"/>
                          </a:solidFill>
                        </a:rPr>
                        <a:t> protection against attacks</a:t>
                      </a:r>
                      <a:endParaRPr lang="en-US" sz="1600" dirty="0">
                        <a:solidFill>
                          <a:srgbClr val="00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C-4</a:t>
                      </a: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The EAP Tunnel Based Method is independent of both PB and PA</a:t>
                      </a:r>
                      <a:endParaRPr lang="en-US" sz="1600" dirty="0">
                        <a:solidFill>
                          <a:srgbClr val="00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C-5</a:t>
                      </a: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Tunnel Based Method is based on the EAP (RFC 3748) standard</a:t>
                      </a:r>
                      <a:endParaRPr lang="en-US" sz="1600" dirty="0">
                        <a:solidFill>
                          <a:srgbClr val="00000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C-6</a:t>
                      </a: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Tunnel Based Method and EAP TLV container is independent</a:t>
                      </a:r>
                      <a:r>
                        <a:rPr lang="en-US" sz="1600" baseline="0" dirty="0" smtClean="0">
                          <a:solidFill>
                            <a:srgbClr val="000000"/>
                          </a:solidFill>
                        </a:rPr>
                        <a:t> of the NEA collector and </a:t>
                      </a:r>
                      <a:r>
                        <a:rPr lang="en-US" sz="1600" baseline="0" dirty="0" err="1" smtClean="0">
                          <a:solidFill>
                            <a:srgbClr val="000000"/>
                          </a:solidFill>
                        </a:rPr>
                        <a:t>validator</a:t>
                      </a:r>
                      <a:endParaRPr lang="en-US" sz="1600" dirty="0">
                        <a:solidFill>
                          <a:srgbClr val="000000"/>
                        </a:solidFill>
                      </a:endParaRPr>
                    </a:p>
                  </a:txBody>
                  <a:tcPr/>
                </a:tc>
              </a:tr>
              <a:tr h="370840">
                <a:tc>
                  <a:txBody>
                    <a:bodyPr/>
                    <a:lstStyle/>
                    <a:p>
                      <a:r>
                        <a:rPr lang="en-US" dirty="0" smtClean="0">
                          <a:solidFill>
                            <a:srgbClr val="000000"/>
                          </a:solidFill>
                        </a:rPr>
                        <a:t>C-7</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The number or attributes is limited by the EAP transport; though multiple roundtrips can occur</a:t>
                      </a:r>
                      <a:endParaRPr lang="en-US" sz="1600" dirty="0">
                        <a:solidFill>
                          <a:srgbClr val="000000"/>
                        </a:solidFill>
                      </a:endParaRPr>
                    </a:p>
                  </a:txBody>
                  <a:tcPr/>
                </a:tc>
              </a:tr>
              <a:tr h="370840">
                <a:tc>
                  <a:txBody>
                    <a:bodyPr/>
                    <a:lstStyle/>
                    <a:p>
                      <a:r>
                        <a:rPr lang="en-US" dirty="0" smtClean="0">
                          <a:solidFill>
                            <a:srgbClr val="000000"/>
                          </a:solidFill>
                        </a:rPr>
                        <a:t>C-8</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is designed to work with constrained and low latency links</a:t>
                      </a:r>
                      <a:endParaRPr lang="en-US" sz="1600" dirty="0">
                        <a:solidFill>
                          <a:srgbClr val="000000"/>
                        </a:solidFill>
                      </a:endParaRPr>
                    </a:p>
                  </a:txBody>
                  <a:tcPr/>
                </a:tc>
              </a:tr>
              <a:tr h="370840">
                <a:tc>
                  <a:txBody>
                    <a:bodyPr/>
                    <a:lstStyle/>
                    <a:p>
                      <a:r>
                        <a:rPr lang="en-US" dirty="0" smtClean="0">
                          <a:solidFill>
                            <a:srgbClr val="000000"/>
                          </a:solidFill>
                        </a:rPr>
                        <a:t>C-9</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ＭＳ ゴシック"/>
                          <a:ea typeface="ＭＳ ゴシック"/>
                          <a:cs typeface="ＭＳ ゴシック"/>
                        </a:rPr>
                        <a:t>−</a:t>
                      </a:r>
                      <a:endParaRPr lang="en-US" dirty="0">
                        <a:solidFill>
                          <a:srgbClr val="000000"/>
                        </a:solidFill>
                      </a:endParaRPr>
                    </a:p>
                  </a:txBody>
                  <a:tcPr/>
                </a:tc>
                <a:tc>
                  <a:txBody>
                    <a:bodyPr/>
                    <a:lstStyle/>
                    <a:p>
                      <a:r>
                        <a:rPr lang="en-US" sz="1600" dirty="0" smtClean="0">
                          <a:solidFill>
                            <a:srgbClr val="000000"/>
                          </a:solidFill>
                        </a:rPr>
                        <a:t>EAP in general, does</a:t>
                      </a:r>
                      <a:r>
                        <a:rPr lang="en-US" sz="1600" baseline="0" dirty="0" smtClean="0">
                          <a:solidFill>
                            <a:srgbClr val="000000"/>
                          </a:solidFill>
                        </a:rPr>
                        <a:t> not include strings to be displayed; however support for UTF-8 strings if used in EAP-NEA-TLV can be specified</a:t>
                      </a:r>
                      <a:endParaRPr lang="en-US" sz="1600" dirty="0">
                        <a:solidFill>
                          <a:srgbClr val="000000"/>
                        </a:solidFill>
                      </a:endParaRPr>
                    </a:p>
                  </a:txBody>
                  <a:tcPr/>
                </a:tc>
              </a:tr>
              <a:tr h="370840">
                <a:tc>
                  <a:txBody>
                    <a:bodyPr/>
                    <a:lstStyle/>
                    <a:p>
                      <a:r>
                        <a:rPr lang="en-US" dirty="0" smtClean="0">
                          <a:solidFill>
                            <a:srgbClr val="000000"/>
                          </a:solidFill>
                        </a:rPr>
                        <a:t>C-10</a:t>
                      </a:r>
                      <a:endParaRPr lang="en-US" dirty="0">
                        <a:solidFill>
                          <a:srgbClr val="000000"/>
                        </a:solidFill>
                      </a:endParaRPr>
                    </a:p>
                  </a:txBody>
                  <a:tcPr/>
                </a:tc>
                <a:tc>
                  <a:txBody>
                    <a:bodyPr/>
                    <a:lstStyle/>
                    <a:p>
                      <a:r>
                        <a:rPr lang="en-US" dirty="0" smtClean="0">
                          <a:solidFill>
                            <a:srgbClr val="000000"/>
                          </a:solidFill>
                        </a:rPr>
                        <a:t>   −</a:t>
                      </a:r>
                      <a:endParaRPr lang="en-US" dirty="0">
                        <a:solidFill>
                          <a:srgbClr val="000000"/>
                        </a:solidFill>
                      </a:endParaRPr>
                    </a:p>
                  </a:txBody>
                  <a:tcPr/>
                </a:tc>
                <a:tc>
                  <a:txBody>
                    <a:bodyPr/>
                    <a:lstStyle/>
                    <a:p>
                      <a:r>
                        <a:rPr lang="en-US" sz="1600" dirty="0" smtClean="0">
                          <a:solidFill>
                            <a:srgbClr val="000000"/>
                          </a:solidFill>
                        </a:rPr>
                        <a:t>EAP in general, does not include strings,</a:t>
                      </a:r>
                      <a:r>
                        <a:rPr lang="en-US" sz="1600" baseline="0" dirty="0" smtClean="0">
                          <a:solidFill>
                            <a:srgbClr val="000000"/>
                          </a:solidFill>
                        </a:rPr>
                        <a:t> however support for UTF-8 strings if used in EAP-NEA-TLV can be specified</a:t>
                      </a:r>
                      <a:endParaRPr lang="en-US" sz="1600" dirty="0">
                        <a:solidFill>
                          <a:srgbClr val="000000"/>
                        </a:solidFill>
                      </a:endParaRPr>
                    </a:p>
                  </a:txBody>
                  <a:tcPr/>
                </a:tc>
              </a:tr>
              <a:tr h="370840">
                <a:tc>
                  <a:txBody>
                    <a:bodyPr/>
                    <a:lstStyle/>
                    <a:p>
                      <a:r>
                        <a:rPr lang="en-US" dirty="0" smtClean="0">
                          <a:solidFill>
                            <a:srgbClr val="000000"/>
                          </a:solidFill>
                        </a:rPr>
                        <a:t>C-11</a:t>
                      </a:r>
                      <a:endParaRPr lang="en-US" dirty="0">
                        <a:solidFill>
                          <a:srgbClr val="000000"/>
                        </a:solidFill>
                      </a:endParaRPr>
                    </a:p>
                  </a:txBody>
                  <a:tcPr/>
                </a:tc>
                <a:tc>
                  <a:txBody>
                    <a:bodyPr/>
                    <a:lstStyle/>
                    <a:p>
                      <a:r>
                        <a:rPr lang="en-US" dirty="0" smtClean="0">
                          <a:solidFill>
                            <a:srgbClr val="000000"/>
                          </a:solidFill>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Tunnel Based Method implementations</a:t>
                      </a:r>
                      <a:r>
                        <a:rPr lang="en-US" sz="1600" baseline="0" dirty="0" smtClean="0">
                          <a:solidFill>
                            <a:srgbClr val="000000"/>
                          </a:solidFill>
                        </a:rPr>
                        <a:t> can expose the constraints to the respective PB Client and PB Broker</a:t>
                      </a:r>
                      <a:endParaRPr lang="en-US" sz="1600" dirty="0">
                        <a:solidFill>
                          <a:srgbClr val="000000"/>
                        </a:solidFill>
                      </a:endParaRPr>
                    </a:p>
                  </a:txBody>
                  <a:tcPr/>
                </a:tc>
              </a:tr>
            </a:tbl>
          </a:graphicData>
        </a:graphic>
      </p:graphicFrame>
      <p:sp>
        <p:nvSpPr>
          <p:cNvPr id="30724" name="Date Placeholder 3"/>
          <p:cNvSpPr>
            <a:spLocks noGrp="1"/>
          </p:cNvSpPr>
          <p:nvPr>
            <p:ph type="dt" sz="quarter" idx="10"/>
          </p:nvPr>
        </p:nvSpPr>
        <p:spPr>
          <a:noFill/>
        </p:spPr>
        <p:txBody>
          <a:bodyPr/>
          <a:lstStyle/>
          <a:p>
            <a:r>
              <a:rPr lang="en-US"/>
              <a:t>January 28, 2010</a:t>
            </a:r>
          </a:p>
        </p:txBody>
      </p:sp>
      <p:sp>
        <p:nvSpPr>
          <p:cNvPr id="30725" name="Footer Placeholder 4"/>
          <p:cNvSpPr>
            <a:spLocks noGrp="1"/>
          </p:cNvSpPr>
          <p:nvPr>
            <p:ph type="ftr" sz="quarter" idx="11"/>
          </p:nvPr>
        </p:nvSpPr>
        <p:spPr>
          <a:noFill/>
        </p:spPr>
        <p:txBody>
          <a:bodyPr/>
          <a:lstStyle/>
          <a:p>
            <a:r>
              <a:rPr lang="en-US"/>
              <a:t>NEA WG</a:t>
            </a:r>
          </a:p>
        </p:txBody>
      </p:sp>
      <p:sp>
        <p:nvSpPr>
          <p:cNvPr id="30726" name="Slide Number Placeholder 5"/>
          <p:cNvSpPr>
            <a:spLocks noGrp="1"/>
          </p:cNvSpPr>
          <p:nvPr>
            <p:ph type="sldNum" sz="quarter" idx="12"/>
          </p:nvPr>
        </p:nvSpPr>
        <p:spPr>
          <a:noFill/>
        </p:spPr>
        <p:txBody>
          <a:bodyPr/>
          <a:lstStyle/>
          <a:p>
            <a:fld id="{59707AA4-2505-4D2A-BD26-D23DFCC9F1EB}" type="slidenum">
              <a:rPr lang="en-US"/>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p>
            <a:r>
              <a:rPr lang="en-US"/>
              <a:t>January 28, 2010</a:t>
            </a:r>
          </a:p>
        </p:txBody>
      </p:sp>
      <p:sp>
        <p:nvSpPr>
          <p:cNvPr id="31747" name="Footer Placeholder 4"/>
          <p:cNvSpPr>
            <a:spLocks noGrp="1"/>
          </p:cNvSpPr>
          <p:nvPr>
            <p:ph type="ftr" sz="quarter" idx="11"/>
          </p:nvPr>
        </p:nvSpPr>
        <p:spPr>
          <a:noFill/>
        </p:spPr>
        <p:txBody>
          <a:bodyPr/>
          <a:lstStyle/>
          <a:p>
            <a:r>
              <a:rPr lang="en-US"/>
              <a:t>NEA WG</a:t>
            </a:r>
          </a:p>
        </p:txBody>
      </p:sp>
      <p:sp>
        <p:nvSpPr>
          <p:cNvPr id="31748" name="Slide Number Placeholder 5"/>
          <p:cNvSpPr>
            <a:spLocks noGrp="1"/>
          </p:cNvSpPr>
          <p:nvPr>
            <p:ph type="sldNum" sz="quarter" idx="12"/>
          </p:nvPr>
        </p:nvSpPr>
        <p:spPr>
          <a:noFill/>
        </p:spPr>
        <p:txBody>
          <a:bodyPr/>
          <a:lstStyle/>
          <a:p>
            <a:fld id="{33868798-BF4C-4EDC-ABC9-7FD17040E2C6}" type="slidenum">
              <a:rPr lang="en-US"/>
              <a:pPr/>
              <a:t>58</a:t>
            </a:fld>
            <a:endParaRPr lang="en-US"/>
          </a:p>
        </p:txBody>
      </p:sp>
      <p:sp>
        <p:nvSpPr>
          <p:cNvPr id="31749" name="Rectangle 2"/>
          <p:cNvSpPr>
            <a:spLocks noGrp="1" noChangeArrowheads="1"/>
          </p:cNvSpPr>
          <p:nvPr>
            <p:ph type="title" idx="4294967295"/>
          </p:nvPr>
        </p:nvSpPr>
        <p:spPr/>
        <p:txBody>
          <a:bodyPr/>
          <a:lstStyle/>
          <a:p>
            <a:r>
              <a:rPr lang="en-US" sz="4000" smtClean="0"/>
              <a:t>PT Requirements</a:t>
            </a:r>
          </a:p>
        </p:txBody>
      </p:sp>
      <p:sp>
        <p:nvSpPr>
          <p:cNvPr id="63491" name="Rectangle 3"/>
          <p:cNvSpPr>
            <a:spLocks noGrp="1" noChangeArrowheads="1"/>
          </p:cNvSpPr>
          <p:nvPr>
            <p:ph type="body" idx="4294967295"/>
          </p:nvPr>
        </p:nvSpPr>
        <p:spPr/>
        <p:txBody>
          <a:bodyPr/>
          <a:lstStyle/>
          <a:p>
            <a:pPr marL="914400" indent="-914400">
              <a:lnSpc>
                <a:spcPct val="90000"/>
              </a:lnSpc>
              <a:buFontTx/>
              <a:buNone/>
            </a:pPr>
            <a:r>
              <a:rPr lang="en-US" sz="1200" smtClean="0"/>
              <a:t>PT-1   The PT protocol MUST NOT interpret the contents of PB messages being transported, i.e., the data it is carrying must be opaque to it.</a:t>
            </a:r>
          </a:p>
          <a:p>
            <a:pPr marL="914400" indent="-914400">
              <a:lnSpc>
                <a:spcPct val="90000"/>
              </a:lnSpc>
              <a:buFontTx/>
              <a:buNone/>
            </a:pPr>
            <a:endParaRPr lang="en-US" sz="1200" smtClean="0"/>
          </a:p>
          <a:p>
            <a:pPr marL="914400" indent="-914400">
              <a:lnSpc>
                <a:spcPct val="90000"/>
              </a:lnSpc>
              <a:buFontTx/>
              <a:buNone/>
            </a:pPr>
            <a:r>
              <a:rPr lang="en-US" sz="1200" smtClean="0"/>
              <a:t>PT-2   The PT protocol MUST be capable of supporting mutual authentication, integrity, confidentiality, and replay protection of the PB messages between the Posture Transport Client and the Posture Transport Server</a:t>
            </a:r>
          </a:p>
          <a:p>
            <a:pPr marL="914400" indent="-914400">
              <a:lnSpc>
                <a:spcPct val="90000"/>
              </a:lnSpc>
              <a:buFontTx/>
              <a:buNone/>
            </a:pPr>
            <a:endParaRPr lang="en-US" sz="1200" smtClean="0"/>
          </a:p>
          <a:p>
            <a:pPr marL="914400" indent="-914400">
              <a:lnSpc>
                <a:spcPct val="90000"/>
              </a:lnSpc>
              <a:buFontTx/>
              <a:buNone/>
            </a:pPr>
            <a:r>
              <a:rPr lang="en-US" sz="1200" smtClean="0"/>
              <a:t>PT-3   The PT protocol MUST provide reliable delivery for the PB protocol.  This includes the ability to perform fragmentation and reassembly, detect duplicates, and reorder to provide in-sequence delivery, as required.</a:t>
            </a:r>
          </a:p>
          <a:p>
            <a:pPr marL="914400" indent="-914400">
              <a:lnSpc>
                <a:spcPct val="90000"/>
              </a:lnSpc>
              <a:buFontTx/>
              <a:buNone/>
            </a:pPr>
            <a:endParaRPr lang="en-US" sz="1200" smtClean="0"/>
          </a:p>
          <a:p>
            <a:pPr marL="914400" indent="-914400">
              <a:lnSpc>
                <a:spcPct val="90000"/>
              </a:lnSpc>
              <a:buFontTx/>
              <a:buNone/>
            </a:pPr>
            <a:r>
              <a:rPr lang="en-US" sz="1200" smtClean="0"/>
              <a:t>PT-4   The PT protocol SHOULD be able to run over existing network access protocols such as 802.1X and IKEv2</a:t>
            </a:r>
          </a:p>
          <a:p>
            <a:pPr marL="914400" indent="-914400">
              <a:lnSpc>
                <a:spcPct val="90000"/>
              </a:lnSpc>
              <a:buFontTx/>
              <a:buNone/>
            </a:pPr>
            <a:endParaRPr lang="en-US" sz="1200" smtClean="0"/>
          </a:p>
          <a:p>
            <a:pPr marL="914400" indent="-914400">
              <a:lnSpc>
                <a:spcPct val="90000"/>
              </a:lnSpc>
              <a:buFontTx/>
              <a:buNone/>
            </a:pPr>
            <a:r>
              <a:rPr lang="en-US" sz="1200" smtClean="0"/>
              <a:t>PT-5   The PT protocol SHOULD be able to run between a NEA Client and NEA Server over TCP or UDP (similar to Lightweight Directory Access Protocol (LDAP))</a:t>
            </a:r>
          </a:p>
          <a:p>
            <a:pPr marL="914400" indent="-914400">
              <a:lnSpc>
                <a:spcPct val="90000"/>
              </a:lnSpc>
              <a:buFontTx/>
              <a:buNone/>
            </a:pPr>
            <a:endParaRPr lang="en-US" sz="1200" smtClean="0"/>
          </a:p>
          <a:p>
            <a:pPr marL="914400" indent="-914400">
              <a:lnSpc>
                <a:spcPct val="90000"/>
              </a:lnSpc>
              <a:buFontTx/>
              <a:buNone/>
            </a:pPr>
            <a:r>
              <a:rPr lang="en-US" sz="1200" smtClean="0"/>
              <a:t>PT-6    The PT protocol MUST be connection oriented; it MUST support confirmed initiation and close down. </a:t>
            </a:r>
          </a:p>
          <a:p>
            <a:pPr marL="914400" indent="-914400">
              <a:lnSpc>
                <a:spcPct val="90000"/>
              </a:lnSpc>
            </a:pPr>
            <a:endParaRPr lang="en-US" sz="1200" smtClean="0"/>
          </a:p>
          <a:p>
            <a:pPr marL="914400" indent="-914400">
              <a:lnSpc>
                <a:spcPct val="90000"/>
              </a:lnSpc>
              <a:buFontTx/>
              <a:buNone/>
            </a:pPr>
            <a:r>
              <a:rPr lang="en-US" sz="1200" smtClean="0"/>
              <a:t>PT-7    The PT protocol MUST be able to carry binary data. </a:t>
            </a:r>
          </a:p>
          <a:p>
            <a:pPr marL="914400" indent="-914400">
              <a:lnSpc>
                <a:spcPct val="90000"/>
              </a:lnSpc>
            </a:pPr>
            <a:endParaRPr lang="en-US" sz="1200" smtClean="0"/>
          </a:p>
          <a:p>
            <a:pPr marL="914400" indent="-914400">
              <a:lnSpc>
                <a:spcPct val="90000"/>
              </a:lnSpc>
              <a:buFontTx/>
              <a:buNone/>
            </a:pPr>
            <a:r>
              <a:rPr lang="en-US" sz="1200" smtClean="0"/>
              <a:t>PT-8    The PT protocol MUST provide mechanisms for flow control and congestion control. </a:t>
            </a:r>
          </a:p>
          <a:p>
            <a:pPr marL="914400" indent="-914400">
              <a:lnSpc>
                <a:spcPct val="90000"/>
              </a:lnSpc>
            </a:pPr>
            <a:endParaRPr lang="en-US" sz="1200" smtClean="0"/>
          </a:p>
          <a:p>
            <a:pPr marL="914400" indent="-914400">
              <a:lnSpc>
                <a:spcPct val="90000"/>
              </a:lnSpc>
              <a:buFontTx/>
              <a:buNone/>
            </a:pPr>
            <a:r>
              <a:rPr lang="en-US" sz="1200" smtClean="0"/>
              <a:t>PT-9    PT protocol specifications MUST describe the capabilities that they provide for and limitations that they impose on the PB protocol (e.g. half/full duplex, maximum message size). </a:t>
            </a:r>
          </a:p>
          <a:p>
            <a:pPr marL="914400" indent="-914400">
              <a:lnSpc>
                <a:spcPct val="90000"/>
              </a:lnSpc>
              <a:buFontTx/>
              <a:buNone/>
            </a:pPr>
            <a:endParaRPr lang="en-US" sz="12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1">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491">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PT Requirements</a:t>
            </a:r>
          </a:p>
        </p:txBody>
      </p:sp>
      <p:graphicFrame>
        <p:nvGraphicFramePr>
          <p:cNvPr id="4" name="Table Placeholder 3"/>
          <p:cNvGraphicFramePr>
            <a:graphicFrameLocks noGrp="1"/>
          </p:cNvGraphicFramePr>
          <p:nvPr>
            <p:ph type="tbl" idx="1"/>
          </p:nvPr>
        </p:nvGraphicFramePr>
        <p:xfrm>
          <a:off x="455613" y="1676400"/>
          <a:ext cx="8224836" cy="4958080"/>
        </p:xfrm>
        <a:graphic>
          <a:graphicData uri="http://schemas.openxmlformats.org/drawingml/2006/table">
            <a:tbl>
              <a:tblPr firstRow="1" bandRow="1">
                <a:tableStyleId>{D113A9D2-9D6B-4929-AA2D-F23B5EE8CBE7}</a:tableStyleId>
              </a:tblPr>
              <a:tblGrid>
                <a:gridCol w="1068387"/>
                <a:gridCol w="838200"/>
                <a:gridCol w="6318249"/>
              </a:tblGrid>
              <a:tr h="370840">
                <a:tc>
                  <a:txBody>
                    <a:bodyPr/>
                    <a:lstStyle/>
                    <a:p>
                      <a:r>
                        <a:rPr lang="en-US" dirty="0" smtClean="0">
                          <a:solidFill>
                            <a:srgbClr val="000000"/>
                          </a:solidFill>
                        </a:rPr>
                        <a:t>PT-</a:t>
                      </a:r>
                      <a:r>
                        <a:rPr lang="en-US" dirty="0" err="1" smtClean="0">
                          <a:solidFill>
                            <a:srgbClr val="000000"/>
                          </a:solidFill>
                        </a:rPr>
                        <a:t>Req</a:t>
                      </a:r>
                      <a:endParaRPr lang="en-US" dirty="0">
                        <a:solidFill>
                          <a:srgbClr val="000000"/>
                        </a:solidFill>
                      </a:endParaRPr>
                    </a:p>
                  </a:txBody>
                  <a:tcPr/>
                </a:tc>
                <a:tc>
                  <a:txBody>
                    <a:bodyPr/>
                    <a:lstStyle/>
                    <a:p>
                      <a:r>
                        <a:rPr lang="en-US" dirty="0" smtClean="0">
                          <a:solidFill>
                            <a:srgbClr val="000000"/>
                          </a:solidFill>
                        </a:rPr>
                        <a:t>Met</a:t>
                      </a:r>
                      <a:endParaRPr lang="en-US" dirty="0">
                        <a:solidFill>
                          <a:srgbClr val="000000"/>
                        </a:solidFill>
                      </a:endParaRPr>
                    </a:p>
                  </a:txBody>
                  <a:tcPr/>
                </a:tc>
                <a:tc>
                  <a:txBody>
                    <a:bodyPr/>
                    <a:lstStyle/>
                    <a:p>
                      <a:r>
                        <a:rPr lang="en-US" dirty="0" smtClean="0">
                          <a:solidFill>
                            <a:srgbClr val="000000"/>
                          </a:solidFill>
                        </a:rPr>
                        <a:t>Description</a:t>
                      </a:r>
                      <a:endParaRPr lang="en-US" dirty="0">
                        <a:solidFill>
                          <a:srgbClr val="000000"/>
                        </a:solidFill>
                      </a:endParaRPr>
                    </a:p>
                  </a:txBody>
                  <a:tcPr/>
                </a:tc>
              </a:tr>
              <a:tr h="370840">
                <a:tc>
                  <a:txBody>
                    <a:bodyPr/>
                    <a:lstStyle/>
                    <a:p>
                      <a:r>
                        <a:rPr lang="en-US" dirty="0" smtClean="0">
                          <a:solidFill>
                            <a:srgbClr val="000000"/>
                          </a:solidFill>
                        </a:rPr>
                        <a:t>PT-1</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a:t>
                      </a:r>
                      <a:r>
                        <a:rPr lang="en-US" sz="1600" baseline="0" dirty="0" smtClean="0">
                          <a:solidFill>
                            <a:srgbClr val="000000"/>
                          </a:solidFill>
                        </a:rPr>
                        <a:t> TLV is a generic container allowing pass thru of NEA data; no EAP interpretation and state machine changes are made</a:t>
                      </a:r>
                      <a:endParaRPr lang="en-US" sz="1600" dirty="0">
                        <a:solidFill>
                          <a:srgbClr val="000000"/>
                        </a:solidFill>
                      </a:endParaRPr>
                    </a:p>
                  </a:txBody>
                  <a:tcPr/>
                </a:tc>
              </a:tr>
              <a:tr h="370840">
                <a:tc>
                  <a:txBody>
                    <a:bodyPr/>
                    <a:lstStyle/>
                    <a:p>
                      <a:r>
                        <a:rPr lang="en-US" dirty="0" smtClean="0">
                          <a:solidFill>
                            <a:srgbClr val="000000"/>
                          </a:solidFill>
                        </a:rPr>
                        <a:t>PT-2</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Tunnel method</a:t>
                      </a:r>
                      <a:r>
                        <a:rPr lang="en-US" sz="1600" baseline="0" dirty="0" smtClean="0">
                          <a:solidFill>
                            <a:srgbClr val="000000"/>
                          </a:solidFill>
                        </a:rPr>
                        <a:t> supports mutual authentication and tunnel protection</a:t>
                      </a:r>
                      <a:endParaRPr lang="en-US" sz="1600" dirty="0">
                        <a:solidFill>
                          <a:srgbClr val="000000"/>
                        </a:solidFill>
                      </a:endParaRPr>
                    </a:p>
                  </a:txBody>
                  <a:tcPr/>
                </a:tc>
              </a:tr>
              <a:tr h="370840">
                <a:tc>
                  <a:txBody>
                    <a:bodyPr/>
                    <a:lstStyle/>
                    <a:p>
                      <a:r>
                        <a:rPr lang="en-US" dirty="0" smtClean="0">
                          <a:solidFill>
                            <a:srgbClr val="000000"/>
                          </a:solidFill>
                        </a:rPr>
                        <a:t>PT-3</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a:t>
                      </a:r>
                      <a:r>
                        <a:rPr lang="en-US" sz="1600" baseline="0" dirty="0" smtClean="0">
                          <a:solidFill>
                            <a:srgbClr val="000000"/>
                          </a:solidFill>
                        </a:rPr>
                        <a:t> (RFC 3748) includes retransmissions; reordering and fragmentation is handled by the EAP Tunnel Based Method</a:t>
                      </a:r>
                      <a:endParaRPr lang="en-US" sz="1600" dirty="0">
                        <a:solidFill>
                          <a:srgbClr val="000000"/>
                        </a:solidFill>
                      </a:endParaRPr>
                    </a:p>
                  </a:txBody>
                  <a:tcPr/>
                </a:tc>
              </a:tr>
              <a:tr h="370840">
                <a:tc>
                  <a:txBody>
                    <a:bodyPr/>
                    <a:lstStyle/>
                    <a:p>
                      <a:r>
                        <a:rPr lang="en-US" dirty="0" smtClean="0">
                          <a:solidFill>
                            <a:srgbClr val="000000"/>
                          </a:solidFill>
                        </a:rPr>
                        <a:t>PT-4</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is enabled on both 802.1X and IKEv2</a:t>
                      </a:r>
                      <a:endParaRPr lang="en-US" sz="1600" dirty="0">
                        <a:solidFill>
                          <a:srgbClr val="000000"/>
                        </a:solidFill>
                      </a:endParaRPr>
                    </a:p>
                  </a:txBody>
                  <a:tcPr/>
                </a:tc>
              </a:tr>
              <a:tr h="370840">
                <a:tc>
                  <a:txBody>
                    <a:bodyPr/>
                    <a:lstStyle/>
                    <a:p>
                      <a:r>
                        <a:rPr lang="en-US" dirty="0" smtClean="0">
                          <a:solidFill>
                            <a:srgbClr val="000000"/>
                          </a:solidFill>
                        </a:rPr>
                        <a:t>PT-5</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baseline="0" dirty="0" smtClean="0">
                          <a:solidFill>
                            <a:srgbClr val="000000"/>
                          </a:solidFill>
                          <a:latin typeface="ＭＳ ゴシック"/>
                          <a:ea typeface="ＭＳ ゴシック"/>
                          <a:cs typeface="ＭＳ ゴシック"/>
                        </a:rPr>
                        <a:t>−</a:t>
                      </a:r>
                      <a:endParaRPr lang="en-US" dirty="0">
                        <a:solidFill>
                          <a:srgbClr val="000000"/>
                        </a:solidFill>
                      </a:endParaRPr>
                    </a:p>
                  </a:txBody>
                  <a:tcPr/>
                </a:tc>
                <a:tc>
                  <a:txBody>
                    <a:bodyPr/>
                    <a:lstStyle/>
                    <a:p>
                      <a:r>
                        <a:rPr lang="en-US" sz="1600" dirty="0" smtClean="0">
                          <a:solidFill>
                            <a:srgbClr val="000000"/>
                          </a:solidFill>
                        </a:rPr>
                        <a:t>The</a:t>
                      </a:r>
                      <a:r>
                        <a:rPr lang="en-US" sz="1600" baseline="0" dirty="0" smtClean="0">
                          <a:solidFill>
                            <a:srgbClr val="000000"/>
                          </a:solidFill>
                        </a:rPr>
                        <a:t> EAP Tunnel Based Method is intended to be used pre-network access</a:t>
                      </a:r>
                      <a:endParaRPr lang="en-US" sz="1600" dirty="0">
                        <a:solidFill>
                          <a:srgbClr val="000000"/>
                        </a:solidFill>
                      </a:endParaRPr>
                    </a:p>
                  </a:txBody>
                  <a:tcPr/>
                </a:tc>
              </a:tr>
              <a:tr h="370840">
                <a:tc>
                  <a:txBody>
                    <a:bodyPr/>
                    <a:lstStyle/>
                    <a:p>
                      <a:r>
                        <a:rPr lang="en-US" dirty="0" smtClean="0">
                          <a:solidFill>
                            <a:srgbClr val="000000"/>
                          </a:solidFill>
                        </a:rPr>
                        <a:t>PT-6</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supports initiation</a:t>
                      </a:r>
                      <a:r>
                        <a:rPr lang="en-US" sz="1600" baseline="0" dirty="0" smtClean="0">
                          <a:solidFill>
                            <a:srgbClr val="000000"/>
                          </a:solidFill>
                        </a:rPr>
                        <a:t> and closure</a:t>
                      </a:r>
                      <a:endParaRPr lang="en-US" sz="1600" dirty="0">
                        <a:solidFill>
                          <a:srgbClr val="000000"/>
                        </a:solidFill>
                      </a:endParaRPr>
                    </a:p>
                  </a:txBody>
                  <a:tcPr/>
                </a:tc>
              </a:tr>
              <a:tr h="370840">
                <a:tc>
                  <a:txBody>
                    <a:bodyPr/>
                    <a:lstStyle/>
                    <a:p>
                      <a:r>
                        <a:rPr lang="en-US" dirty="0" smtClean="0">
                          <a:solidFill>
                            <a:srgbClr val="000000"/>
                          </a:solidFill>
                        </a:rPr>
                        <a:t>PT-7</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TLV is a general</a:t>
                      </a:r>
                      <a:r>
                        <a:rPr lang="en-US" sz="1600" baseline="0" dirty="0" smtClean="0">
                          <a:solidFill>
                            <a:srgbClr val="000000"/>
                          </a:solidFill>
                        </a:rPr>
                        <a:t> container and allows for binary data to be carried</a:t>
                      </a:r>
                      <a:endParaRPr lang="en-US" sz="1600" dirty="0">
                        <a:solidFill>
                          <a:srgbClr val="000000"/>
                        </a:solidFill>
                      </a:endParaRPr>
                    </a:p>
                  </a:txBody>
                  <a:tcPr/>
                </a:tc>
              </a:tr>
              <a:tr h="370840">
                <a:tc>
                  <a:txBody>
                    <a:bodyPr/>
                    <a:lstStyle/>
                    <a:p>
                      <a:r>
                        <a:rPr lang="en-US" dirty="0" smtClean="0">
                          <a:solidFill>
                            <a:srgbClr val="000000"/>
                          </a:solidFill>
                        </a:rPr>
                        <a:t>PT-8</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a:t>
                      </a:r>
                      <a:r>
                        <a:rPr lang="en-US" sz="1600" baseline="0" dirty="0" smtClean="0">
                          <a:solidFill>
                            <a:srgbClr val="000000"/>
                          </a:solidFill>
                        </a:rPr>
                        <a:t> being half duplex and MTU size limited, congestion and flow is not an issue</a:t>
                      </a:r>
                      <a:endParaRPr lang="en-US" sz="1600" dirty="0">
                        <a:solidFill>
                          <a:srgbClr val="000000"/>
                        </a:solidFill>
                      </a:endParaRPr>
                    </a:p>
                  </a:txBody>
                  <a:tcPr/>
                </a:tc>
              </a:tr>
              <a:tr h="370840">
                <a:tc>
                  <a:txBody>
                    <a:bodyPr/>
                    <a:lstStyle/>
                    <a:p>
                      <a:r>
                        <a:rPr lang="en-US" dirty="0" smtClean="0">
                          <a:solidFill>
                            <a:srgbClr val="000000"/>
                          </a:solidFill>
                        </a:rPr>
                        <a:t>PT-9</a:t>
                      </a:r>
                      <a:endParaRPr lang="en-US" dirty="0">
                        <a:solidFill>
                          <a:srgbClr val="000000"/>
                        </a:solidFill>
                      </a:endParaRPr>
                    </a:p>
                  </a:txBody>
                  <a:tcPr/>
                </a:tc>
                <a:tc>
                  <a:txBody>
                    <a:bodyPr/>
                    <a:lstStyle/>
                    <a:p>
                      <a:r>
                        <a:rPr lang="en-US" baseline="0" dirty="0" smtClean="0">
                          <a:solidFill>
                            <a:srgbClr val="000000"/>
                          </a:solidFill>
                          <a:latin typeface="Zapf Dingbats"/>
                          <a:ea typeface="Zapf Dingbats"/>
                          <a:cs typeface="Zapf Dingbats"/>
                        </a:rPr>
                        <a:t>   </a:t>
                      </a:r>
                      <a:r>
                        <a:rPr lang="en-US" dirty="0" smtClean="0">
                          <a:solidFill>
                            <a:srgbClr val="000000"/>
                          </a:solidFill>
                          <a:latin typeface="Zapf Dingbats"/>
                          <a:ea typeface="Zapf Dingbats"/>
                          <a:cs typeface="Zapf Dingbats"/>
                        </a:rPr>
                        <a:t>✔</a:t>
                      </a:r>
                      <a:endParaRPr lang="en-US" dirty="0">
                        <a:solidFill>
                          <a:srgbClr val="000000"/>
                        </a:solidFill>
                      </a:endParaRPr>
                    </a:p>
                  </a:txBody>
                  <a:tcPr/>
                </a:tc>
                <a:tc>
                  <a:txBody>
                    <a:bodyPr/>
                    <a:lstStyle/>
                    <a:p>
                      <a:r>
                        <a:rPr lang="en-US" sz="1600" dirty="0" smtClean="0">
                          <a:solidFill>
                            <a:srgbClr val="000000"/>
                          </a:solidFill>
                        </a:rPr>
                        <a:t>EAP is half-duplex with packet size limit as a function of the link</a:t>
                      </a:r>
                      <a:endParaRPr lang="en-US" sz="1600" dirty="0">
                        <a:solidFill>
                          <a:srgbClr val="000000"/>
                        </a:solidFill>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r>
              <a:rPr lang="en-US" smtClean="0"/>
              <a:t>Jan 28, 2010</a:t>
            </a:r>
          </a:p>
        </p:txBody>
      </p:sp>
      <p:sp>
        <p:nvSpPr>
          <p:cNvPr id="58371" name="Footer Placeholder 4"/>
          <p:cNvSpPr>
            <a:spLocks noGrp="1"/>
          </p:cNvSpPr>
          <p:nvPr>
            <p:ph type="ftr" sz="quarter" idx="11"/>
          </p:nvPr>
        </p:nvSpPr>
        <p:spPr>
          <a:noFill/>
        </p:spPr>
        <p:txBody>
          <a:bodyPr/>
          <a:lstStyle/>
          <a:p>
            <a:r>
              <a:rPr lang="en-US" smtClean="0"/>
              <a:t>IETF NEA Meeting</a:t>
            </a:r>
          </a:p>
        </p:txBody>
      </p:sp>
      <p:sp>
        <p:nvSpPr>
          <p:cNvPr id="58372" name="Slide Number Placeholder 5"/>
          <p:cNvSpPr>
            <a:spLocks noGrp="1"/>
          </p:cNvSpPr>
          <p:nvPr>
            <p:ph type="sldNum" sz="quarter" idx="12"/>
          </p:nvPr>
        </p:nvSpPr>
        <p:spPr>
          <a:noFill/>
        </p:spPr>
        <p:txBody>
          <a:bodyPr/>
          <a:lstStyle/>
          <a:p>
            <a:fld id="{016B886E-6881-418D-8ED5-200BBAF50CE8}" type="slidenum">
              <a:rPr lang="en-US" smtClean="0"/>
              <a:pPr/>
              <a:t>6</a:t>
            </a:fld>
            <a:endParaRPr lang="en-US" smtClean="0"/>
          </a:p>
        </p:txBody>
      </p:sp>
      <p:sp>
        <p:nvSpPr>
          <p:cNvPr id="58373" name="Rectangle 2"/>
          <p:cNvSpPr>
            <a:spLocks noGrp="1" noChangeArrowheads="1"/>
          </p:cNvSpPr>
          <p:nvPr>
            <p:ph type="title"/>
          </p:nvPr>
        </p:nvSpPr>
        <p:spPr/>
        <p:txBody>
          <a:bodyPr/>
          <a:lstStyle/>
          <a:p>
            <a:pPr eaLnBrk="1" hangingPunct="1"/>
            <a:r>
              <a:rPr lang="en-US" sz="4000" smtClean="0"/>
              <a:t>Consensus Check Questions</a:t>
            </a:r>
          </a:p>
        </p:txBody>
      </p:sp>
      <p:sp>
        <p:nvSpPr>
          <p:cNvPr id="58374" name="Rectangle 3"/>
          <p:cNvSpPr>
            <a:spLocks noGrp="1" noChangeArrowheads="1"/>
          </p:cNvSpPr>
          <p:nvPr>
            <p:ph type="body" idx="1"/>
          </p:nvPr>
        </p:nvSpPr>
        <p:spPr/>
        <p:txBody>
          <a:bodyPr/>
          <a:lstStyle/>
          <a:p>
            <a:pPr eaLnBrk="1" hangingPunct="1">
              <a:lnSpc>
                <a:spcPct val="80000"/>
              </a:lnSpc>
              <a:buFontTx/>
              <a:buNone/>
            </a:pPr>
            <a:endParaRPr lang="en-US" sz="2000" smtClean="0"/>
          </a:p>
          <a:p>
            <a:pPr eaLnBrk="1" hangingPunct="1"/>
            <a:r>
              <a:rPr lang="en-US" sz="2400" smtClean="0"/>
              <a:t>Do you support work on EAP-based PT?</a:t>
            </a:r>
          </a:p>
          <a:p>
            <a:pPr lvl="1" eaLnBrk="1" hangingPunct="1"/>
            <a:r>
              <a:rPr lang="en-US" sz="2000" smtClean="0"/>
              <a:t>Yes</a:t>
            </a:r>
          </a:p>
          <a:p>
            <a:pPr lvl="1" eaLnBrk="1" hangingPunct="1"/>
            <a:r>
              <a:rPr lang="en-US" sz="2000" smtClean="0"/>
              <a:t>No</a:t>
            </a:r>
          </a:p>
          <a:p>
            <a:pPr lvl="1" eaLnBrk="1" hangingPunct="1"/>
            <a:r>
              <a:rPr lang="en-US" sz="2000" smtClean="0"/>
              <a:t>Defer (decision pending some further action taking place)</a:t>
            </a:r>
          </a:p>
          <a:p>
            <a:pPr eaLnBrk="1" hangingPunct="1">
              <a:buFontTx/>
              <a:buNone/>
            </a:pPr>
            <a:endParaRPr lang="en-US" sz="2800" smtClean="0"/>
          </a:p>
          <a:p>
            <a:pPr eaLnBrk="1" hangingPunct="1"/>
            <a:r>
              <a:rPr lang="en-US" sz="2400" smtClean="0"/>
              <a:t>What should we adopt as EAP-based PT?</a:t>
            </a:r>
          </a:p>
          <a:p>
            <a:pPr lvl="1" eaLnBrk="1" hangingPunct="1"/>
            <a:r>
              <a:rPr lang="en-US" sz="2000" smtClean="0"/>
              <a:t>EAP-TNC</a:t>
            </a:r>
          </a:p>
          <a:p>
            <a:pPr lvl="1" eaLnBrk="1" hangingPunct="1"/>
            <a:r>
              <a:rPr lang="en-US" sz="2000" smtClean="0"/>
              <a:t>NEA TLV</a:t>
            </a:r>
          </a:p>
          <a:p>
            <a:pPr lvl="1" eaLnBrk="1" hangingPunct="1"/>
            <a:r>
              <a:rPr lang="en-US" sz="2000" smtClean="0"/>
              <a:t>Other </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EAP-NEA-TLV Evaluation</a:t>
            </a:r>
          </a:p>
        </p:txBody>
      </p:sp>
      <p:sp>
        <p:nvSpPr>
          <p:cNvPr id="33795" name="Content Placeholder 3"/>
          <p:cNvSpPr>
            <a:spLocks noGrp="1"/>
          </p:cNvSpPr>
          <p:nvPr>
            <p:ph sz="half" idx="1"/>
          </p:nvPr>
        </p:nvSpPr>
        <p:spPr>
          <a:xfrm>
            <a:off x="457200" y="1219200"/>
            <a:ext cx="4038600" cy="4525963"/>
          </a:xfrm>
        </p:spPr>
        <p:txBody>
          <a:bodyPr/>
          <a:lstStyle/>
          <a:p>
            <a:pPr eaLnBrk="1" hangingPunct="1">
              <a:buFontTx/>
              <a:buNone/>
            </a:pPr>
            <a:r>
              <a:rPr lang="en-US" u="sng" smtClean="0"/>
              <a:t>Pro’s</a:t>
            </a:r>
          </a:p>
          <a:p>
            <a:pPr eaLnBrk="1" hangingPunct="1"/>
            <a:r>
              <a:rPr lang="en-US" smtClean="0"/>
              <a:t>Simple Encapsulation</a:t>
            </a:r>
          </a:p>
          <a:p>
            <a:pPr eaLnBrk="1" hangingPunct="1"/>
            <a:r>
              <a:rPr lang="en-US" smtClean="0"/>
              <a:t>Can be carried in existing tunnel based methods</a:t>
            </a:r>
          </a:p>
          <a:p>
            <a:pPr eaLnBrk="1" hangingPunct="1"/>
            <a:r>
              <a:rPr lang="en-US" smtClean="0"/>
              <a:t>Does not require additional support from tunnel based methods</a:t>
            </a:r>
          </a:p>
          <a:p>
            <a:pPr eaLnBrk="1" hangingPunct="1"/>
            <a:r>
              <a:rPr lang="en-US" smtClean="0"/>
              <a:t>Can also be used in TLS</a:t>
            </a:r>
          </a:p>
          <a:p>
            <a:pPr eaLnBrk="1" hangingPunct="1">
              <a:buFontTx/>
              <a:buNone/>
            </a:pPr>
            <a:endParaRPr lang="en-US" smtClean="0"/>
          </a:p>
        </p:txBody>
      </p:sp>
      <p:sp>
        <p:nvSpPr>
          <p:cNvPr id="33796" name="Content Placeholder 4"/>
          <p:cNvSpPr>
            <a:spLocks noGrp="1"/>
          </p:cNvSpPr>
          <p:nvPr>
            <p:ph sz="half" idx="2"/>
          </p:nvPr>
        </p:nvSpPr>
        <p:spPr>
          <a:xfrm>
            <a:off x="4648200" y="1219200"/>
            <a:ext cx="4038600" cy="4525963"/>
          </a:xfrm>
        </p:spPr>
        <p:txBody>
          <a:bodyPr/>
          <a:lstStyle/>
          <a:p>
            <a:pPr eaLnBrk="1" hangingPunct="1">
              <a:buFontTx/>
              <a:buNone/>
            </a:pPr>
            <a:r>
              <a:rPr lang="en-US" u="sng" smtClean="0"/>
              <a:t>Con’s</a:t>
            </a:r>
          </a:p>
          <a:p>
            <a:pPr eaLnBrk="1" hangingPunct="1"/>
            <a:r>
              <a:rPr lang="en-US" smtClean="0"/>
              <a:t>Dependent on EAP-TLV</a:t>
            </a:r>
          </a:p>
          <a:p>
            <a:pPr eaLnBrk="1" hangingPunct="1"/>
            <a:r>
              <a:rPr lang="en-US" smtClean="0"/>
              <a:t>Assumes no key generation is required</a:t>
            </a:r>
          </a:p>
          <a:p>
            <a:pPr eaLnBrk="1" hangingPunct="1"/>
            <a:endParaRPr lang="en-US" smtClean="0"/>
          </a:p>
        </p:txBody>
      </p:sp>
      <p:sp>
        <p:nvSpPr>
          <p:cNvPr id="5" name="Date Placeholder 4"/>
          <p:cNvSpPr>
            <a:spLocks noGrp="1"/>
          </p:cNvSpPr>
          <p:nvPr>
            <p:ph type="dt" sz="quarter" idx="10"/>
          </p:nvPr>
        </p:nvSpPr>
        <p:spPr/>
        <p:txBody>
          <a:bodyPr/>
          <a:lstStyle/>
          <a:p>
            <a:r>
              <a:rPr lang="en-US"/>
              <a:t>January 28, 2010</a:t>
            </a:r>
          </a:p>
        </p:txBody>
      </p:sp>
      <p:sp>
        <p:nvSpPr>
          <p:cNvPr id="33798" name="Slide Number Placeholder 5"/>
          <p:cNvSpPr>
            <a:spLocks noGrp="1"/>
          </p:cNvSpPr>
          <p:nvPr>
            <p:ph type="sldNum" sz="quarter" idx="12"/>
          </p:nvPr>
        </p:nvSpPr>
        <p:spPr>
          <a:noFill/>
        </p:spPr>
        <p:txBody>
          <a:bodyPr/>
          <a:lstStyle/>
          <a:p>
            <a:fld id="{841B464F-4650-405B-A14A-6779EC1E4DFB}" type="slidenum">
              <a:rPr lang="en-US"/>
              <a:pPr/>
              <a:t>60</a:t>
            </a:fld>
            <a:endParaRPr lang="en-US"/>
          </a:p>
        </p:txBody>
      </p:sp>
      <p:sp>
        <p:nvSpPr>
          <p:cNvPr id="7" name="Footer Placeholder 6"/>
          <p:cNvSpPr>
            <a:spLocks noGrp="1"/>
          </p:cNvSpPr>
          <p:nvPr>
            <p:ph type="ftr" sz="quarter" idx="11"/>
          </p:nvPr>
        </p:nvSpPr>
        <p:spPr/>
        <p:txBody>
          <a:bodyPr/>
          <a:lstStyle/>
          <a:p>
            <a:r>
              <a:rPr lang="en-US"/>
              <a:t>NEA WG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r>
              <a:rPr lang="en-US"/>
              <a:t>January 28, 2010</a:t>
            </a:r>
          </a:p>
        </p:txBody>
      </p:sp>
      <p:sp>
        <p:nvSpPr>
          <p:cNvPr id="34819" name="Footer Placeholder 4"/>
          <p:cNvSpPr>
            <a:spLocks noGrp="1"/>
          </p:cNvSpPr>
          <p:nvPr>
            <p:ph type="ftr" sz="quarter" idx="11"/>
          </p:nvPr>
        </p:nvSpPr>
        <p:spPr>
          <a:noFill/>
        </p:spPr>
        <p:txBody>
          <a:bodyPr/>
          <a:lstStyle/>
          <a:p>
            <a:r>
              <a:rPr lang="en-US"/>
              <a:t>NEA WG</a:t>
            </a:r>
          </a:p>
        </p:txBody>
      </p:sp>
      <p:sp>
        <p:nvSpPr>
          <p:cNvPr id="34820" name="Slide Number Placeholder 5"/>
          <p:cNvSpPr>
            <a:spLocks noGrp="1"/>
          </p:cNvSpPr>
          <p:nvPr>
            <p:ph type="sldNum" sz="quarter" idx="12"/>
          </p:nvPr>
        </p:nvSpPr>
        <p:spPr>
          <a:noFill/>
        </p:spPr>
        <p:txBody>
          <a:bodyPr/>
          <a:lstStyle/>
          <a:p>
            <a:fld id="{E75100DC-9A14-452C-8E88-009B7D439DEC}" type="slidenum">
              <a:rPr lang="en-US"/>
              <a:pPr/>
              <a:t>61</a:t>
            </a:fld>
            <a:endParaRPr lang="en-US"/>
          </a:p>
        </p:txBody>
      </p:sp>
      <p:sp>
        <p:nvSpPr>
          <p:cNvPr id="34821" name="Rectangle 2"/>
          <p:cNvSpPr>
            <a:spLocks noGrp="1" noChangeArrowheads="1"/>
          </p:cNvSpPr>
          <p:nvPr>
            <p:ph type="ctrTitle" idx="4294967295"/>
          </p:nvPr>
        </p:nvSpPr>
        <p:spPr>
          <a:xfrm>
            <a:off x="685800" y="2130425"/>
            <a:ext cx="7772400" cy="1470025"/>
          </a:xfrm>
        </p:spPr>
        <p:txBody>
          <a:bodyPr/>
          <a:lstStyle/>
          <a:p>
            <a:r>
              <a:rPr lang="en-US" smtClean="0"/>
              <a:t>Questions?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p>
            <a:r>
              <a:rPr lang="en-US" smtClean="0"/>
              <a:t>Jan 28, 2010</a:t>
            </a:r>
          </a:p>
        </p:txBody>
      </p:sp>
      <p:sp>
        <p:nvSpPr>
          <p:cNvPr id="57347" name="Footer Placeholder 4"/>
          <p:cNvSpPr>
            <a:spLocks noGrp="1"/>
          </p:cNvSpPr>
          <p:nvPr>
            <p:ph type="ftr" sz="quarter" idx="11"/>
          </p:nvPr>
        </p:nvSpPr>
        <p:spPr>
          <a:noFill/>
        </p:spPr>
        <p:txBody>
          <a:bodyPr/>
          <a:lstStyle/>
          <a:p>
            <a:r>
              <a:rPr lang="en-US" smtClean="0"/>
              <a:t>IETF NEA Meeting</a:t>
            </a:r>
          </a:p>
        </p:txBody>
      </p:sp>
      <p:sp>
        <p:nvSpPr>
          <p:cNvPr id="57348" name="Slide Number Placeholder 5"/>
          <p:cNvSpPr>
            <a:spLocks noGrp="1"/>
          </p:cNvSpPr>
          <p:nvPr>
            <p:ph type="sldNum" sz="quarter" idx="12"/>
          </p:nvPr>
        </p:nvSpPr>
        <p:spPr>
          <a:noFill/>
        </p:spPr>
        <p:txBody>
          <a:bodyPr/>
          <a:lstStyle/>
          <a:p>
            <a:fld id="{56C2BBA1-CBDC-4FF3-9590-D1E896CA75BB}" type="slidenum">
              <a:rPr lang="en-US" smtClean="0"/>
              <a:pPr/>
              <a:t>62</a:t>
            </a:fld>
            <a:endParaRPr lang="en-US" smtClean="0"/>
          </a:p>
        </p:txBody>
      </p:sp>
      <p:sp>
        <p:nvSpPr>
          <p:cNvPr id="57349" name="Rectangle 2"/>
          <p:cNvSpPr>
            <a:spLocks noGrp="1" noChangeArrowheads="1"/>
          </p:cNvSpPr>
          <p:nvPr>
            <p:ph type="title"/>
          </p:nvPr>
        </p:nvSpPr>
        <p:spPr/>
        <p:txBody>
          <a:bodyPr/>
          <a:lstStyle/>
          <a:p>
            <a:pPr eaLnBrk="1" hangingPunct="1"/>
            <a:r>
              <a:rPr lang="en-US" sz="4000" smtClean="0"/>
              <a:t>Consensus Check Questions</a:t>
            </a:r>
          </a:p>
        </p:txBody>
      </p:sp>
      <p:sp>
        <p:nvSpPr>
          <p:cNvPr id="57350" name="Rectangle 3"/>
          <p:cNvSpPr>
            <a:spLocks noGrp="1" noChangeArrowheads="1"/>
          </p:cNvSpPr>
          <p:nvPr>
            <p:ph type="body" idx="1"/>
          </p:nvPr>
        </p:nvSpPr>
        <p:spPr/>
        <p:txBody>
          <a:bodyPr/>
          <a:lstStyle/>
          <a:p>
            <a:pPr eaLnBrk="1" hangingPunct="1">
              <a:lnSpc>
                <a:spcPct val="80000"/>
              </a:lnSpc>
              <a:buFontTx/>
              <a:buNone/>
            </a:pPr>
            <a:endParaRPr lang="en-US" sz="2000" smtClean="0"/>
          </a:p>
          <a:p>
            <a:pPr eaLnBrk="1" hangingPunct="1"/>
            <a:r>
              <a:rPr lang="en-US" sz="2400" smtClean="0"/>
              <a:t>Do you support work on TLS-based PT?</a:t>
            </a:r>
          </a:p>
          <a:p>
            <a:pPr lvl="1" eaLnBrk="1" hangingPunct="1"/>
            <a:r>
              <a:rPr lang="en-US" sz="2000" smtClean="0"/>
              <a:t>Yes</a:t>
            </a:r>
          </a:p>
          <a:p>
            <a:pPr lvl="1" eaLnBrk="1" hangingPunct="1"/>
            <a:r>
              <a:rPr lang="en-US" sz="2000" smtClean="0"/>
              <a:t>No</a:t>
            </a:r>
          </a:p>
          <a:p>
            <a:pPr lvl="1" eaLnBrk="1" hangingPunct="1"/>
            <a:r>
              <a:rPr lang="en-US" sz="2000" smtClean="0"/>
              <a:t>Defer (decision pending some further action taking place)</a:t>
            </a:r>
          </a:p>
          <a:p>
            <a:pPr eaLnBrk="1" hangingPunct="1">
              <a:buFontTx/>
              <a:buNone/>
            </a:pPr>
            <a:endParaRPr lang="en-US" sz="2800" smtClean="0"/>
          </a:p>
          <a:p>
            <a:pPr eaLnBrk="1" hangingPunct="1"/>
            <a:r>
              <a:rPr lang="en-US" sz="2400" smtClean="0"/>
              <a:t>Do you support adoption of PT-TLS as a -00 WG draft?</a:t>
            </a:r>
          </a:p>
          <a:p>
            <a:pPr lvl="1" eaLnBrk="1" hangingPunct="1"/>
            <a:r>
              <a:rPr lang="en-US" sz="2000" smtClean="0"/>
              <a:t>Yes</a:t>
            </a:r>
          </a:p>
          <a:p>
            <a:pPr lvl="1" eaLnBrk="1" hangingPunct="1"/>
            <a:r>
              <a:rPr lang="en-US" sz="2000" smtClean="0"/>
              <a:t>No </a:t>
            </a:r>
          </a:p>
          <a:p>
            <a:pPr lvl="1" eaLnBrk="1" hangingPunct="1"/>
            <a:r>
              <a:rPr lang="en-US" sz="2000" smtClean="0"/>
              <a:t>Defer (decision pending some further action taking place)</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p>
            <a:r>
              <a:rPr lang="en-US" smtClean="0"/>
              <a:t>Jan 28, 2010</a:t>
            </a:r>
          </a:p>
        </p:txBody>
      </p:sp>
      <p:sp>
        <p:nvSpPr>
          <p:cNvPr id="58371" name="Footer Placeholder 4"/>
          <p:cNvSpPr>
            <a:spLocks noGrp="1"/>
          </p:cNvSpPr>
          <p:nvPr>
            <p:ph type="ftr" sz="quarter" idx="11"/>
          </p:nvPr>
        </p:nvSpPr>
        <p:spPr>
          <a:noFill/>
        </p:spPr>
        <p:txBody>
          <a:bodyPr/>
          <a:lstStyle/>
          <a:p>
            <a:r>
              <a:rPr lang="en-US" smtClean="0"/>
              <a:t>IETF NEA Meeting</a:t>
            </a:r>
          </a:p>
        </p:txBody>
      </p:sp>
      <p:sp>
        <p:nvSpPr>
          <p:cNvPr id="58372" name="Slide Number Placeholder 5"/>
          <p:cNvSpPr>
            <a:spLocks noGrp="1"/>
          </p:cNvSpPr>
          <p:nvPr>
            <p:ph type="sldNum" sz="quarter" idx="12"/>
          </p:nvPr>
        </p:nvSpPr>
        <p:spPr>
          <a:noFill/>
        </p:spPr>
        <p:txBody>
          <a:bodyPr/>
          <a:lstStyle/>
          <a:p>
            <a:fld id="{016B886E-6881-418D-8ED5-200BBAF50CE8}" type="slidenum">
              <a:rPr lang="en-US" smtClean="0"/>
              <a:pPr/>
              <a:t>63</a:t>
            </a:fld>
            <a:endParaRPr lang="en-US" smtClean="0"/>
          </a:p>
        </p:txBody>
      </p:sp>
      <p:sp>
        <p:nvSpPr>
          <p:cNvPr id="58373" name="Rectangle 2"/>
          <p:cNvSpPr>
            <a:spLocks noGrp="1" noChangeArrowheads="1"/>
          </p:cNvSpPr>
          <p:nvPr>
            <p:ph type="title"/>
          </p:nvPr>
        </p:nvSpPr>
        <p:spPr/>
        <p:txBody>
          <a:bodyPr/>
          <a:lstStyle/>
          <a:p>
            <a:pPr eaLnBrk="1" hangingPunct="1"/>
            <a:r>
              <a:rPr lang="en-US" sz="4000" smtClean="0"/>
              <a:t>Consensus Check Questions</a:t>
            </a:r>
          </a:p>
        </p:txBody>
      </p:sp>
      <p:sp>
        <p:nvSpPr>
          <p:cNvPr id="58374" name="Rectangle 3"/>
          <p:cNvSpPr>
            <a:spLocks noGrp="1" noChangeArrowheads="1"/>
          </p:cNvSpPr>
          <p:nvPr>
            <p:ph type="body" idx="1"/>
          </p:nvPr>
        </p:nvSpPr>
        <p:spPr/>
        <p:txBody>
          <a:bodyPr/>
          <a:lstStyle/>
          <a:p>
            <a:pPr eaLnBrk="1" hangingPunct="1">
              <a:lnSpc>
                <a:spcPct val="80000"/>
              </a:lnSpc>
              <a:buFontTx/>
              <a:buNone/>
            </a:pPr>
            <a:endParaRPr lang="en-US" sz="2000" smtClean="0"/>
          </a:p>
          <a:p>
            <a:pPr eaLnBrk="1" hangingPunct="1"/>
            <a:r>
              <a:rPr lang="en-US" sz="2400" smtClean="0"/>
              <a:t>Do you support work on EAP-based PT?</a:t>
            </a:r>
          </a:p>
          <a:p>
            <a:pPr lvl="1" eaLnBrk="1" hangingPunct="1"/>
            <a:r>
              <a:rPr lang="en-US" sz="2000" smtClean="0"/>
              <a:t>Yes</a:t>
            </a:r>
          </a:p>
          <a:p>
            <a:pPr lvl="1" eaLnBrk="1" hangingPunct="1"/>
            <a:r>
              <a:rPr lang="en-US" sz="2000" smtClean="0"/>
              <a:t>No</a:t>
            </a:r>
          </a:p>
          <a:p>
            <a:pPr lvl="1" eaLnBrk="1" hangingPunct="1"/>
            <a:r>
              <a:rPr lang="en-US" sz="2000" smtClean="0"/>
              <a:t>Defer (decision pending some further action taking place)</a:t>
            </a:r>
          </a:p>
          <a:p>
            <a:pPr eaLnBrk="1" hangingPunct="1">
              <a:buFontTx/>
              <a:buNone/>
            </a:pPr>
            <a:endParaRPr lang="en-US" sz="2800" smtClean="0"/>
          </a:p>
          <a:p>
            <a:pPr eaLnBrk="1" hangingPunct="1"/>
            <a:r>
              <a:rPr lang="en-US" sz="2400" smtClean="0"/>
              <a:t>What should we adopt as EAP-based PT?</a:t>
            </a:r>
          </a:p>
          <a:p>
            <a:pPr lvl="1" eaLnBrk="1" hangingPunct="1"/>
            <a:r>
              <a:rPr lang="en-US" sz="2000" smtClean="0"/>
              <a:t>EAP-TNC</a:t>
            </a:r>
          </a:p>
          <a:p>
            <a:pPr lvl="1" eaLnBrk="1" hangingPunct="1"/>
            <a:r>
              <a:rPr lang="en-US" sz="2000" smtClean="0"/>
              <a:t>NEA TLV</a:t>
            </a:r>
          </a:p>
          <a:p>
            <a:pPr lvl="1" eaLnBrk="1" hangingPunct="1"/>
            <a:r>
              <a:rPr lang="en-US" sz="2000" smtClean="0"/>
              <a:t>Other </a:t>
            </a:r>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p:cNvSpPr>
            <a:spLocks noGrp="1"/>
          </p:cNvSpPr>
          <p:nvPr>
            <p:ph type="dt" sz="quarter" idx="10"/>
          </p:nvPr>
        </p:nvSpPr>
        <p:spPr>
          <a:noFill/>
        </p:spPr>
        <p:txBody>
          <a:bodyPr/>
          <a:lstStyle/>
          <a:p>
            <a:r>
              <a:rPr lang="en-US" smtClean="0"/>
              <a:t>Jan 28, 2010</a:t>
            </a:r>
          </a:p>
        </p:txBody>
      </p:sp>
      <p:sp>
        <p:nvSpPr>
          <p:cNvPr id="99331" name="Footer Placeholder 4"/>
          <p:cNvSpPr>
            <a:spLocks noGrp="1"/>
          </p:cNvSpPr>
          <p:nvPr>
            <p:ph type="ftr" sz="quarter" idx="11"/>
          </p:nvPr>
        </p:nvSpPr>
        <p:spPr>
          <a:noFill/>
        </p:spPr>
        <p:txBody>
          <a:bodyPr/>
          <a:lstStyle/>
          <a:p>
            <a:r>
              <a:rPr lang="en-US" smtClean="0"/>
              <a:t>IETF NEA Meeting</a:t>
            </a:r>
          </a:p>
        </p:txBody>
      </p:sp>
      <p:sp>
        <p:nvSpPr>
          <p:cNvPr id="99332" name="Slide Number Placeholder 5"/>
          <p:cNvSpPr>
            <a:spLocks noGrp="1"/>
          </p:cNvSpPr>
          <p:nvPr>
            <p:ph type="sldNum" sz="quarter" idx="12"/>
          </p:nvPr>
        </p:nvSpPr>
        <p:spPr>
          <a:noFill/>
        </p:spPr>
        <p:txBody>
          <a:bodyPr/>
          <a:lstStyle/>
          <a:p>
            <a:fld id="{50BBD6B3-B6EC-4990-8363-25FDBA5ACC2B}" type="slidenum">
              <a:rPr lang="en-US" smtClean="0"/>
              <a:pPr/>
              <a:t>64</a:t>
            </a:fld>
            <a:endParaRPr lang="en-US" smtClean="0"/>
          </a:p>
        </p:txBody>
      </p:sp>
      <p:sp>
        <p:nvSpPr>
          <p:cNvPr id="99333" name="Rectangle 2"/>
          <p:cNvSpPr>
            <a:spLocks noGrp="1" noChangeArrowheads="1"/>
          </p:cNvSpPr>
          <p:nvPr>
            <p:ph type="title"/>
          </p:nvPr>
        </p:nvSpPr>
        <p:spPr/>
        <p:txBody>
          <a:bodyPr/>
          <a:lstStyle/>
          <a:p>
            <a:pPr eaLnBrk="1" hangingPunct="1"/>
            <a:r>
              <a:rPr lang="en-US" smtClean="0"/>
              <a:t>Next Steps</a:t>
            </a:r>
          </a:p>
        </p:txBody>
      </p:sp>
      <p:sp>
        <p:nvSpPr>
          <p:cNvPr id="99334" name="Rectangle 3"/>
          <p:cNvSpPr>
            <a:spLocks noGrp="1" noChangeArrowheads="1"/>
          </p:cNvSpPr>
          <p:nvPr>
            <p:ph type="body" idx="1"/>
          </p:nvPr>
        </p:nvSpPr>
        <p:spPr/>
        <p:txBody>
          <a:bodyPr/>
          <a:lstStyle/>
          <a:p>
            <a:pPr eaLnBrk="1" hangingPunct="1">
              <a:lnSpc>
                <a:spcPct val="80000"/>
              </a:lnSpc>
              <a:buFontTx/>
              <a:buNone/>
            </a:pPr>
            <a:endParaRPr lang="en-US" sz="2000" smtClean="0"/>
          </a:p>
          <a:p>
            <a:pPr eaLnBrk="1" hangingPunct="1"/>
            <a:r>
              <a:rPr lang="en-US" sz="2400" smtClean="0"/>
              <a:t>Confirm consensus on email list</a:t>
            </a:r>
          </a:p>
          <a:p>
            <a:pPr eaLnBrk="1" hangingPunct="1"/>
            <a:r>
              <a:rPr lang="en-US" sz="2400" smtClean="0"/>
              <a:t>Publish -00 WG I-D(s)</a:t>
            </a:r>
            <a:endParaRPr lang="en-US" sz="2000" smtClean="0"/>
          </a:p>
          <a:p>
            <a:pPr eaLnBrk="1" hangingPunct="1">
              <a:lnSpc>
                <a:spcPct val="80000"/>
              </a:lnSpc>
              <a:buFontTx/>
              <a:buNone/>
            </a:pPr>
            <a:endParaRPr lang="en-US" sz="200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p>
            <a:r>
              <a:rPr lang="en-US"/>
              <a:t>January 28, 2010</a:t>
            </a:r>
          </a:p>
        </p:txBody>
      </p:sp>
      <p:sp>
        <p:nvSpPr>
          <p:cNvPr id="59395" name="Footer Placeholder 4"/>
          <p:cNvSpPr>
            <a:spLocks noGrp="1"/>
          </p:cNvSpPr>
          <p:nvPr>
            <p:ph type="ftr" sz="quarter" idx="11"/>
          </p:nvPr>
        </p:nvSpPr>
        <p:spPr>
          <a:noFill/>
        </p:spPr>
        <p:txBody>
          <a:bodyPr/>
          <a:lstStyle/>
          <a:p>
            <a:r>
              <a:rPr lang="en-US"/>
              <a:t>IETF NEA Interim Meeting</a:t>
            </a:r>
          </a:p>
        </p:txBody>
      </p:sp>
      <p:sp>
        <p:nvSpPr>
          <p:cNvPr id="59396" name="Slide Number Placeholder 5"/>
          <p:cNvSpPr>
            <a:spLocks noGrp="1"/>
          </p:cNvSpPr>
          <p:nvPr>
            <p:ph type="sldNum" sz="quarter" idx="12"/>
          </p:nvPr>
        </p:nvSpPr>
        <p:spPr>
          <a:noFill/>
        </p:spPr>
        <p:txBody>
          <a:bodyPr/>
          <a:lstStyle/>
          <a:p>
            <a:fld id="{D9C080B3-A87A-41DA-843E-B7CF1E855A71}" type="slidenum">
              <a:rPr lang="en-US"/>
              <a:pPr/>
              <a:t>7</a:t>
            </a:fld>
            <a:endParaRPr lang="en-US"/>
          </a:p>
        </p:txBody>
      </p:sp>
      <p:sp>
        <p:nvSpPr>
          <p:cNvPr id="59397" name="Rectangle 2"/>
          <p:cNvSpPr>
            <a:spLocks noGrp="1" noChangeArrowheads="1"/>
          </p:cNvSpPr>
          <p:nvPr>
            <p:ph type="ctrTitle"/>
          </p:nvPr>
        </p:nvSpPr>
        <p:spPr/>
        <p:txBody>
          <a:bodyPr/>
          <a:lstStyle/>
          <a:p>
            <a:pPr eaLnBrk="1" hangingPunct="1"/>
            <a:r>
              <a:rPr lang="en-US" smtClean="0"/>
              <a:t>PT-TLS Evaluation</a:t>
            </a:r>
          </a:p>
        </p:txBody>
      </p:sp>
      <p:sp>
        <p:nvSpPr>
          <p:cNvPr id="59398" name="Rectangle 3"/>
          <p:cNvSpPr>
            <a:spLocks noGrp="1" noChangeArrowheads="1"/>
          </p:cNvSpPr>
          <p:nvPr>
            <p:ph type="subTitle" idx="1"/>
          </p:nvPr>
        </p:nvSpPr>
        <p:spPr/>
        <p:txBody>
          <a:bodyPr/>
          <a:lstStyle/>
          <a:p>
            <a:pPr eaLnBrk="1" hangingPunct="1"/>
            <a:endParaRPr lang="en-US" sz="40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p>
            <a:r>
              <a:rPr lang="en-US"/>
              <a:t>January 28, 2010</a:t>
            </a:r>
          </a:p>
        </p:txBody>
      </p:sp>
      <p:sp>
        <p:nvSpPr>
          <p:cNvPr id="60419" name="Footer Placeholder 4"/>
          <p:cNvSpPr>
            <a:spLocks noGrp="1"/>
          </p:cNvSpPr>
          <p:nvPr>
            <p:ph type="ftr" sz="quarter" idx="11"/>
          </p:nvPr>
        </p:nvSpPr>
        <p:spPr>
          <a:noFill/>
        </p:spPr>
        <p:txBody>
          <a:bodyPr/>
          <a:lstStyle/>
          <a:p>
            <a:r>
              <a:rPr lang="en-US"/>
              <a:t>IETF NEA Interim Meeting</a:t>
            </a:r>
          </a:p>
        </p:txBody>
      </p:sp>
      <p:sp>
        <p:nvSpPr>
          <p:cNvPr id="60420" name="Slide Number Placeholder 5"/>
          <p:cNvSpPr>
            <a:spLocks noGrp="1"/>
          </p:cNvSpPr>
          <p:nvPr>
            <p:ph type="sldNum" sz="quarter" idx="12"/>
          </p:nvPr>
        </p:nvSpPr>
        <p:spPr>
          <a:noFill/>
        </p:spPr>
        <p:txBody>
          <a:bodyPr/>
          <a:lstStyle/>
          <a:p>
            <a:fld id="{E09E90B7-9E75-42DC-BA8E-E81A5F322BB5}" type="slidenum">
              <a:rPr lang="en-US"/>
              <a:pPr/>
              <a:t>8</a:t>
            </a:fld>
            <a:endParaRPr lang="en-US"/>
          </a:p>
        </p:txBody>
      </p:sp>
      <p:sp>
        <p:nvSpPr>
          <p:cNvPr id="60421" name="Rectangle 2"/>
          <p:cNvSpPr>
            <a:spLocks noGrp="1" noChangeArrowheads="1"/>
          </p:cNvSpPr>
          <p:nvPr>
            <p:ph type="title"/>
          </p:nvPr>
        </p:nvSpPr>
        <p:spPr/>
        <p:txBody>
          <a:bodyPr/>
          <a:lstStyle/>
          <a:p>
            <a:pPr eaLnBrk="1" hangingPunct="1"/>
            <a:r>
              <a:rPr lang="en-US" smtClean="0"/>
              <a:t>What is PT-TLS?</a:t>
            </a:r>
          </a:p>
        </p:txBody>
      </p:sp>
      <p:sp>
        <p:nvSpPr>
          <p:cNvPr id="60422" name="Rectangle 3"/>
          <p:cNvSpPr>
            <a:spLocks noGrp="1" noChangeArrowheads="1"/>
          </p:cNvSpPr>
          <p:nvPr>
            <p:ph type="body" idx="1"/>
          </p:nvPr>
        </p:nvSpPr>
        <p:spPr/>
        <p:txBody>
          <a:bodyPr/>
          <a:lstStyle/>
          <a:p>
            <a:pPr eaLnBrk="1" hangingPunct="1"/>
            <a:r>
              <a:rPr lang="en-US" smtClean="0"/>
              <a:t>L3 PT Proposal Coming from TCG</a:t>
            </a:r>
          </a:p>
          <a:p>
            <a:pPr lvl="1" eaLnBrk="1" hangingPunct="1"/>
            <a:r>
              <a:rPr lang="en-US" smtClean="0"/>
              <a:t>Identical to TNC protocol IF-T Binding to TLS</a:t>
            </a:r>
          </a:p>
          <a:p>
            <a:pPr lvl="1" eaLnBrk="1" hangingPunct="1"/>
            <a:endParaRPr lang="en-US" smtClean="0"/>
          </a:p>
          <a:p>
            <a:pPr eaLnBrk="1" hangingPunct="1"/>
            <a:r>
              <a:rPr lang="en-US" smtClean="0"/>
              <a:t>NEA Exchange Over TLS</a:t>
            </a:r>
          </a:p>
          <a:p>
            <a:pPr lvl="1" eaLnBrk="1" hangingPunct="1"/>
            <a:r>
              <a:rPr lang="en-US" smtClean="0"/>
              <a:t>Carried As Application Data</a:t>
            </a:r>
          </a:p>
          <a:p>
            <a:pPr lvl="1" eaLnBrk="1" hangingPunct="1"/>
            <a:r>
              <a:rPr lang="en-US" smtClean="0"/>
              <a:t>No Change to TLS</a:t>
            </a:r>
          </a:p>
          <a:p>
            <a:pPr lvl="1" eaLnBrk="1" hangingPunct="1"/>
            <a:endParaRPr lang="en-US" smtClean="0"/>
          </a:p>
          <a:p>
            <a:pPr eaLnBrk="1" hangingPunct="1"/>
            <a:r>
              <a:rPr lang="en-US" smtClean="0"/>
              <a:t>Meets All Applicable PT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r>
              <a:rPr lang="en-US"/>
              <a:t>January 28, 2010</a:t>
            </a:r>
          </a:p>
        </p:txBody>
      </p:sp>
      <p:sp>
        <p:nvSpPr>
          <p:cNvPr id="61443" name="Footer Placeholder 4"/>
          <p:cNvSpPr>
            <a:spLocks noGrp="1"/>
          </p:cNvSpPr>
          <p:nvPr>
            <p:ph type="ftr" sz="quarter" idx="11"/>
          </p:nvPr>
        </p:nvSpPr>
        <p:spPr>
          <a:noFill/>
        </p:spPr>
        <p:txBody>
          <a:bodyPr/>
          <a:lstStyle/>
          <a:p>
            <a:r>
              <a:rPr lang="en-US"/>
              <a:t>IETF NEA Interim Meeting</a:t>
            </a:r>
          </a:p>
        </p:txBody>
      </p:sp>
      <p:sp>
        <p:nvSpPr>
          <p:cNvPr id="61444" name="Slide Number Placeholder 5"/>
          <p:cNvSpPr>
            <a:spLocks noGrp="1"/>
          </p:cNvSpPr>
          <p:nvPr>
            <p:ph type="sldNum" sz="quarter" idx="12"/>
          </p:nvPr>
        </p:nvSpPr>
        <p:spPr>
          <a:noFill/>
        </p:spPr>
        <p:txBody>
          <a:bodyPr/>
          <a:lstStyle/>
          <a:p>
            <a:fld id="{36C27515-51D7-4DA6-B751-1819D1BB4798}" type="slidenum">
              <a:rPr lang="en-US"/>
              <a:pPr/>
              <a:t>9</a:t>
            </a:fld>
            <a:endParaRPr lang="en-US"/>
          </a:p>
        </p:txBody>
      </p:sp>
      <p:sp>
        <p:nvSpPr>
          <p:cNvPr id="61445" name="Rectangle 2"/>
          <p:cNvSpPr>
            <a:spLocks noGrp="1" noChangeArrowheads="1"/>
          </p:cNvSpPr>
          <p:nvPr>
            <p:ph type="title"/>
          </p:nvPr>
        </p:nvSpPr>
        <p:spPr/>
        <p:txBody>
          <a:bodyPr/>
          <a:lstStyle/>
          <a:p>
            <a:pPr eaLnBrk="1" hangingPunct="1"/>
            <a:r>
              <a:rPr lang="en-US" smtClean="0"/>
              <a:t>Why L3 PT?</a:t>
            </a:r>
          </a:p>
        </p:txBody>
      </p:sp>
      <p:sp>
        <p:nvSpPr>
          <p:cNvPr id="61446" name="Rectangle 3"/>
          <p:cNvSpPr>
            <a:spLocks noGrp="1" noChangeArrowheads="1"/>
          </p:cNvSpPr>
          <p:nvPr>
            <p:ph type="body" idx="1"/>
          </p:nvPr>
        </p:nvSpPr>
        <p:spPr/>
        <p:txBody>
          <a:bodyPr/>
          <a:lstStyle/>
          <a:p>
            <a:pPr eaLnBrk="1" hangingPunct="1"/>
            <a:r>
              <a:rPr lang="en-US" smtClean="0"/>
              <a:t>PT-5 says PT SHOULD be able to run over TCP or UDP</a:t>
            </a:r>
          </a:p>
          <a:p>
            <a:pPr eaLnBrk="1" hangingPunct="1"/>
            <a:endParaRPr lang="en-US" smtClean="0"/>
          </a:p>
          <a:p>
            <a:pPr eaLnBrk="1" hangingPunct="1"/>
            <a:r>
              <a:rPr lang="en-US" smtClean="0"/>
              <a:t>Motivating Use Cases on Next Slide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7620</TotalTime>
  <Words>3046</Words>
  <Application>Microsoft Office PowerPoint</Application>
  <PresentationFormat>On-screen Show (4:3)</PresentationFormat>
  <Paragraphs>764</Paragraphs>
  <Slides>64</Slides>
  <Notes>0</Notes>
  <HiddenSlides>0</HiddenSlides>
  <MMClips>0</MMClips>
  <ScaleCrop>false</ScaleCrop>
  <HeadingPairs>
    <vt:vector size="4" baseType="variant">
      <vt:variant>
        <vt:lpstr>Theme</vt:lpstr>
      </vt:variant>
      <vt:variant>
        <vt:i4>40</vt:i4>
      </vt:variant>
      <vt:variant>
        <vt:lpstr>Slide Titles</vt:lpstr>
      </vt:variant>
      <vt:variant>
        <vt:i4>64</vt:i4>
      </vt:variant>
    </vt:vector>
  </HeadingPairs>
  <TitlesOfParts>
    <vt:vector size="104" baseType="lpstr">
      <vt:lpstr>Default Design</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12_Default Design</vt:lpstr>
      <vt:lpstr>13_Default Design</vt:lpstr>
      <vt:lpstr>14_Default Design</vt:lpstr>
      <vt:lpstr>15_Default Design</vt:lpstr>
      <vt:lpstr>16_Default Design</vt:lpstr>
      <vt:lpstr>17_Default Design</vt:lpstr>
      <vt:lpstr>18_Default Design</vt:lpstr>
      <vt:lpstr>19_Default Design</vt:lpstr>
      <vt:lpstr>20_Default Design</vt:lpstr>
      <vt:lpstr>21_Default Design</vt:lpstr>
      <vt:lpstr>22_Default Design</vt:lpstr>
      <vt:lpstr>23_Default Design</vt:lpstr>
      <vt:lpstr>24_Default Design</vt:lpstr>
      <vt:lpstr>25_Default Design</vt:lpstr>
      <vt:lpstr>26_Default Design</vt:lpstr>
      <vt:lpstr>27_Default Design</vt:lpstr>
      <vt:lpstr>28_Default Design</vt:lpstr>
      <vt:lpstr>29_Default Design</vt:lpstr>
      <vt:lpstr>30_Default Design</vt:lpstr>
      <vt:lpstr>31_Default Design</vt:lpstr>
      <vt:lpstr>32_Default Design</vt:lpstr>
      <vt:lpstr>33_Default Design</vt:lpstr>
      <vt:lpstr>34_Default Design</vt:lpstr>
      <vt:lpstr>35_Default Design</vt:lpstr>
      <vt:lpstr>36_Default Design</vt:lpstr>
      <vt:lpstr>37_Default Design</vt:lpstr>
      <vt:lpstr>38_Default Design</vt:lpstr>
      <vt:lpstr>39_Default Design</vt:lpstr>
      <vt:lpstr>NEA Working Group IETF virtual interim meeting Jan 28, 2010</vt:lpstr>
      <vt:lpstr>Agenda Review</vt:lpstr>
      <vt:lpstr>WG Status</vt:lpstr>
      <vt:lpstr>Meeting Goal</vt:lpstr>
      <vt:lpstr>Consensus Check Questions</vt:lpstr>
      <vt:lpstr>Consensus Check Questions</vt:lpstr>
      <vt:lpstr>PT-TLS Evaluation</vt:lpstr>
      <vt:lpstr>What is PT-TLS?</vt:lpstr>
      <vt:lpstr>Why L3 PT?</vt:lpstr>
      <vt:lpstr>Use Cases for PT-TLS</vt:lpstr>
      <vt:lpstr>Three Phases of PT-TLS</vt:lpstr>
      <vt:lpstr>PT-TLS Sequence Diagram</vt:lpstr>
      <vt:lpstr>PT-TLS Message Encapsulation</vt:lpstr>
      <vt:lpstr>PT-TLS Message Format</vt:lpstr>
      <vt:lpstr>Implementations of PT-TLS</vt:lpstr>
      <vt:lpstr>Evaluation Against Requirements</vt:lpstr>
      <vt:lpstr>Evaluation Against Requirements</vt:lpstr>
      <vt:lpstr>Evaluation Against Requirements</vt:lpstr>
      <vt:lpstr>Evaluation Against Requirements</vt:lpstr>
      <vt:lpstr>Evaluation Against Requirements</vt:lpstr>
      <vt:lpstr>Evaluation Against Requirements</vt:lpstr>
      <vt:lpstr>Evaluation Against Requirements</vt:lpstr>
      <vt:lpstr>Pros of PT-TLS</vt:lpstr>
      <vt:lpstr>Cons of PT-TLS</vt:lpstr>
      <vt:lpstr>Questions?</vt:lpstr>
      <vt:lpstr>PT-EAP Evaluation</vt:lpstr>
      <vt:lpstr>What is PT-EAP?</vt:lpstr>
      <vt:lpstr>Why L2 PT?</vt:lpstr>
      <vt:lpstr>Use Cases for PT-EAP</vt:lpstr>
      <vt:lpstr>PT-EAP Operation</vt:lpstr>
      <vt:lpstr>Three Phases of PT-EAP</vt:lpstr>
      <vt:lpstr>PT-EAP Sequence Diagram</vt:lpstr>
      <vt:lpstr>PT-EAP Message Encapsulation</vt:lpstr>
      <vt:lpstr>PT-EAP Message Format</vt:lpstr>
      <vt:lpstr>Implementations of PT-EAP</vt:lpstr>
      <vt:lpstr>Evaluation Against Requirements</vt:lpstr>
      <vt:lpstr>Evaluation Against Requirements</vt:lpstr>
      <vt:lpstr>Evaluation Against Requirements</vt:lpstr>
      <vt:lpstr>Evaluation Against Requirements</vt:lpstr>
      <vt:lpstr>Evaluation Against Requirements</vt:lpstr>
      <vt:lpstr>Evaluation Against Requirements</vt:lpstr>
      <vt:lpstr>Evaluation Against Requirements</vt:lpstr>
      <vt:lpstr>Pros of PT-EAP</vt:lpstr>
      <vt:lpstr>Cons of PT-EAP</vt:lpstr>
      <vt:lpstr>Questions?</vt:lpstr>
      <vt:lpstr> EAP-NEA-TLV Evaluation</vt:lpstr>
      <vt:lpstr>Outline</vt:lpstr>
      <vt:lpstr>PA-TNC Within PB-TNC Within PT</vt:lpstr>
      <vt:lpstr>EAP TLV Overview</vt:lpstr>
      <vt:lpstr>Proposal</vt:lpstr>
      <vt:lpstr>What is EAP TLV?</vt:lpstr>
      <vt:lpstr>EAP NEA TLV Encapsulation</vt:lpstr>
      <vt:lpstr>EAP Tunnel w/ EAP TLV Protocol Layers</vt:lpstr>
      <vt:lpstr>Slide 54</vt:lpstr>
      <vt:lpstr>Features of EAP NEA TLV</vt:lpstr>
      <vt:lpstr>NEA Protocol Requirements</vt:lpstr>
      <vt:lpstr>NEA Protocol Requirements</vt:lpstr>
      <vt:lpstr>PT Requirements</vt:lpstr>
      <vt:lpstr>PT Requirements</vt:lpstr>
      <vt:lpstr>EAP-NEA-TLV Evaluation</vt:lpstr>
      <vt:lpstr>Questions?</vt:lpstr>
      <vt:lpstr>Consensus Check Questions</vt:lpstr>
      <vt:lpstr>Consensus Check Questions</vt:lpstr>
      <vt:lpstr>Next Steps</vt:lpstr>
    </vt:vector>
  </TitlesOfParts>
  <Company>Cisco Systems,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 Working Group IETF 71</dc:title>
  <dc:creator>Cisco Systems, Inc.</dc:creator>
  <cp:lastModifiedBy>sethomso</cp:lastModifiedBy>
  <cp:revision>93</cp:revision>
  <dcterms:created xsi:type="dcterms:W3CDTF">2008-03-10T15:21:20Z</dcterms:created>
  <dcterms:modified xsi:type="dcterms:W3CDTF">2010-01-28T13:55:37Z</dcterms:modified>
</cp:coreProperties>
</file>