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33" r:id="rId2"/>
  </p:sldMasterIdLst>
  <p:notesMasterIdLst>
    <p:notesMasterId r:id="rId36"/>
  </p:notesMasterIdLst>
  <p:handoutMasterIdLst>
    <p:handoutMasterId r:id="rId37"/>
  </p:handoutMasterIdLst>
  <p:sldIdLst>
    <p:sldId id="258" r:id="rId3"/>
    <p:sldId id="282" r:id="rId4"/>
    <p:sldId id="257" r:id="rId5"/>
    <p:sldId id="259" r:id="rId6"/>
    <p:sldId id="332" r:id="rId7"/>
    <p:sldId id="299" r:id="rId8"/>
    <p:sldId id="301" r:id="rId9"/>
    <p:sldId id="335" r:id="rId10"/>
    <p:sldId id="334" r:id="rId11"/>
    <p:sldId id="275" r:id="rId12"/>
    <p:sldId id="305" r:id="rId13"/>
    <p:sldId id="300" r:id="rId14"/>
    <p:sldId id="302" r:id="rId15"/>
    <p:sldId id="303" r:id="rId16"/>
    <p:sldId id="304" r:id="rId17"/>
    <p:sldId id="306" r:id="rId18"/>
    <p:sldId id="318" r:id="rId19"/>
    <p:sldId id="333" r:id="rId20"/>
    <p:sldId id="307" r:id="rId21"/>
    <p:sldId id="308" r:id="rId22"/>
    <p:sldId id="309" r:id="rId23"/>
    <p:sldId id="310" r:id="rId24"/>
    <p:sldId id="312" r:id="rId25"/>
    <p:sldId id="311" r:id="rId26"/>
    <p:sldId id="316" r:id="rId27"/>
    <p:sldId id="324" r:id="rId28"/>
    <p:sldId id="325" r:id="rId29"/>
    <p:sldId id="327" r:id="rId30"/>
    <p:sldId id="328" r:id="rId31"/>
    <p:sldId id="330" r:id="rId32"/>
    <p:sldId id="329" r:id="rId33"/>
    <p:sldId id="331" r:id="rId34"/>
    <p:sldId id="289" r:id="rId35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102E"/>
    <a:srgbClr val="AA0031"/>
    <a:srgbClr val="6F1B33"/>
    <a:srgbClr val="7F1F3A"/>
    <a:srgbClr val="E696AD"/>
    <a:srgbClr val="DA6486"/>
    <a:srgbClr val="B32B52"/>
    <a:srgbClr val="9B2547"/>
    <a:srgbClr val="A12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4" autoAdjust="0"/>
    <p:restoredTop sz="77099" autoAdjust="0"/>
  </p:normalViewPr>
  <p:slideViewPr>
    <p:cSldViewPr>
      <p:cViewPr varScale="1">
        <p:scale>
          <a:sx n="90" d="100"/>
          <a:sy n="90" d="100"/>
        </p:scale>
        <p:origin x="269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1113C43-2BC3-4F27-8649-822B7FAAF1CA}" type="datetimeFigureOut">
              <a:rPr lang="it-IT"/>
              <a:pPr>
                <a:defRPr/>
              </a:pPr>
              <a:t>09/04/2018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2DBB698-AA9D-44A9-BF55-C38984A59BA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7016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C3EC947-F0BB-41F6-B1FB-B10D13ECCFAF}" type="datetimeFigureOut">
              <a:rPr lang="it-IT"/>
              <a:pPr>
                <a:defRPr/>
              </a:pPr>
              <a:t>09/04/2018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A3AE7AE-B380-46E7-86ED-9D38CF9B0EE5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49137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egnaposto immagine diapositiva 1">
            <a:extLst>
              <a:ext uri="{FF2B5EF4-FFF2-40B4-BE49-F238E27FC236}">
                <a16:creationId xmlns:a16="http://schemas.microsoft.com/office/drawing/2014/main" xmlns="" id="{0680B8CB-9845-5E4B-8FAF-87ECB1C604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Segnaposto note 2">
            <a:extLst>
              <a:ext uri="{FF2B5EF4-FFF2-40B4-BE49-F238E27FC236}">
                <a16:creationId xmlns:a16="http://schemas.microsoft.com/office/drawing/2014/main" xmlns="" id="{06F9DB4D-177B-304F-856D-52FE07340E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 dirty="0"/>
          </a:p>
        </p:txBody>
      </p:sp>
      <p:sp>
        <p:nvSpPr>
          <p:cNvPr id="13316" name="Segnaposto numero diapositiva 3">
            <a:extLst>
              <a:ext uri="{FF2B5EF4-FFF2-40B4-BE49-F238E27FC236}">
                <a16:creationId xmlns:a16="http://schemas.microsoft.com/office/drawing/2014/main" xmlns="" id="{399D2B24-3801-EF49-B5A4-5B0E07C16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5A1C48-90E4-4B40-9E05-429B5D71A332}" type="slidenum">
              <a:rPr lang="it-IT" altLang="it-IT" smtClean="0"/>
              <a:pPr/>
              <a:t>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48328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egnaposto immagine diapositiva 1">
            <a:extLst>
              <a:ext uri="{FF2B5EF4-FFF2-40B4-BE49-F238E27FC236}">
                <a16:creationId xmlns:a16="http://schemas.microsoft.com/office/drawing/2014/main" xmlns="" id="{0680B8CB-9845-5E4B-8FAF-87ECB1C604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Segnaposto note 2">
            <a:extLst>
              <a:ext uri="{FF2B5EF4-FFF2-40B4-BE49-F238E27FC236}">
                <a16:creationId xmlns:a16="http://schemas.microsoft.com/office/drawing/2014/main" xmlns="" id="{06F9DB4D-177B-304F-856D-52FE07340E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L’esame a distanza comincia di norma 8 settimane prima della visita </a:t>
            </a:r>
            <a:r>
              <a:rPr lang="it-IT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loco 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ha la durata di circa un mese. Questo ha lo scopo di comprendere e valutare preliminarmente gli elementi fondanti del sistema di AQ, così come è stato disegnato dall’Ateneo e applicato nei </a:t>
            </a:r>
            <a:r>
              <a:rPr lang="it-I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CdS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oggetto di valutazione, attraverso un attento esame della documentazione disponibile. In corrispondenza dell’inizio dell’esame a distanza viene richiesto al PQA dell’Ateneo di compilare il </a:t>
            </a:r>
            <a:r>
              <a:rPr lang="it-IT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Prospetto di Sintesi 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relativo alla Sede [</a:t>
            </a:r>
            <a:r>
              <a:rPr lang="it-IT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Allegato 2 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Atenei convenzionali e </a:t>
            </a:r>
            <a:r>
              <a:rPr lang="it-IT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Allegato 2T </a:t>
            </a:r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Atenei telematici] nel quale, per ogni punto di attenzione dei requisiti di sistema R1, R2, R4.A, viene riportato un breve giudizio di autovalutazione e vengono specificate le relative fonti documentali dalle quali si può evincere quanto</a:t>
            </a:r>
          </a:p>
          <a:p>
            <a:r>
              <a:rPr lang="it-I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dichiarato.</a:t>
            </a:r>
          </a:p>
          <a:p>
            <a:endParaRPr lang="it-IT" altLang="it-IT" dirty="0"/>
          </a:p>
        </p:txBody>
      </p:sp>
      <p:sp>
        <p:nvSpPr>
          <p:cNvPr id="13316" name="Segnaposto numero diapositiva 3">
            <a:extLst>
              <a:ext uri="{FF2B5EF4-FFF2-40B4-BE49-F238E27FC236}">
                <a16:creationId xmlns:a16="http://schemas.microsoft.com/office/drawing/2014/main" xmlns="" id="{399D2B24-3801-EF49-B5A4-5B0E07C16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5A1C48-90E4-4B40-9E05-429B5D71A332}" type="slidenum">
              <a:rPr lang="it-IT" altLang="it-IT" smtClean="0"/>
              <a:pPr/>
              <a:t>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25170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3AE7AE-B380-46E7-86ED-9D38CF9B0EE5}" type="slidenum">
              <a:rPr lang="it-IT" smtClean="0"/>
              <a:pPr>
                <a:defRPr/>
              </a:pPr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1105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egnaposto immagine diapositiva 1">
            <a:extLst>
              <a:ext uri="{FF2B5EF4-FFF2-40B4-BE49-F238E27FC236}">
                <a16:creationId xmlns:a16="http://schemas.microsoft.com/office/drawing/2014/main" xmlns="" id="{0680B8CB-9845-5E4B-8FAF-87ECB1C604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Segnaposto note 2">
            <a:extLst>
              <a:ext uri="{FF2B5EF4-FFF2-40B4-BE49-F238E27FC236}">
                <a16:creationId xmlns:a16="http://schemas.microsoft.com/office/drawing/2014/main" xmlns="" id="{06F9DB4D-177B-304F-856D-52FE07340E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 dirty="0"/>
          </a:p>
        </p:txBody>
      </p:sp>
      <p:sp>
        <p:nvSpPr>
          <p:cNvPr id="13316" name="Segnaposto numero diapositiva 3">
            <a:extLst>
              <a:ext uri="{FF2B5EF4-FFF2-40B4-BE49-F238E27FC236}">
                <a16:creationId xmlns:a16="http://schemas.microsoft.com/office/drawing/2014/main" xmlns="" id="{399D2B24-3801-EF49-B5A4-5B0E07C16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5A1C48-90E4-4B40-9E05-429B5D71A332}" type="slidenum">
              <a:rPr lang="it-IT" altLang="it-IT" smtClean="0"/>
              <a:pPr/>
              <a:t>12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23036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 userDrawn="1"/>
        </p:nvSpPr>
        <p:spPr>
          <a:xfrm>
            <a:off x="0" y="0"/>
            <a:ext cx="1258888" cy="6858000"/>
          </a:xfrm>
          <a:prstGeom prst="rect">
            <a:avLst/>
          </a:prstGeom>
          <a:solidFill>
            <a:srgbClr val="AA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>
              <a:solidFill>
                <a:srgbClr val="9C102E"/>
              </a:solidFill>
            </a:endParaRPr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755651" y="549277"/>
            <a:ext cx="1089025" cy="1223963"/>
          </a:xfrm>
          <a:prstGeom prst="round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pic>
        <p:nvPicPr>
          <p:cNvPr id="10" name="Immagin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9" y="701675"/>
            <a:ext cx="88265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924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1"/>
          <p:cNvSpPr txBox="1">
            <a:spLocks/>
          </p:cNvSpPr>
          <p:nvPr userDrawn="1"/>
        </p:nvSpPr>
        <p:spPr>
          <a:xfrm>
            <a:off x="8662989" y="14587"/>
            <a:ext cx="446087" cy="207749"/>
          </a:xfrm>
          <a:prstGeom prst="rect">
            <a:avLst/>
          </a:prstGeom>
          <a:noFill/>
          <a:ln w="31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0" lvl="0" indent="0" algn="r" eaLnBrk="0" hangingPunct="0">
              <a:buNone/>
              <a:defRPr sz="120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dk1"/>
                </a:solidFill>
                <a:latin typeface="+mn-lt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dk1"/>
                </a:solidFill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dk1"/>
                </a:solidFill>
                <a:latin typeface="+mn-lt"/>
              </a:defRPr>
            </a:lvl4pPr>
            <a:lvl5pPr marL="1600200" indent="0" eaLnBrk="0" hangingPunct="0">
              <a:spcBef>
                <a:spcPct val="20000"/>
              </a:spcBef>
              <a:buNone/>
              <a:defRPr sz="2000">
                <a:solidFill>
                  <a:schemeClr val="dk1"/>
                </a:solidFill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</a:defRPr>
            </a:lvl9pPr>
          </a:lstStyle>
          <a:p>
            <a:pPr>
              <a:defRPr/>
            </a:pPr>
            <a:fld id="{16E32A6A-D7A0-453D-905F-FC9CEAA554FA}" type="slidenum">
              <a:rPr lang="it-IT" altLang="it-IT" sz="75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‹N›</a:t>
            </a:fld>
            <a:endParaRPr lang="it-IT" altLang="it-IT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ttangolo 13"/>
          <p:cNvSpPr/>
          <p:nvPr userDrawn="1"/>
        </p:nvSpPr>
        <p:spPr bwMode="auto">
          <a:xfrm>
            <a:off x="0" y="0"/>
            <a:ext cx="446856" cy="6858000"/>
          </a:xfrm>
          <a:prstGeom prst="rect">
            <a:avLst/>
          </a:prstGeom>
          <a:solidFill>
            <a:srgbClr val="9C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it-IT" sz="9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09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1" i="0" u="heavy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9050"/>
            <a:fld id="{81D60167-4931-47E6-BA6A-407CBD079E47}" type="slidenum">
              <a:rPr lang="it-IT" smtClean="0"/>
              <a:pPr marL="1905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094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 userDrawn="1"/>
        </p:nvSpPr>
        <p:spPr>
          <a:xfrm>
            <a:off x="0" y="0"/>
            <a:ext cx="1258888" cy="6858000"/>
          </a:xfrm>
          <a:prstGeom prst="rect">
            <a:avLst/>
          </a:prstGeom>
          <a:solidFill>
            <a:srgbClr val="AA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>
              <a:solidFill>
                <a:srgbClr val="9C102E"/>
              </a:solidFill>
            </a:endParaRPr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755651" y="549277"/>
            <a:ext cx="1089025" cy="1223963"/>
          </a:xfrm>
          <a:prstGeom prst="round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pic>
        <p:nvPicPr>
          <p:cNvPr id="10" name="Immagin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9" y="701675"/>
            <a:ext cx="88265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290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1"/>
          <p:cNvSpPr txBox="1">
            <a:spLocks/>
          </p:cNvSpPr>
          <p:nvPr userDrawn="1"/>
        </p:nvSpPr>
        <p:spPr>
          <a:xfrm>
            <a:off x="8662989" y="14587"/>
            <a:ext cx="446087" cy="207749"/>
          </a:xfrm>
          <a:prstGeom prst="rect">
            <a:avLst/>
          </a:prstGeom>
          <a:noFill/>
          <a:ln w="31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0" lvl="0" indent="0" algn="r" eaLnBrk="0" hangingPunct="0">
              <a:buNone/>
              <a:defRPr sz="120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dk1"/>
                </a:solidFill>
                <a:latin typeface="+mn-lt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dk1"/>
                </a:solidFill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dk1"/>
                </a:solidFill>
                <a:latin typeface="+mn-lt"/>
              </a:defRPr>
            </a:lvl4pPr>
            <a:lvl5pPr marL="1600200" indent="0" eaLnBrk="0" hangingPunct="0">
              <a:spcBef>
                <a:spcPct val="20000"/>
              </a:spcBef>
              <a:buNone/>
              <a:defRPr sz="2000">
                <a:solidFill>
                  <a:schemeClr val="dk1"/>
                </a:solidFill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</a:defRPr>
            </a:lvl9pPr>
          </a:lstStyle>
          <a:p>
            <a:pPr>
              <a:defRPr/>
            </a:pPr>
            <a:fld id="{16E32A6A-D7A0-453D-905F-FC9CEAA554FA}" type="slidenum">
              <a:rPr lang="it-IT" altLang="it-IT" sz="75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‹N›</a:t>
            </a:fld>
            <a:endParaRPr lang="it-IT" altLang="it-IT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Rettangolo 13"/>
          <p:cNvSpPr/>
          <p:nvPr userDrawn="1"/>
        </p:nvSpPr>
        <p:spPr bwMode="auto">
          <a:xfrm>
            <a:off x="0" y="0"/>
            <a:ext cx="446856" cy="6858000"/>
          </a:xfrm>
          <a:prstGeom prst="rect">
            <a:avLst/>
          </a:prstGeom>
          <a:solidFill>
            <a:srgbClr val="9C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it-IT" sz="9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96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0" tIns="0" rIns="0" bIns="0"/>
          <a:lstStyle>
            <a:lvl1pPr>
              <a:defRPr sz="2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lIns="0" tIns="0" rIns="0" bIns="0"/>
          <a:lstStyle>
            <a:lvl1pPr>
              <a:defRPr sz="2100" b="1" i="0" u="heavy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9050"/>
            <a:fld id="{81D60167-4931-47E6-BA6A-407CBD079E47}" type="slidenum">
              <a:rPr lang="it-IT" smtClean="0"/>
              <a:pPr marL="1905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877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magine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-1"/>
            <a:ext cx="9055006" cy="687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Titolo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Primo Livello</a:t>
            </a:r>
          </a:p>
          <a:p>
            <a:pPr lvl="1"/>
            <a:r>
              <a:rPr lang="it-IT" altLang="it-IT" dirty="0"/>
              <a:t>Secondo livello</a:t>
            </a:r>
          </a:p>
          <a:p>
            <a:pPr lvl="2"/>
            <a:r>
              <a:rPr lang="it-IT" altLang="it-IT" dirty="0"/>
              <a:t>Terzo livello</a:t>
            </a:r>
          </a:p>
          <a:p>
            <a:pPr lvl="3"/>
            <a:r>
              <a:rPr lang="it-IT" altLang="it-IT" dirty="0"/>
              <a:t>Quarto livello</a:t>
            </a:r>
          </a:p>
          <a:p>
            <a:pPr lvl="4"/>
            <a:r>
              <a:rPr lang="it-IT" altLang="it-IT" dirty="0"/>
              <a:t>Quinto livello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31" r:id="rId2"/>
    <p:sldLayoutId id="2147483832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25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1950">
          <a:solidFill>
            <a:schemeClr val="tx2">
              <a:lumMod val="85000"/>
              <a:lumOff val="15000"/>
            </a:schemeClr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650">
          <a:solidFill>
            <a:schemeClr val="tx2">
              <a:lumMod val="85000"/>
              <a:lumOff val="15000"/>
            </a:schemeClr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2">
              <a:lumMod val="85000"/>
              <a:lumOff val="15000"/>
            </a:schemeClr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2">
              <a:lumMod val="85000"/>
              <a:lumOff val="15000"/>
            </a:schemeClr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940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25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1950">
          <a:solidFill>
            <a:schemeClr val="tx2">
              <a:lumMod val="85000"/>
              <a:lumOff val="15000"/>
            </a:schemeClr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650">
          <a:solidFill>
            <a:schemeClr val="tx2">
              <a:lumMod val="85000"/>
              <a:lumOff val="15000"/>
            </a:schemeClr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2">
              <a:lumMod val="85000"/>
              <a:lumOff val="15000"/>
            </a:schemeClr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2">
              <a:lumMod val="85000"/>
              <a:lumOff val="15000"/>
            </a:schemeClr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4B9454DD-562B-224A-B516-650C86C2A194}"/>
              </a:ext>
            </a:extLst>
          </p:cNvPr>
          <p:cNvSpPr txBox="1"/>
          <p:nvPr/>
        </p:nvSpPr>
        <p:spPr>
          <a:xfrm>
            <a:off x="1475656" y="1844824"/>
            <a:ext cx="7495530" cy="3379387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it-IT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it-IT" sz="2600" dirty="0">
                <a:solidFill>
                  <a:schemeClr val="bg1"/>
                </a:solidFill>
              </a:rPr>
              <a:t>Il Ruolo dello Studente nei processi di</a:t>
            </a:r>
          </a:p>
          <a:p>
            <a:pPr marL="34290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it-IT" sz="2600" dirty="0">
              <a:solidFill>
                <a:schemeClr val="bg1"/>
              </a:solidFill>
            </a:endParaRPr>
          </a:p>
          <a:p>
            <a:pPr marL="34290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it-IT" sz="2600" dirty="0">
                <a:solidFill>
                  <a:schemeClr val="bg1"/>
                </a:solidFill>
              </a:rPr>
              <a:t>assicurazione della qualità.</a:t>
            </a:r>
          </a:p>
          <a:p>
            <a:pPr marL="34290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it-IT" sz="2600" dirty="0">
              <a:solidFill>
                <a:schemeClr val="bg1"/>
              </a:solidFill>
            </a:endParaRPr>
          </a:p>
          <a:p>
            <a:pPr marL="34290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it-IT" sz="2600" dirty="0">
                <a:solidFill>
                  <a:schemeClr val="bg1"/>
                </a:solidFill>
              </a:rPr>
              <a:t>La visita di accreditamento periodico</a:t>
            </a:r>
            <a:r>
              <a:rPr lang="it-IT" sz="2000" dirty="0">
                <a:solidFill>
                  <a:schemeClr val="bg1"/>
                </a:solidFill>
              </a:rPr>
              <a:t> </a:t>
            </a:r>
          </a:p>
          <a:p>
            <a:pPr marL="342900" indent="-342900"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it-IT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it-IT" b="1" cap="all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009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B683F427-9EA6-1447-B9A7-FB27A6CC44E3}"/>
              </a:ext>
            </a:extLst>
          </p:cNvPr>
          <p:cNvSpPr txBox="1"/>
          <p:nvPr/>
        </p:nvSpPr>
        <p:spPr>
          <a:xfrm>
            <a:off x="539750" y="188913"/>
            <a:ext cx="4679950" cy="26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it-IT" sz="1100" b="1" i="1" dirty="0">
                <a:solidFill>
                  <a:srgbClr val="808080"/>
                </a:solidFill>
                <a:latin typeface="Calibri" panose="020F0502020204030204" pitchFamily="34" charset="0"/>
              </a:rPr>
              <a:t>Nucleo di valutazione </a:t>
            </a:r>
            <a:r>
              <a:rPr lang="it-IT" sz="1100" dirty="0">
                <a:solidFill>
                  <a:srgbClr val="808080"/>
                </a:solidFill>
                <a:latin typeface="Calibri" panose="020F0502020204030204" pitchFamily="34" charset="0"/>
              </a:rPr>
              <a:t>Università degli Studi di Milano-Bicocca </a:t>
            </a:r>
            <a:endParaRPr lang="it-IT" sz="1100" b="1" i="1" dirty="0">
              <a:solidFill>
                <a:srgbClr val="808080"/>
              </a:solidFill>
              <a:latin typeface="Calibri" panose="020F0502020204030204" pitchFamily="34" charset="0"/>
            </a:endParaRPr>
          </a:p>
        </p:txBody>
      </p:sp>
      <p:sp>
        <p:nvSpPr>
          <p:cNvPr id="17413" name="CasellaDiTesto 1">
            <a:extLst>
              <a:ext uri="{FF2B5EF4-FFF2-40B4-BE49-F238E27FC236}">
                <a16:creationId xmlns:a16="http://schemas.microsoft.com/office/drawing/2014/main" xmlns="" id="{E1A2ACCD-FE78-9C49-94D8-513A63B8D5A5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369888" y="558800"/>
            <a:ext cx="8450262" cy="430213"/>
          </a:xfrm>
          <a:prstGeom prst="rect">
            <a:avLst/>
          </a:prstGeom>
          <a:solidFill>
            <a:srgbClr val="8A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2200">
                <a:solidFill>
                  <a:schemeClr val="bg1"/>
                </a:solidFill>
              </a:rPr>
              <a:t>Il prospetto di sintesi</a:t>
            </a:r>
          </a:p>
        </p:txBody>
      </p:sp>
      <p:sp>
        <p:nvSpPr>
          <p:cNvPr id="17414" name="CasellaDiTesto 3">
            <a:extLst>
              <a:ext uri="{FF2B5EF4-FFF2-40B4-BE49-F238E27FC236}">
                <a16:creationId xmlns:a16="http://schemas.microsoft.com/office/drawing/2014/main" xmlns="" id="{2EB50DF8-D106-7646-8145-C4A4CE39C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412776"/>
            <a:ext cx="8136582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2000" dirty="0"/>
              <a:t>Per ciascuno dei punti di attenzione dei </a:t>
            </a:r>
            <a:r>
              <a:rPr lang="it-IT" altLang="it-IT" sz="2000" b="1" dirty="0"/>
              <a:t>Requisiti di Sede </a:t>
            </a:r>
            <a:r>
              <a:rPr lang="it-IT" altLang="it-IT" sz="2000" dirty="0"/>
              <a:t>(R1, R2 e R4.a) l’Ateneo fornisce: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it-IT" altLang="it-IT" sz="2000" dirty="0"/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it-IT" altLang="it-IT" sz="2000" b="1" dirty="0">
                <a:solidFill>
                  <a:srgbClr val="FF0000"/>
                </a:solidFill>
              </a:rPr>
              <a:t>Giudizio di autovalutazione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it-IT" altLang="it-IT" sz="2000" b="1" dirty="0">
                <a:solidFill>
                  <a:srgbClr val="FF0000"/>
                </a:solidFill>
              </a:rPr>
              <a:t>Fonti documentali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it-IT" altLang="it-IT" sz="2000" dirty="0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2000" dirty="0"/>
              <a:t>Il Prospetto rappresenta il punto di partenza dell’analisi documentale.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it-IT" altLang="it-IT" sz="2000" dirty="0"/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2000" dirty="0"/>
              <a:t>La CEV completa il prospetto di sintesi con le eventuali ulteriori fonti documentali autonomamente reperite e le proprie valutazioni.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it-IT" altLang="it-IT" sz="2000" dirty="0"/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2000" dirty="0"/>
              <a:t>Documenti analoghi (opzionali) anche per i </a:t>
            </a:r>
            <a:r>
              <a:rPr lang="it-IT" altLang="it-IT" sz="2000" dirty="0" err="1"/>
              <a:t>CdS</a:t>
            </a:r>
            <a:r>
              <a:rPr lang="it-IT" altLang="it-IT" sz="2000" dirty="0"/>
              <a:t> (R3) e Dipartimenti (R4.a) oggetto di visita</a:t>
            </a:r>
          </a:p>
        </p:txBody>
      </p:sp>
    </p:spTree>
    <p:extLst>
      <p:ext uri="{BB962C8B-B14F-4D97-AF65-F5344CB8AC3E}">
        <p14:creationId xmlns:p14="http://schemas.microsoft.com/office/powerpoint/2010/main" val="2655062136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9C297E2F-94C2-8249-B62A-25E9BFFE6805}"/>
              </a:ext>
            </a:extLst>
          </p:cNvPr>
          <p:cNvSpPr txBox="1"/>
          <p:nvPr/>
        </p:nvSpPr>
        <p:spPr>
          <a:xfrm>
            <a:off x="472778" y="206601"/>
            <a:ext cx="4679950" cy="261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1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Nucleo di valutazione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Università degli Studi di Milano-Bicocca </a:t>
            </a:r>
            <a:endParaRPr kumimoji="0" lang="it-IT" sz="1100" b="1" i="1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8437" name="CasellaDiTesto 1">
            <a:extLst>
              <a:ext uri="{FF2B5EF4-FFF2-40B4-BE49-F238E27FC236}">
                <a16:creationId xmlns:a16="http://schemas.microsoft.com/office/drawing/2014/main" xmlns="" id="{3F6FCAB3-F2C7-B840-90D8-152F8BAC9C9A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539750" y="606425"/>
            <a:ext cx="8377238" cy="430213"/>
          </a:xfrm>
          <a:prstGeom prst="rect">
            <a:avLst/>
          </a:prstGeom>
          <a:solidFill>
            <a:srgbClr val="8A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La scheda di monitoraggio degli indicatori</a:t>
            </a:r>
          </a:p>
        </p:txBody>
      </p:sp>
      <p:sp>
        <p:nvSpPr>
          <p:cNvPr id="18439" name="object 2">
            <a:extLst>
              <a:ext uri="{FF2B5EF4-FFF2-40B4-BE49-F238E27FC236}">
                <a16:creationId xmlns:a16="http://schemas.microsoft.com/office/drawing/2014/main" xmlns="" id="{F7883CFC-981F-5F4A-AD9C-C1DC9C888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3275013"/>
            <a:ext cx="8626475" cy="20177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40" name="object 26">
            <a:extLst>
              <a:ext uri="{FF2B5EF4-FFF2-40B4-BE49-F238E27FC236}">
                <a16:creationId xmlns:a16="http://schemas.microsoft.com/office/drawing/2014/main" xmlns="" id="{60D18247-9077-8340-8B22-C6B5FDD50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513" y="1123950"/>
            <a:ext cx="3292475" cy="2011363"/>
          </a:xfrm>
          <a:prstGeom prst="rect">
            <a:avLst/>
          </a:prstGeom>
          <a:noFill/>
          <a:ln w="9525">
            <a:solidFill>
              <a:srgbClr val="8A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0640" rIns="0" bIns="0">
            <a:spAutoFit/>
          </a:bodyPr>
          <a:lstStyle>
            <a:lvl1pPr marL="920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92075" marR="0" lvl="0" indent="0" algn="l" defTabSz="914400" rtl="0" eaLnBrk="1" fontAlgn="base" latinLnBrk="0" hangingPunct="1">
              <a:lnSpc>
                <a:spcPct val="100000"/>
              </a:lnSpc>
              <a:spcBef>
                <a:spcPts val="32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Benchmarking</a:t>
            </a: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</a:t>
            </a:r>
          </a:p>
          <a:p>
            <a:pPr marL="377825" marR="0" lvl="0" indent="-2857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Media altri corsi della stessa classe    nell’Ateneo</a:t>
            </a:r>
          </a:p>
          <a:p>
            <a:pPr marL="377825" marR="0" lvl="0" indent="-2857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Media corsi della stessa classe   nell’Area geografica</a:t>
            </a:r>
          </a:p>
          <a:p>
            <a:pPr marL="377825" marR="0" lvl="0" indent="-28575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alt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Media corsi della stessa classe tutti gli  atenei (dello stesso tipo)</a:t>
            </a:r>
          </a:p>
        </p:txBody>
      </p:sp>
      <p:sp>
        <p:nvSpPr>
          <p:cNvPr id="18441" name="object 10">
            <a:extLst>
              <a:ext uri="{FF2B5EF4-FFF2-40B4-BE49-F238E27FC236}">
                <a16:creationId xmlns:a16="http://schemas.microsoft.com/office/drawing/2014/main" xmlns="" id="{5BBF98EE-65AA-BE4E-95A1-783011977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400" y="1160462"/>
            <a:ext cx="1428750" cy="471488"/>
          </a:xfrm>
          <a:prstGeom prst="rect">
            <a:avLst/>
          </a:prstGeom>
          <a:noFill/>
          <a:ln w="9525">
            <a:solidFill>
              <a:srgbClr val="8A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0640" rIns="0" bIns="0">
            <a:spAutoFit/>
          </a:bodyPr>
          <a:lstStyle>
            <a:lvl1pPr marL="9048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90488" marR="0" lvl="0" indent="0" algn="l" defTabSz="914400" rtl="0" eaLnBrk="1" fontAlgn="base" latinLnBrk="0" hangingPunct="1">
              <a:lnSpc>
                <a:spcPct val="100000"/>
              </a:lnSpc>
              <a:spcBef>
                <a:spcPts val="32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Aggiornamenti  trimestrali</a:t>
            </a:r>
          </a:p>
        </p:txBody>
      </p:sp>
      <p:sp>
        <p:nvSpPr>
          <p:cNvPr id="18442" name="object 8">
            <a:extLst>
              <a:ext uri="{FF2B5EF4-FFF2-40B4-BE49-F238E27FC236}">
                <a16:creationId xmlns:a16="http://schemas.microsoft.com/office/drawing/2014/main" xmlns="" id="{92A1DEF2-53B1-714B-A32B-C895A147B619}"/>
              </a:ext>
            </a:extLst>
          </p:cNvPr>
          <p:cNvSpPr>
            <a:spLocks/>
          </p:cNvSpPr>
          <p:nvPr/>
        </p:nvSpPr>
        <p:spPr bwMode="auto">
          <a:xfrm>
            <a:off x="544513" y="1239837"/>
            <a:ext cx="581025" cy="214313"/>
          </a:xfrm>
          <a:custGeom>
            <a:avLst/>
            <a:gdLst>
              <a:gd name="T0" fmla="*/ 474090 w 581025"/>
              <a:gd name="T1" fmla="*/ 0 h 213360"/>
              <a:gd name="T2" fmla="*/ 474090 w 581025"/>
              <a:gd name="T3" fmla="*/ 56019 h 213360"/>
              <a:gd name="T4" fmla="*/ 0 w 581025"/>
              <a:gd name="T5" fmla="*/ 56019 h 213360"/>
              <a:gd name="T6" fmla="*/ 0 w 581025"/>
              <a:gd name="T7" fmla="*/ 168059 h 213360"/>
              <a:gd name="T8" fmla="*/ 474090 w 581025"/>
              <a:gd name="T9" fmla="*/ 168059 h 213360"/>
              <a:gd name="T10" fmla="*/ 474090 w 581025"/>
              <a:gd name="T11" fmla="*/ 224079 h 213360"/>
              <a:gd name="T12" fmla="*/ 580771 w 581025"/>
              <a:gd name="T13" fmla="*/ 112039 h 213360"/>
              <a:gd name="T14" fmla="*/ 474090 w 581025"/>
              <a:gd name="T15" fmla="*/ 0 h 2133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81025" h="213360">
                <a:moveTo>
                  <a:pt x="474090" y="0"/>
                </a:moveTo>
                <a:lnTo>
                  <a:pt x="474090" y="53339"/>
                </a:lnTo>
                <a:lnTo>
                  <a:pt x="0" y="53339"/>
                </a:lnTo>
                <a:lnTo>
                  <a:pt x="0" y="160019"/>
                </a:lnTo>
                <a:lnTo>
                  <a:pt x="474090" y="160019"/>
                </a:lnTo>
                <a:lnTo>
                  <a:pt x="474090" y="213359"/>
                </a:lnTo>
                <a:lnTo>
                  <a:pt x="580771" y="106679"/>
                </a:lnTo>
                <a:lnTo>
                  <a:pt x="474090" y="0"/>
                </a:lnTo>
                <a:close/>
              </a:path>
            </a:pathLst>
          </a:custGeom>
          <a:solidFill>
            <a:srgbClr val="8A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8443" name="object 13">
            <a:extLst>
              <a:ext uri="{FF2B5EF4-FFF2-40B4-BE49-F238E27FC236}">
                <a16:creationId xmlns:a16="http://schemas.microsoft.com/office/drawing/2014/main" xmlns="" id="{ECF8E126-014D-B743-AF90-0F2BD49AA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924050"/>
            <a:ext cx="1185862" cy="523875"/>
          </a:xfrm>
          <a:prstGeom prst="rect">
            <a:avLst/>
          </a:prstGeom>
          <a:noFill/>
          <a:ln w="9525">
            <a:solidFill>
              <a:srgbClr val="8A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0640" rIns="0" bIns="0">
            <a:spAutoFit/>
          </a:bodyPr>
          <a:lstStyle>
            <a:lvl1pPr marL="9048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90488" marR="0" lvl="0" indent="0" algn="l" defTabSz="914400" rtl="0" eaLnBrk="1" fontAlgn="base" latinLnBrk="0" hangingPunct="1">
              <a:lnSpc>
                <a:spcPct val="100000"/>
              </a:lnSpc>
              <a:spcBef>
                <a:spcPts val="32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Codice  identificativo</a:t>
            </a:r>
          </a:p>
        </p:txBody>
      </p:sp>
      <p:sp>
        <p:nvSpPr>
          <p:cNvPr id="18444" name="object 23">
            <a:extLst>
              <a:ext uri="{FF2B5EF4-FFF2-40B4-BE49-F238E27FC236}">
                <a16:creationId xmlns:a16="http://schemas.microsoft.com/office/drawing/2014/main" xmlns="" id="{93E9A14F-1499-334C-B809-991C83EBA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2413" y="1720850"/>
            <a:ext cx="1082675" cy="523875"/>
          </a:xfrm>
          <a:prstGeom prst="rect">
            <a:avLst/>
          </a:prstGeom>
          <a:noFill/>
          <a:ln w="9525">
            <a:solidFill>
              <a:srgbClr val="8A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0640" rIns="0" bIns="0">
            <a:spAutoFit/>
          </a:bodyPr>
          <a:lstStyle>
            <a:lvl1pPr marL="920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92075" marR="0" lvl="0" indent="0" algn="l" defTabSz="914400" rtl="0" eaLnBrk="1" fontAlgn="base" latinLnBrk="0" hangingPunct="1">
              <a:lnSpc>
                <a:spcPct val="100000"/>
              </a:lnSpc>
              <a:spcBef>
                <a:spcPts val="32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Dettagli  indicatore</a:t>
            </a:r>
          </a:p>
        </p:txBody>
      </p:sp>
      <p:sp>
        <p:nvSpPr>
          <p:cNvPr id="18445" name="object 23">
            <a:extLst>
              <a:ext uri="{FF2B5EF4-FFF2-40B4-BE49-F238E27FC236}">
                <a16:creationId xmlns:a16="http://schemas.microsoft.com/office/drawing/2014/main" xmlns="" id="{AAB82E6D-BC24-5044-B774-41B42320B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3" y="2601913"/>
            <a:ext cx="1409700" cy="473075"/>
          </a:xfrm>
          <a:prstGeom prst="rect">
            <a:avLst/>
          </a:prstGeom>
          <a:noFill/>
          <a:ln w="9525">
            <a:solidFill>
              <a:srgbClr val="8A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0640" rIns="0" bIns="0">
            <a:spAutoFit/>
          </a:bodyPr>
          <a:lstStyle>
            <a:lvl1pPr marL="920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92075" marR="0" lvl="0" indent="0" algn="l" defTabSz="914400" rtl="0" eaLnBrk="1" fontAlgn="base" latinLnBrk="0" hangingPunct="1">
              <a:lnSpc>
                <a:spcPct val="100000"/>
              </a:lnSpc>
              <a:spcBef>
                <a:spcPts val="32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Descrizione  indicatore</a:t>
            </a:r>
          </a:p>
        </p:txBody>
      </p:sp>
      <p:sp>
        <p:nvSpPr>
          <p:cNvPr id="19" name="object 20">
            <a:extLst>
              <a:ext uri="{FF2B5EF4-FFF2-40B4-BE49-F238E27FC236}">
                <a16:creationId xmlns:a16="http://schemas.microsoft.com/office/drawing/2014/main" xmlns="" id="{98E3557E-3EA0-494C-B44C-5786410D5AEA}"/>
              </a:ext>
            </a:extLst>
          </p:cNvPr>
          <p:cNvSpPr txBox="1"/>
          <p:nvPr/>
        </p:nvSpPr>
        <p:spPr>
          <a:xfrm>
            <a:off x="2597150" y="2470150"/>
            <a:ext cx="911225" cy="228600"/>
          </a:xfrm>
          <a:prstGeom prst="rect">
            <a:avLst/>
          </a:prstGeom>
          <a:ln>
            <a:solidFill>
              <a:srgbClr val="8A0000"/>
            </a:solidFill>
          </a:ln>
        </p:spPr>
        <p:txBody>
          <a:bodyPr lIns="0" tIns="13335" rIns="0" bIns="0">
            <a:spAutoFit/>
          </a:bodyPr>
          <a:lstStyle/>
          <a:p>
            <a:pPr marL="12700" marR="0" lvl="0" indent="0" algn="l" defTabSz="914400" rtl="0" eaLnBrk="1" fontAlgn="base" latinLnBrk="0" hangingPunct="1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Tre</a:t>
            </a:r>
            <a:r>
              <a:rPr kumimoji="0" sz="1400" b="0" i="0" u="none" strike="noStrike" kern="1200" cap="none" spc="-8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anni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8447" name="object 21">
            <a:extLst>
              <a:ext uri="{FF2B5EF4-FFF2-40B4-BE49-F238E27FC236}">
                <a16:creationId xmlns:a16="http://schemas.microsoft.com/office/drawing/2014/main" xmlns="" id="{EC5A1873-DE72-564F-AD34-CD1CC5880681}"/>
              </a:ext>
            </a:extLst>
          </p:cNvPr>
          <p:cNvSpPr>
            <a:spLocks/>
          </p:cNvSpPr>
          <p:nvPr/>
        </p:nvSpPr>
        <p:spPr bwMode="auto">
          <a:xfrm>
            <a:off x="1852613" y="3763963"/>
            <a:ext cx="404812" cy="690562"/>
          </a:xfrm>
          <a:custGeom>
            <a:avLst/>
            <a:gdLst>
              <a:gd name="T0" fmla="*/ 0 w 405129"/>
              <a:gd name="T1" fmla="*/ 345915 h 690245"/>
              <a:gd name="T2" fmla="*/ 3241 w 405129"/>
              <a:gd name="T3" fmla="*/ 283751 h 690245"/>
              <a:gd name="T4" fmla="*/ 12600 w 405129"/>
              <a:gd name="T5" fmla="*/ 225235 h 690245"/>
              <a:gd name="T6" fmla="*/ 27494 w 405129"/>
              <a:gd name="T7" fmla="*/ 171351 h 690245"/>
              <a:gd name="T8" fmla="*/ 47366 w 405129"/>
              <a:gd name="T9" fmla="*/ 123067 h 690245"/>
              <a:gd name="T10" fmla="*/ 71635 w 405129"/>
              <a:gd name="T11" fmla="*/ 81371 h 690245"/>
              <a:gd name="T12" fmla="*/ 99736 w 405129"/>
              <a:gd name="T13" fmla="*/ 47242 h 690245"/>
              <a:gd name="T14" fmla="*/ 131097 w 405129"/>
              <a:gd name="T15" fmla="*/ 21648 h 690245"/>
              <a:gd name="T16" fmla="*/ 201331 w 405129"/>
              <a:gd name="T17" fmla="*/ 0 h 690245"/>
              <a:gd name="T18" fmla="*/ 237510 w 405129"/>
              <a:gd name="T19" fmla="*/ 5578 h 690245"/>
              <a:gd name="T20" fmla="*/ 302929 w 405129"/>
              <a:gd name="T21" fmla="*/ 47242 h 690245"/>
              <a:gd name="T22" fmla="*/ 331030 w 405129"/>
              <a:gd name="T23" fmla="*/ 81371 h 690245"/>
              <a:gd name="T24" fmla="*/ 355298 w 405129"/>
              <a:gd name="T25" fmla="*/ 123067 h 690245"/>
              <a:gd name="T26" fmla="*/ 375166 w 405129"/>
              <a:gd name="T27" fmla="*/ 171351 h 690245"/>
              <a:gd name="T28" fmla="*/ 390062 w 405129"/>
              <a:gd name="T29" fmla="*/ 225235 h 690245"/>
              <a:gd name="T30" fmla="*/ 399418 w 405129"/>
              <a:gd name="T31" fmla="*/ 283751 h 690245"/>
              <a:gd name="T32" fmla="*/ 402662 w 405129"/>
              <a:gd name="T33" fmla="*/ 345915 h 690245"/>
              <a:gd name="T34" fmla="*/ 399418 w 405129"/>
              <a:gd name="T35" fmla="*/ 408115 h 690245"/>
              <a:gd name="T36" fmla="*/ 390062 w 405129"/>
              <a:gd name="T37" fmla="*/ 466660 h 690245"/>
              <a:gd name="T38" fmla="*/ 375166 w 405129"/>
              <a:gd name="T39" fmla="*/ 520569 h 690245"/>
              <a:gd name="T40" fmla="*/ 355298 w 405129"/>
              <a:gd name="T41" fmla="*/ 568866 h 690245"/>
              <a:gd name="T42" fmla="*/ 331030 w 405129"/>
              <a:gd name="T43" fmla="*/ 610573 h 690245"/>
              <a:gd name="T44" fmla="*/ 302929 w 405129"/>
              <a:gd name="T45" fmla="*/ 644712 h 690245"/>
              <a:gd name="T46" fmla="*/ 271565 w 405129"/>
              <a:gd name="T47" fmla="*/ 670308 h 690245"/>
              <a:gd name="T48" fmla="*/ 201331 w 405129"/>
              <a:gd name="T49" fmla="*/ 691957 h 690245"/>
              <a:gd name="T50" fmla="*/ 165152 w 405129"/>
              <a:gd name="T51" fmla="*/ 686382 h 690245"/>
              <a:gd name="T52" fmla="*/ 99736 w 405129"/>
              <a:gd name="T53" fmla="*/ 644712 h 690245"/>
              <a:gd name="T54" fmla="*/ 71635 w 405129"/>
              <a:gd name="T55" fmla="*/ 610573 h 690245"/>
              <a:gd name="T56" fmla="*/ 47366 w 405129"/>
              <a:gd name="T57" fmla="*/ 568866 h 690245"/>
              <a:gd name="T58" fmla="*/ 27494 w 405129"/>
              <a:gd name="T59" fmla="*/ 520569 h 690245"/>
              <a:gd name="T60" fmla="*/ 12600 w 405129"/>
              <a:gd name="T61" fmla="*/ 466660 h 690245"/>
              <a:gd name="T62" fmla="*/ 3241 w 405129"/>
              <a:gd name="T63" fmla="*/ 408115 h 690245"/>
              <a:gd name="T64" fmla="*/ 0 w 405129"/>
              <a:gd name="T65" fmla="*/ 345915 h 69024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405129" h="690245">
                <a:moveTo>
                  <a:pt x="0" y="344805"/>
                </a:moveTo>
                <a:lnTo>
                  <a:pt x="3262" y="282841"/>
                </a:lnTo>
                <a:lnTo>
                  <a:pt x="12670" y="224514"/>
                </a:lnTo>
                <a:lnTo>
                  <a:pt x="27648" y="170800"/>
                </a:lnTo>
                <a:lnTo>
                  <a:pt x="47625" y="122675"/>
                </a:lnTo>
                <a:lnTo>
                  <a:pt x="72027" y="81112"/>
                </a:lnTo>
                <a:lnTo>
                  <a:pt x="100282" y="47088"/>
                </a:lnTo>
                <a:lnTo>
                  <a:pt x="131818" y="21578"/>
                </a:lnTo>
                <a:lnTo>
                  <a:pt x="202437" y="0"/>
                </a:lnTo>
                <a:lnTo>
                  <a:pt x="238815" y="5557"/>
                </a:lnTo>
                <a:lnTo>
                  <a:pt x="304593" y="47088"/>
                </a:lnTo>
                <a:lnTo>
                  <a:pt x="332848" y="81112"/>
                </a:lnTo>
                <a:lnTo>
                  <a:pt x="357250" y="122675"/>
                </a:lnTo>
                <a:lnTo>
                  <a:pt x="377227" y="170800"/>
                </a:lnTo>
                <a:lnTo>
                  <a:pt x="392205" y="224514"/>
                </a:lnTo>
                <a:lnTo>
                  <a:pt x="401613" y="282841"/>
                </a:lnTo>
                <a:lnTo>
                  <a:pt x="404875" y="344805"/>
                </a:lnTo>
                <a:lnTo>
                  <a:pt x="401613" y="406806"/>
                </a:lnTo>
                <a:lnTo>
                  <a:pt x="392205" y="465162"/>
                </a:lnTo>
                <a:lnTo>
                  <a:pt x="377227" y="518898"/>
                </a:lnTo>
                <a:lnTo>
                  <a:pt x="357250" y="567040"/>
                </a:lnTo>
                <a:lnTo>
                  <a:pt x="332848" y="608613"/>
                </a:lnTo>
                <a:lnTo>
                  <a:pt x="304593" y="642643"/>
                </a:lnTo>
                <a:lnTo>
                  <a:pt x="273057" y="668157"/>
                </a:lnTo>
                <a:lnTo>
                  <a:pt x="202437" y="689737"/>
                </a:lnTo>
                <a:lnTo>
                  <a:pt x="166060" y="684179"/>
                </a:lnTo>
                <a:lnTo>
                  <a:pt x="100282" y="642643"/>
                </a:lnTo>
                <a:lnTo>
                  <a:pt x="72027" y="608613"/>
                </a:lnTo>
                <a:lnTo>
                  <a:pt x="47625" y="567040"/>
                </a:lnTo>
                <a:lnTo>
                  <a:pt x="27648" y="518898"/>
                </a:lnTo>
                <a:lnTo>
                  <a:pt x="12670" y="465162"/>
                </a:lnTo>
                <a:lnTo>
                  <a:pt x="3262" y="406806"/>
                </a:lnTo>
                <a:lnTo>
                  <a:pt x="0" y="344805"/>
                </a:lnTo>
                <a:close/>
              </a:path>
            </a:pathLst>
          </a:custGeom>
          <a:noFill/>
          <a:ln w="25400">
            <a:solidFill>
              <a:srgbClr val="8A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8448" name="object 24">
            <a:extLst>
              <a:ext uri="{FF2B5EF4-FFF2-40B4-BE49-F238E27FC236}">
                <a16:creationId xmlns:a16="http://schemas.microsoft.com/office/drawing/2014/main" xmlns="" id="{567B5AF7-F740-D544-971B-9B1F9C3DB265}"/>
              </a:ext>
            </a:extLst>
          </p:cNvPr>
          <p:cNvSpPr>
            <a:spLocks/>
          </p:cNvSpPr>
          <p:nvPr/>
        </p:nvSpPr>
        <p:spPr bwMode="auto">
          <a:xfrm>
            <a:off x="2378075" y="3551238"/>
            <a:ext cx="1428750" cy="425450"/>
          </a:xfrm>
          <a:custGeom>
            <a:avLst/>
            <a:gdLst>
              <a:gd name="T0" fmla="*/ 0 w 1428115"/>
              <a:gd name="T1" fmla="*/ 210642 h 426085"/>
              <a:gd name="T2" fmla="*/ 12916 w 1428115"/>
              <a:gd name="T3" fmla="*/ 170636 h 426085"/>
              <a:gd name="T4" fmla="*/ 50054 w 1428115"/>
              <a:gd name="T5" fmla="*/ 133155 h 426085"/>
              <a:gd name="T6" fmla="*/ 109022 w 1428115"/>
              <a:gd name="T7" fmla="*/ 98907 h 426085"/>
              <a:gd name="T8" fmla="*/ 145946 w 1428115"/>
              <a:gd name="T9" fmla="*/ 83218 h 426085"/>
              <a:gd name="T10" fmla="*/ 187419 w 1428115"/>
              <a:gd name="T11" fmla="*/ 68602 h 426085"/>
              <a:gd name="T12" fmla="*/ 233151 w 1428115"/>
              <a:gd name="T13" fmla="*/ 55149 h 426085"/>
              <a:gd name="T14" fmla="*/ 282840 w 1428115"/>
              <a:gd name="T15" fmla="*/ 42947 h 426085"/>
              <a:gd name="T16" fmla="*/ 336183 w 1428115"/>
              <a:gd name="T17" fmla="*/ 32084 h 426085"/>
              <a:gd name="T18" fmla="*/ 392883 w 1428115"/>
              <a:gd name="T19" fmla="*/ 22649 h 426085"/>
              <a:gd name="T20" fmla="*/ 452641 w 1428115"/>
              <a:gd name="T21" fmla="*/ 14732 h 426085"/>
              <a:gd name="T22" fmla="*/ 515152 w 1428115"/>
              <a:gd name="T23" fmla="*/ 8416 h 426085"/>
              <a:gd name="T24" fmla="*/ 580118 w 1428115"/>
              <a:gd name="T25" fmla="*/ 3798 h 426085"/>
              <a:gd name="T26" fmla="*/ 647241 w 1428115"/>
              <a:gd name="T27" fmla="*/ 968 h 426085"/>
              <a:gd name="T28" fmla="*/ 716218 w 1428115"/>
              <a:gd name="T29" fmla="*/ 0 h 426085"/>
              <a:gd name="T30" fmla="*/ 785197 w 1428115"/>
              <a:gd name="T31" fmla="*/ 968 h 426085"/>
              <a:gd name="T32" fmla="*/ 852319 w 1428115"/>
              <a:gd name="T33" fmla="*/ 3798 h 426085"/>
              <a:gd name="T34" fmla="*/ 917287 w 1428115"/>
              <a:gd name="T35" fmla="*/ 8416 h 426085"/>
              <a:gd name="T36" fmla="*/ 979796 w 1428115"/>
              <a:gd name="T37" fmla="*/ 14732 h 426085"/>
              <a:gd name="T38" fmla="*/ 1039554 w 1428115"/>
              <a:gd name="T39" fmla="*/ 22649 h 426085"/>
              <a:gd name="T40" fmla="*/ 1096253 w 1428115"/>
              <a:gd name="T41" fmla="*/ 32084 h 426085"/>
              <a:gd name="T42" fmla="*/ 1149598 w 1428115"/>
              <a:gd name="T43" fmla="*/ 42947 h 426085"/>
              <a:gd name="T44" fmla="*/ 1199287 w 1428115"/>
              <a:gd name="T45" fmla="*/ 55149 h 426085"/>
              <a:gd name="T46" fmla="*/ 1245017 w 1428115"/>
              <a:gd name="T47" fmla="*/ 68602 h 426085"/>
              <a:gd name="T48" fmla="*/ 1286494 w 1428115"/>
              <a:gd name="T49" fmla="*/ 83218 h 426085"/>
              <a:gd name="T50" fmla="*/ 1323413 w 1428115"/>
              <a:gd name="T51" fmla="*/ 98907 h 426085"/>
              <a:gd name="T52" fmla="*/ 1382382 w 1428115"/>
              <a:gd name="T53" fmla="*/ 133155 h 426085"/>
              <a:gd name="T54" fmla="*/ 1419523 w 1428115"/>
              <a:gd name="T55" fmla="*/ 170636 h 426085"/>
              <a:gd name="T56" fmla="*/ 1432439 w 1428115"/>
              <a:gd name="T57" fmla="*/ 210642 h 426085"/>
              <a:gd name="T58" fmla="*/ 1429159 w 1428115"/>
              <a:gd name="T59" fmla="*/ 230934 h 426085"/>
              <a:gd name="T60" fmla="*/ 1403831 w 1428115"/>
              <a:gd name="T61" fmla="*/ 269792 h 426085"/>
              <a:gd name="T62" fmla="*/ 1355475 w 1428115"/>
              <a:gd name="T63" fmla="*/ 305755 h 426085"/>
              <a:gd name="T64" fmla="*/ 1286494 w 1428115"/>
              <a:gd name="T65" fmla="*/ 338118 h 426085"/>
              <a:gd name="T66" fmla="*/ 1245017 w 1428115"/>
              <a:gd name="T67" fmla="*/ 352730 h 426085"/>
              <a:gd name="T68" fmla="*/ 1199287 w 1428115"/>
              <a:gd name="T69" fmla="*/ 366177 h 426085"/>
              <a:gd name="T70" fmla="*/ 1149598 w 1428115"/>
              <a:gd name="T71" fmla="*/ 378373 h 426085"/>
              <a:gd name="T72" fmla="*/ 1096253 w 1428115"/>
              <a:gd name="T73" fmla="*/ 389228 h 426085"/>
              <a:gd name="T74" fmla="*/ 1039554 w 1428115"/>
              <a:gd name="T75" fmla="*/ 398655 h 426085"/>
              <a:gd name="T76" fmla="*/ 979796 w 1428115"/>
              <a:gd name="T77" fmla="*/ 406566 h 426085"/>
              <a:gd name="T78" fmla="*/ 917287 w 1428115"/>
              <a:gd name="T79" fmla="*/ 412872 h 426085"/>
              <a:gd name="T80" fmla="*/ 852319 w 1428115"/>
              <a:gd name="T81" fmla="*/ 417485 h 426085"/>
              <a:gd name="T82" fmla="*/ 785197 w 1428115"/>
              <a:gd name="T83" fmla="*/ 420320 h 426085"/>
              <a:gd name="T84" fmla="*/ 716218 w 1428115"/>
              <a:gd name="T85" fmla="*/ 421282 h 426085"/>
              <a:gd name="T86" fmla="*/ 647241 w 1428115"/>
              <a:gd name="T87" fmla="*/ 420320 h 426085"/>
              <a:gd name="T88" fmla="*/ 580118 w 1428115"/>
              <a:gd name="T89" fmla="*/ 417485 h 426085"/>
              <a:gd name="T90" fmla="*/ 515152 w 1428115"/>
              <a:gd name="T91" fmla="*/ 412872 h 426085"/>
              <a:gd name="T92" fmla="*/ 452641 w 1428115"/>
              <a:gd name="T93" fmla="*/ 406566 h 426085"/>
              <a:gd name="T94" fmla="*/ 392883 w 1428115"/>
              <a:gd name="T95" fmla="*/ 398655 h 426085"/>
              <a:gd name="T96" fmla="*/ 336183 w 1428115"/>
              <a:gd name="T97" fmla="*/ 389228 h 426085"/>
              <a:gd name="T98" fmla="*/ 282840 w 1428115"/>
              <a:gd name="T99" fmla="*/ 378373 h 426085"/>
              <a:gd name="T100" fmla="*/ 233151 w 1428115"/>
              <a:gd name="T101" fmla="*/ 366177 h 426085"/>
              <a:gd name="T102" fmla="*/ 187419 w 1428115"/>
              <a:gd name="T103" fmla="*/ 352730 h 426085"/>
              <a:gd name="T104" fmla="*/ 145946 w 1428115"/>
              <a:gd name="T105" fmla="*/ 338118 h 426085"/>
              <a:gd name="T106" fmla="*/ 109022 w 1428115"/>
              <a:gd name="T107" fmla="*/ 322429 h 426085"/>
              <a:gd name="T108" fmla="*/ 50054 w 1428115"/>
              <a:gd name="T109" fmla="*/ 288179 h 426085"/>
              <a:gd name="T110" fmla="*/ 12916 w 1428115"/>
              <a:gd name="T111" fmla="*/ 250680 h 426085"/>
              <a:gd name="T112" fmla="*/ 0 w 1428115"/>
              <a:gd name="T113" fmla="*/ 210642 h 42608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428115" h="426085">
                <a:moveTo>
                  <a:pt x="0" y="212852"/>
                </a:moveTo>
                <a:lnTo>
                  <a:pt x="12874" y="172427"/>
                </a:lnTo>
                <a:lnTo>
                  <a:pt x="49900" y="134553"/>
                </a:lnTo>
                <a:lnTo>
                  <a:pt x="108686" y="99946"/>
                </a:lnTo>
                <a:lnTo>
                  <a:pt x="145491" y="84091"/>
                </a:lnTo>
                <a:lnTo>
                  <a:pt x="186838" y="69322"/>
                </a:lnTo>
                <a:lnTo>
                  <a:pt x="232427" y="55728"/>
                </a:lnTo>
                <a:lnTo>
                  <a:pt x="281961" y="43397"/>
                </a:lnTo>
                <a:lnTo>
                  <a:pt x="335140" y="32420"/>
                </a:lnTo>
                <a:lnTo>
                  <a:pt x="391663" y="22887"/>
                </a:lnTo>
                <a:lnTo>
                  <a:pt x="451234" y="14886"/>
                </a:lnTo>
                <a:lnTo>
                  <a:pt x="513551" y="8507"/>
                </a:lnTo>
                <a:lnTo>
                  <a:pt x="578316" y="3840"/>
                </a:lnTo>
                <a:lnTo>
                  <a:pt x="645230" y="975"/>
                </a:lnTo>
                <a:lnTo>
                  <a:pt x="713993" y="0"/>
                </a:lnTo>
                <a:lnTo>
                  <a:pt x="782757" y="975"/>
                </a:lnTo>
                <a:lnTo>
                  <a:pt x="849671" y="3840"/>
                </a:lnTo>
                <a:lnTo>
                  <a:pt x="914436" y="8507"/>
                </a:lnTo>
                <a:lnTo>
                  <a:pt x="976753" y="14886"/>
                </a:lnTo>
                <a:lnTo>
                  <a:pt x="1036324" y="22887"/>
                </a:lnTo>
                <a:lnTo>
                  <a:pt x="1092847" y="32420"/>
                </a:lnTo>
                <a:lnTo>
                  <a:pt x="1146026" y="43397"/>
                </a:lnTo>
                <a:lnTo>
                  <a:pt x="1195560" y="55728"/>
                </a:lnTo>
                <a:lnTo>
                  <a:pt x="1241149" y="69322"/>
                </a:lnTo>
                <a:lnTo>
                  <a:pt x="1282496" y="84091"/>
                </a:lnTo>
                <a:lnTo>
                  <a:pt x="1319301" y="99946"/>
                </a:lnTo>
                <a:lnTo>
                  <a:pt x="1378087" y="134553"/>
                </a:lnTo>
                <a:lnTo>
                  <a:pt x="1415113" y="172427"/>
                </a:lnTo>
                <a:lnTo>
                  <a:pt x="1427988" y="212852"/>
                </a:lnTo>
                <a:lnTo>
                  <a:pt x="1424719" y="233358"/>
                </a:lnTo>
                <a:lnTo>
                  <a:pt x="1399469" y="272623"/>
                </a:lnTo>
                <a:lnTo>
                  <a:pt x="1351264" y="308963"/>
                </a:lnTo>
                <a:lnTo>
                  <a:pt x="1282496" y="341666"/>
                </a:lnTo>
                <a:lnTo>
                  <a:pt x="1241149" y="356431"/>
                </a:lnTo>
                <a:lnTo>
                  <a:pt x="1195560" y="370020"/>
                </a:lnTo>
                <a:lnTo>
                  <a:pt x="1146026" y="382344"/>
                </a:lnTo>
                <a:lnTo>
                  <a:pt x="1092847" y="393313"/>
                </a:lnTo>
                <a:lnTo>
                  <a:pt x="1036324" y="402839"/>
                </a:lnTo>
                <a:lnTo>
                  <a:pt x="976753" y="410833"/>
                </a:lnTo>
                <a:lnTo>
                  <a:pt x="914436" y="417205"/>
                </a:lnTo>
                <a:lnTo>
                  <a:pt x="849671" y="421867"/>
                </a:lnTo>
                <a:lnTo>
                  <a:pt x="782757" y="424730"/>
                </a:lnTo>
                <a:lnTo>
                  <a:pt x="713993" y="425704"/>
                </a:lnTo>
                <a:lnTo>
                  <a:pt x="645230" y="424730"/>
                </a:lnTo>
                <a:lnTo>
                  <a:pt x="578316" y="421867"/>
                </a:lnTo>
                <a:lnTo>
                  <a:pt x="513551" y="417205"/>
                </a:lnTo>
                <a:lnTo>
                  <a:pt x="451234" y="410833"/>
                </a:lnTo>
                <a:lnTo>
                  <a:pt x="391663" y="402839"/>
                </a:lnTo>
                <a:lnTo>
                  <a:pt x="335140" y="393313"/>
                </a:lnTo>
                <a:lnTo>
                  <a:pt x="281961" y="382344"/>
                </a:lnTo>
                <a:lnTo>
                  <a:pt x="232427" y="370020"/>
                </a:lnTo>
                <a:lnTo>
                  <a:pt x="186838" y="356431"/>
                </a:lnTo>
                <a:lnTo>
                  <a:pt x="145491" y="341666"/>
                </a:lnTo>
                <a:lnTo>
                  <a:pt x="108686" y="325813"/>
                </a:lnTo>
                <a:lnTo>
                  <a:pt x="49900" y="291203"/>
                </a:lnTo>
                <a:lnTo>
                  <a:pt x="12874" y="253311"/>
                </a:lnTo>
                <a:lnTo>
                  <a:pt x="0" y="212852"/>
                </a:lnTo>
                <a:close/>
              </a:path>
            </a:pathLst>
          </a:custGeom>
          <a:noFill/>
          <a:ln w="25400">
            <a:solidFill>
              <a:srgbClr val="8A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8449" name="object 17">
            <a:extLst>
              <a:ext uri="{FF2B5EF4-FFF2-40B4-BE49-F238E27FC236}">
                <a16:creationId xmlns:a16="http://schemas.microsoft.com/office/drawing/2014/main" xmlns="" id="{467B2F79-3D52-AF4C-A4F1-B52578E0FEA2}"/>
              </a:ext>
            </a:extLst>
          </p:cNvPr>
          <p:cNvSpPr>
            <a:spLocks/>
          </p:cNvSpPr>
          <p:nvPr/>
        </p:nvSpPr>
        <p:spPr bwMode="auto">
          <a:xfrm>
            <a:off x="754063" y="3676650"/>
            <a:ext cx="1098550" cy="757238"/>
          </a:xfrm>
          <a:custGeom>
            <a:avLst/>
            <a:gdLst>
              <a:gd name="T0" fmla="*/ 2853 w 1097279"/>
              <a:gd name="T1" fmla="*/ 342326 h 756285"/>
              <a:gd name="T2" fmla="*/ 24865 w 1097279"/>
              <a:gd name="T3" fmla="*/ 267940 h 756285"/>
              <a:gd name="T4" fmla="*/ 66745 w 1097279"/>
              <a:gd name="T5" fmla="*/ 199583 h 756285"/>
              <a:gd name="T6" fmla="*/ 126275 w 1097279"/>
              <a:gd name="T7" fmla="*/ 138789 h 756285"/>
              <a:gd name="T8" fmla="*/ 201225 w 1097279"/>
              <a:gd name="T9" fmla="*/ 87094 h 756285"/>
              <a:gd name="T10" fmla="*/ 289370 w 1097279"/>
              <a:gd name="T11" fmla="*/ 46038 h 756285"/>
              <a:gd name="T12" fmla="*/ 388482 w 1097279"/>
              <a:gd name="T13" fmla="*/ 17148 h 756285"/>
              <a:gd name="T14" fmla="*/ 496338 w 1097279"/>
              <a:gd name="T15" fmla="*/ 1966 h 756285"/>
              <a:gd name="T16" fmla="*/ 609378 w 1097279"/>
              <a:gd name="T17" fmla="*/ 1966 h 756285"/>
              <a:gd name="T18" fmla="*/ 717259 w 1097279"/>
              <a:gd name="T19" fmla="*/ 17148 h 756285"/>
              <a:gd name="T20" fmla="*/ 816380 w 1097279"/>
              <a:gd name="T21" fmla="*/ 46038 h 756285"/>
              <a:gd name="T22" fmla="*/ 904522 w 1097279"/>
              <a:gd name="T23" fmla="*/ 87094 h 756285"/>
              <a:gd name="T24" fmla="*/ 979461 w 1097279"/>
              <a:gd name="T25" fmla="*/ 138789 h 756285"/>
              <a:gd name="T26" fmla="*/ 1038976 w 1097279"/>
              <a:gd name="T27" fmla="*/ 199583 h 756285"/>
              <a:gd name="T28" fmla="*/ 1080844 w 1097279"/>
              <a:gd name="T29" fmla="*/ 267940 h 756285"/>
              <a:gd name="T30" fmla="*/ 1102842 w 1097279"/>
              <a:gd name="T31" fmla="*/ 342326 h 756285"/>
              <a:gd name="T32" fmla="*/ 1102842 w 1097279"/>
              <a:gd name="T33" fmla="*/ 420270 h 756285"/>
              <a:gd name="T34" fmla="*/ 1080844 w 1097279"/>
              <a:gd name="T35" fmla="*/ 494645 h 756285"/>
              <a:gd name="T36" fmla="*/ 1038976 w 1097279"/>
              <a:gd name="T37" fmla="*/ 562985 h 756285"/>
              <a:gd name="T38" fmla="*/ 979461 w 1097279"/>
              <a:gd name="T39" fmla="*/ 623755 h 756285"/>
              <a:gd name="T40" fmla="*/ 904522 w 1097279"/>
              <a:gd name="T41" fmla="*/ 675427 h 756285"/>
              <a:gd name="T42" fmla="*/ 816380 w 1097279"/>
              <a:gd name="T43" fmla="*/ 716462 h 756285"/>
              <a:gd name="T44" fmla="*/ 717259 w 1097279"/>
              <a:gd name="T45" fmla="*/ 745331 h 756285"/>
              <a:gd name="T46" fmla="*/ 609378 w 1097279"/>
              <a:gd name="T47" fmla="*/ 760500 h 756285"/>
              <a:gd name="T48" fmla="*/ 496338 w 1097279"/>
              <a:gd name="T49" fmla="*/ 760500 h 756285"/>
              <a:gd name="T50" fmla="*/ 388482 w 1097279"/>
              <a:gd name="T51" fmla="*/ 745331 h 756285"/>
              <a:gd name="T52" fmla="*/ 289370 w 1097279"/>
              <a:gd name="T53" fmla="*/ 716462 h 756285"/>
              <a:gd name="T54" fmla="*/ 201225 w 1097279"/>
              <a:gd name="T55" fmla="*/ 675427 h 756285"/>
              <a:gd name="T56" fmla="*/ 126275 w 1097279"/>
              <a:gd name="T57" fmla="*/ 623755 h 756285"/>
              <a:gd name="T58" fmla="*/ 66745 w 1097279"/>
              <a:gd name="T59" fmla="*/ 562985 h 756285"/>
              <a:gd name="T60" fmla="*/ 24865 w 1097279"/>
              <a:gd name="T61" fmla="*/ 494645 h 756285"/>
              <a:gd name="T62" fmla="*/ 2853 w 1097279"/>
              <a:gd name="T63" fmla="*/ 420270 h 75628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097279" h="756285">
                <a:moveTo>
                  <a:pt x="0" y="377951"/>
                </a:moveTo>
                <a:lnTo>
                  <a:pt x="2832" y="339321"/>
                </a:lnTo>
                <a:lnTo>
                  <a:pt x="11145" y="301803"/>
                </a:lnTo>
                <a:lnTo>
                  <a:pt x="24662" y="265588"/>
                </a:lnTo>
                <a:lnTo>
                  <a:pt x="43108" y="230868"/>
                </a:lnTo>
                <a:lnTo>
                  <a:pt x="66206" y="197831"/>
                </a:lnTo>
                <a:lnTo>
                  <a:pt x="93681" y="166668"/>
                </a:lnTo>
                <a:lnTo>
                  <a:pt x="125256" y="137571"/>
                </a:lnTo>
                <a:lnTo>
                  <a:pt x="160654" y="110728"/>
                </a:lnTo>
                <a:lnTo>
                  <a:pt x="199601" y="86330"/>
                </a:lnTo>
                <a:lnTo>
                  <a:pt x="241820" y="64568"/>
                </a:lnTo>
                <a:lnTo>
                  <a:pt x="287035" y="45632"/>
                </a:lnTo>
                <a:lnTo>
                  <a:pt x="334970" y="29712"/>
                </a:lnTo>
                <a:lnTo>
                  <a:pt x="385348" y="16998"/>
                </a:lnTo>
                <a:lnTo>
                  <a:pt x="437895" y="7681"/>
                </a:lnTo>
                <a:lnTo>
                  <a:pt x="492332" y="1952"/>
                </a:lnTo>
                <a:lnTo>
                  <a:pt x="548386" y="0"/>
                </a:lnTo>
                <a:lnTo>
                  <a:pt x="604460" y="1952"/>
                </a:lnTo>
                <a:lnTo>
                  <a:pt x="658913" y="7681"/>
                </a:lnTo>
                <a:lnTo>
                  <a:pt x="711470" y="16998"/>
                </a:lnTo>
                <a:lnTo>
                  <a:pt x="761855" y="29712"/>
                </a:lnTo>
                <a:lnTo>
                  <a:pt x="809792" y="45632"/>
                </a:lnTo>
                <a:lnTo>
                  <a:pt x="855006" y="64568"/>
                </a:lnTo>
                <a:lnTo>
                  <a:pt x="897222" y="86330"/>
                </a:lnTo>
                <a:lnTo>
                  <a:pt x="936164" y="110728"/>
                </a:lnTo>
                <a:lnTo>
                  <a:pt x="971556" y="137571"/>
                </a:lnTo>
                <a:lnTo>
                  <a:pt x="1003124" y="166668"/>
                </a:lnTo>
                <a:lnTo>
                  <a:pt x="1030590" y="197831"/>
                </a:lnTo>
                <a:lnTo>
                  <a:pt x="1053681" y="230868"/>
                </a:lnTo>
                <a:lnTo>
                  <a:pt x="1072120" y="265588"/>
                </a:lnTo>
                <a:lnTo>
                  <a:pt x="1085631" y="301803"/>
                </a:lnTo>
                <a:lnTo>
                  <a:pt x="1093941" y="339321"/>
                </a:lnTo>
                <a:lnTo>
                  <a:pt x="1096772" y="377951"/>
                </a:lnTo>
                <a:lnTo>
                  <a:pt x="1093941" y="416581"/>
                </a:lnTo>
                <a:lnTo>
                  <a:pt x="1085631" y="454095"/>
                </a:lnTo>
                <a:lnTo>
                  <a:pt x="1072120" y="490303"/>
                </a:lnTo>
                <a:lnTo>
                  <a:pt x="1053681" y="525016"/>
                </a:lnTo>
                <a:lnTo>
                  <a:pt x="1030590" y="558043"/>
                </a:lnTo>
                <a:lnTo>
                  <a:pt x="1003124" y="589194"/>
                </a:lnTo>
                <a:lnTo>
                  <a:pt x="971556" y="618281"/>
                </a:lnTo>
                <a:lnTo>
                  <a:pt x="936164" y="645112"/>
                </a:lnTo>
                <a:lnTo>
                  <a:pt x="897222" y="669498"/>
                </a:lnTo>
                <a:lnTo>
                  <a:pt x="855006" y="691248"/>
                </a:lnTo>
                <a:lnTo>
                  <a:pt x="809792" y="710174"/>
                </a:lnTo>
                <a:lnTo>
                  <a:pt x="761855" y="726084"/>
                </a:lnTo>
                <a:lnTo>
                  <a:pt x="711470" y="738790"/>
                </a:lnTo>
                <a:lnTo>
                  <a:pt x="658913" y="748100"/>
                </a:lnTo>
                <a:lnTo>
                  <a:pt x="604460" y="753826"/>
                </a:lnTo>
                <a:lnTo>
                  <a:pt x="548386" y="755776"/>
                </a:lnTo>
                <a:lnTo>
                  <a:pt x="492332" y="753826"/>
                </a:lnTo>
                <a:lnTo>
                  <a:pt x="437895" y="748100"/>
                </a:lnTo>
                <a:lnTo>
                  <a:pt x="385348" y="738790"/>
                </a:lnTo>
                <a:lnTo>
                  <a:pt x="334970" y="726084"/>
                </a:lnTo>
                <a:lnTo>
                  <a:pt x="287035" y="710174"/>
                </a:lnTo>
                <a:lnTo>
                  <a:pt x="241820" y="691248"/>
                </a:lnTo>
                <a:lnTo>
                  <a:pt x="199601" y="669498"/>
                </a:lnTo>
                <a:lnTo>
                  <a:pt x="160655" y="645112"/>
                </a:lnTo>
                <a:lnTo>
                  <a:pt x="125256" y="618281"/>
                </a:lnTo>
                <a:lnTo>
                  <a:pt x="93681" y="589194"/>
                </a:lnTo>
                <a:lnTo>
                  <a:pt x="66206" y="558043"/>
                </a:lnTo>
                <a:lnTo>
                  <a:pt x="43108" y="525016"/>
                </a:lnTo>
                <a:lnTo>
                  <a:pt x="24662" y="490303"/>
                </a:lnTo>
                <a:lnTo>
                  <a:pt x="11145" y="454095"/>
                </a:lnTo>
                <a:lnTo>
                  <a:pt x="2832" y="416581"/>
                </a:lnTo>
                <a:lnTo>
                  <a:pt x="0" y="377951"/>
                </a:lnTo>
                <a:close/>
              </a:path>
            </a:pathLst>
          </a:custGeom>
          <a:noFill/>
          <a:ln w="25400">
            <a:solidFill>
              <a:srgbClr val="8A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8450" name="object 17">
            <a:extLst>
              <a:ext uri="{FF2B5EF4-FFF2-40B4-BE49-F238E27FC236}">
                <a16:creationId xmlns:a16="http://schemas.microsoft.com/office/drawing/2014/main" xmlns="" id="{4CD17274-A04F-5C4B-9AE7-446DDA3725B7}"/>
              </a:ext>
            </a:extLst>
          </p:cNvPr>
          <p:cNvSpPr>
            <a:spLocks/>
          </p:cNvSpPr>
          <p:nvPr/>
        </p:nvSpPr>
        <p:spPr bwMode="auto">
          <a:xfrm>
            <a:off x="287338" y="3763963"/>
            <a:ext cx="466725" cy="1497012"/>
          </a:xfrm>
          <a:custGeom>
            <a:avLst/>
            <a:gdLst>
              <a:gd name="T0" fmla="*/ 7 w 1097279"/>
              <a:gd name="T1" fmla="*/ 40400767 h 756285"/>
              <a:gd name="T2" fmla="*/ 62 w 1097279"/>
              <a:gd name="T3" fmla="*/ 31621792 h 756285"/>
              <a:gd name="T4" fmla="*/ 167 w 1097279"/>
              <a:gd name="T5" fmla="*/ 23554416 h 756285"/>
              <a:gd name="T6" fmla="*/ 316 w 1097279"/>
              <a:gd name="T7" fmla="*/ 16379677 h 756285"/>
              <a:gd name="T8" fmla="*/ 503 w 1097279"/>
              <a:gd name="T9" fmla="*/ 10278762 h 756285"/>
              <a:gd name="T10" fmla="*/ 723 w 1097279"/>
              <a:gd name="T11" fmla="*/ 5433095 h 756285"/>
              <a:gd name="T12" fmla="*/ 971 w 1097279"/>
              <a:gd name="T13" fmla="*/ 2023827 h 756285"/>
              <a:gd name="T14" fmla="*/ 1240 w 1097279"/>
              <a:gd name="T15" fmla="*/ 232444 h 756285"/>
              <a:gd name="T16" fmla="*/ 1523 w 1097279"/>
              <a:gd name="T17" fmla="*/ 232444 h 756285"/>
              <a:gd name="T18" fmla="*/ 1792 w 1097279"/>
              <a:gd name="T19" fmla="*/ 2023827 h 756285"/>
              <a:gd name="T20" fmla="*/ 2040 w 1097279"/>
              <a:gd name="T21" fmla="*/ 5433095 h 756285"/>
              <a:gd name="T22" fmla="*/ 2260 w 1097279"/>
              <a:gd name="T23" fmla="*/ 10278762 h 756285"/>
              <a:gd name="T24" fmla="*/ 2447 w 1097279"/>
              <a:gd name="T25" fmla="*/ 16379677 h 756285"/>
              <a:gd name="T26" fmla="*/ 2596 w 1097279"/>
              <a:gd name="T27" fmla="*/ 23554416 h 756285"/>
              <a:gd name="T28" fmla="*/ 2701 w 1097279"/>
              <a:gd name="T29" fmla="*/ 31621792 h 756285"/>
              <a:gd name="T30" fmla="*/ 2755 w 1097279"/>
              <a:gd name="T31" fmla="*/ 40400767 h 756285"/>
              <a:gd name="T32" fmla="*/ 2755 w 1097279"/>
              <a:gd name="T33" fmla="*/ 49599580 h 756285"/>
              <a:gd name="T34" fmla="*/ 2701 w 1097279"/>
              <a:gd name="T35" fmla="*/ 58377201 h 756285"/>
              <a:gd name="T36" fmla="*/ 2596 w 1097279"/>
              <a:gd name="T37" fmla="*/ 66442509 h 756285"/>
              <a:gd name="T38" fmla="*/ 2447 w 1097279"/>
              <a:gd name="T39" fmla="*/ 73614698 h 756285"/>
              <a:gd name="T40" fmla="*/ 2260 w 1097279"/>
              <a:gd name="T41" fmla="*/ 79712741 h 756285"/>
              <a:gd name="T42" fmla="*/ 2040 w 1097279"/>
              <a:gd name="T43" fmla="*/ 84555817 h 756285"/>
              <a:gd name="T44" fmla="*/ 1792 w 1097279"/>
              <a:gd name="T45" fmla="*/ 87962906 h 756285"/>
              <a:gd name="T46" fmla="*/ 1523 w 1097279"/>
              <a:gd name="T47" fmla="*/ 89753170 h 756285"/>
              <a:gd name="T48" fmla="*/ 1240 w 1097279"/>
              <a:gd name="T49" fmla="*/ 89753170 h 756285"/>
              <a:gd name="T50" fmla="*/ 971 w 1097279"/>
              <a:gd name="T51" fmla="*/ 87962906 h 756285"/>
              <a:gd name="T52" fmla="*/ 723 w 1097279"/>
              <a:gd name="T53" fmla="*/ 84555817 h 756285"/>
              <a:gd name="T54" fmla="*/ 503 w 1097279"/>
              <a:gd name="T55" fmla="*/ 79712741 h 756285"/>
              <a:gd name="T56" fmla="*/ 316 w 1097279"/>
              <a:gd name="T57" fmla="*/ 73614698 h 756285"/>
              <a:gd name="T58" fmla="*/ 167 w 1097279"/>
              <a:gd name="T59" fmla="*/ 66442509 h 756285"/>
              <a:gd name="T60" fmla="*/ 62 w 1097279"/>
              <a:gd name="T61" fmla="*/ 58377201 h 756285"/>
              <a:gd name="T62" fmla="*/ 7 w 1097279"/>
              <a:gd name="T63" fmla="*/ 49599580 h 75628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097279" h="756285">
                <a:moveTo>
                  <a:pt x="0" y="377951"/>
                </a:moveTo>
                <a:lnTo>
                  <a:pt x="2832" y="339321"/>
                </a:lnTo>
                <a:lnTo>
                  <a:pt x="11145" y="301803"/>
                </a:lnTo>
                <a:lnTo>
                  <a:pt x="24662" y="265588"/>
                </a:lnTo>
                <a:lnTo>
                  <a:pt x="43108" y="230868"/>
                </a:lnTo>
                <a:lnTo>
                  <a:pt x="66206" y="197831"/>
                </a:lnTo>
                <a:lnTo>
                  <a:pt x="93681" y="166668"/>
                </a:lnTo>
                <a:lnTo>
                  <a:pt x="125256" y="137571"/>
                </a:lnTo>
                <a:lnTo>
                  <a:pt x="160654" y="110728"/>
                </a:lnTo>
                <a:lnTo>
                  <a:pt x="199601" y="86330"/>
                </a:lnTo>
                <a:lnTo>
                  <a:pt x="241820" y="64568"/>
                </a:lnTo>
                <a:lnTo>
                  <a:pt x="287035" y="45632"/>
                </a:lnTo>
                <a:lnTo>
                  <a:pt x="334970" y="29712"/>
                </a:lnTo>
                <a:lnTo>
                  <a:pt x="385348" y="16998"/>
                </a:lnTo>
                <a:lnTo>
                  <a:pt x="437895" y="7681"/>
                </a:lnTo>
                <a:lnTo>
                  <a:pt x="492332" y="1952"/>
                </a:lnTo>
                <a:lnTo>
                  <a:pt x="548386" y="0"/>
                </a:lnTo>
                <a:lnTo>
                  <a:pt x="604460" y="1952"/>
                </a:lnTo>
                <a:lnTo>
                  <a:pt x="658913" y="7681"/>
                </a:lnTo>
                <a:lnTo>
                  <a:pt x="711470" y="16998"/>
                </a:lnTo>
                <a:lnTo>
                  <a:pt x="761855" y="29712"/>
                </a:lnTo>
                <a:lnTo>
                  <a:pt x="809792" y="45632"/>
                </a:lnTo>
                <a:lnTo>
                  <a:pt x="855006" y="64568"/>
                </a:lnTo>
                <a:lnTo>
                  <a:pt x="897222" y="86330"/>
                </a:lnTo>
                <a:lnTo>
                  <a:pt x="936164" y="110728"/>
                </a:lnTo>
                <a:lnTo>
                  <a:pt x="971556" y="137571"/>
                </a:lnTo>
                <a:lnTo>
                  <a:pt x="1003124" y="166668"/>
                </a:lnTo>
                <a:lnTo>
                  <a:pt x="1030590" y="197831"/>
                </a:lnTo>
                <a:lnTo>
                  <a:pt x="1053681" y="230868"/>
                </a:lnTo>
                <a:lnTo>
                  <a:pt x="1072120" y="265588"/>
                </a:lnTo>
                <a:lnTo>
                  <a:pt x="1085631" y="301803"/>
                </a:lnTo>
                <a:lnTo>
                  <a:pt x="1093941" y="339321"/>
                </a:lnTo>
                <a:lnTo>
                  <a:pt x="1096772" y="377951"/>
                </a:lnTo>
                <a:lnTo>
                  <a:pt x="1093941" y="416581"/>
                </a:lnTo>
                <a:lnTo>
                  <a:pt x="1085631" y="454095"/>
                </a:lnTo>
                <a:lnTo>
                  <a:pt x="1072120" y="490303"/>
                </a:lnTo>
                <a:lnTo>
                  <a:pt x="1053681" y="525016"/>
                </a:lnTo>
                <a:lnTo>
                  <a:pt x="1030590" y="558043"/>
                </a:lnTo>
                <a:lnTo>
                  <a:pt x="1003124" y="589194"/>
                </a:lnTo>
                <a:lnTo>
                  <a:pt x="971556" y="618281"/>
                </a:lnTo>
                <a:lnTo>
                  <a:pt x="936164" y="645112"/>
                </a:lnTo>
                <a:lnTo>
                  <a:pt x="897222" y="669498"/>
                </a:lnTo>
                <a:lnTo>
                  <a:pt x="855006" y="691248"/>
                </a:lnTo>
                <a:lnTo>
                  <a:pt x="809792" y="710174"/>
                </a:lnTo>
                <a:lnTo>
                  <a:pt x="761855" y="726084"/>
                </a:lnTo>
                <a:lnTo>
                  <a:pt x="711470" y="738790"/>
                </a:lnTo>
                <a:lnTo>
                  <a:pt x="658913" y="748100"/>
                </a:lnTo>
                <a:lnTo>
                  <a:pt x="604460" y="753826"/>
                </a:lnTo>
                <a:lnTo>
                  <a:pt x="548386" y="755776"/>
                </a:lnTo>
                <a:lnTo>
                  <a:pt x="492332" y="753826"/>
                </a:lnTo>
                <a:lnTo>
                  <a:pt x="437895" y="748100"/>
                </a:lnTo>
                <a:lnTo>
                  <a:pt x="385348" y="738790"/>
                </a:lnTo>
                <a:lnTo>
                  <a:pt x="334970" y="726084"/>
                </a:lnTo>
                <a:lnTo>
                  <a:pt x="287035" y="710174"/>
                </a:lnTo>
                <a:lnTo>
                  <a:pt x="241820" y="691248"/>
                </a:lnTo>
                <a:lnTo>
                  <a:pt x="199601" y="669498"/>
                </a:lnTo>
                <a:lnTo>
                  <a:pt x="160655" y="645112"/>
                </a:lnTo>
                <a:lnTo>
                  <a:pt x="125256" y="618281"/>
                </a:lnTo>
                <a:lnTo>
                  <a:pt x="93681" y="589194"/>
                </a:lnTo>
                <a:lnTo>
                  <a:pt x="66206" y="558043"/>
                </a:lnTo>
                <a:lnTo>
                  <a:pt x="43108" y="525016"/>
                </a:lnTo>
                <a:lnTo>
                  <a:pt x="24662" y="490303"/>
                </a:lnTo>
                <a:lnTo>
                  <a:pt x="11145" y="454095"/>
                </a:lnTo>
                <a:lnTo>
                  <a:pt x="2832" y="416581"/>
                </a:lnTo>
                <a:lnTo>
                  <a:pt x="0" y="377951"/>
                </a:lnTo>
                <a:close/>
              </a:path>
            </a:pathLst>
          </a:custGeom>
          <a:noFill/>
          <a:ln w="25400">
            <a:solidFill>
              <a:srgbClr val="8A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xmlns="" id="{38C28CE0-F393-174F-853C-F9DDF2C23996}"/>
              </a:ext>
            </a:extLst>
          </p:cNvPr>
          <p:cNvCxnSpPr/>
          <p:nvPr/>
        </p:nvCxnSpPr>
        <p:spPr bwMode="auto">
          <a:xfrm flipH="1">
            <a:off x="1349375" y="3074988"/>
            <a:ext cx="231775" cy="601662"/>
          </a:xfrm>
          <a:prstGeom prst="straightConnector1">
            <a:avLst/>
          </a:prstGeom>
          <a:ln>
            <a:solidFill>
              <a:srgbClr val="8A0000"/>
            </a:solidFill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xmlns="" id="{76AD7D5D-9F22-1847-9EEF-15829F5A7CF0}"/>
              </a:ext>
            </a:extLst>
          </p:cNvPr>
          <p:cNvCxnSpPr/>
          <p:nvPr/>
        </p:nvCxnSpPr>
        <p:spPr bwMode="auto">
          <a:xfrm flipH="1">
            <a:off x="3341688" y="2244725"/>
            <a:ext cx="1085850" cy="1306513"/>
          </a:xfrm>
          <a:prstGeom prst="straightConnector1">
            <a:avLst/>
          </a:prstGeom>
          <a:ln>
            <a:solidFill>
              <a:srgbClr val="8A0000"/>
            </a:solidFill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xmlns="" id="{15EDB8D2-3266-1945-94EE-E9A3A59F1C81}"/>
              </a:ext>
            </a:extLst>
          </p:cNvPr>
          <p:cNvCxnSpPr/>
          <p:nvPr/>
        </p:nvCxnSpPr>
        <p:spPr bwMode="auto">
          <a:xfrm flipH="1">
            <a:off x="4859338" y="3135313"/>
            <a:ext cx="1584325" cy="415925"/>
          </a:xfrm>
          <a:prstGeom prst="straightConnector1">
            <a:avLst/>
          </a:prstGeom>
          <a:ln>
            <a:solidFill>
              <a:srgbClr val="8A0000"/>
            </a:solidFill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xmlns="" id="{58E915FC-4B55-154E-99DD-6257BD031993}"/>
              </a:ext>
            </a:extLst>
          </p:cNvPr>
          <p:cNvCxnSpPr/>
          <p:nvPr/>
        </p:nvCxnSpPr>
        <p:spPr bwMode="auto">
          <a:xfrm>
            <a:off x="6445250" y="3135313"/>
            <a:ext cx="107950" cy="431800"/>
          </a:xfrm>
          <a:prstGeom prst="straightConnector1">
            <a:avLst/>
          </a:prstGeom>
          <a:ln>
            <a:solidFill>
              <a:srgbClr val="8A0000"/>
            </a:solidFill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xmlns="" id="{E1B25D38-B840-F643-AAE7-B82F57A1B096}"/>
              </a:ext>
            </a:extLst>
          </p:cNvPr>
          <p:cNvCxnSpPr/>
          <p:nvPr/>
        </p:nvCxnSpPr>
        <p:spPr bwMode="auto">
          <a:xfrm>
            <a:off x="6438900" y="3135313"/>
            <a:ext cx="1582738" cy="357187"/>
          </a:xfrm>
          <a:prstGeom prst="straightConnector1">
            <a:avLst/>
          </a:prstGeom>
          <a:ln>
            <a:solidFill>
              <a:srgbClr val="8A0000"/>
            </a:solidFill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745" name="Connettore 2 31744">
            <a:extLst>
              <a:ext uri="{FF2B5EF4-FFF2-40B4-BE49-F238E27FC236}">
                <a16:creationId xmlns:a16="http://schemas.microsoft.com/office/drawing/2014/main" xmlns="" id="{4A1718CF-A27C-4740-A2C0-A94B47D9B09C}"/>
              </a:ext>
            </a:extLst>
          </p:cNvPr>
          <p:cNvCxnSpPr/>
          <p:nvPr/>
        </p:nvCxnSpPr>
        <p:spPr bwMode="auto">
          <a:xfrm flipH="1">
            <a:off x="2054225" y="2698750"/>
            <a:ext cx="825500" cy="1065213"/>
          </a:xfrm>
          <a:prstGeom prst="straightConnector1">
            <a:avLst/>
          </a:prstGeom>
          <a:ln>
            <a:solidFill>
              <a:srgbClr val="8A0000"/>
            </a:solidFill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747" name="Connettore 2 31746">
            <a:extLst>
              <a:ext uri="{FF2B5EF4-FFF2-40B4-BE49-F238E27FC236}">
                <a16:creationId xmlns:a16="http://schemas.microsoft.com/office/drawing/2014/main" xmlns="" id="{3E595E2B-52FD-5444-AD4E-D0B0D10BF731}"/>
              </a:ext>
            </a:extLst>
          </p:cNvPr>
          <p:cNvCxnSpPr/>
          <p:nvPr/>
        </p:nvCxnSpPr>
        <p:spPr bwMode="auto">
          <a:xfrm flipH="1">
            <a:off x="520700" y="2470150"/>
            <a:ext cx="19050" cy="1293813"/>
          </a:xfrm>
          <a:prstGeom prst="straightConnector1">
            <a:avLst/>
          </a:prstGeom>
          <a:ln>
            <a:solidFill>
              <a:srgbClr val="8A0000"/>
            </a:solidFill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027523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FF9AC865-1EDD-6947-AFF8-1603856C13E3}"/>
              </a:ext>
            </a:extLst>
          </p:cNvPr>
          <p:cNvSpPr txBox="1"/>
          <p:nvPr/>
        </p:nvSpPr>
        <p:spPr>
          <a:xfrm>
            <a:off x="539750" y="188913"/>
            <a:ext cx="4679950" cy="26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it-IT" sz="1100" b="1" i="1" dirty="0">
                <a:solidFill>
                  <a:srgbClr val="808080"/>
                </a:solidFill>
                <a:latin typeface="Calibri" panose="020F0502020204030204" pitchFamily="34" charset="0"/>
              </a:rPr>
              <a:t>Nucleo di valutazione </a:t>
            </a:r>
            <a:r>
              <a:rPr lang="it-IT" sz="1100" dirty="0">
                <a:solidFill>
                  <a:srgbClr val="808080"/>
                </a:solidFill>
                <a:latin typeface="Calibri" panose="020F0502020204030204" pitchFamily="34" charset="0"/>
              </a:rPr>
              <a:t>Università degli Studi di Milano-Bicocca </a:t>
            </a:r>
            <a:endParaRPr lang="it-IT" sz="1100" b="1" i="1" dirty="0">
              <a:solidFill>
                <a:srgbClr val="808080"/>
              </a:solidFill>
              <a:latin typeface="Calibri" panose="020F0502020204030204" pitchFamily="34" charset="0"/>
            </a:endParaRPr>
          </a:p>
        </p:txBody>
      </p:sp>
      <p:sp>
        <p:nvSpPr>
          <p:cNvPr id="12293" name="CasellaDiTesto 1">
            <a:extLst>
              <a:ext uri="{FF2B5EF4-FFF2-40B4-BE49-F238E27FC236}">
                <a16:creationId xmlns:a16="http://schemas.microsoft.com/office/drawing/2014/main" xmlns="" id="{CB1F4345-8E83-BB47-AA6A-C2DD3CD8420F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365125" y="536575"/>
            <a:ext cx="8455025" cy="430213"/>
          </a:xfrm>
          <a:prstGeom prst="rect">
            <a:avLst/>
          </a:prstGeom>
          <a:solidFill>
            <a:srgbClr val="8A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2200">
                <a:solidFill>
                  <a:schemeClr val="bg1"/>
                </a:solidFill>
              </a:rPr>
              <a:t>Fasi del processo di valutazione</a:t>
            </a:r>
          </a:p>
        </p:txBody>
      </p:sp>
      <p:sp>
        <p:nvSpPr>
          <p:cNvPr id="12294" name="object 6">
            <a:extLst>
              <a:ext uri="{FF2B5EF4-FFF2-40B4-BE49-F238E27FC236}">
                <a16:creationId xmlns:a16="http://schemas.microsoft.com/office/drawing/2014/main" xmlns="" id="{50C7E8E4-622B-6041-BCF1-3C351BC8F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364" y="1268760"/>
            <a:ext cx="8129588" cy="4942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12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843438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84343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84343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8434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8434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8434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8434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8434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8434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69900" indent="-457200" algn="just">
              <a:lnSpc>
                <a:spcPct val="150000"/>
              </a:lnSpc>
              <a:spcBef>
                <a:spcPts val="100"/>
              </a:spcBef>
              <a:buFontTx/>
              <a:buAutoNum type="alphaUcParenR"/>
            </a:pPr>
            <a:r>
              <a:rPr lang="it-IT" altLang="it-IT" sz="2400" dirty="0">
                <a:cs typeface="Arial" panose="020B0604020202020204" pitchFamily="34" charset="0"/>
              </a:rPr>
              <a:t>ESAME A DISTANZA: la CEV inizia l’analisi della documentazione disponibile 2 mesi prima della visita (il </a:t>
            </a:r>
            <a:r>
              <a:rPr lang="it-IT" altLang="it-IT" sz="2400" i="1" dirty="0">
                <a:cs typeface="Arial" panose="020B0604020202020204" pitchFamily="34" charset="0"/>
              </a:rPr>
              <a:t>Prospetto di Sintesi</a:t>
            </a:r>
            <a:r>
              <a:rPr lang="it-IT" altLang="it-IT" sz="2400" dirty="0">
                <a:cs typeface="Arial" panose="020B0604020202020204" pitchFamily="34" charset="0"/>
              </a:rPr>
              <a:t> relativo alla Sede: autovalutazione)</a:t>
            </a:r>
          </a:p>
          <a:p>
            <a:pPr marL="469900" indent="-457200" algn="just">
              <a:lnSpc>
                <a:spcPct val="150000"/>
              </a:lnSpc>
              <a:spcBef>
                <a:spcPts val="100"/>
              </a:spcBef>
              <a:buFontTx/>
              <a:buAutoNum type="alphaUcParenR"/>
            </a:pPr>
            <a:endParaRPr lang="it-IT" altLang="it-IT" sz="24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FF0000"/>
                </a:solidFill>
                <a:cs typeface="Arial" panose="020B0604020202020204" pitchFamily="34" charset="0"/>
              </a:rPr>
              <a:t>B) LA VISITA IN LOCO: 5 giorni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FF0000"/>
                </a:solidFill>
                <a:cs typeface="Arial" panose="020B0604020202020204" pitchFamily="34" charset="0"/>
              </a:rPr>
              <a:t>(da Lunedi 11/3/19 a Venerdì 15/3/19)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it-IT" altLang="it-IT" sz="2400" dirty="0"/>
              <a:t>C) POST VISITA: il monitoraggio delle criticità evidenziate dalla CEV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xmlns="" id="{59C77F0E-D94C-1844-829E-2DC89D10298F}"/>
              </a:ext>
            </a:extLst>
          </p:cNvPr>
          <p:cNvSpPr/>
          <p:nvPr/>
        </p:nvSpPr>
        <p:spPr>
          <a:xfrm>
            <a:off x="539750" y="3212976"/>
            <a:ext cx="8403576" cy="15139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198677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200EACC9-621E-5B4F-901D-8567DFB61116}"/>
              </a:ext>
            </a:extLst>
          </p:cNvPr>
          <p:cNvSpPr txBox="1"/>
          <p:nvPr/>
        </p:nvSpPr>
        <p:spPr>
          <a:xfrm>
            <a:off x="399367" y="160338"/>
            <a:ext cx="4679950" cy="2603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it-IT" sz="1100" b="1" i="1" dirty="0">
                <a:solidFill>
                  <a:srgbClr val="808080"/>
                </a:solidFill>
                <a:latin typeface="Calibri" panose="020F0502020204030204" pitchFamily="34" charset="0"/>
              </a:rPr>
              <a:t>Nucleo di valutazione </a:t>
            </a:r>
            <a:r>
              <a:rPr lang="it-IT" sz="1100" dirty="0">
                <a:solidFill>
                  <a:srgbClr val="808080"/>
                </a:solidFill>
                <a:latin typeface="Calibri" panose="020F0502020204030204" pitchFamily="34" charset="0"/>
              </a:rPr>
              <a:t>Università degli Studi di Milano-Bicocca </a:t>
            </a:r>
            <a:endParaRPr lang="it-IT" sz="1100" b="1" i="1" dirty="0">
              <a:solidFill>
                <a:srgbClr val="808080"/>
              </a:solidFill>
              <a:latin typeface="Calibri" panose="020F0502020204030204" pitchFamily="34" charset="0"/>
            </a:endParaRPr>
          </a:p>
        </p:txBody>
      </p:sp>
      <p:sp>
        <p:nvSpPr>
          <p:cNvPr id="33797" name="CasellaDiTesto 1">
            <a:extLst>
              <a:ext uri="{FF2B5EF4-FFF2-40B4-BE49-F238E27FC236}">
                <a16:creationId xmlns:a16="http://schemas.microsoft.com/office/drawing/2014/main" xmlns="" id="{32FAE14D-DB6F-BB4D-BA95-7FB9E8F3A89B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369888" y="508000"/>
            <a:ext cx="8450262" cy="769938"/>
          </a:xfrm>
          <a:prstGeom prst="rect">
            <a:avLst/>
          </a:prstGeom>
          <a:solidFill>
            <a:srgbClr val="8A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2200">
                <a:solidFill>
                  <a:schemeClr val="bg1"/>
                </a:solidFill>
              </a:rPr>
              <a:t>Il programma di visita - CdS e Dipartimenti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2200">
                <a:solidFill>
                  <a:schemeClr val="bg1"/>
                </a:solidFill>
              </a:rPr>
              <a:t>( 9 CdS e 2 Dipartimenti )</a:t>
            </a:r>
          </a:p>
        </p:txBody>
      </p:sp>
      <p:sp>
        <p:nvSpPr>
          <p:cNvPr id="33798" name="Rettangolo 2">
            <a:extLst>
              <a:ext uri="{FF2B5EF4-FFF2-40B4-BE49-F238E27FC236}">
                <a16:creationId xmlns:a16="http://schemas.microsoft.com/office/drawing/2014/main" xmlns="" id="{18C15806-DCC3-6B41-81DE-D8ADC3D4B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501775"/>
            <a:ext cx="8280598" cy="829714"/>
          </a:xfrm>
          <a:prstGeom prst="rect">
            <a:avLst/>
          </a:prstGeom>
          <a:noFill/>
          <a:ln w="9525">
            <a:solidFill>
              <a:srgbClr val="8A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17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02000"/>
              </a:lnSpc>
              <a:spcBef>
                <a:spcPct val="0"/>
              </a:spcBef>
              <a:buFontTx/>
              <a:buNone/>
            </a:pPr>
            <a:r>
              <a:rPr lang="it-IT" altLang="it-IT" sz="1600" b="1" dirty="0"/>
              <a:t>1° GIORNO </a:t>
            </a:r>
            <a:r>
              <a:rPr lang="it-IT" altLang="it-IT" sz="1600" dirty="0"/>
              <a:t>–</a:t>
            </a:r>
            <a:r>
              <a:rPr lang="it-IT" altLang="it-IT" sz="1600" b="1" dirty="0"/>
              <a:t> 11 Marzo 2019</a:t>
            </a:r>
          </a:p>
          <a:p>
            <a:pPr algn="just">
              <a:lnSpc>
                <a:spcPct val="102000"/>
              </a:lnSpc>
              <a:spcBef>
                <a:spcPct val="0"/>
              </a:spcBef>
              <a:buFontTx/>
              <a:buNone/>
            </a:pPr>
            <a:r>
              <a:rPr lang="it-IT" altLang="it-IT" sz="1600" dirty="0"/>
              <a:t>Visita istituzionale. La CEV nella sua</a:t>
            </a:r>
            <a:r>
              <a:rPr lang="it-IT" altLang="it-IT" sz="1600" b="1" dirty="0"/>
              <a:t> </a:t>
            </a:r>
            <a:r>
              <a:rPr lang="it-IT" altLang="it-IT" sz="1600" dirty="0"/>
              <a:t>intera composizione analizza attraverso le interviste i requisiti di qualità di sistema (R1, R2 e R4.A)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C7506FAC-06B4-4E41-912C-1E33073EF1A4}"/>
              </a:ext>
            </a:extLst>
          </p:cNvPr>
          <p:cNvSpPr txBox="1"/>
          <p:nvPr/>
        </p:nvSpPr>
        <p:spPr>
          <a:xfrm>
            <a:off x="1312863" y="2514600"/>
            <a:ext cx="6516687" cy="3739998"/>
          </a:xfrm>
          <a:prstGeom prst="rect">
            <a:avLst/>
          </a:prstGeom>
          <a:noFill/>
          <a:ln>
            <a:solidFill>
              <a:srgbClr val="8A0000"/>
            </a:solidFill>
          </a:ln>
        </p:spPr>
        <p:txBody>
          <a:bodyPr>
            <a:spAutoFit/>
          </a:bodyPr>
          <a:lstStyle/>
          <a:p>
            <a:pPr marL="96520">
              <a:lnSpc>
                <a:spcPct val="150000"/>
              </a:lnSpc>
              <a:spcBef>
                <a:spcPts val="305"/>
              </a:spcBef>
              <a:defRPr/>
            </a:pPr>
            <a:r>
              <a:rPr lang="it-IT" sz="1600" b="1" dirty="0">
                <a:latin typeface="Arial"/>
                <a:cs typeface="Arial"/>
              </a:rPr>
              <a:t>visita </a:t>
            </a:r>
            <a:r>
              <a:rPr lang="it-IT" sz="1600" b="1" spc="-5" dirty="0">
                <a:latin typeface="Arial"/>
                <a:cs typeface="Arial"/>
              </a:rPr>
              <a:t>istituzionale </a:t>
            </a:r>
            <a:r>
              <a:rPr lang="it-IT" sz="1600" b="1" dirty="0">
                <a:latin typeface="Arial"/>
                <a:cs typeface="Arial"/>
              </a:rPr>
              <a:t>–</a:t>
            </a:r>
            <a:r>
              <a:rPr lang="it-IT" sz="1600" b="1" spc="-35" dirty="0">
                <a:latin typeface="Arial"/>
                <a:cs typeface="Arial"/>
              </a:rPr>
              <a:t> </a:t>
            </a:r>
            <a:r>
              <a:rPr lang="it-IT" sz="1600" b="1" dirty="0">
                <a:latin typeface="Arial"/>
                <a:cs typeface="Arial"/>
              </a:rPr>
              <a:t>interviste</a:t>
            </a:r>
            <a:endParaRPr lang="it-IT" sz="1600" dirty="0">
              <a:latin typeface="Arial"/>
              <a:cs typeface="Arial"/>
            </a:endParaRPr>
          </a:p>
          <a:p>
            <a:pPr marL="439420" indent="-342900">
              <a:lnSpc>
                <a:spcPct val="150000"/>
              </a:lnSpc>
              <a:buFontTx/>
              <a:buChar char="•"/>
              <a:tabLst>
                <a:tab pos="439420" algn="l"/>
                <a:tab pos="440055" algn="l"/>
              </a:tabLst>
              <a:defRPr/>
            </a:pPr>
            <a:r>
              <a:rPr lang="it-IT" sz="1600" spc="-5" dirty="0">
                <a:latin typeface="Arial"/>
                <a:cs typeface="Arial"/>
              </a:rPr>
              <a:t>Rettore</a:t>
            </a:r>
            <a:endParaRPr lang="it-IT" sz="1600" dirty="0">
              <a:latin typeface="Arial"/>
              <a:cs typeface="Arial"/>
            </a:endParaRPr>
          </a:p>
          <a:p>
            <a:pPr marL="439420" indent="-342900">
              <a:lnSpc>
                <a:spcPct val="150000"/>
              </a:lnSpc>
              <a:buFontTx/>
              <a:buChar char="•"/>
              <a:tabLst>
                <a:tab pos="439420" algn="l"/>
                <a:tab pos="440055" algn="l"/>
              </a:tabLst>
              <a:defRPr/>
            </a:pPr>
            <a:r>
              <a:rPr lang="it-IT" sz="1600" dirty="0">
                <a:latin typeface="Arial"/>
                <a:cs typeface="Arial"/>
              </a:rPr>
              <a:t>Prorettori </a:t>
            </a:r>
            <a:r>
              <a:rPr lang="it-IT" sz="1600" spc="-5" dirty="0">
                <a:latin typeface="Arial"/>
                <a:cs typeface="Arial"/>
              </a:rPr>
              <a:t>(Didattica, Ricerca, </a:t>
            </a:r>
            <a:r>
              <a:rPr lang="it-IT" sz="1600" spc="-55" dirty="0">
                <a:latin typeface="Arial"/>
                <a:cs typeface="Arial"/>
              </a:rPr>
              <a:t>Terza</a:t>
            </a:r>
            <a:r>
              <a:rPr lang="it-IT" sz="1600" spc="-30" dirty="0">
                <a:latin typeface="Arial"/>
                <a:cs typeface="Arial"/>
              </a:rPr>
              <a:t> </a:t>
            </a:r>
            <a:r>
              <a:rPr lang="it-IT" sz="1600" spc="-5" dirty="0">
                <a:latin typeface="Arial"/>
                <a:cs typeface="Arial"/>
              </a:rPr>
              <a:t>Missione)</a:t>
            </a:r>
            <a:endParaRPr lang="it-IT" sz="1600" dirty="0">
              <a:latin typeface="Arial"/>
              <a:cs typeface="Arial"/>
            </a:endParaRPr>
          </a:p>
          <a:p>
            <a:pPr marL="439420" indent="-342900">
              <a:lnSpc>
                <a:spcPct val="150000"/>
              </a:lnSpc>
              <a:buFontTx/>
              <a:buChar char="•"/>
              <a:tabLst>
                <a:tab pos="439420" algn="l"/>
                <a:tab pos="440055" algn="l"/>
              </a:tabLst>
              <a:defRPr/>
            </a:pPr>
            <a:r>
              <a:rPr lang="it-IT" sz="1600" spc="-5" dirty="0">
                <a:latin typeface="Arial"/>
                <a:cs typeface="Arial"/>
              </a:rPr>
              <a:t>Direttore generale</a:t>
            </a:r>
            <a:endParaRPr lang="it-IT" sz="1600" dirty="0">
              <a:latin typeface="Arial"/>
              <a:cs typeface="Arial"/>
            </a:endParaRPr>
          </a:p>
          <a:p>
            <a:pPr marL="439420" indent="-342900">
              <a:lnSpc>
                <a:spcPct val="150000"/>
              </a:lnSpc>
              <a:buFontTx/>
              <a:buChar char="•"/>
              <a:tabLst>
                <a:tab pos="439420" algn="l"/>
                <a:tab pos="440055" algn="l"/>
              </a:tabLst>
              <a:defRPr/>
            </a:pPr>
            <a:r>
              <a:rPr lang="it-IT" sz="1600" spc="-5" dirty="0">
                <a:latin typeface="Arial"/>
                <a:cs typeface="Arial"/>
              </a:rPr>
              <a:t>Rappresentanti</a:t>
            </a:r>
            <a:r>
              <a:rPr lang="it-IT" sz="1600" spc="30" dirty="0">
                <a:latin typeface="Arial"/>
                <a:cs typeface="Arial"/>
              </a:rPr>
              <a:t> </a:t>
            </a:r>
            <a:r>
              <a:rPr lang="it-IT" sz="1600" spc="-5" dirty="0" err="1">
                <a:latin typeface="Arial"/>
                <a:cs typeface="Arial"/>
              </a:rPr>
              <a:t>CdA</a:t>
            </a:r>
            <a:endParaRPr lang="it-IT" sz="1600" dirty="0">
              <a:latin typeface="Arial"/>
              <a:cs typeface="Arial"/>
            </a:endParaRPr>
          </a:p>
          <a:p>
            <a:pPr marL="439420" indent="-342900">
              <a:lnSpc>
                <a:spcPct val="150000"/>
              </a:lnSpc>
              <a:spcBef>
                <a:spcPts val="5"/>
              </a:spcBef>
              <a:buFontTx/>
              <a:buChar char="•"/>
              <a:tabLst>
                <a:tab pos="439420" algn="l"/>
                <a:tab pos="440055" algn="l"/>
              </a:tabLst>
              <a:defRPr/>
            </a:pPr>
            <a:r>
              <a:rPr lang="it-IT" sz="1600" spc="-5" dirty="0">
                <a:latin typeface="Arial"/>
                <a:cs typeface="Arial"/>
              </a:rPr>
              <a:t>Rappresentati</a:t>
            </a:r>
            <a:r>
              <a:rPr lang="it-IT" sz="1600" spc="20" dirty="0">
                <a:latin typeface="Arial"/>
                <a:cs typeface="Arial"/>
              </a:rPr>
              <a:t> </a:t>
            </a:r>
            <a:r>
              <a:rPr lang="it-IT" sz="1600" spc="-5" dirty="0">
                <a:latin typeface="Arial"/>
                <a:cs typeface="Arial"/>
              </a:rPr>
              <a:t>Senato</a:t>
            </a:r>
            <a:endParaRPr lang="it-IT" sz="1600" dirty="0">
              <a:latin typeface="Arial"/>
              <a:cs typeface="Arial"/>
            </a:endParaRPr>
          </a:p>
          <a:p>
            <a:pPr marL="439420" indent="-342900">
              <a:lnSpc>
                <a:spcPct val="150000"/>
              </a:lnSpc>
              <a:buFontTx/>
              <a:buChar char="•"/>
              <a:tabLst>
                <a:tab pos="439420" algn="l"/>
                <a:tab pos="440055" algn="l"/>
              </a:tabLst>
              <a:defRPr/>
            </a:pPr>
            <a:r>
              <a:rPr lang="it-IT" sz="1600" b="1" u="sng" spc="-5" dirty="0">
                <a:solidFill>
                  <a:srgbClr val="FF0000"/>
                </a:solidFill>
                <a:latin typeface="Arial"/>
                <a:cs typeface="Arial"/>
              </a:rPr>
              <a:t>RAPPRESENTANTI DEGLI</a:t>
            </a:r>
            <a:r>
              <a:rPr lang="it-IT" sz="1600" b="1" u="sng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it-IT" sz="1600" b="1" u="sng" spc="-5" dirty="0">
                <a:solidFill>
                  <a:srgbClr val="FF0000"/>
                </a:solidFill>
                <a:latin typeface="Arial"/>
                <a:cs typeface="Arial"/>
              </a:rPr>
              <a:t>STUDENTI</a:t>
            </a:r>
            <a:endParaRPr lang="it-IT" sz="1600" b="1" u="sng" dirty="0">
              <a:solidFill>
                <a:srgbClr val="FF0000"/>
              </a:solidFill>
              <a:latin typeface="Arial"/>
              <a:cs typeface="Arial"/>
            </a:endParaRPr>
          </a:p>
          <a:p>
            <a:pPr marL="439420" indent="-342900">
              <a:lnSpc>
                <a:spcPct val="150000"/>
              </a:lnSpc>
              <a:buFontTx/>
              <a:buChar char="•"/>
              <a:tabLst>
                <a:tab pos="439420" algn="l"/>
                <a:tab pos="440055" algn="l"/>
              </a:tabLst>
              <a:defRPr/>
            </a:pPr>
            <a:r>
              <a:rPr lang="it-IT" sz="1600" spc="-5" dirty="0">
                <a:latin typeface="Arial"/>
                <a:cs typeface="Arial"/>
              </a:rPr>
              <a:t>Responsabili servizi agli</a:t>
            </a:r>
            <a:r>
              <a:rPr lang="it-IT" sz="1600" spc="75" dirty="0">
                <a:latin typeface="Arial"/>
                <a:cs typeface="Arial"/>
              </a:rPr>
              <a:t> </a:t>
            </a:r>
            <a:r>
              <a:rPr lang="it-IT" sz="1600" spc="-5" dirty="0">
                <a:latin typeface="Arial"/>
                <a:cs typeface="Arial"/>
              </a:rPr>
              <a:t>Studenti</a:t>
            </a:r>
            <a:endParaRPr lang="it-IT" sz="1600" dirty="0">
              <a:latin typeface="Arial"/>
              <a:cs typeface="Arial"/>
            </a:endParaRPr>
          </a:p>
          <a:p>
            <a:pPr marL="439420" indent="-342900">
              <a:lnSpc>
                <a:spcPct val="150000"/>
              </a:lnSpc>
              <a:buFontTx/>
              <a:buChar char="•"/>
              <a:tabLst>
                <a:tab pos="439420" algn="l"/>
                <a:tab pos="440055" algn="l"/>
              </a:tabLst>
              <a:defRPr/>
            </a:pPr>
            <a:r>
              <a:rPr lang="it-IT" sz="1600" spc="-5" dirty="0">
                <a:latin typeface="Arial"/>
                <a:cs typeface="Arial"/>
              </a:rPr>
              <a:t>Presidio della</a:t>
            </a:r>
            <a:r>
              <a:rPr lang="it-IT" sz="1600" spc="30" dirty="0">
                <a:latin typeface="Arial"/>
                <a:cs typeface="Arial"/>
              </a:rPr>
              <a:t> </a:t>
            </a:r>
            <a:r>
              <a:rPr lang="it-IT" sz="1600" spc="-5" dirty="0">
                <a:latin typeface="Arial"/>
                <a:cs typeface="Arial"/>
              </a:rPr>
              <a:t>qualità</a:t>
            </a:r>
            <a:endParaRPr lang="it-IT" sz="1600" dirty="0">
              <a:latin typeface="Arial"/>
              <a:cs typeface="Arial"/>
            </a:endParaRPr>
          </a:p>
          <a:p>
            <a:pPr marL="439420" indent="-342900">
              <a:lnSpc>
                <a:spcPct val="150000"/>
              </a:lnSpc>
              <a:buFontTx/>
              <a:buChar char="•"/>
              <a:tabLst>
                <a:tab pos="439420" algn="l"/>
                <a:tab pos="440055" algn="l"/>
              </a:tabLst>
              <a:defRPr/>
            </a:pPr>
            <a:r>
              <a:rPr lang="it-IT" sz="1600" spc="-5" dirty="0">
                <a:latin typeface="Arial"/>
                <a:cs typeface="Arial"/>
              </a:rPr>
              <a:t>Nucleo di</a:t>
            </a:r>
            <a:r>
              <a:rPr lang="it-IT" sz="1600" spc="25" dirty="0">
                <a:latin typeface="Arial"/>
                <a:cs typeface="Arial"/>
              </a:rPr>
              <a:t> </a:t>
            </a:r>
            <a:r>
              <a:rPr lang="it-IT" sz="1600" spc="-5" dirty="0">
                <a:latin typeface="Arial"/>
                <a:cs typeface="Arial"/>
              </a:rPr>
              <a:t>valutazione</a:t>
            </a:r>
            <a:endParaRPr lang="it-IT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2133285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B227D836-25F3-8548-A98B-75942BFACD3F}"/>
              </a:ext>
            </a:extLst>
          </p:cNvPr>
          <p:cNvSpPr txBox="1"/>
          <p:nvPr/>
        </p:nvSpPr>
        <p:spPr>
          <a:xfrm>
            <a:off x="401801" y="199571"/>
            <a:ext cx="4679950" cy="261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it-IT" sz="1100" b="1" i="1" dirty="0">
                <a:solidFill>
                  <a:srgbClr val="808080"/>
                </a:solidFill>
                <a:latin typeface="Calibri" panose="020F0502020204030204" pitchFamily="34" charset="0"/>
              </a:rPr>
              <a:t>Nucleo di valutazione </a:t>
            </a:r>
            <a:r>
              <a:rPr lang="it-IT" sz="1100" dirty="0">
                <a:solidFill>
                  <a:srgbClr val="808080"/>
                </a:solidFill>
                <a:latin typeface="Calibri" panose="020F0502020204030204" pitchFamily="34" charset="0"/>
              </a:rPr>
              <a:t>Università degli Studi di Milano-Bicocca </a:t>
            </a:r>
            <a:endParaRPr lang="it-IT" sz="1100" b="1" i="1" dirty="0">
              <a:solidFill>
                <a:srgbClr val="808080"/>
              </a:solidFill>
              <a:latin typeface="Calibri" panose="020F0502020204030204" pitchFamily="34" charset="0"/>
            </a:endParaRPr>
          </a:p>
        </p:txBody>
      </p:sp>
      <p:sp>
        <p:nvSpPr>
          <p:cNvPr id="34821" name="CasellaDiTesto 1">
            <a:extLst>
              <a:ext uri="{FF2B5EF4-FFF2-40B4-BE49-F238E27FC236}">
                <a16:creationId xmlns:a16="http://schemas.microsoft.com/office/drawing/2014/main" xmlns="" id="{884CEA3A-0166-9042-8B2D-11DF1FC4C1CB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369888" y="519113"/>
            <a:ext cx="8450262" cy="769937"/>
          </a:xfrm>
          <a:prstGeom prst="rect">
            <a:avLst/>
          </a:prstGeom>
          <a:solidFill>
            <a:srgbClr val="8A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2200">
                <a:solidFill>
                  <a:schemeClr val="bg1"/>
                </a:solidFill>
              </a:rPr>
              <a:t>Il programma di visita - CdS e Dipartimenti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2200">
                <a:solidFill>
                  <a:schemeClr val="bg1"/>
                </a:solidFill>
              </a:rPr>
              <a:t>( 9 CdS e 2 Dipartimenti 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C06FBD39-C690-B04B-95D9-5C25E23ACBB6}"/>
              </a:ext>
            </a:extLst>
          </p:cNvPr>
          <p:cNvSpPr txBox="1"/>
          <p:nvPr/>
        </p:nvSpPr>
        <p:spPr>
          <a:xfrm>
            <a:off x="994569" y="3501008"/>
            <a:ext cx="7200900" cy="2554288"/>
          </a:xfrm>
          <a:prstGeom prst="rect">
            <a:avLst/>
          </a:prstGeom>
          <a:noFill/>
          <a:ln>
            <a:solidFill>
              <a:srgbClr val="8A0000"/>
            </a:solidFill>
          </a:ln>
        </p:spPr>
        <p:txBody>
          <a:bodyPr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lang="it-IT" sz="1600" b="1" spc="-5" dirty="0">
                <a:latin typeface="Arial"/>
                <a:cs typeface="Arial"/>
              </a:rPr>
              <a:t>visita </a:t>
            </a:r>
            <a:r>
              <a:rPr lang="it-IT" sz="1600" b="1" dirty="0">
                <a:latin typeface="Arial"/>
                <a:cs typeface="Arial"/>
              </a:rPr>
              <a:t>ai corsi di studio/dipartimenti –</a:t>
            </a:r>
            <a:r>
              <a:rPr lang="it-IT" sz="1600" b="1" spc="-120" dirty="0">
                <a:latin typeface="Arial"/>
                <a:cs typeface="Arial"/>
              </a:rPr>
              <a:t> </a:t>
            </a:r>
            <a:r>
              <a:rPr lang="it-IT" sz="1600" b="1" spc="-5" dirty="0">
                <a:latin typeface="Arial"/>
                <a:cs typeface="Arial"/>
              </a:rPr>
              <a:t>interviste</a:t>
            </a:r>
            <a:endParaRPr lang="it-IT" sz="1600" dirty="0">
              <a:latin typeface="Arial"/>
              <a:cs typeface="Arial"/>
            </a:endParaRPr>
          </a:p>
          <a:p>
            <a:pPr marL="355600" indent="-342900"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lang="it-IT" sz="1600" dirty="0">
                <a:latin typeface="Arial"/>
                <a:cs typeface="Arial"/>
              </a:rPr>
              <a:t>Coordinatore (o Presidente) del</a:t>
            </a:r>
            <a:r>
              <a:rPr lang="it-IT" sz="1600" spc="-95" dirty="0">
                <a:latin typeface="Arial"/>
                <a:cs typeface="Arial"/>
              </a:rPr>
              <a:t> </a:t>
            </a:r>
            <a:r>
              <a:rPr lang="it-IT" sz="1600" dirty="0" err="1">
                <a:latin typeface="Arial"/>
                <a:cs typeface="Arial"/>
              </a:rPr>
              <a:t>CdS</a:t>
            </a:r>
            <a:endParaRPr lang="it-IT" sz="1600" dirty="0">
              <a:latin typeface="Arial"/>
              <a:cs typeface="Arial"/>
            </a:endParaRPr>
          </a:p>
          <a:p>
            <a:pPr marL="355600" indent="-342900"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lang="it-IT" sz="1600" dirty="0">
                <a:latin typeface="Arial"/>
                <a:cs typeface="Arial"/>
              </a:rPr>
              <a:t>Docenti del </a:t>
            </a:r>
            <a:r>
              <a:rPr lang="it-IT" sz="1600" dirty="0" err="1">
                <a:latin typeface="Arial"/>
                <a:cs typeface="Arial"/>
              </a:rPr>
              <a:t>CdS</a:t>
            </a:r>
            <a:r>
              <a:rPr lang="it-IT" sz="1600" dirty="0">
                <a:latin typeface="Arial"/>
                <a:cs typeface="Arial"/>
              </a:rPr>
              <a:t> (necessari i docenti di</a:t>
            </a:r>
            <a:r>
              <a:rPr lang="it-IT" sz="1600" spc="-114" dirty="0">
                <a:latin typeface="Arial"/>
                <a:cs typeface="Arial"/>
              </a:rPr>
              <a:t> </a:t>
            </a:r>
            <a:r>
              <a:rPr lang="it-IT" sz="1600" dirty="0">
                <a:latin typeface="Arial"/>
                <a:cs typeface="Arial"/>
              </a:rPr>
              <a:t>riferimento)</a:t>
            </a:r>
          </a:p>
          <a:p>
            <a:pPr marL="355600" indent="-342900"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lang="it-IT" sz="1600" dirty="0">
                <a:latin typeface="Arial"/>
                <a:cs typeface="Arial"/>
              </a:rPr>
              <a:t>Gruppo di</a:t>
            </a:r>
            <a:r>
              <a:rPr lang="it-IT" sz="1600" spc="-40" dirty="0">
                <a:latin typeface="Arial"/>
                <a:cs typeface="Arial"/>
              </a:rPr>
              <a:t> </a:t>
            </a:r>
            <a:r>
              <a:rPr lang="it-IT" sz="1600" dirty="0">
                <a:latin typeface="Arial"/>
                <a:cs typeface="Arial"/>
              </a:rPr>
              <a:t>riesame</a:t>
            </a:r>
          </a:p>
          <a:p>
            <a:pPr marL="355600" indent="-342900"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lang="it-IT" sz="1600" dirty="0">
                <a:latin typeface="Arial"/>
                <a:cs typeface="Arial"/>
              </a:rPr>
              <a:t>Direttore</a:t>
            </a:r>
            <a:r>
              <a:rPr lang="it-IT" sz="1600" spc="-45" dirty="0">
                <a:latin typeface="Arial"/>
                <a:cs typeface="Arial"/>
              </a:rPr>
              <a:t> </a:t>
            </a:r>
            <a:r>
              <a:rPr lang="it-IT" sz="1600" dirty="0">
                <a:latin typeface="Arial"/>
                <a:cs typeface="Arial"/>
              </a:rPr>
              <a:t>Dipartimento</a:t>
            </a:r>
          </a:p>
          <a:p>
            <a:pPr marL="355600" indent="-342900"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lang="it-IT" sz="1600" b="1" dirty="0">
                <a:solidFill>
                  <a:srgbClr val="FF0000"/>
                </a:solidFill>
                <a:latin typeface="Arial"/>
                <a:cs typeface="Arial"/>
              </a:rPr>
              <a:t>COMMISSIONE PARITETICA DOCENTI</a:t>
            </a:r>
            <a:r>
              <a:rPr lang="it-IT" sz="1600" b="1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it-IT" sz="1600" b="1" dirty="0">
                <a:solidFill>
                  <a:srgbClr val="FF0000"/>
                </a:solidFill>
                <a:latin typeface="Arial"/>
                <a:cs typeface="Arial"/>
              </a:rPr>
              <a:t>STUDENTI</a:t>
            </a:r>
          </a:p>
          <a:p>
            <a:pPr marL="355600" indent="-342900"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lang="it-IT" sz="1600" dirty="0">
                <a:latin typeface="Arial"/>
                <a:cs typeface="Arial"/>
              </a:rPr>
              <a:t>Personale</a:t>
            </a:r>
            <a:r>
              <a:rPr lang="it-IT" sz="1600" spc="-65" dirty="0">
                <a:latin typeface="Arial"/>
                <a:cs typeface="Arial"/>
              </a:rPr>
              <a:t> </a:t>
            </a:r>
            <a:r>
              <a:rPr lang="it-IT" sz="1600" spc="-70" dirty="0">
                <a:latin typeface="Arial"/>
                <a:cs typeface="Arial"/>
              </a:rPr>
              <a:t>tecnico amministrativo</a:t>
            </a:r>
            <a:endParaRPr lang="it-IT" sz="1600" dirty="0">
              <a:latin typeface="Arial"/>
              <a:cs typeface="Arial"/>
            </a:endParaRPr>
          </a:p>
          <a:p>
            <a:pPr marL="355600" indent="-342900"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lang="it-IT" sz="1600" b="1" dirty="0">
                <a:solidFill>
                  <a:srgbClr val="FF0000"/>
                </a:solidFill>
                <a:latin typeface="Arial"/>
                <a:cs typeface="Arial"/>
              </a:rPr>
              <a:t>STUDENTI</a:t>
            </a:r>
          </a:p>
          <a:p>
            <a:pPr marL="355600" indent="-342900">
              <a:spcBef>
                <a:spcPts val="5"/>
              </a:spcBef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lang="it-IT" sz="1600" dirty="0">
                <a:latin typeface="Arial"/>
                <a:cs typeface="Arial"/>
              </a:rPr>
              <a:t>Portatori di interesse</a:t>
            </a:r>
            <a:r>
              <a:rPr lang="it-IT" sz="1600" spc="-70" dirty="0">
                <a:latin typeface="Arial"/>
                <a:cs typeface="Arial"/>
              </a:rPr>
              <a:t> </a:t>
            </a:r>
            <a:r>
              <a:rPr lang="it-IT" sz="1600" dirty="0">
                <a:latin typeface="Arial"/>
                <a:cs typeface="Arial"/>
              </a:rPr>
              <a:t>esterni</a:t>
            </a:r>
          </a:p>
          <a:p>
            <a:pPr marL="355600" indent="-342900">
              <a:buFontTx/>
              <a:buChar char="•"/>
              <a:tabLst>
                <a:tab pos="354965" algn="l"/>
                <a:tab pos="355600" algn="l"/>
              </a:tabLst>
              <a:defRPr/>
            </a:pPr>
            <a:r>
              <a:rPr lang="it-IT" sz="1600" spc="-10" dirty="0">
                <a:latin typeface="Arial"/>
                <a:cs typeface="Arial"/>
              </a:rPr>
              <a:t>Visita </a:t>
            </a:r>
            <a:r>
              <a:rPr lang="it-IT" sz="1600" dirty="0">
                <a:latin typeface="Arial"/>
                <a:cs typeface="Arial"/>
              </a:rPr>
              <a:t>alle</a:t>
            </a:r>
            <a:r>
              <a:rPr lang="it-IT" sz="1600" spc="-5" dirty="0">
                <a:latin typeface="Arial"/>
                <a:cs typeface="Arial"/>
              </a:rPr>
              <a:t> </a:t>
            </a:r>
            <a:r>
              <a:rPr lang="it-IT" sz="1600" dirty="0">
                <a:latin typeface="Arial"/>
                <a:cs typeface="Arial"/>
              </a:rPr>
              <a:t>strutture</a:t>
            </a:r>
          </a:p>
        </p:txBody>
      </p:sp>
      <p:sp>
        <p:nvSpPr>
          <p:cNvPr id="34823" name="Rettangolo 6">
            <a:extLst>
              <a:ext uri="{FF2B5EF4-FFF2-40B4-BE49-F238E27FC236}">
                <a16:creationId xmlns:a16="http://schemas.microsoft.com/office/drawing/2014/main" xmlns="" id="{C71BF0F4-FCEB-4143-9334-61B456D23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535113"/>
            <a:ext cx="8280598" cy="1608133"/>
          </a:xfrm>
          <a:prstGeom prst="rect">
            <a:avLst/>
          </a:prstGeom>
          <a:noFill/>
          <a:ln w="9525">
            <a:solidFill>
              <a:srgbClr val="8A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9048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ts val="300"/>
              </a:spcBef>
              <a:buFontTx/>
              <a:buNone/>
            </a:pPr>
            <a:r>
              <a:rPr lang="it-IT" altLang="it-IT" sz="1600" b="1" dirty="0">
                <a:cs typeface="Arial" panose="020B0604020202020204" pitchFamily="34" charset="0"/>
              </a:rPr>
              <a:t>2°, 3° e 4° GIORNO </a:t>
            </a:r>
            <a:r>
              <a:rPr lang="it-IT" altLang="it-IT" sz="1600" dirty="0">
                <a:cs typeface="Arial" panose="020B0604020202020204" pitchFamily="34" charset="0"/>
              </a:rPr>
              <a:t>– 12-14 Marzo 2019</a:t>
            </a:r>
          </a:p>
          <a:p>
            <a:pPr algn="just">
              <a:lnSpc>
                <a:spcPct val="100000"/>
              </a:lnSpc>
              <a:spcBef>
                <a:spcPts val="300"/>
              </a:spcBef>
              <a:buFontTx/>
              <a:buNone/>
            </a:pPr>
            <a:r>
              <a:rPr lang="it-IT" altLang="it-IT" sz="1600" b="1" dirty="0">
                <a:cs typeface="Arial" panose="020B0604020202020204" pitchFamily="34" charset="0"/>
              </a:rPr>
              <a:t>Visita a 3 corsi di studio (ogni giorno). </a:t>
            </a:r>
            <a:r>
              <a:rPr lang="it-IT" altLang="it-IT" sz="1600" dirty="0">
                <a:cs typeface="Arial" panose="020B0604020202020204" pitchFamily="34" charset="0"/>
              </a:rPr>
              <a:t>La CEV si divide in </a:t>
            </a:r>
            <a:r>
              <a:rPr lang="it-IT" altLang="it-IT" sz="1600" b="1" dirty="0">
                <a:cs typeface="Arial" panose="020B0604020202020204" pitchFamily="34" charset="0"/>
              </a:rPr>
              <a:t>3 sotto-commissioni</a:t>
            </a:r>
            <a:r>
              <a:rPr lang="it-IT" altLang="it-IT" sz="1600" dirty="0">
                <a:cs typeface="Arial" panose="020B0604020202020204" pitchFamily="34" charset="0"/>
              </a:rPr>
              <a:t>,  ciascuna coordinata da un esperto di sistema e composta da almeno </a:t>
            </a:r>
            <a:r>
              <a:rPr lang="it-IT" altLang="it-IT" sz="1600" u="sng" dirty="0">
                <a:cs typeface="Arial" panose="020B0604020202020204" pitchFamily="34" charset="0"/>
              </a:rPr>
              <a:t>3 esperti  disciplinari e 1 studente valutatore</a:t>
            </a:r>
            <a:r>
              <a:rPr lang="it-IT" altLang="it-IT" sz="1600" dirty="0">
                <a:cs typeface="Arial" panose="020B0604020202020204" pitchFamily="34" charset="0"/>
              </a:rPr>
              <a:t>, al fine di analizzare in parallelo ogni giorno 3 </a:t>
            </a:r>
            <a:r>
              <a:rPr lang="it-IT" altLang="it-IT" sz="1600" dirty="0" err="1">
                <a:cs typeface="Arial" panose="020B0604020202020204" pitchFamily="34" charset="0"/>
              </a:rPr>
              <a:t>CdS</a:t>
            </a:r>
            <a:r>
              <a:rPr lang="it-IT" altLang="it-IT" sz="1600" dirty="0">
                <a:cs typeface="Arial" panose="020B0604020202020204" pitchFamily="34" charset="0"/>
              </a:rPr>
              <a:t>  (requisito R3). I dipartimenti scelti verranno valutati (Requisito R4.B) in occasione degli  incontri relativi al </a:t>
            </a:r>
            <a:r>
              <a:rPr lang="it-IT" altLang="it-IT" sz="1600" dirty="0" err="1">
                <a:cs typeface="Arial" panose="020B0604020202020204" pitchFamily="34" charset="0"/>
              </a:rPr>
              <a:t>CdS</a:t>
            </a:r>
            <a:r>
              <a:rPr lang="it-IT" altLang="it-IT" sz="1600" dirty="0">
                <a:cs typeface="Arial" panose="020B0604020202020204" pitchFamily="34" charset="0"/>
              </a:rPr>
              <a:t> afferente al Dipartimento scelto.</a:t>
            </a:r>
          </a:p>
        </p:txBody>
      </p:sp>
    </p:spTree>
    <p:extLst>
      <p:ext uri="{BB962C8B-B14F-4D97-AF65-F5344CB8AC3E}">
        <p14:creationId xmlns:p14="http://schemas.microsoft.com/office/powerpoint/2010/main" val="1787650778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2E146E77-56EF-FE4C-A514-3804E50A6B46}"/>
              </a:ext>
            </a:extLst>
          </p:cNvPr>
          <p:cNvSpPr txBox="1"/>
          <p:nvPr/>
        </p:nvSpPr>
        <p:spPr>
          <a:xfrm>
            <a:off x="539750" y="188913"/>
            <a:ext cx="4679950" cy="26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it-IT" sz="1100" b="1" i="1" dirty="0">
                <a:solidFill>
                  <a:srgbClr val="808080"/>
                </a:solidFill>
                <a:latin typeface="Calibri" panose="020F0502020204030204" pitchFamily="34" charset="0"/>
              </a:rPr>
              <a:t>Nucleo di valutazione </a:t>
            </a:r>
            <a:r>
              <a:rPr lang="it-IT" sz="1100" dirty="0">
                <a:solidFill>
                  <a:srgbClr val="808080"/>
                </a:solidFill>
                <a:latin typeface="Calibri" panose="020F0502020204030204" pitchFamily="34" charset="0"/>
              </a:rPr>
              <a:t>Università degli Studi di Milano-Bicocca </a:t>
            </a:r>
            <a:endParaRPr lang="it-IT" sz="1100" b="1" i="1" dirty="0">
              <a:solidFill>
                <a:srgbClr val="80808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CasellaDiTesto 1">
            <a:extLst>
              <a:ext uri="{FF2B5EF4-FFF2-40B4-BE49-F238E27FC236}">
                <a16:creationId xmlns:a16="http://schemas.microsoft.com/office/drawing/2014/main" xmlns="" id="{7BAD2A0D-2E8A-5C44-86B5-78D276B9A3AF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539750" y="606425"/>
            <a:ext cx="8377238" cy="430213"/>
          </a:xfrm>
          <a:prstGeom prst="rect">
            <a:avLst/>
          </a:prstGeom>
          <a:solidFill>
            <a:srgbClr val="8A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2200">
                <a:solidFill>
                  <a:schemeClr val="bg1"/>
                </a:solidFill>
              </a:rPr>
              <a:t>La formazione dei giudizi  - Sede</a:t>
            </a:r>
          </a:p>
        </p:txBody>
      </p:sp>
      <p:sp>
        <p:nvSpPr>
          <p:cNvPr id="41991" name="CasellaDiTesto 3">
            <a:extLst>
              <a:ext uri="{FF2B5EF4-FFF2-40B4-BE49-F238E27FC236}">
                <a16:creationId xmlns:a16="http://schemas.microsoft.com/office/drawing/2014/main" xmlns="" id="{BFF65E52-1B93-7741-BEDF-413E62E1F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22050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it-IT" altLang="it-IT" sz="180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xmlns="" id="{92FBBD9F-B34B-1245-A4C1-5497F3B8B6D8}"/>
              </a:ext>
            </a:extLst>
          </p:cNvPr>
          <p:cNvGraphicFramePr>
            <a:graphicFrameLocks noGrp="1"/>
          </p:cNvGraphicFramePr>
          <p:nvPr/>
        </p:nvGraphicFramePr>
        <p:xfrm>
          <a:off x="542925" y="1192213"/>
          <a:ext cx="8377239" cy="4210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0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569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03253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alibri Light" panose="020F0302020204030204" pitchFamily="34" charset="0"/>
                        </a:rPr>
                        <a:t>Punteggio</a:t>
                      </a:r>
                      <a:r>
                        <a:rPr lang="it-IT" sz="2000" baseline="0" dirty="0">
                          <a:latin typeface="Calibri Light" panose="020F0302020204030204" pitchFamily="34" charset="0"/>
                        </a:rPr>
                        <a:t> finale</a:t>
                      </a:r>
                    </a:p>
                    <a:p>
                      <a:pPr algn="ctr"/>
                      <a:r>
                        <a:rPr lang="it-IT" sz="2000" baseline="0" dirty="0">
                          <a:latin typeface="Calibri Light" panose="020F0302020204030204" pitchFamily="34" charset="0"/>
                        </a:rPr>
                        <a:t>(Pfin)</a:t>
                      </a:r>
                      <a:endParaRPr lang="it-IT" sz="2000" dirty="0">
                        <a:latin typeface="Calibri Light" panose="020F0302020204030204" pitchFamily="34" charset="0"/>
                      </a:endParaRP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alibri Light" panose="020F0302020204030204" pitchFamily="34" charset="0"/>
                        </a:rPr>
                        <a:t>Giudizio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>
                          <a:latin typeface="Calibri Light" panose="020F0302020204030204" pitchFamily="34" charset="0"/>
                        </a:rPr>
                        <a:t>Esito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54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it-IT" sz="1800" i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Pfin</a:t>
                      </a:r>
                      <a:r>
                        <a:rPr lang="it-IT" sz="18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≥7,5</a:t>
                      </a:r>
                    </a:p>
                  </a:txBody>
                  <a:tcPr marT="45722" marB="4572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A: molto positivo</a:t>
                      </a:r>
                    </a:p>
                    <a:p>
                      <a:endParaRPr lang="it-IT" sz="1800" dirty="0"/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Calibri Light" panose="020F0302020204030204" pitchFamily="34" charset="0"/>
                        </a:rPr>
                        <a:t>Accreditamento periodico di validità quinquennale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93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6,5≤</a:t>
                      </a:r>
                      <a:r>
                        <a:rPr lang="it-IT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Pfin</a:t>
                      </a:r>
                      <a:r>
                        <a:rPr lang="it-IT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&lt;7,5</a:t>
                      </a:r>
                      <a:endParaRPr lang="it-IT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45722" marB="4572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B: pienamente soddisfacente</a:t>
                      </a:r>
                    </a:p>
                  </a:txBody>
                  <a:tcPr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Calibri Light" panose="020F0302020204030204" pitchFamily="34" charset="0"/>
                        </a:rPr>
                        <a:t>Accreditamento periodico di validità quinquennale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93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5,5≤</a:t>
                      </a:r>
                      <a:r>
                        <a:rPr lang="it-IT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Pfin</a:t>
                      </a:r>
                      <a:r>
                        <a:rPr lang="it-IT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&lt;6,5</a:t>
                      </a:r>
                    </a:p>
                  </a:txBody>
                  <a:tcPr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C: soddisfacente</a:t>
                      </a:r>
                    </a:p>
                  </a:txBody>
                  <a:tcPr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latin typeface="Calibri Light" panose="020F0302020204030204" pitchFamily="34" charset="0"/>
                        </a:rPr>
                        <a:t>Accreditamento periodico di validità quinquennale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3232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4≤</a:t>
                      </a:r>
                      <a:r>
                        <a:rPr lang="it-IT" sz="1800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Pfin</a:t>
                      </a:r>
                      <a:r>
                        <a:rPr lang="it-IT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&lt;5,5</a:t>
                      </a:r>
                      <a:endParaRPr lang="it-IT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D: condizionato</a:t>
                      </a:r>
                      <a:endParaRPr lang="it-IT" sz="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Calibri Light" panose="020F0302020204030204" pitchFamily="34" charset="0"/>
                        </a:rPr>
                        <a:t>Accreditamento temporalmente vincolato che, in caso di mancato superamento delle riserve segnalate</a:t>
                      </a:r>
                      <a:r>
                        <a:rPr lang="it-IT" sz="1600" baseline="0" dirty="0">
                          <a:latin typeface="Calibri Light" panose="020F0302020204030204" pitchFamily="34" charset="0"/>
                        </a:rPr>
                        <a:t> entro il termine stabilito al momento della valutazione, comporta lo stesso esito del giudizio </a:t>
                      </a:r>
                      <a:endParaRPr lang="it-IT" sz="1600" dirty="0">
                        <a:latin typeface="Calibri Light" panose="020F0302020204030204" pitchFamily="34" charset="0"/>
                      </a:endParaRP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92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Pfin</a:t>
                      </a:r>
                      <a:r>
                        <a:rPr kumimoji="0" lang="it-I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&lt;4</a:t>
                      </a:r>
                    </a:p>
                  </a:txBody>
                  <a:tcPr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E: insoddisfacente</a:t>
                      </a:r>
                    </a:p>
                  </a:txBody>
                  <a:tcPr marT="45722" marB="457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Calibri Light" panose="020F0302020204030204" pitchFamily="34" charset="0"/>
                        </a:rPr>
                        <a:t>Soppressione della sede</a:t>
                      </a:r>
                    </a:p>
                  </a:txBody>
                  <a:tcPr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687128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1">
            <a:extLst>
              <a:ext uri="{FF2B5EF4-FFF2-40B4-BE49-F238E27FC236}">
                <a16:creationId xmlns:a16="http://schemas.microsoft.com/office/drawing/2014/main" xmlns="" id="{815F47B7-896E-6D47-A6ED-40162BF3E608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611560" y="364681"/>
            <a:ext cx="8377238" cy="430213"/>
          </a:xfrm>
          <a:prstGeom prst="rect">
            <a:avLst/>
          </a:prstGeom>
          <a:solidFill>
            <a:srgbClr val="8A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2200" dirty="0">
                <a:solidFill>
                  <a:schemeClr val="bg1"/>
                </a:solidFill>
              </a:rPr>
              <a:t>La rilevazione delle opinioni degli studenti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C9BFD1DE-ADF9-E94E-BB66-D32C57F69949}"/>
              </a:ext>
            </a:extLst>
          </p:cNvPr>
          <p:cNvSpPr/>
          <p:nvPr/>
        </p:nvSpPr>
        <p:spPr>
          <a:xfrm>
            <a:off x="611560" y="980728"/>
            <a:ext cx="7992888" cy="4438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it-IT" dirty="0"/>
              <a:t>La rilevazione dell’opinione degli studenti svolta dagli Atenei è </a:t>
            </a:r>
            <a:r>
              <a:rPr lang="it-IT" b="1" dirty="0"/>
              <a:t>obbligatoria</a:t>
            </a:r>
            <a:r>
              <a:rPr lang="it-IT" dirty="0"/>
              <a:t> per gli studenti frequentanti ai sensi dell’art. 1, comma 2, della L. 370/1999, e delegata ai singoli Atenei. </a:t>
            </a:r>
          </a:p>
          <a:p>
            <a:pPr algn="just">
              <a:lnSpc>
                <a:spcPct val="200000"/>
              </a:lnSpc>
            </a:pPr>
            <a:r>
              <a:rPr lang="it-IT" dirty="0"/>
              <a:t>I questionari devono obbligatoriamente prevedere i quesiti definiti da </a:t>
            </a:r>
            <a:r>
              <a:rPr lang="it-IT" b="1" dirty="0"/>
              <a:t>ANVUR</a:t>
            </a:r>
            <a:r>
              <a:rPr lang="it-IT" dirty="0"/>
              <a:t>, a cui potranno esserne aggiunti altri da parte degli Atenei. </a:t>
            </a:r>
          </a:p>
          <a:p>
            <a:pPr algn="just">
              <a:lnSpc>
                <a:spcPct val="200000"/>
              </a:lnSpc>
            </a:pPr>
            <a:r>
              <a:rPr lang="it-IT" dirty="0"/>
              <a:t>La rilevazione sistematica delle opinioni degli studenti fa parte integrante del </a:t>
            </a:r>
            <a:r>
              <a:rPr lang="it-IT" b="1" dirty="0"/>
              <a:t>sistema di AQ degli Atenei </a:t>
            </a:r>
            <a:r>
              <a:rPr lang="it-IT" dirty="0"/>
              <a:t>ed è quindi un </a:t>
            </a:r>
            <a:r>
              <a:rPr lang="it-IT" b="1" dirty="0"/>
              <a:t>requisito necessario per l’accreditamento</a:t>
            </a:r>
            <a:r>
              <a:rPr lang="it-IT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74107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xmlns="" id="{96C5E5CD-54D0-9A44-9323-84E466874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052736"/>
            <a:ext cx="7587583" cy="4710710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xmlns="" id="{E5D38D74-F60D-2444-BEB9-160B991BB9CB}"/>
              </a:ext>
            </a:extLst>
          </p:cNvPr>
          <p:cNvSpPr/>
          <p:nvPr/>
        </p:nvSpPr>
        <p:spPr>
          <a:xfrm>
            <a:off x="2815559" y="6021288"/>
            <a:ext cx="346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opinionistudenti.unimib.it</a:t>
            </a:r>
            <a:r>
              <a:rPr lang="en-GB" dirty="0"/>
              <a:t>/</a:t>
            </a:r>
          </a:p>
        </p:txBody>
      </p:sp>
      <p:sp>
        <p:nvSpPr>
          <p:cNvPr id="4" name="CasellaDiTesto 1">
            <a:extLst>
              <a:ext uri="{FF2B5EF4-FFF2-40B4-BE49-F238E27FC236}">
                <a16:creationId xmlns:a16="http://schemas.microsoft.com/office/drawing/2014/main" xmlns="" id="{815F47B7-896E-6D47-A6ED-40162BF3E608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611560" y="364681"/>
            <a:ext cx="8377238" cy="430213"/>
          </a:xfrm>
          <a:prstGeom prst="rect">
            <a:avLst/>
          </a:prstGeom>
          <a:solidFill>
            <a:srgbClr val="8A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2200" dirty="0">
                <a:solidFill>
                  <a:schemeClr val="bg1"/>
                </a:solidFill>
              </a:rPr>
              <a:t>La rilevazione delle opinioni degli studenti</a:t>
            </a:r>
          </a:p>
        </p:txBody>
      </p:sp>
    </p:spTree>
    <p:extLst>
      <p:ext uri="{BB962C8B-B14F-4D97-AF65-F5344CB8AC3E}">
        <p14:creationId xmlns:p14="http://schemas.microsoft.com/office/powerpoint/2010/main" val="3320821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1">
            <a:extLst>
              <a:ext uri="{FF2B5EF4-FFF2-40B4-BE49-F238E27FC236}">
                <a16:creationId xmlns:a16="http://schemas.microsoft.com/office/drawing/2014/main" xmlns="" id="{815F47B7-896E-6D47-A6ED-40162BF3E608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611560" y="364681"/>
            <a:ext cx="8377238" cy="430213"/>
          </a:xfrm>
          <a:prstGeom prst="rect">
            <a:avLst/>
          </a:prstGeom>
          <a:solidFill>
            <a:srgbClr val="8A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2200" dirty="0">
                <a:solidFill>
                  <a:schemeClr val="bg1"/>
                </a:solidFill>
              </a:rPr>
              <a:t>La rilevazione delle opinioni degli studenti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5A3D1063-A36C-E045-9894-AE8A35EAAEEA}"/>
              </a:ext>
            </a:extLst>
          </p:cNvPr>
          <p:cNvSpPr txBox="1"/>
          <p:nvPr/>
        </p:nvSpPr>
        <p:spPr>
          <a:xfrm>
            <a:off x="755576" y="1268760"/>
            <a:ext cx="7704855" cy="2222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/>
              <a:t>la rilevazione delle opinioni degli studenti è alla base del processo di qualità ma non fa strettamente parte della visita della CEV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/>
              <a:t>nel corso della visita CEV alcune classi saranno visitate durante le lezioni e gli studenti saranno intervistati dalle sotto-commissione CEV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7753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2E146E77-56EF-FE4C-A514-3804E50A6B46}"/>
              </a:ext>
            </a:extLst>
          </p:cNvPr>
          <p:cNvSpPr txBox="1"/>
          <p:nvPr/>
        </p:nvSpPr>
        <p:spPr>
          <a:xfrm>
            <a:off x="539750" y="188913"/>
            <a:ext cx="4679950" cy="26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it-IT" sz="1100" b="1" i="1" dirty="0">
                <a:solidFill>
                  <a:srgbClr val="808080"/>
                </a:solidFill>
                <a:latin typeface="Calibri" panose="020F0502020204030204" pitchFamily="34" charset="0"/>
              </a:rPr>
              <a:t>Nucleo di valutazione </a:t>
            </a:r>
            <a:r>
              <a:rPr lang="it-IT" sz="1100" dirty="0">
                <a:solidFill>
                  <a:srgbClr val="808080"/>
                </a:solidFill>
                <a:latin typeface="Calibri" panose="020F0502020204030204" pitchFamily="34" charset="0"/>
              </a:rPr>
              <a:t>Università degli Studi di Milano-Bicocca </a:t>
            </a:r>
            <a:endParaRPr lang="it-IT" sz="1100" b="1" i="1" dirty="0">
              <a:solidFill>
                <a:srgbClr val="80808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CasellaDiTesto 1">
            <a:extLst>
              <a:ext uri="{FF2B5EF4-FFF2-40B4-BE49-F238E27FC236}">
                <a16:creationId xmlns:a16="http://schemas.microsoft.com/office/drawing/2014/main" xmlns="" id="{7BAD2A0D-2E8A-5C44-86B5-78D276B9A3AF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539750" y="606425"/>
            <a:ext cx="8377238" cy="430213"/>
          </a:xfrm>
          <a:prstGeom prst="rect">
            <a:avLst/>
          </a:prstGeom>
          <a:solidFill>
            <a:srgbClr val="8A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2200" dirty="0">
                <a:solidFill>
                  <a:schemeClr val="bg1"/>
                </a:solidFill>
              </a:rPr>
              <a:t>Rappresentanti degli Studenti</a:t>
            </a:r>
          </a:p>
        </p:txBody>
      </p:sp>
      <p:sp>
        <p:nvSpPr>
          <p:cNvPr id="41991" name="CasellaDiTesto 3">
            <a:extLst>
              <a:ext uri="{FF2B5EF4-FFF2-40B4-BE49-F238E27FC236}">
                <a16:creationId xmlns:a16="http://schemas.microsoft.com/office/drawing/2014/main" xmlns="" id="{BFF65E52-1B93-7741-BEDF-413E62E1F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22050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it-IT" altLang="it-IT" sz="180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C54112A1-D382-8F4D-B698-16F7CD8D121E}"/>
              </a:ext>
            </a:extLst>
          </p:cNvPr>
          <p:cNvSpPr txBox="1"/>
          <p:nvPr/>
        </p:nvSpPr>
        <p:spPr>
          <a:xfrm>
            <a:off x="899592" y="1268760"/>
            <a:ext cx="565271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Organi d'Ateneo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Senato accademico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Consiglio di Amministrazione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Consiglio degli Studenti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Presidio di Qualità di Ateneo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Nucleo di Valutazione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Comitato per lo Sport Universitario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Consiglio della Biblioteca d'Ateneo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Consiglio della Scuola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Consiglio di Dipartimento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Consiglio di Coordinamento Didattico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Commissione Paritetica Docenti-Studenti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Gruppi di riesame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xmlns="" id="{D1EA80CC-F8BB-374F-B07B-8100359E87C4}"/>
              </a:ext>
            </a:extLst>
          </p:cNvPr>
          <p:cNvSpPr txBox="1"/>
          <p:nvPr/>
        </p:nvSpPr>
        <p:spPr>
          <a:xfrm>
            <a:off x="755576" y="5516077"/>
            <a:ext cx="7440295" cy="1300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20000"/>
              </a:lnSpc>
              <a:buClr>
                <a:srgbClr val="6FAC46"/>
              </a:buClr>
              <a:buSzPct val="89583"/>
              <a:tabLst>
                <a:tab pos="357505" algn="l"/>
              </a:tabLst>
            </a:pPr>
            <a:r>
              <a:rPr sz="2400" spc="-15" dirty="0">
                <a:solidFill>
                  <a:srgbClr val="2E5496"/>
                </a:solidFill>
                <a:latin typeface="Calibri"/>
                <a:cs typeface="Calibri"/>
              </a:rPr>
              <a:t>Un</a:t>
            </a:r>
            <a:r>
              <a:rPr sz="2400" spc="-1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5496"/>
                </a:solidFill>
                <a:latin typeface="Calibri"/>
                <a:cs typeface="Calibri"/>
              </a:rPr>
              <a:t>Ra</a:t>
            </a:r>
            <a:r>
              <a:rPr sz="2400" spc="-5" dirty="0">
                <a:solidFill>
                  <a:srgbClr val="2E5496"/>
                </a:solidFill>
                <a:latin typeface="Calibri"/>
                <a:cs typeface="Calibri"/>
              </a:rPr>
              <a:t>pp</a:t>
            </a:r>
            <a:r>
              <a:rPr sz="2400" spc="-35" dirty="0">
                <a:solidFill>
                  <a:srgbClr val="2E5496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2E5496"/>
                </a:solidFill>
                <a:latin typeface="Calibri"/>
                <a:cs typeface="Calibri"/>
              </a:rPr>
              <a:t>ese</a:t>
            </a:r>
            <a:r>
              <a:rPr sz="2400" spc="-25" dirty="0">
                <a:solidFill>
                  <a:srgbClr val="2E5496"/>
                </a:solidFill>
                <a:latin typeface="Calibri"/>
                <a:cs typeface="Calibri"/>
              </a:rPr>
              <a:t>n</a:t>
            </a:r>
            <a:r>
              <a:rPr sz="2400" spc="-35" dirty="0">
                <a:solidFill>
                  <a:srgbClr val="2E5496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2E5496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2E5496"/>
                </a:solidFill>
                <a:latin typeface="Calibri"/>
                <a:cs typeface="Calibri"/>
              </a:rPr>
              <a:t>n</a:t>
            </a:r>
            <a:r>
              <a:rPr sz="2400" spc="-35" dirty="0">
                <a:solidFill>
                  <a:srgbClr val="2E5496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5496"/>
                </a:solidFill>
                <a:latin typeface="Calibri"/>
                <a:cs typeface="Calibri"/>
              </a:rPr>
              <a:t>degl</a:t>
            </a:r>
            <a:r>
              <a:rPr sz="2400" dirty="0">
                <a:solidFill>
                  <a:srgbClr val="2E5496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2E5496"/>
                </a:solidFill>
                <a:latin typeface="Calibri"/>
                <a:cs typeface="Calibri"/>
              </a:rPr>
              <a:t> Stude</a:t>
            </a:r>
            <a:r>
              <a:rPr sz="2400" spc="-15" dirty="0">
                <a:solidFill>
                  <a:srgbClr val="2E5496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2E5496"/>
                </a:solidFill>
                <a:latin typeface="Calibri"/>
                <a:cs typeface="Calibri"/>
              </a:rPr>
              <a:t>ti </a:t>
            </a:r>
            <a:r>
              <a:rPr sz="2400" spc="-20" dirty="0">
                <a:solidFill>
                  <a:srgbClr val="2E5496"/>
                </a:solidFill>
                <a:latin typeface="Calibri"/>
                <a:cs typeface="Calibri"/>
              </a:rPr>
              <a:t>d</a:t>
            </a:r>
            <a:r>
              <a:rPr sz="2400" spc="-25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2E5496"/>
                </a:solidFill>
                <a:latin typeface="Calibri"/>
                <a:cs typeface="Calibri"/>
              </a:rPr>
              <a:t>v</a:t>
            </a:r>
            <a:r>
              <a:rPr sz="2400" spc="-15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2400" spc="1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5496"/>
                </a:solidFill>
                <a:latin typeface="Calibri"/>
                <a:cs typeface="Calibri"/>
              </a:rPr>
              <a:t>SAPER</a:t>
            </a:r>
            <a:r>
              <a:rPr sz="240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2400" spc="-3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5496"/>
                </a:solidFill>
                <a:latin typeface="Calibri"/>
                <a:cs typeface="Calibri"/>
              </a:rPr>
              <a:t>SA</a:t>
            </a:r>
            <a:r>
              <a:rPr sz="2400" spc="-25" dirty="0">
                <a:solidFill>
                  <a:srgbClr val="2E5496"/>
                </a:solidFill>
                <a:latin typeface="Calibri"/>
                <a:cs typeface="Calibri"/>
              </a:rPr>
              <a:t>P</a:t>
            </a:r>
            <a:r>
              <a:rPr sz="2400" spc="-5" dirty="0">
                <a:solidFill>
                  <a:srgbClr val="2E5496"/>
                </a:solidFill>
                <a:latin typeface="Calibri"/>
                <a:cs typeface="Calibri"/>
              </a:rPr>
              <a:t>ER SPI</a:t>
            </a:r>
            <a:r>
              <a:rPr sz="2400" spc="-2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2400" spc="-15" dirty="0">
                <a:solidFill>
                  <a:srgbClr val="2E5496"/>
                </a:solidFill>
                <a:latin typeface="Calibri"/>
                <a:cs typeface="Calibri"/>
              </a:rPr>
              <a:t>GARE</a:t>
            </a:r>
            <a:r>
              <a:rPr sz="2400" spc="-2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5496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5496"/>
                </a:solidFill>
                <a:latin typeface="Calibri"/>
                <a:cs typeface="Calibri"/>
              </a:rPr>
              <a:t>che</a:t>
            </a:r>
            <a:r>
              <a:rPr sz="2400" spc="-1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5496"/>
                </a:solidFill>
                <a:latin typeface="Calibri"/>
                <a:cs typeface="Calibri"/>
              </a:rPr>
              <a:t>o</a:t>
            </a:r>
            <a:r>
              <a:rPr sz="2400" spc="-50" dirty="0">
                <a:solidFill>
                  <a:srgbClr val="2E5496"/>
                </a:solidFill>
                <a:latin typeface="Calibri"/>
                <a:cs typeface="Calibri"/>
              </a:rPr>
              <a:t>r</a:t>
            </a:r>
            <a:r>
              <a:rPr sz="2400" spc="-65" dirty="0">
                <a:solidFill>
                  <a:srgbClr val="2E5496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2E5496"/>
                </a:solidFill>
                <a:latin typeface="Calibri"/>
                <a:cs typeface="Calibri"/>
              </a:rPr>
              <a:t>ano </a:t>
            </a:r>
            <a:r>
              <a:rPr sz="2400" spc="-15" dirty="0">
                <a:solidFill>
                  <a:srgbClr val="2E5496"/>
                </a:solidFill>
                <a:latin typeface="Calibri"/>
                <a:cs typeface="Calibri"/>
              </a:rPr>
              <a:t>è</a:t>
            </a:r>
            <a:r>
              <a:rPr sz="2400" spc="-1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2E5496"/>
                </a:solidFill>
                <a:latin typeface="Calibri"/>
                <a:cs typeface="Calibri"/>
              </a:rPr>
              <a:t>s</a:t>
            </a:r>
            <a:r>
              <a:rPr sz="2400" spc="-35" dirty="0">
                <a:solidFill>
                  <a:srgbClr val="2E5496"/>
                </a:solidFill>
                <a:latin typeface="Calibri"/>
                <a:cs typeface="Calibri"/>
              </a:rPr>
              <a:t>t</a:t>
            </a:r>
            <a:r>
              <a:rPr sz="2400" spc="-25" dirty="0">
                <a:solidFill>
                  <a:srgbClr val="2E5496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2E5496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2E5496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5496"/>
                </a:solidFill>
                <a:latin typeface="Calibri"/>
                <a:cs typeface="Calibri"/>
              </a:rPr>
              <a:t>ele</a:t>
            </a:r>
            <a:r>
              <a:rPr sz="2400" spc="-50" dirty="0">
                <a:solidFill>
                  <a:srgbClr val="2E5496"/>
                </a:solidFill>
                <a:latin typeface="Calibri"/>
                <a:cs typeface="Calibri"/>
              </a:rPr>
              <a:t>t</a:t>
            </a:r>
            <a:r>
              <a:rPr sz="2400" spc="-35" dirty="0">
                <a:solidFill>
                  <a:srgbClr val="2E5496"/>
                </a:solidFill>
                <a:latin typeface="Calibri"/>
                <a:cs typeface="Calibri"/>
              </a:rPr>
              <a:t>t</a:t>
            </a:r>
            <a:r>
              <a:rPr sz="2400" spc="-55" dirty="0">
                <a:solidFill>
                  <a:srgbClr val="2E5496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2E5496"/>
                </a:solidFill>
                <a:latin typeface="Calibri"/>
                <a:cs typeface="Calibri"/>
              </a:rPr>
              <a:t>,</a:t>
            </a:r>
            <a:r>
              <a:rPr sz="240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5496"/>
                </a:solidFill>
                <a:latin typeface="Calibri"/>
                <a:cs typeface="Calibri"/>
              </a:rPr>
              <a:t>qual</a:t>
            </a:r>
            <a:r>
              <a:rPr sz="2400" dirty="0">
                <a:solidFill>
                  <a:srgbClr val="2E5496"/>
                </a:solidFill>
                <a:latin typeface="Calibri"/>
                <a:cs typeface="Calibri"/>
              </a:rPr>
              <a:t>i</a:t>
            </a:r>
            <a:r>
              <a:rPr sz="2400" spc="-5" dirty="0">
                <a:solidFill>
                  <a:srgbClr val="2E5496"/>
                </a:solidFill>
                <a:latin typeface="Calibri"/>
                <a:cs typeface="Calibri"/>
              </a:rPr>
              <a:t> s</a:t>
            </a:r>
            <a:r>
              <a:rPr sz="2400" spc="-10" dirty="0">
                <a:solidFill>
                  <a:srgbClr val="2E5496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2E5496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2E5496"/>
                </a:solidFill>
                <a:latin typeface="Calibri"/>
                <a:cs typeface="Calibri"/>
              </a:rPr>
              <a:t>o le</a:t>
            </a:r>
            <a:r>
              <a:rPr sz="2400" spc="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5496"/>
                </a:solidFill>
                <a:latin typeface="Calibri"/>
                <a:cs typeface="Calibri"/>
              </a:rPr>
              <a:t>sue </a:t>
            </a:r>
            <a:r>
              <a:rPr sz="2400" spc="-35" dirty="0">
                <a:solidFill>
                  <a:srgbClr val="2E5496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2E5496"/>
                </a:solidFill>
                <a:latin typeface="Calibri"/>
                <a:cs typeface="Calibri"/>
              </a:rPr>
              <a:t>omp</a:t>
            </a:r>
            <a:r>
              <a:rPr sz="2400" spc="-10" dirty="0">
                <a:solidFill>
                  <a:srgbClr val="2E5496"/>
                </a:solidFill>
                <a:latin typeface="Calibri"/>
                <a:cs typeface="Calibri"/>
              </a:rPr>
              <a:t>e</a:t>
            </a:r>
            <a:r>
              <a:rPr sz="2400" spc="-35" dirty="0">
                <a:solidFill>
                  <a:srgbClr val="2E5496"/>
                </a:solidFill>
                <a:latin typeface="Calibri"/>
                <a:cs typeface="Calibri"/>
              </a:rPr>
              <a:t>t</a:t>
            </a:r>
            <a:r>
              <a:rPr sz="2400" spc="-15" dirty="0">
                <a:solidFill>
                  <a:srgbClr val="2E5496"/>
                </a:solidFill>
                <a:latin typeface="Calibri"/>
                <a:cs typeface="Calibri"/>
              </a:rPr>
              <a:t>en</a:t>
            </a:r>
            <a:r>
              <a:rPr sz="2400" spc="-60" dirty="0">
                <a:solidFill>
                  <a:srgbClr val="2E5496"/>
                </a:solidFill>
                <a:latin typeface="Calibri"/>
                <a:cs typeface="Calibri"/>
              </a:rPr>
              <a:t>z</a:t>
            </a:r>
            <a:r>
              <a:rPr sz="2400" spc="-10" dirty="0">
                <a:solidFill>
                  <a:srgbClr val="2E5496"/>
                </a:solidFill>
                <a:latin typeface="Calibri"/>
                <a:cs typeface="Calibri"/>
              </a:rPr>
              <a:t>e!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4417997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xmlns="" id="{398482C6-B244-FE40-9483-269780E0E4E1}"/>
              </a:ext>
            </a:extLst>
          </p:cNvPr>
          <p:cNvSpPr/>
          <p:nvPr/>
        </p:nvSpPr>
        <p:spPr>
          <a:xfrm>
            <a:off x="1475656" y="2060848"/>
            <a:ext cx="6832219" cy="3770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xmlns="" id="{1AEBD3EE-C96D-034F-AFDC-0C86FC1DE3B7}"/>
              </a:ext>
            </a:extLst>
          </p:cNvPr>
          <p:cNvSpPr/>
          <p:nvPr/>
        </p:nvSpPr>
        <p:spPr>
          <a:xfrm>
            <a:off x="1475656" y="4437755"/>
            <a:ext cx="1293495" cy="731520"/>
          </a:xfrm>
          <a:custGeom>
            <a:avLst/>
            <a:gdLst/>
            <a:ahLst/>
            <a:cxnLst/>
            <a:rect l="l" t="t" r="r" b="b"/>
            <a:pathLst>
              <a:path w="1293495" h="731520">
                <a:moveTo>
                  <a:pt x="1171321" y="0"/>
                </a:moveTo>
                <a:lnTo>
                  <a:pt x="113418" y="292"/>
                </a:lnTo>
                <a:lnTo>
                  <a:pt x="72135" y="10602"/>
                </a:lnTo>
                <a:lnTo>
                  <a:pt x="37808" y="33678"/>
                </a:lnTo>
                <a:lnTo>
                  <a:pt x="13149" y="66804"/>
                </a:lnTo>
                <a:lnTo>
                  <a:pt x="872" y="107269"/>
                </a:lnTo>
                <a:lnTo>
                  <a:pt x="0" y="121919"/>
                </a:lnTo>
                <a:lnTo>
                  <a:pt x="292" y="618101"/>
                </a:lnTo>
                <a:lnTo>
                  <a:pt x="10602" y="659384"/>
                </a:lnTo>
                <a:lnTo>
                  <a:pt x="33678" y="693711"/>
                </a:lnTo>
                <a:lnTo>
                  <a:pt x="66804" y="718370"/>
                </a:lnTo>
                <a:lnTo>
                  <a:pt x="107269" y="730647"/>
                </a:lnTo>
                <a:lnTo>
                  <a:pt x="121919" y="731520"/>
                </a:lnTo>
                <a:lnTo>
                  <a:pt x="1179822" y="731227"/>
                </a:lnTo>
                <a:lnTo>
                  <a:pt x="1221105" y="720917"/>
                </a:lnTo>
                <a:lnTo>
                  <a:pt x="1255432" y="697841"/>
                </a:lnTo>
                <a:lnTo>
                  <a:pt x="1280091" y="664715"/>
                </a:lnTo>
                <a:lnTo>
                  <a:pt x="1292368" y="624250"/>
                </a:lnTo>
                <a:lnTo>
                  <a:pt x="1293240" y="609600"/>
                </a:lnTo>
                <a:lnTo>
                  <a:pt x="1292948" y="113418"/>
                </a:lnTo>
                <a:lnTo>
                  <a:pt x="1282638" y="72135"/>
                </a:lnTo>
                <a:lnTo>
                  <a:pt x="1259562" y="37808"/>
                </a:lnTo>
                <a:lnTo>
                  <a:pt x="1226436" y="13149"/>
                </a:lnTo>
                <a:lnTo>
                  <a:pt x="1185971" y="872"/>
                </a:lnTo>
                <a:lnTo>
                  <a:pt x="1171321" y="0"/>
                </a:lnTo>
                <a:close/>
              </a:path>
            </a:pathLst>
          </a:custGeom>
          <a:solidFill>
            <a:srgbClr val="A9AC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xmlns="" id="{70FB22E7-4AE2-814F-B463-548CA14A5C2B}"/>
              </a:ext>
            </a:extLst>
          </p:cNvPr>
          <p:cNvSpPr/>
          <p:nvPr/>
        </p:nvSpPr>
        <p:spPr>
          <a:xfrm>
            <a:off x="1475656" y="4437755"/>
            <a:ext cx="1293495" cy="731520"/>
          </a:xfrm>
          <a:custGeom>
            <a:avLst/>
            <a:gdLst/>
            <a:ahLst/>
            <a:cxnLst/>
            <a:rect l="l" t="t" r="r" b="b"/>
            <a:pathLst>
              <a:path w="1293495" h="731520">
                <a:moveTo>
                  <a:pt x="0" y="121919"/>
                </a:moveTo>
                <a:lnTo>
                  <a:pt x="7547" y="79611"/>
                </a:lnTo>
                <a:lnTo>
                  <a:pt x="28380" y="43737"/>
                </a:lnTo>
                <a:lnTo>
                  <a:pt x="59786" y="17010"/>
                </a:lnTo>
                <a:lnTo>
                  <a:pt x="99051" y="2143"/>
                </a:lnTo>
                <a:lnTo>
                  <a:pt x="1171321" y="0"/>
                </a:lnTo>
                <a:lnTo>
                  <a:pt x="1185971" y="872"/>
                </a:lnTo>
                <a:lnTo>
                  <a:pt x="1226436" y="13149"/>
                </a:lnTo>
                <a:lnTo>
                  <a:pt x="1259562" y="37808"/>
                </a:lnTo>
                <a:lnTo>
                  <a:pt x="1282638" y="72135"/>
                </a:lnTo>
                <a:lnTo>
                  <a:pt x="1292948" y="113418"/>
                </a:lnTo>
                <a:lnTo>
                  <a:pt x="1293240" y="609600"/>
                </a:lnTo>
                <a:lnTo>
                  <a:pt x="1292368" y="624250"/>
                </a:lnTo>
                <a:lnTo>
                  <a:pt x="1280091" y="664715"/>
                </a:lnTo>
                <a:lnTo>
                  <a:pt x="1255432" y="697841"/>
                </a:lnTo>
                <a:lnTo>
                  <a:pt x="1221105" y="720917"/>
                </a:lnTo>
                <a:lnTo>
                  <a:pt x="1179822" y="731227"/>
                </a:lnTo>
                <a:lnTo>
                  <a:pt x="121919" y="731520"/>
                </a:lnTo>
                <a:lnTo>
                  <a:pt x="107269" y="730647"/>
                </a:lnTo>
                <a:lnTo>
                  <a:pt x="66804" y="718370"/>
                </a:lnTo>
                <a:lnTo>
                  <a:pt x="33678" y="693711"/>
                </a:lnTo>
                <a:lnTo>
                  <a:pt x="10602" y="659384"/>
                </a:lnTo>
                <a:lnTo>
                  <a:pt x="292" y="618101"/>
                </a:lnTo>
                <a:lnTo>
                  <a:pt x="0" y="121919"/>
                </a:lnTo>
                <a:close/>
              </a:path>
            </a:pathLst>
          </a:custGeom>
          <a:ln w="12699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xmlns="" id="{4610CA36-C184-5847-A595-A202D137B4BE}"/>
              </a:ext>
            </a:extLst>
          </p:cNvPr>
          <p:cNvSpPr/>
          <p:nvPr/>
        </p:nvSpPr>
        <p:spPr>
          <a:xfrm>
            <a:off x="5673514" y="2605144"/>
            <a:ext cx="1293495" cy="731520"/>
          </a:xfrm>
          <a:custGeom>
            <a:avLst/>
            <a:gdLst/>
            <a:ahLst/>
            <a:cxnLst/>
            <a:rect l="l" t="t" r="r" b="b"/>
            <a:pathLst>
              <a:path w="1293495" h="731520">
                <a:moveTo>
                  <a:pt x="1171321" y="0"/>
                </a:moveTo>
                <a:lnTo>
                  <a:pt x="113418" y="292"/>
                </a:lnTo>
                <a:lnTo>
                  <a:pt x="72135" y="10602"/>
                </a:lnTo>
                <a:lnTo>
                  <a:pt x="37808" y="33678"/>
                </a:lnTo>
                <a:lnTo>
                  <a:pt x="13149" y="66804"/>
                </a:lnTo>
                <a:lnTo>
                  <a:pt x="872" y="107269"/>
                </a:lnTo>
                <a:lnTo>
                  <a:pt x="0" y="121920"/>
                </a:lnTo>
                <a:lnTo>
                  <a:pt x="292" y="618101"/>
                </a:lnTo>
                <a:lnTo>
                  <a:pt x="10602" y="659384"/>
                </a:lnTo>
                <a:lnTo>
                  <a:pt x="33678" y="693711"/>
                </a:lnTo>
                <a:lnTo>
                  <a:pt x="66804" y="718370"/>
                </a:lnTo>
                <a:lnTo>
                  <a:pt x="107269" y="730647"/>
                </a:lnTo>
                <a:lnTo>
                  <a:pt x="121920" y="731520"/>
                </a:lnTo>
                <a:lnTo>
                  <a:pt x="1179822" y="731227"/>
                </a:lnTo>
                <a:lnTo>
                  <a:pt x="1221105" y="720917"/>
                </a:lnTo>
                <a:lnTo>
                  <a:pt x="1255432" y="697841"/>
                </a:lnTo>
                <a:lnTo>
                  <a:pt x="1280091" y="664715"/>
                </a:lnTo>
                <a:lnTo>
                  <a:pt x="1292368" y="624250"/>
                </a:lnTo>
                <a:lnTo>
                  <a:pt x="1293240" y="609600"/>
                </a:lnTo>
                <a:lnTo>
                  <a:pt x="1292948" y="113418"/>
                </a:lnTo>
                <a:lnTo>
                  <a:pt x="1282638" y="72135"/>
                </a:lnTo>
                <a:lnTo>
                  <a:pt x="1259562" y="37808"/>
                </a:lnTo>
                <a:lnTo>
                  <a:pt x="1226436" y="13149"/>
                </a:lnTo>
                <a:lnTo>
                  <a:pt x="1185971" y="872"/>
                </a:lnTo>
                <a:lnTo>
                  <a:pt x="1171321" y="0"/>
                </a:lnTo>
                <a:close/>
              </a:path>
            </a:pathLst>
          </a:custGeom>
          <a:solidFill>
            <a:srgbClr val="A9AC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xmlns="" id="{7725D8A7-E3F1-164B-87CF-EABE484C6496}"/>
              </a:ext>
            </a:extLst>
          </p:cNvPr>
          <p:cNvSpPr/>
          <p:nvPr/>
        </p:nvSpPr>
        <p:spPr>
          <a:xfrm>
            <a:off x="5673514" y="2605144"/>
            <a:ext cx="1293495" cy="731520"/>
          </a:xfrm>
          <a:custGeom>
            <a:avLst/>
            <a:gdLst/>
            <a:ahLst/>
            <a:cxnLst/>
            <a:rect l="l" t="t" r="r" b="b"/>
            <a:pathLst>
              <a:path w="1293495" h="731520">
                <a:moveTo>
                  <a:pt x="0" y="121920"/>
                </a:moveTo>
                <a:lnTo>
                  <a:pt x="7547" y="79611"/>
                </a:lnTo>
                <a:lnTo>
                  <a:pt x="28380" y="43737"/>
                </a:lnTo>
                <a:lnTo>
                  <a:pt x="59786" y="17010"/>
                </a:lnTo>
                <a:lnTo>
                  <a:pt x="99051" y="2143"/>
                </a:lnTo>
                <a:lnTo>
                  <a:pt x="1171321" y="0"/>
                </a:lnTo>
                <a:lnTo>
                  <a:pt x="1185971" y="872"/>
                </a:lnTo>
                <a:lnTo>
                  <a:pt x="1226436" y="13149"/>
                </a:lnTo>
                <a:lnTo>
                  <a:pt x="1259562" y="37808"/>
                </a:lnTo>
                <a:lnTo>
                  <a:pt x="1282638" y="72135"/>
                </a:lnTo>
                <a:lnTo>
                  <a:pt x="1292948" y="113418"/>
                </a:lnTo>
                <a:lnTo>
                  <a:pt x="1293240" y="609600"/>
                </a:lnTo>
                <a:lnTo>
                  <a:pt x="1292368" y="624250"/>
                </a:lnTo>
                <a:lnTo>
                  <a:pt x="1280091" y="664715"/>
                </a:lnTo>
                <a:lnTo>
                  <a:pt x="1255432" y="697841"/>
                </a:lnTo>
                <a:lnTo>
                  <a:pt x="1221105" y="720917"/>
                </a:lnTo>
                <a:lnTo>
                  <a:pt x="1179822" y="731227"/>
                </a:lnTo>
                <a:lnTo>
                  <a:pt x="121920" y="731520"/>
                </a:lnTo>
                <a:lnTo>
                  <a:pt x="107269" y="730647"/>
                </a:lnTo>
                <a:lnTo>
                  <a:pt x="66804" y="718370"/>
                </a:lnTo>
                <a:lnTo>
                  <a:pt x="33678" y="693711"/>
                </a:lnTo>
                <a:lnTo>
                  <a:pt x="10602" y="659384"/>
                </a:lnTo>
                <a:lnTo>
                  <a:pt x="292" y="618101"/>
                </a:lnTo>
                <a:lnTo>
                  <a:pt x="0" y="121920"/>
                </a:lnTo>
                <a:close/>
              </a:path>
            </a:pathLst>
          </a:custGeom>
          <a:ln w="12700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xmlns="" id="{01A611A0-AB85-1A45-B75A-1EC1AF28ACE4}"/>
              </a:ext>
            </a:extLst>
          </p:cNvPr>
          <p:cNvSpPr/>
          <p:nvPr/>
        </p:nvSpPr>
        <p:spPr>
          <a:xfrm>
            <a:off x="2586906" y="3327267"/>
            <a:ext cx="1293495" cy="731520"/>
          </a:xfrm>
          <a:custGeom>
            <a:avLst/>
            <a:gdLst/>
            <a:ahLst/>
            <a:cxnLst/>
            <a:rect l="l" t="t" r="r" b="b"/>
            <a:pathLst>
              <a:path w="1293495" h="731520">
                <a:moveTo>
                  <a:pt x="1171321" y="0"/>
                </a:moveTo>
                <a:lnTo>
                  <a:pt x="113418" y="292"/>
                </a:lnTo>
                <a:lnTo>
                  <a:pt x="72135" y="10602"/>
                </a:lnTo>
                <a:lnTo>
                  <a:pt x="37808" y="33678"/>
                </a:lnTo>
                <a:lnTo>
                  <a:pt x="13149" y="66804"/>
                </a:lnTo>
                <a:lnTo>
                  <a:pt x="872" y="107269"/>
                </a:lnTo>
                <a:lnTo>
                  <a:pt x="0" y="121920"/>
                </a:lnTo>
                <a:lnTo>
                  <a:pt x="292" y="618101"/>
                </a:lnTo>
                <a:lnTo>
                  <a:pt x="10602" y="659384"/>
                </a:lnTo>
                <a:lnTo>
                  <a:pt x="33678" y="693711"/>
                </a:lnTo>
                <a:lnTo>
                  <a:pt x="66804" y="718370"/>
                </a:lnTo>
                <a:lnTo>
                  <a:pt x="107269" y="730647"/>
                </a:lnTo>
                <a:lnTo>
                  <a:pt x="121920" y="731519"/>
                </a:lnTo>
                <a:lnTo>
                  <a:pt x="1179822" y="731227"/>
                </a:lnTo>
                <a:lnTo>
                  <a:pt x="1221105" y="720917"/>
                </a:lnTo>
                <a:lnTo>
                  <a:pt x="1255432" y="697841"/>
                </a:lnTo>
                <a:lnTo>
                  <a:pt x="1280091" y="664715"/>
                </a:lnTo>
                <a:lnTo>
                  <a:pt x="1292368" y="624250"/>
                </a:lnTo>
                <a:lnTo>
                  <a:pt x="1293240" y="609600"/>
                </a:lnTo>
                <a:lnTo>
                  <a:pt x="1292948" y="113418"/>
                </a:lnTo>
                <a:lnTo>
                  <a:pt x="1282638" y="72135"/>
                </a:lnTo>
                <a:lnTo>
                  <a:pt x="1259562" y="37808"/>
                </a:lnTo>
                <a:lnTo>
                  <a:pt x="1226436" y="13149"/>
                </a:lnTo>
                <a:lnTo>
                  <a:pt x="1185971" y="872"/>
                </a:lnTo>
                <a:lnTo>
                  <a:pt x="1171321" y="0"/>
                </a:lnTo>
                <a:close/>
              </a:path>
            </a:pathLst>
          </a:custGeom>
          <a:solidFill>
            <a:srgbClr val="A9AC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xmlns="" id="{0AA2F788-0305-B84C-8343-05CEF3409B26}"/>
              </a:ext>
            </a:extLst>
          </p:cNvPr>
          <p:cNvSpPr/>
          <p:nvPr/>
        </p:nvSpPr>
        <p:spPr>
          <a:xfrm>
            <a:off x="2586906" y="3327267"/>
            <a:ext cx="1293495" cy="731520"/>
          </a:xfrm>
          <a:custGeom>
            <a:avLst/>
            <a:gdLst/>
            <a:ahLst/>
            <a:cxnLst/>
            <a:rect l="l" t="t" r="r" b="b"/>
            <a:pathLst>
              <a:path w="1293495" h="731520">
                <a:moveTo>
                  <a:pt x="0" y="121920"/>
                </a:moveTo>
                <a:lnTo>
                  <a:pt x="7547" y="79611"/>
                </a:lnTo>
                <a:lnTo>
                  <a:pt x="28380" y="43737"/>
                </a:lnTo>
                <a:lnTo>
                  <a:pt x="59786" y="17010"/>
                </a:lnTo>
                <a:lnTo>
                  <a:pt x="99051" y="2143"/>
                </a:lnTo>
                <a:lnTo>
                  <a:pt x="1171321" y="0"/>
                </a:lnTo>
                <a:lnTo>
                  <a:pt x="1185971" y="872"/>
                </a:lnTo>
                <a:lnTo>
                  <a:pt x="1226436" y="13149"/>
                </a:lnTo>
                <a:lnTo>
                  <a:pt x="1259562" y="37808"/>
                </a:lnTo>
                <a:lnTo>
                  <a:pt x="1282638" y="72135"/>
                </a:lnTo>
                <a:lnTo>
                  <a:pt x="1292948" y="113418"/>
                </a:lnTo>
                <a:lnTo>
                  <a:pt x="1293240" y="609600"/>
                </a:lnTo>
                <a:lnTo>
                  <a:pt x="1292368" y="624250"/>
                </a:lnTo>
                <a:lnTo>
                  <a:pt x="1280091" y="664715"/>
                </a:lnTo>
                <a:lnTo>
                  <a:pt x="1255432" y="697841"/>
                </a:lnTo>
                <a:lnTo>
                  <a:pt x="1221105" y="720917"/>
                </a:lnTo>
                <a:lnTo>
                  <a:pt x="1179822" y="731227"/>
                </a:lnTo>
                <a:lnTo>
                  <a:pt x="121920" y="731519"/>
                </a:lnTo>
                <a:lnTo>
                  <a:pt x="107269" y="730647"/>
                </a:lnTo>
                <a:lnTo>
                  <a:pt x="66804" y="718370"/>
                </a:lnTo>
                <a:lnTo>
                  <a:pt x="33678" y="693711"/>
                </a:lnTo>
                <a:lnTo>
                  <a:pt x="10602" y="659384"/>
                </a:lnTo>
                <a:lnTo>
                  <a:pt x="292" y="618101"/>
                </a:lnTo>
                <a:lnTo>
                  <a:pt x="0" y="121920"/>
                </a:lnTo>
                <a:close/>
              </a:path>
            </a:pathLst>
          </a:custGeom>
          <a:ln w="12700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xmlns="" id="{6BB8CA41-489A-6740-AA50-6D3B5E05D7E4}"/>
              </a:ext>
            </a:extLst>
          </p:cNvPr>
          <p:cNvSpPr/>
          <p:nvPr/>
        </p:nvSpPr>
        <p:spPr>
          <a:xfrm>
            <a:off x="6886364" y="4058787"/>
            <a:ext cx="1293495" cy="731520"/>
          </a:xfrm>
          <a:custGeom>
            <a:avLst/>
            <a:gdLst/>
            <a:ahLst/>
            <a:cxnLst/>
            <a:rect l="l" t="t" r="r" b="b"/>
            <a:pathLst>
              <a:path w="1293495" h="731520">
                <a:moveTo>
                  <a:pt x="1171321" y="0"/>
                </a:moveTo>
                <a:lnTo>
                  <a:pt x="113418" y="292"/>
                </a:lnTo>
                <a:lnTo>
                  <a:pt x="72135" y="10602"/>
                </a:lnTo>
                <a:lnTo>
                  <a:pt x="37808" y="33678"/>
                </a:lnTo>
                <a:lnTo>
                  <a:pt x="13149" y="66804"/>
                </a:lnTo>
                <a:lnTo>
                  <a:pt x="872" y="107269"/>
                </a:lnTo>
                <a:lnTo>
                  <a:pt x="0" y="121919"/>
                </a:lnTo>
                <a:lnTo>
                  <a:pt x="292" y="618101"/>
                </a:lnTo>
                <a:lnTo>
                  <a:pt x="10602" y="659384"/>
                </a:lnTo>
                <a:lnTo>
                  <a:pt x="33678" y="693711"/>
                </a:lnTo>
                <a:lnTo>
                  <a:pt x="66804" y="718370"/>
                </a:lnTo>
                <a:lnTo>
                  <a:pt x="107269" y="730647"/>
                </a:lnTo>
                <a:lnTo>
                  <a:pt x="121920" y="731519"/>
                </a:lnTo>
                <a:lnTo>
                  <a:pt x="1179822" y="731227"/>
                </a:lnTo>
                <a:lnTo>
                  <a:pt x="1221105" y="720917"/>
                </a:lnTo>
                <a:lnTo>
                  <a:pt x="1255432" y="697841"/>
                </a:lnTo>
                <a:lnTo>
                  <a:pt x="1280091" y="664715"/>
                </a:lnTo>
                <a:lnTo>
                  <a:pt x="1292368" y="624250"/>
                </a:lnTo>
                <a:lnTo>
                  <a:pt x="1293240" y="609599"/>
                </a:lnTo>
                <a:lnTo>
                  <a:pt x="1292948" y="113418"/>
                </a:lnTo>
                <a:lnTo>
                  <a:pt x="1282638" y="72135"/>
                </a:lnTo>
                <a:lnTo>
                  <a:pt x="1259562" y="37808"/>
                </a:lnTo>
                <a:lnTo>
                  <a:pt x="1226436" y="13149"/>
                </a:lnTo>
                <a:lnTo>
                  <a:pt x="1185971" y="872"/>
                </a:lnTo>
                <a:lnTo>
                  <a:pt x="1171321" y="0"/>
                </a:lnTo>
                <a:close/>
              </a:path>
            </a:pathLst>
          </a:custGeom>
          <a:solidFill>
            <a:srgbClr val="A9AC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xmlns="" id="{EB1773D2-18B3-B84E-8679-4F04E570D65A}"/>
              </a:ext>
            </a:extLst>
          </p:cNvPr>
          <p:cNvSpPr/>
          <p:nvPr/>
        </p:nvSpPr>
        <p:spPr>
          <a:xfrm>
            <a:off x="6886364" y="4058787"/>
            <a:ext cx="1293495" cy="731520"/>
          </a:xfrm>
          <a:custGeom>
            <a:avLst/>
            <a:gdLst/>
            <a:ahLst/>
            <a:cxnLst/>
            <a:rect l="l" t="t" r="r" b="b"/>
            <a:pathLst>
              <a:path w="1293495" h="731520">
                <a:moveTo>
                  <a:pt x="0" y="121919"/>
                </a:moveTo>
                <a:lnTo>
                  <a:pt x="7547" y="79611"/>
                </a:lnTo>
                <a:lnTo>
                  <a:pt x="28380" y="43737"/>
                </a:lnTo>
                <a:lnTo>
                  <a:pt x="59786" y="17010"/>
                </a:lnTo>
                <a:lnTo>
                  <a:pt x="99051" y="2143"/>
                </a:lnTo>
                <a:lnTo>
                  <a:pt x="1171321" y="0"/>
                </a:lnTo>
                <a:lnTo>
                  <a:pt x="1185971" y="872"/>
                </a:lnTo>
                <a:lnTo>
                  <a:pt x="1226436" y="13149"/>
                </a:lnTo>
                <a:lnTo>
                  <a:pt x="1259562" y="37808"/>
                </a:lnTo>
                <a:lnTo>
                  <a:pt x="1282638" y="72135"/>
                </a:lnTo>
                <a:lnTo>
                  <a:pt x="1292948" y="113418"/>
                </a:lnTo>
                <a:lnTo>
                  <a:pt x="1293240" y="609599"/>
                </a:lnTo>
                <a:lnTo>
                  <a:pt x="1292368" y="624250"/>
                </a:lnTo>
                <a:lnTo>
                  <a:pt x="1280091" y="664715"/>
                </a:lnTo>
                <a:lnTo>
                  <a:pt x="1255432" y="697841"/>
                </a:lnTo>
                <a:lnTo>
                  <a:pt x="1221105" y="720917"/>
                </a:lnTo>
                <a:lnTo>
                  <a:pt x="1179822" y="731227"/>
                </a:lnTo>
                <a:lnTo>
                  <a:pt x="121920" y="731519"/>
                </a:lnTo>
                <a:lnTo>
                  <a:pt x="107269" y="730647"/>
                </a:lnTo>
                <a:lnTo>
                  <a:pt x="66804" y="718370"/>
                </a:lnTo>
                <a:lnTo>
                  <a:pt x="33678" y="693711"/>
                </a:lnTo>
                <a:lnTo>
                  <a:pt x="10602" y="659384"/>
                </a:lnTo>
                <a:lnTo>
                  <a:pt x="292" y="618101"/>
                </a:lnTo>
                <a:lnTo>
                  <a:pt x="0" y="121919"/>
                </a:lnTo>
                <a:close/>
              </a:path>
            </a:pathLst>
          </a:custGeom>
          <a:ln w="12699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xmlns="" id="{B0EDBE3C-B860-A54A-AA8B-B97290B4CB80}"/>
              </a:ext>
            </a:extLst>
          </p:cNvPr>
          <p:cNvSpPr txBox="1"/>
          <p:nvPr/>
        </p:nvSpPr>
        <p:spPr>
          <a:xfrm>
            <a:off x="1860593" y="2875527"/>
            <a:ext cx="5991225" cy="2061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7580" indent="3007360">
              <a:lnSpc>
                <a:spcPct val="100000"/>
              </a:lnSpc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b="1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tio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ari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957580">
              <a:lnSpc>
                <a:spcPct val="100000"/>
              </a:lnSpc>
            </a:pPr>
            <a:r>
              <a:rPr sz="1600" b="1" spc="-4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b="1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am</a:t>
            </a:r>
            <a:r>
              <a:rPr sz="1600" b="1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ltu</a:t>
            </a:r>
            <a:r>
              <a:rPr sz="1600" b="1" spc="-5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ol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xmlns="" id="{824C28A5-04C2-6A49-9582-5DA1E8897914}"/>
              </a:ext>
            </a:extLst>
          </p:cNvPr>
          <p:cNvSpPr txBox="1">
            <a:spLocks noChangeAspect="1"/>
          </p:cNvSpPr>
          <p:nvPr/>
        </p:nvSpPr>
        <p:spPr>
          <a:xfrm>
            <a:off x="467544" y="548680"/>
            <a:ext cx="8482013" cy="430213"/>
          </a:xfrm>
          <a:prstGeom prst="rect">
            <a:avLst/>
          </a:prstGeom>
          <a:solidFill>
            <a:srgbClr val="8A0000"/>
          </a:solidFill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it-IT" sz="2200" dirty="0">
                <a:solidFill>
                  <a:schemeClr val="bg1"/>
                </a:solidFill>
              </a:rPr>
              <a:t>La qualità della didattica</a:t>
            </a:r>
          </a:p>
        </p:txBody>
      </p:sp>
    </p:spTree>
    <p:extLst>
      <p:ext uri="{BB962C8B-B14F-4D97-AF65-F5344CB8AC3E}">
        <p14:creationId xmlns:p14="http://schemas.microsoft.com/office/powerpoint/2010/main" val="2803845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2E146E77-56EF-FE4C-A514-3804E50A6B46}"/>
              </a:ext>
            </a:extLst>
          </p:cNvPr>
          <p:cNvSpPr txBox="1"/>
          <p:nvPr/>
        </p:nvSpPr>
        <p:spPr>
          <a:xfrm>
            <a:off x="539750" y="188913"/>
            <a:ext cx="4679950" cy="26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it-IT" sz="1100" b="1" i="1" dirty="0">
                <a:solidFill>
                  <a:srgbClr val="808080"/>
                </a:solidFill>
                <a:latin typeface="Calibri" panose="020F0502020204030204" pitchFamily="34" charset="0"/>
              </a:rPr>
              <a:t>Nucleo di valutazione </a:t>
            </a:r>
            <a:r>
              <a:rPr lang="it-IT" sz="1100" dirty="0">
                <a:solidFill>
                  <a:srgbClr val="808080"/>
                </a:solidFill>
                <a:latin typeface="Calibri" panose="020F0502020204030204" pitchFamily="34" charset="0"/>
              </a:rPr>
              <a:t>Università degli Studi di Milano-Bicocca </a:t>
            </a:r>
            <a:endParaRPr lang="it-IT" sz="1100" b="1" i="1" dirty="0">
              <a:solidFill>
                <a:srgbClr val="80808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CasellaDiTesto 1">
            <a:extLst>
              <a:ext uri="{FF2B5EF4-FFF2-40B4-BE49-F238E27FC236}">
                <a16:creationId xmlns:a16="http://schemas.microsoft.com/office/drawing/2014/main" xmlns="" id="{7BAD2A0D-2E8A-5C44-86B5-78D276B9A3AF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539750" y="606425"/>
            <a:ext cx="8377238" cy="430213"/>
          </a:xfrm>
          <a:prstGeom prst="rect">
            <a:avLst/>
          </a:prstGeom>
          <a:solidFill>
            <a:srgbClr val="8A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2200" dirty="0">
                <a:solidFill>
                  <a:schemeClr val="bg1"/>
                </a:solidFill>
              </a:rPr>
              <a:t>Organi di Ateneo</a:t>
            </a:r>
          </a:p>
        </p:txBody>
      </p:sp>
      <p:sp>
        <p:nvSpPr>
          <p:cNvPr id="41991" name="CasellaDiTesto 3">
            <a:extLst>
              <a:ext uri="{FF2B5EF4-FFF2-40B4-BE49-F238E27FC236}">
                <a16:creationId xmlns:a16="http://schemas.microsoft.com/office/drawing/2014/main" xmlns="" id="{BFF65E52-1B93-7741-BEDF-413E62E1F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22050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it-IT" altLang="it-IT" sz="180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4250F26A-1FA7-5745-90AF-52F3A152EE9A}"/>
              </a:ext>
            </a:extLst>
          </p:cNvPr>
          <p:cNvSpPr txBox="1"/>
          <p:nvPr/>
        </p:nvSpPr>
        <p:spPr>
          <a:xfrm>
            <a:off x="539750" y="1268760"/>
            <a:ext cx="83772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Gli organi accademici sono gli istituti centrali di governo dell'ateneo.</a:t>
            </a:r>
          </a:p>
          <a:p>
            <a:r>
              <a:rPr lang="it-IT" dirty="0"/>
              <a:t>Si distinguono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organi di governo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organi rappresentativi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organi consultivi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organi di controllo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organi delle strutture didattiche, scientifiche e organizzative</a:t>
            </a: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xmlns="" id="{C2270EDA-CC83-3D43-8E32-FC56CC5F866F}"/>
              </a:ext>
            </a:extLst>
          </p:cNvPr>
          <p:cNvSpPr/>
          <p:nvPr/>
        </p:nvSpPr>
        <p:spPr>
          <a:xfrm>
            <a:off x="3635896" y="3452455"/>
            <a:ext cx="2028349" cy="783908"/>
          </a:xfrm>
          <a:custGeom>
            <a:avLst/>
            <a:gdLst/>
            <a:ahLst/>
            <a:cxnLst/>
            <a:rect l="l" t="t" r="r" b="b"/>
            <a:pathLst>
              <a:path w="2704465" h="1045210">
                <a:moveTo>
                  <a:pt x="2529840" y="0"/>
                </a:moveTo>
                <a:lnTo>
                  <a:pt x="168354" y="93"/>
                </a:lnTo>
                <a:lnTo>
                  <a:pt x="125690" y="6827"/>
                </a:lnTo>
                <a:lnTo>
                  <a:pt x="87135" y="23260"/>
                </a:lnTo>
                <a:lnTo>
                  <a:pt x="54021" y="48062"/>
                </a:lnTo>
                <a:lnTo>
                  <a:pt x="27677" y="79905"/>
                </a:lnTo>
                <a:lnTo>
                  <a:pt x="9431" y="117459"/>
                </a:lnTo>
                <a:lnTo>
                  <a:pt x="614" y="159394"/>
                </a:lnTo>
                <a:lnTo>
                  <a:pt x="0" y="174117"/>
                </a:lnTo>
                <a:lnTo>
                  <a:pt x="93" y="876601"/>
                </a:lnTo>
                <a:lnTo>
                  <a:pt x="6827" y="919265"/>
                </a:lnTo>
                <a:lnTo>
                  <a:pt x="23260" y="957820"/>
                </a:lnTo>
                <a:lnTo>
                  <a:pt x="48062" y="990934"/>
                </a:lnTo>
                <a:lnTo>
                  <a:pt x="79905" y="1017278"/>
                </a:lnTo>
                <a:lnTo>
                  <a:pt x="117459" y="1035524"/>
                </a:lnTo>
                <a:lnTo>
                  <a:pt x="159394" y="1044341"/>
                </a:lnTo>
                <a:lnTo>
                  <a:pt x="174116" y="1044956"/>
                </a:lnTo>
                <a:lnTo>
                  <a:pt x="2535602" y="1044862"/>
                </a:lnTo>
                <a:lnTo>
                  <a:pt x="2578266" y="1038128"/>
                </a:lnTo>
                <a:lnTo>
                  <a:pt x="2616821" y="1021695"/>
                </a:lnTo>
                <a:lnTo>
                  <a:pt x="2649935" y="996893"/>
                </a:lnTo>
                <a:lnTo>
                  <a:pt x="2676279" y="965050"/>
                </a:lnTo>
                <a:lnTo>
                  <a:pt x="2694525" y="927496"/>
                </a:lnTo>
                <a:lnTo>
                  <a:pt x="2703342" y="885561"/>
                </a:lnTo>
                <a:lnTo>
                  <a:pt x="2703956" y="870838"/>
                </a:lnTo>
                <a:lnTo>
                  <a:pt x="2703863" y="168354"/>
                </a:lnTo>
                <a:lnTo>
                  <a:pt x="2697129" y="125690"/>
                </a:lnTo>
                <a:lnTo>
                  <a:pt x="2680696" y="87135"/>
                </a:lnTo>
                <a:lnTo>
                  <a:pt x="2655894" y="54021"/>
                </a:lnTo>
                <a:lnTo>
                  <a:pt x="2624051" y="27677"/>
                </a:lnTo>
                <a:lnTo>
                  <a:pt x="2586497" y="9431"/>
                </a:lnTo>
                <a:lnTo>
                  <a:pt x="2544562" y="614"/>
                </a:lnTo>
                <a:lnTo>
                  <a:pt x="252984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xmlns="" id="{E851FD7B-8150-E844-AB54-959C1AAA9AB2}"/>
              </a:ext>
            </a:extLst>
          </p:cNvPr>
          <p:cNvSpPr/>
          <p:nvPr/>
        </p:nvSpPr>
        <p:spPr>
          <a:xfrm>
            <a:off x="3635896" y="3452455"/>
            <a:ext cx="2028349" cy="783908"/>
          </a:xfrm>
          <a:custGeom>
            <a:avLst/>
            <a:gdLst/>
            <a:ahLst/>
            <a:cxnLst/>
            <a:rect l="l" t="t" r="r" b="b"/>
            <a:pathLst>
              <a:path w="2704465" h="1045210">
                <a:moveTo>
                  <a:pt x="0" y="174117"/>
                </a:moveTo>
                <a:lnTo>
                  <a:pt x="5378" y="131016"/>
                </a:lnTo>
                <a:lnTo>
                  <a:pt x="20629" y="91854"/>
                </a:lnTo>
                <a:lnTo>
                  <a:pt x="44422" y="57960"/>
                </a:lnTo>
                <a:lnTo>
                  <a:pt x="75427" y="30663"/>
                </a:lnTo>
                <a:lnTo>
                  <a:pt x="112316" y="11292"/>
                </a:lnTo>
                <a:lnTo>
                  <a:pt x="153758" y="1178"/>
                </a:lnTo>
                <a:lnTo>
                  <a:pt x="2529840" y="0"/>
                </a:lnTo>
                <a:lnTo>
                  <a:pt x="2544562" y="614"/>
                </a:lnTo>
                <a:lnTo>
                  <a:pt x="2586497" y="9431"/>
                </a:lnTo>
                <a:lnTo>
                  <a:pt x="2624051" y="27677"/>
                </a:lnTo>
                <a:lnTo>
                  <a:pt x="2655894" y="54021"/>
                </a:lnTo>
                <a:lnTo>
                  <a:pt x="2680696" y="87135"/>
                </a:lnTo>
                <a:lnTo>
                  <a:pt x="2697129" y="125690"/>
                </a:lnTo>
                <a:lnTo>
                  <a:pt x="2703863" y="168354"/>
                </a:lnTo>
                <a:lnTo>
                  <a:pt x="2703956" y="870838"/>
                </a:lnTo>
                <a:lnTo>
                  <a:pt x="2703342" y="885561"/>
                </a:lnTo>
                <a:lnTo>
                  <a:pt x="2694525" y="927496"/>
                </a:lnTo>
                <a:lnTo>
                  <a:pt x="2676279" y="965050"/>
                </a:lnTo>
                <a:lnTo>
                  <a:pt x="2649935" y="996893"/>
                </a:lnTo>
                <a:lnTo>
                  <a:pt x="2616821" y="1021695"/>
                </a:lnTo>
                <a:lnTo>
                  <a:pt x="2578266" y="1038128"/>
                </a:lnTo>
                <a:lnTo>
                  <a:pt x="2535602" y="1044862"/>
                </a:lnTo>
                <a:lnTo>
                  <a:pt x="174116" y="1044956"/>
                </a:lnTo>
                <a:lnTo>
                  <a:pt x="159394" y="1044341"/>
                </a:lnTo>
                <a:lnTo>
                  <a:pt x="117459" y="1035524"/>
                </a:lnTo>
                <a:lnTo>
                  <a:pt x="79905" y="1017278"/>
                </a:lnTo>
                <a:lnTo>
                  <a:pt x="48062" y="990934"/>
                </a:lnTo>
                <a:lnTo>
                  <a:pt x="23260" y="957820"/>
                </a:lnTo>
                <a:lnTo>
                  <a:pt x="6827" y="919265"/>
                </a:lnTo>
                <a:lnTo>
                  <a:pt x="93" y="876601"/>
                </a:lnTo>
                <a:lnTo>
                  <a:pt x="0" y="174117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xmlns="" id="{6ED0C458-AFB8-A24B-A709-F3F6086A38D7}"/>
              </a:ext>
            </a:extLst>
          </p:cNvPr>
          <p:cNvSpPr txBox="1"/>
          <p:nvPr/>
        </p:nvSpPr>
        <p:spPr>
          <a:xfrm>
            <a:off x="3962794" y="3651909"/>
            <a:ext cx="1373981" cy="497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9" algn="ctr"/>
            <a:r>
              <a:rPr sz="2400" b="1" spc="-4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="1" spc="-26" dirty="0">
                <a:solidFill>
                  <a:srgbClr val="FFFFFF"/>
                </a:solidFill>
                <a:latin typeface="Calibri"/>
                <a:cs typeface="Calibri"/>
              </a:rPr>
              <a:t>ett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b="1" spc="-26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2400" dirty="0">
              <a:latin typeface="Calibri"/>
              <a:cs typeface="Calibri"/>
            </a:endParaRPr>
          </a:p>
          <a:p>
            <a:pPr algn="ctr">
              <a:spcBef>
                <a:spcPts val="101"/>
              </a:spcBef>
            </a:pPr>
            <a:r>
              <a:rPr sz="750" spc="-8" dirty="0">
                <a:solidFill>
                  <a:srgbClr val="FFFFFF"/>
                </a:solidFill>
                <a:latin typeface="Calibri"/>
                <a:cs typeface="Calibri"/>
              </a:rPr>
              <a:t>Ra</a:t>
            </a:r>
            <a:r>
              <a:rPr sz="750" spc="-4" dirty="0">
                <a:solidFill>
                  <a:srgbClr val="FFFFFF"/>
                </a:solidFill>
                <a:latin typeface="Calibri"/>
                <a:cs typeface="Calibri"/>
              </a:rPr>
              <a:t>ppr</a:t>
            </a:r>
            <a:r>
              <a:rPr sz="750" spc="-8" dirty="0">
                <a:solidFill>
                  <a:srgbClr val="FFFFFF"/>
                </a:solidFill>
                <a:latin typeface="Calibri"/>
                <a:cs typeface="Calibri"/>
              </a:rPr>
              <a:t>ese</a:t>
            </a:r>
            <a:r>
              <a:rPr sz="750" spc="-4" dirty="0">
                <a:solidFill>
                  <a:srgbClr val="FFFFFF"/>
                </a:solidFill>
                <a:latin typeface="Calibri"/>
                <a:cs typeface="Calibri"/>
              </a:rPr>
              <a:t>ntante Legale</a:t>
            </a:r>
            <a:r>
              <a:rPr sz="75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50" spc="-8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750" spc="-4" dirty="0">
                <a:solidFill>
                  <a:srgbClr val="FFFFFF"/>
                </a:solidFill>
                <a:latin typeface="Calibri"/>
                <a:cs typeface="Calibri"/>
              </a:rPr>
              <a:t>ll’Aten</a:t>
            </a:r>
            <a:r>
              <a:rPr sz="750" spc="-8" dirty="0">
                <a:solidFill>
                  <a:srgbClr val="FFFFFF"/>
                </a:solidFill>
                <a:latin typeface="Calibri"/>
                <a:cs typeface="Calibri"/>
              </a:rPr>
              <a:t>eo</a:t>
            </a:r>
            <a:endParaRPr sz="750" dirty="0">
              <a:latin typeface="Calibri"/>
              <a:cs typeface="Calibri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xmlns="" id="{6E01AD93-C2FE-AF49-A043-F52BD52055D1}"/>
              </a:ext>
            </a:extLst>
          </p:cNvPr>
          <p:cNvSpPr/>
          <p:nvPr/>
        </p:nvSpPr>
        <p:spPr>
          <a:xfrm>
            <a:off x="1167016" y="4432389"/>
            <a:ext cx="2169795" cy="1107281"/>
          </a:xfrm>
          <a:custGeom>
            <a:avLst/>
            <a:gdLst/>
            <a:ahLst/>
            <a:cxnLst/>
            <a:rect l="l" t="t" r="r" b="b"/>
            <a:pathLst>
              <a:path w="2893060" h="1476375">
                <a:moveTo>
                  <a:pt x="2646933" y="0"/>
                </a:moveTo>
                <a:lnTo>
                  <a:pt x="245998" y="0"/>
                </a:lnTo>
                <a:lnTo>
                  <a:pt x="225819" y="815"/>
                </a:lnTo>
                <a:lnTo>
                  <a:pt x="186873" y="7147"/>
                </a:lnTo>
                <a:lnTo>
                  <a:pt x="150233" y="19327"/>
                </a:lnTo>
                <a:lnTo>
                  <a:pt x="100702" y="47455"/>
                </a:lnTo>
                <a:lnTo>
                  <a:pt x="59206" y="85893"/>
                </a:lnTo>
                <a:lnTo>
                  <a:pt x="27452" y="132935"/>
                </a:lnTo>
                <a:lnTo>
                  <a:pt x="12538" y="168233"/>
                </a:lnTo>
                <a:lnTo>
                  <a:pt x="3218" y="206089"/>
                </a:lnTo>
                <a:lnTo>
                  <a:pt x="0" y="245999"/>
                </a:lnTo>
                <a:lnTo>
                  <a:pt x="0" y="1230122"/>
                </a:lnTo>
                <a:lnTo>
                  <a:pt x="3218" y="1270031"/>
                </a:lnTo>
                <a:lnTo>
                  <a:pt x="12538" y="1307887"/>
                </a:lnTo>
                <a:lnTo>
                  <a:pt x="27452" y="1343185"/>
                </a:lnTo>
                <a:lnTo>
                  <a:pt x="59206" y="1390227"/>
                </a:lnTo>
                <a:lnTo>
                  <a:pt x="100702" y="1428665"/>
                </a:lnTo>
                <a:lnTo>
                  <a:pt x="150233" y="1456793"/>
                </a:lnTo>
                <a:lnTo>
                  <a:pt x="186873" y="1468973"/>
                </a:lnTo>
                <a:lnTo>
                  <a:pt x="225819" y="1475305"/>
                </a:lnTo>
                <a:lnTo>
                  <a:pt x="245998" y="1476121"/>
                </a:lnTo>
                <a:lnTo>
                  <a:pt x="2646933" y="1476121"/>
                </a:lnTo>
                <a:lnTo>
                  <a:pt x="2686843" y="1472902"/>
                </a:lnTo>
                <a:lnTo>
                  <a:pt x="2724699" y="1463582"/>
                </a:lnTo>
                <a:lnTo>
                  <a:pt x="2759997" y="1448668"/>
                </a:lnTo>
                <a:lnTo>
                  <a:pt x="2807039" y="1416914"/>
                </a:lnTo>
                <a:lnTo>
                  <a:pt x="2845477" y="1375418"/>
                </a:lnTo>
                <a:lnTo>
                  <a:pt x="2873605" y="1325887"/>
                </a:lnTo>
                <a:lnTo>
                  <a:pt x="2885785" y="1289247"/>
                </a:lnTo>
                <a:lnTo>
                  <a:pt x="2892117" y="1250301"/>
                </a:lnTo>
                <a:lnTo>
                  <a:pt x="2892932" y="1230122"/>
                </a:lnTo>
                <a:lnTo>
                  <a:pt x="2892932" y="245999"/>
                </a:lnTo>
                <a:lnTo>
                  <a:pt x="2889714" y="206089"/>
                </a:lnTo>
                <a:lnTo>
                  <a:pt x="2880394" y="168233"/>
                </a:lnTo>
                <a:lnTo>
                  <a:pt x="2865480" y="132935"/>
                </a:lnTo>
                <a:lnTo>
                  <a:pt x="2833726" y="85893"/>
                </a:lnTo>
                <a:lnTo>
                  <a:pt x="2792230" y="47455"/>
                </a:lnTo>
                <a:lnTo>
                  <a:pt x="2742699" y="19327"/>
                </a:lnTo>
                <a:lnTo>
                  <a:pt x="2706059" y="7147"/>
                </a:lnTo>
                <a:lnTo>
                  <a:pt x="2667113" y="815"/>
                </a:lnTo>
                <a:lnTo>
                  <a:pt x="2646933" y="0"/>
                </a:lnTo>
                <a:close/>
              </a:path>
            </a:pathLst>
          </a:custGeom>
          <a:solidFill>
            <a:srgbClr val="F3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xmlns="" id="{6332070A-5B87-4746-877E-BE4731432DC3}"/>
              </a:ext>
            </a:extLst>
          </p:cNvPr>
          <p:cNvSpPr/>
          <p:nvPr/>
        </p:nvSpPr>
        <p:spPr>
          <a:xfrm>
            <a:off x="1167016" y="4432389"/>
            <a:ext cx="2169795" cy="1107281"/>
          </a:xfrm>
          <a:custGeom>
            <a:avLst/>
            <a:gdLst/>
            <a:ahLst/>
            <a:cxnLst/>
            <a:rect l="l" t="t" r="r" b="b"/>
            <a:pathLst>
              <a:path w="2893060" h="1476375">
                <a:moveTo>
                  <a:pt x="0" y="245999"/>
                </a:moveTo>
                <a:lnTo>
                  <a:pt x="3218" y="206089"/>
                </a:lnTo>
                <a:lnTo>
                  <a:pt x="12538" y="168233"/>
                </a:lnTo>
                <a:lnTo>
                  <a:pt x="27452" y="132935"/>
                </a:lnTo>
                <a:lnTo>
                  <a:pt x="59206" y="85893"/>
                </a:lnTo>
                <a:lnTo>
                  <a:pt x="100702" y="47455"/>
                </a:lnTo>
                <a:lnTo>
                  <a:pt x="150233" y="19327"/>
                </a:lnTo>
                <a:lnTo>
                  <a:pt x="186873" y="7147"/>
                </a:lnTo>
                <a:lnTo>
                  <a:pt x="225819" y="815"/>
                </a:lnTo>
                <a:lnTo>
                  <a:pt x="245998" y="0"/>
                </a:lnTo>
                <a:lnTo>
                  <a:pt x="2646933" y="0"/>
                </a:lnTo>
                <a:lnTo>
                  <a:pt x="2686843" y="3218"/>
                </a:lnTo>
                <a:lnTo>
                  <a:pt x="2724699" y="12538"/>
                </a:lnTo>
                <a:lnTo>
                  <a:pt x="2759997" y="27452"/>
                </a:lnTo>
                <a:lnTo>
                  <a:pt x="2807039" y="59206"/>
                </a:lnTo>
                <a:lnTo>
                  <a:pt x="2845477" y="100702"/>
                </a:lnTo>
                <a:lnTo>
                  <a:pt x="2873605" y="150233"/>
                </a:lnTo>
                <a:lnTo>
                  <a:pt x="2885785" y="186873"/>
                </a:lnTo>
                <a:lnTo>
                  <a:pt x="2892117" y="225819"/>
                </a:lnTo>
                <a:lnTo>
                  <a:pt x="2892932" y="245999"/>
                </a:lnTo>
                <a:lnTo>
                  <a:pt x="2892932" y="1230122"/>
                </a:lnTo>
                <a:lnTo>
                  <a:pt x="2889714" y="1270031"/>
                </a:lnTo>
                <a:lnTo>
                  <a:pt x="2880394" y="1307887"/>
                </a:lnTo>
                <a:lnTo>
                  <a:pt x="2865480" y="1343185"/>
                </a:lnTo>
                <a:lnTo>
                  <a:pt x="2833726" y="1390227"/>
                </a:lnTo>
                <a:lnTo>
                  <a:pt x="2792230" y="1428665"/>
                </a:lnTo>
                <a:lnTo>
                  <a:pt x="2742699" y="1456793"/>
                </a:lnTo>
                <a:lnTo>
                  <a:pt x="2706059" y="1468973"/>
                </a:lnTo>
                <a:lnTo>
                  <a:pt x="2667113" y="1475305"/>
                </a:lnTo>
                <a:lnTo>
                  <a:pt x="2646933" y="1476121"/>
                </a:lnTo>
                <a:lnTo>
                  <a:pt x="245998" y="1476121"/>
                </a:lnTo>
                <a:lnTo>
                  <a:pt x="206089" y="1472902"/>
                </a:lnTo>
                <a:lnTo>
                  <a:pt x="168233" y="1463582"/>
                </a:lnTo>
                <a:lnTo>
                  <a:pt x="132935" y="1448668"/>
                </a:lnTo>
                <a:lnTo>
                  <a:pt x="85893" y="1416914"/>
                </a:lnTo>
                <a:lnTo>
                  <a:pt x="47455" y="1375418"/>
                </a:lnTo>
                <a:lnTo>
                  <a:pt x="19327" y="1325887"/>
                </a:lnTo>
                <a:lnTo>
                  <a:pt x="7147" y="1289247"/>
                </a:lnTo>
                <a:lnTo>
                  <a:pt x="815" y="1250301"/>
                </a:lnTo>
                <a:lnTo>
                  <a:pt x="0" y="1230122"/>
                </a:lnTo>
                <a:lnTo>
                  <a:pt x="0" y="245999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xmlns="" id="{66EAEA56-7291-5848-88FE-0721BE549CA7}"/>
              </a:ext>
            </a:extLst>
          </p:cNvPr>
          <p:cNvSpPr txBox="1"/>
          <p:nvPr/>
        </p:nvSpPr>
        <p:spPr>
          <a:xfrm>
            <a:off x="1453242" y="4664525"/>
            <a:ext cx="1598295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3" algn="ctr"/>
            <a:r>
              <a:rPr sz="1500" b="1" spc="4" dirty="0">
                <a:solidFill>
                  <a:srgbClr val="2E5496"/>
                </a:solidFill>
                <a:latin typeface="Arial"/>
                <a:cs typeface="Arial"/>
              </a:rPr>
              <a:t>C</a:t>
            </a:r>
            <a:r>
              <a:rPr sz="1500" b="1" dirty="0">
                <a:solidFill>
                  <a:srgbClr val="2E5496"/>
                </a:solidFill>
                <a:latin typeface="Arial"/>
                <a:cs typeface="Arial"/>
              </a:rPr>
              <a:t>on</a:t>
            </a:r>
            <a:r>
              <a:rPr sz="1500" b="1" spc="4" dirty="0">
                <a:solidFill>
                  <a:srgbClr val="2E5496"/>
                </a:solidFill>
                <a:latin typeface="Arial"/>
                <a:cs typeface="Arial"/>
              </a:rPr>
              <a:t>s</a:t>
            </a:r>
            <a:r>
              <a:rPr sz="1500" b="1" dirty="0">
                <a:solidFill>
                  <a:srgbClr val="2E5496"/>
                </a:solidFill>
                <a:latin typeface="Arial"/>
                <a:cs typeface="Arial"/>
              </a:rPr>
              <a:t>ig</a:t>
            </a:r>
            <a:r>
              <a:rPr sz="1500" b="1" spc="-8" dirty="0">
                <a:solidFill>
                  <a:srgbClr val="2E5496"/>
                </a:solidFill>
                <a:latin typeface="Arial"/>
                <a:cs typeface="Arial"/>
              </a:rPr>
              <a:t>l</a:t>
            </a:r>
            <a:r>
              <a:rPr sz="1500" b="1" dirty="0">
                <a:solidFill>
                  <a:srgbClr val="2E5496"/>
                </a:solidFill>
                <a:latin typeface="Arial"/>
                <a:cs typeface="Arial"/>
              </a:rPr>
              <a:t>io</a:t>
            </a:r>
            <a:r>
              <a:rPr sz="1500" b="1" spc="-1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2E5496"/>
                </a:solidFill>
                <a:latin typeface="Arial"/>
                <a:cs typeface="Arial"/>
              </a:rPr>
              <a:t>di</a:t>
            </a:r>
            <a:endParaRPr sz="1500">
              <a:latin typeface="Arial"/>
              <a:cs typeface="Arial"/>
            </a:endParaRPr>
          </a:p>
          <a:p>
            <a:pPr marL="1905" algn="ctr"/>
            <a:r>
              <a:rPr sz="1500" b="1" dirty="0">
                <a:solidFill>
                  <a:srgbClr val="2E5496"/>
                </a:solidFill>
                <a:latin typeface="Arial"/>
                <a:cs typeface="Arial"/>
              </a:rPr>
              <a:t>Amm</a:t>
            </a:r>
            <a:r>
              <a:rPr sz="1500" b="1" spc="-8" dirty="0">
                <a:solidFill>
                  <a:srgbClr val="2E5496"/>
                </a:solidFill>
                <a:latin typeface="Arial"/>
                <a:cs typeface="Arial"/>
              </a:rPr>
              <a:t>i</a:t>
            </a:r>
            <a:r>
              <a:rPr sz="1500" b="1" dirty="0">
                <a:solidFill>
                  <a:srgbClr val="2E5496"/>
                </a:solidFill>
                <a:latin typeface="Arial"/>
                <a:cs typeface="Arial"/>
              </a:rPr>
              <a:t>nistr</a:t>
            </a:r>
            <a:r>
              <a:rPr sz="1500" b="1" spc="4" dirty="0">
                <a:solidFill>
                  <a:srgbClr val="2E5496"/>
                </a:solidFill>
                <a:latin typeface="Arial"/>
                <a:cs typeface="Arial"/>
              </a:rPr>
              <a:t>az</a:t>
            </a:r>
            <a:r>
              <a:rPr sz="1500" b="1" dirty="0">
                <a:solidFill>
                  <a:srgbClr val="2E5496"/>
                </a:solidFill>
                <a:latin typeface="Arial"/>
                <a:cs typeface="Arial"/>
              </a:rPr>
              <a:t>ione</a:t>
            </a:r>
            <a:endParaRPr sz="1500">
              <a:latin typeface="Arial"/>
              <a:cs typeface="Arial"/>
            </a:endParaRPr>
          </a:p>
          <a:p>
            <a:pPr marL="9525" marR="3810" algn="ctr">
              <a:spcBef>
                <a:spcPts val="19"/>
              </a:spcBef>
            </a:pPr>
            <a:r>
              <a:rPr sz="750" spc="-4" dirty="0">
                <a:solidFill>
                  <a:srgbClr val="2E5496"/>
                </a:solidFill>
                <a:latin typeface="Arial"/>
                <a:cs typeface="Arial"/>
              </a:rPr>
              <a:t>Gest</a:t>
            </a:r>
            <a:r>
              <a:rPr sz="750" spc="-11" dirty="0">
                <a:solidFill>
                  <a:srgbClr val="2E5496"/>
                </a:solidFill>
                <a:latin typeface="Arial"/>
                <a:cs typeface="Arial"/>
              </a:rPr>
              <a:t>i</a:t>
            </a:r>
            <a:r>
              <a:rPr sz="750" spc="-8" dirty="0">
                <a:solidFill>
                  <a:srgbClr val="2E5496"/>
                </a:solidFill>
                <a:latin typeface="Arial"/>
                <a:cs typeface="Arial"/>
              </a:rPr>
              <a:t>o</a:t>
            </a:r>
            <a:r>
              <a:rPr sz="750" spc="-11" dirty="0">
                <a:solidFill>
                  <a:srgbClr val="2E5496"/>
                </a:solidFill>
                <a:latin typeface="Arial"/>
                <a:cs typeface="Arial"/>
              </a:rPr>
              <a:t>n</a:t>
            </a:r>
            <a:r>
              <a:rPr sz="750" spc="-8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750" spc="-1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750" spc="-8" dirty="0">
                <a:solidFill>
                  <a:srgbClr val="2E5496"/>
                </a:solidFill>
                <a:latin typeface="Arial"/>
                <a:cs typeface="Arial"/>
              </a:rPr>
              <a:t>A</a:t>
            </a:r>
            <a:r>
              <a:rPr sz="750" spc="4" dirty="0">
                <a:solidFill>
                  <a:srgbClr val="2E5496"/>
                </a:solidFill>
                <a:latin typeface="Arial"/>
                <a:cs typeface="Arial"/>
              </a:rPr>
              <a:t>mm</a:t>
            </a:r>
            <a:r>
              <a:rPr sz="750" spc="-8" dirty="0">
                <a:solidFill>
                  <a:srgbClr val="2E5496"/>
                </a:solidFill>
                <a:latin typeface="Arial"/>
                <a:cs typeface="Arial"/>
              </a:rPr>
              <a:t>in</a:t>
            </a:r>
            <a:r>
              <a:rPr sz="750" spc="-11" dirty="0">
                <a:solidFill>
                  <a:srgbClr val="2E5496"/>
                </a:solidFill>
                <a:latin typeface="Arial"/>
                <a:cs typeface="Arial"/>
              </a:rPr>
              <a:t>i</a:t>
            </a:r>
            <a:r>
              <a:rPr sz="750" dirty="0">
                <a:solidFill>
                  <a:srgbClr val="2E5496"/>
                </a:solidFill>
                <a:latin typeface="Arial"/>
                <a:cs typeface="Arial"/>
              </a:rPr>
              <a:t>s</a:t>
            </a:r>
            <a:r>
              <a:rPr sz="750" spc="-4" dirty="0">
                <a:solidFill>
                  <a:srgbClr val="2E5496"/>
                </a:solidFill>
                <a:latin typeface="Arial"/>
                <a:cs typeface="Arial"/>
              </a:rPr>
              <a:t>trat</a:t>
            </a:r>
            <a:r>
              <a:rPr sz="750" spc="-11" dirty="0">
                <a:solidFill>
                  <a:srgbClr val="2E5496"/>
                </a:solidFill>
                <a:latin typeface="Arial"/>
                <a:cs typeface="Arial"/>
              </a:rPr>
              <a:t>iv</a:t>
            </a:r>
            <a:r>
              <a:rPr sz="750" spc="-4" dirty="0">
                <a:solidFill>
                  <a:srgbClr val="2E5496"/>
                </a:solidFill>
                <a:latin typeface="Arial"/>
                <a:cs typeface="Arial"/>
              </a:rPr>
              <a:t>a, </a:t>
            </a:r>
            <a:r>
              <a:rPr sz="750" spc="-8" dirty="0">
                <a:solidFill>
                  <a:srgbClr val="2E5496"/>
                </a:solidFill>
                <a:latin typeface="Arial"/>
                <a:cs typeface="Arial"/>
              </a:rPr>
              <a:t>Eco</a:t>
            </a:r>
            <a:r>
              <a:rPr sz="750" spc="-11" dirty="0">
                <a:solidFill>
                  <a:srgbClr val="2E5496"/>
                </a:solidFill>
                <a:latin typeface="Arial"/>
                <a:cs typeface="Arial"/>
              </a:rPr>
              <a:t>n</a:t>
            </a:r>
            <a:r>
              <a:rPr sz="750" spc="-8" dirty="0">
                <a:solidFill>
                  <a:srgbClr val="2E5496"/>
                </a:solidFill>
                <a:latin typeface="Arial"/>
                <a:cs typeface="Arial"/>
              </a:rPr>
              <a:t>o</a:t>
            </a:r>
            <a:r>
              <a:rPr sz="750" spc="4" dirty="0">
                <a:solidFill>
                  <a:srgbClr val="2E5496"/>
                </a:solidFill>
                <a:latin typeface="Arial"/>
                <a:cs typeface="Arial"/>
              </a:rPr>
              <a:t>m</a:t>
            </a:r>
            <a:r>
              <a:rPr sz="750" spc="-8" dirty="0">
                <a:solidFill>
                  <a:srgbClr val="2E5496"/>
                </a:solidFill>
                <a:latin typeface="Arial"/>
                <a:cs typeface="Arial"/>
              </a:rPr>
              <a:t>i</a:t>
            </a:r>
            <a:r>
              <a:rPr sz="750" dirty="0">
                <a:solidFill>
                  <a:srgbClr val="2E5496"/>
                </a:solidFill>
                <a:latin typeface="Arial"/>
                <a:cs typeface="Arial"/>
              </a:rPr>
              <a:t>c</a:t>
            </a:r>
            <a:r>
              <a:rPr sz="750" spc="-4" dirty="0">
                <a:solidFill>
                  <a:srgbClr val="2E5496"/>
                </a:solidFill>
                <a:latin typeface="Arial"/>
                <a:cs typeface="Arial"/>
              </a:rPr>
              <a:t>a, P</a:t>
            </a:r>
            <a:r>
              <a:rPr sz="750" spc="-11" dirty="0">
                <a:solidFill>
                  <a:srgbClr val="2E5496"/>
                </a:solidFill>
                <a:latin typeface="Arial"/>
                <a:cs typeface="Arial"/>
              </a:rPr>
              <a:t>a</a:t>
            </a:r>
            <a:r>
              <a:rPr sz="750" spc="-4" dirty="0">
                <a:solidFill>
                  <a:srgbClr val="2E5496"/>
                </a:solidFill>
                <a:latin typeface="Arial"/>
                <a:cs typeface="Arial"/>
              </a:rPr>
              <a:t>tr</a:t>
            </a:r>
            <a:r>
              <a:rPr sz="750" spc="-8" dirty="0">
                <a:solidFill>
                  <a:srgbClr val="2E5496"/>
                </a:solidFill>
                <a:latin typeface="Arial"/>
                <a:cs typeface="Arial"/>
              </a:rPr>
              <a:t>i</a:t>
            </a:r>
            <a:r>
              <a:rPr sz="750" spc="4" dirty="0">
                <a:solidFill>
                  <a:srgbClr val="2E5496"/>
                </a:solidFill>
                <a:latin typeface="Arial"/>
                <a:cs typeface="Arial"/>
              </a:rPr>
              <a:t>m</a:t>
            </a:r>
            <a:r>
              <a:rPr sz="750" spc="-8" dirty="0">
                <a:solidFill>
                  <a:srgbClr val="2E5496"/>
                </a:solidFill>
                <a:latin typeface="Arial"/>
                <a:cs typeface="Arial"/>
              </a:rPr>
              <a:t>onia</a:t>
            </a:r>
            <a:r>
              <a:rPr sz="750" spc="-11" dirty="0">
                <a:solidFill>
                  <a:srgbClr val="2E5496"/>
                </a:solidFill>
                <a:latin typeface="Arial"/>
                <a:cs typeface="Arial"/>
              </a:rPr>
              <a:t>l</a:t>
            </a:r>
            <a:r>
              <a:rPr sz="750" spc="-4" dirty="0">
                <a:solidFill>
                  <a:srgbClr val="2E5496"/>
                </a:solidFill>
                <a:latin typeface="Arial"/>
                <a:cs typeface="Arial"/>
              </a:rPr>
              <a:t>e, </a:t>
            </a:r>
            <a:r>
              <a:rPr sz="750" spc="-8" dirty="0">
                <a:solidFill>
                  <a:srgbClr val="2E5496"/>
                </a:solidFill>
                <a:latin typeface="Arial"/>
                <a:cs typeface="Arial"/>
              </a:rPr>
              <a:t>P</a:t>
            </a:r>
            <a:r>
              <a:rPr sz="750" dirty="0">
                <a:solidFill>
                  <a:srgbClr val="2E5496"/>
                </a:solidFill>
                <a:latin typeface="Arial"/>
                <a:cs typeface="Arial"/>
              </a:rPr>
              <a:t>T</a:t>
            </a:r>
            <a:r>
              <a:rPr sz="750" spc="-8" dirty="0">
                <a:solidFill>
                  <a:srgbClr val="2E5496"/>
                </a:solidFill>
                <a:latin typeface="Arial"/>
                <a:cs typeface="Arial"/>
              </a:rPr>
              <a:t>A</a:t>
            </a:r>
            <a:endParaRPr sz="750">
              <a:latin typeface="Arial"/>
              <a:cs typeface="Arial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xmlns="" id="{F02F4379-0EA5-3742-85D7-61731A786E6A}"/>
              </a:ext>
            </a:extLst>
          </p:cNvPr>
          <p:cNvSpPr/>
          <p:nvPr/>
        </p:nvSpPr>
        <p:spPr>
          <a:xfrm>
            <a:off x="5856935" y="4321421"/>
            <a:ext cx="2169795" cy="1205865"/>
          </a:xfrm>
          <a:custGeom>
            <a:avLst/>
            <a:gdLst/>
            <a:ahLst/>
            <a:cxnLst/>
            <a:rect l="l" t="t" r="r" b="b"/>
            <a:pathLst>
              <a:path w="2893059" h="1607820">
                <a:moveTo>
                  <a:pt x="2624963" y="0"/>
                </a:moveTo>
                <a:lnTo>
                  <a:pt x="267970" y="0"/>
                </a:lnTo>
                <a:lnTo>
                  <a:pt x="245997" y="887"/>
                </a:lnTo>
                <a:lnTo>
                  <a:pt x="203586" y="7782"/>
                </a:lnTo>
                <a:lnTo>
                  <a:pt x="163681" y="21044"/>
                </a:lnTo>
                <a:lnTo>
                  <a:pt x="126832" y="40122"/>
                </a:lnTo>
                <a:lnTo>
                  <a:pt x="93594" y="64464"/>
                </a:lnTo>
                <a:lnTo>
                  <a:pt x="64518" y="93521"/>
                </a:lnTo>
                <a:lnTo>
                  <a:pt x="40157" y="126741"/>
                </a:lnTo>
                <a:lnTo>
                  <a:pt x="21064" y="163574"/>
                </a:lnTo>
                <a:lnTo>
                  <a:pt x="7790" y="203467"/>
                </a:lnTo>
                <a:lnTo>
                  <a:pt x="888" y="245871"/>
                </a:lnTo>
                <a:lnTo>
                  <a:pt x="0" y="267842"/>
                </a:lnTo>
                <a:lnTo>
                  <a:pt x="0" y="1339595"/>
                </a:lnTo>
                <a:lnTo>
                  <a:pt x="3508" y="1383052"/>
                </a:lnTo>
                <a:lnTo>
                  <a:pt x="13665" y="1424279"/>
                </a:lnTo>
                <a:lnTo>
                  <a:pt x="29918" y="1462725"/>
                </a:lnTo>
                <a:lnTo>
                  <a:pt x="51714" y="1497838"/>
                </a:lnTo>
                <a:lnTo>
                  <a:pt x="78501" y="1529064"/>
                </a:lnTo>
                <a:lnTo>
                  <a:pt x="109728" y="1555851"/>
                </a:lnTo>
                <a:lnTo>
                  <a:pt x="144840" y="1577647"/>
                </a:lnTo>
                <a:lnTo>
                  <a:pt x="183286" y="1593900"/>
                </a:lnTo>
                <a:lnTo>
                  <a:pt x="224513" y="1604057"/>
                </a:lnTo>
                <a:lnTo>
                  <a:pt x="267970" y="1607565"/>
                </a:lnTo>
                <a:lnTo>
                  <a:pt x="2624963" y="1607565"/>
                </a:lnTo>
                <a:lnTo>
                  <a:pt x="2668419" y="1604057"/>
                </a:lnTo>
                <a:lnTo>
                  <a:pt x="2709646" y="1593900"/>
                </a:lnTo>
                <a:lnTo>
                  <a:pt x="2748092" y="1577647"/>
                </a:lnTo>
                <a:lnTo>
                  <a:pt x="2783205" y="1555851"/>
                </a:lnTo>
                <a:lnTo>
                  <a:pt x="2814431" y="1529064"/>
                </a:lnTo>
                <a:lnTo>
                  <a:pt x="2841218" y="1497837"/>
                </a:lnTo>
                <a:lnTo>
                  <a:pt x="2863014" y="1462725"/>
                </a:lnTo>
                <a:lnTo>
                  <a:pt x="2879267" y="1424279"/>
                </a:lnTo>
                <a:lnTo>
                  <a:pt x="2889424" y="1383052"/>
                </a:lnTo>
                <a:lnTo>
                  <a:pt x="2892933" y="1339595"/>
                </a:lnTo>
                <a:lnTo>
                  <a:pt x="2892933" y="267842"/>
                </a:lnTo>
                <a:lnTo>
                  <a:pt x="2889424" y="224390"/>
                </a:lnTo>
                <a:lnTo>
                  <a:pt x="2879267" y="183172"/>
                </a:lnTo>
                <a:lnTo>
                  <a:pt x="2863014" y="144740"/>
                </a:lnTo>
                <a:lnTo>
                  <a:pt x="2841218" y="109645"/>
                </a:lnTo>
                <a:lnTo>
                  <a:pt x="2814431" y="78438"/>
                </a:lnTo>
                <a:lnTo>
                  <a:pt x="2783205" y="51669"/>
                </a:lnTo>
                <a:lnTo>
                  <a:pt x="2748092" y="29890"/>
                </a:lnTo>
                <a:lnTo>
                  <a:pt x="2709646" y="13651"/>
                </a:lnTo>
                <a:lnTo>
                  <a:pt x="2668419" y="3504"/>
                </a:lnTo>
                <a:lnTo>
                  <a:pt x="2624963" y="0"/>
                </a:lnTo>
                <a:close/>
              </a:path>
            </a:pathLst>
          </a:custGeom>
          <a:solidFill>
            <a:srgbClr val="F3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xmlns="" id="{39B515A0-E3A7-BE49-A79C-543395E6668D}"/>
              </a:ext>
            </a:extLst>
          </p:cNvPr>
          <p:cNvSpPr/>
          <p:nvPr/>
        </p:nvSpPr>
        <p:spPr>
          <a:xfrm>
            <a:off x="5856935" y="4321421"/>
            <a:ext cx="2169795" cy="1205865"/>
          </a:xfrm>
          <a:custGeom>
            <a:avLst/>
            <a:gdLst/>
            <a:ahLst/>
            <a:cxnLst/>
            <a:rect l="l" t="t" r="r" b="b"/>
            <a:pathLst>
              <a:path w="2893059" h="1607820">
                <a:moveTo>
                  <a:pt x="0" y="267842"/>
                </a:moveTo>
                <a:lnTo>
                  <a:pt x="3508" y="224390"/>
                </a:lnTo>
                <a:lnTo>
                  <a:pt x="13665" y="183172"/>
                </a:lnTo>
                <a:lnTo>
                  <a:pt x="29918" y="144740"/>
                </a:lnTo>
                <a:lnTo>
                  <a:pt x="51714" y="109645"/>
                </a:lnTo>
                <a:lnTo>
                  <a:pt x="78501" y="78438"/>
                </a:lnTo>
                <a:lnTo>
                  <a:pt x="109727" y="51669"/>
                </a:lnTo>
                <a:lnTo>
                  <a:pt x="144840" y="29890"/>
                </a:lnTo>
                <a:lnTo>
                  <a:pt x="183286" y="13651"/>
                </a:lnTo>
                <a:lnTo>
                  <a:pt x="224513" y="3504"/>
                </a:lnTo>
                <a:lnTo>
                  <a:pt x="267970" y="0"/>
                </a:lnTo>
                <a:lnTo>
                  <a:pt x="2624963" y="0"/>
                </a:lnTo>
                <a:lnTo>
                  <a:pt x="2668419" y="3504"/>
                </a:lnTo>
                <a:lnTo>
                  <a:pt x="2709646" y="13651"/>
                </a:lnTo>
                <a:lnTo>
                  <a:pt x="2748092" y="29890"/>
                </a:lnTo>
                <a:lnTo>
                  <a:pt x="2783205" y="51669"/>
                </a:lnTo>
                <a:lnTo>
                  <a:pt x="2814431" y="78438"/>
                </a:lnTo>
                <a:lnTo>
                  <a:pt x="2841218" y="109645"/>
                </a:lnTo>
                <a:lnTo>
                  <a:pt x="2863014" y="144740"/>
                </a:lnTo>
                <a:lnTo>
                  <a:pt x="2879267" y="183172"/>
                </a:lnTo>
                <a:lnTo>
                  <a:pt x="2889424" y="224390"/>
                </a:lnTo>
                <a:lnTo>
                  <a:pt x="2892933" y="267842"/>
                </a:lnTo>
                <a:lnTo>
                  <a:pt x="2892933" y="1339595"/>
                </a:lnTo>
                <a:lnTo>
                  <a:pt x="2889424" y="1383052"/>
                </a:lnTo>
                <a:lnTo>
                  <a:pt x="2879267" y="1424279"/>
                </a:lnTo>
                <a:lnTo>
                  <a:pt x="2863014" y="1462725"/>
                </a:lnTo>
                <a:lnTo>
                  <a:pt x="2841218" y="1497837"/>
                </a:lnTo>
                <a:lnTo>
                  <a:pt x="2814431" y="1529064"/>
                </a:lnTo>
                <a:lnTo>
                  <a:pt x="2783205" y="1555851"/>
                </a:lnTo>
                <a:lnTo>
                  <a:pt x="2748092" y="1577647"/>
                </a:lnTo>
                <a:lnTo>
                  <a:pt x="2709646" y="1593900"/>
                </a:lnTo>
                <a:lnTo>
                  <a:pt x="2668419" y="1604057"/>
                </a:lnTo>
                <a:lnTo>
                  <a:pt x="2624963" y="1607565"/>
                </a:lnTo>
                <a:lnTo>
                  <a:pt x="267970" y="1607565"/>
                </a:lnTo>
                <a:lnTo>
                  <a:pt x="224513" y="1604057"/>
                </a:lnTo>
                <a:lnTo>
                  <a:pt x="183286" y="1593900"/>
                </a:lnTo>
                <a:lnTo>
                  <a:pt x="144840" y="1577647"/>
                </a:lnTo>
                <a:lnTo>
                  <a:pt x="109728" y="1555851"/>
                </a:lnTo>
                <a:lnTo>
                  <a:pt x="78501" y="1529064"/>
                </a:lnTo>
                <a:lnTo>
                  <a:pt x="51714" y="1497838"/>
                </a:lnTo>
                <a:lnTo>
                  <a:pt x="29918" y="1462725"/>
                </a:lnTo>
                <a:lnTo>
                  <a:pt x="13665" y="1424279"/>
                </a:lnTo>
                <a:lnTo>
                  <a:pt x="3508" y="1383052"/>
                </a:lnTo>
                <a:lnTo>
                  <a:pt x="0" y="1339595"/>
                </a:lnTo>
                <a:lnTo>
                  <a:pt x="0" y="267842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xmlns="" id="{63E2F54C-2342-2344-998E-2E3D76397F3C}"/>
              </a:ext>
            </a:extLst>
          </p:cNvPr>
          <p:cNvSpPr txBox="1"/>
          <p:nvPr/>
        </p:nvSpPr>
        <p:spPr>
          <a:xfrm>
            <a:off x="6018099" y="4774353"/>
            <a:ext cx="1848803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479"/>
            <a:r>
              <a:rPr sz="1500" b="1" spc="-8" dirty="0">
                <a:solidFill>
                  <a:srgbClr val="2E5496"/>
                </a:solidFill>
                <a:latin typeface="Arial"/>
                <a:cs typeface="Arial"/>
              </a:rPr>
              <a:t>S</a:t>
            </a:r>
            <a:r>
              <a:rPr sz="1500" b="1" dirty="0">
                <a:solidFill>
                  <a:srgbClr val="2E5496"/>
                </a:solidFill>
                <a:latin typeface="Arial"/>
                <a:cs typeface="Arial"/>
              </a:rPr>
              <a:t>enato</a:t>
            </a:r>
            <a:r>
              <a:rPr sz="1500" b="1" spc="-68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2E5496"/>
                </a:solidFill>
                <a:latin typeface="Arial"/>
                <a:cs typeface="Arial"/>
              </a:rPr>
              <a:t>Accadem</a:t>
            </a:r>
            <a:r>
              <a:rPr sz="1500" b="1" spc="-8" dirty="0">
                <a:solidFill>
                  <a:srgbClr val="2E5496"/>
                </a:solidFill>
                <a:latin typeface="Arial"/>
                <a:cs typeface="Arial"/>
              </a:rPr>
              <a:t>i</a:t>
            </a:r>
            <a:r>
              <a:rPr sz="1500" b="1" dirty="0">
                <a:solidFill>
                  <a:srgbClr val="2E5496"/>
                </a:solidFill>
                <a:latin typeface="Arial"/>
                <a:cs typeface="Arial"/>
              </a:rPr>
              <a:t>co</a:t>
            </a:r>
            <a:endParaRPr sz="1500">
              <a:latin typeface="Arial"/>
              <a:cs typeface="Arial"/>
            </a:endParaRPr>
          </a:p>
          <a:p>
            <a:pPr marL="9525">
              <a:spcBef>
                <a:spcPts val="19"/>
              </a:spcBef>
            </a:pPr>
            <a:r>
              <a:rPr sz="750" spc="-4" dirty="0">
                <a:solidFill>
                  <a:srgbClr val="2E5496"/>
                </a:solidFill>
                <a:latin typeface="Arial"/>
                <a:cs typeface="Arial"/>
              </a:rPr>
              <a:t>In</a:t>
            </a:r>
            <a:r>
              <a:rPr sz="750" spc="-8" dirty="0">
                <a:solidFill>
                  <a:srgbClr val="2E5496"/>
                </a:solidFill>
                <a:latin typeface="Arial"/>
                <a:cs typeface="Arial"/>
              </a:rPr>
              <a:t>di</a:t>
            </a:r>
            <a:r>
              <a:rPr sz="750" spc="-4" dirty="0">
                <a:solidFill>
                  <a:srgbClr val="2E5496"/>
                </a:solidFill>
                <a:latin typeface="Arial"/>
                <a:cs typeface="Arial"/>
              </a:rPr>
              <a:t>r</a:t>
            </a:r>
            <a:r>
              <a:rPr sz="750" spc="-8" dirty="0">
                <a:solidFill>
                  <a:srgbClr val="2E5496"/>
                </a:solidFill>
                <a:latin typeface="Arial"/>
                <a:cs typeface="Arial"/>
              </a:rPr>
              <a:t>i</a:t>
            </a:r>
            <a:r>
              <a:rPr sz="750" spc="-19" dirty="0">
                <a:solidFill>
                  <a:srgbClr val="2E5496"/>
                </a:solidFill>
                <a:latin typeface="Arial"/>
                <a:cs typeface="Arial"/>
              </a:rPr>
              <a:t>zz</a:t>
            </a:r>
            <a:r>
              <a:rPr sz="750" spc="-4" dirty="0">
                <a:solidFill>
                  <a:srgbClr val="2E5496"/>
                </a:solidFill>
                <a:latin typeface="Arial"/>
                <a:cs typeface="Arial"/>
              </a:rPr>
              <a:t>o,</a:t>
            </a:r>
            <a:r>
              <a:rPr sz="750" spc="3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750" spc="-11" dirty="0">
                <a:solidFill>
                  <a:srgbClr val="2E5496"/>
                </a:solidFill>
                <a:latin typeface="Arial"/>
                <a:cs typeface="Arial"/>
              </a:rPr>
              <a:t>P</a:t>
            </a:r>
            <a:r>
              <a:rPr sz="750" spc="-4" dirty="0">
                <a:solidFill>
                  <a:srgbClr val="2E5496"/>
                </a:solidFill>
                <a:latin typeface="Arial"/>
                <a:cs typeface="Arial"/>
              </a:rPr>
              <a:t>ro</a:t>
            </a:r>
            <a:r>
              <a:rPr sz="750" spc="-11" dirty="0">
                <a:solidFill>
                  <a:srgbClr val="2E5496"/>
                </a:solidFill>
                <a:latin typeface="Arial"/>
                <a:cs typeface="Arial"/>
              </a:rPr>
              <a:t>g</a:t>
            </a:r>
            <a:r>
              <a:rPr sz="750" spc="-4" dirty="0">
                <a:solidFill>
                  <a:srgbClr val="2E5496"/>
                </a:solidFill>
                <a:latin typeface="Arial"/>
                <a:cs typeface="Arial"/>
              </a:rPr>
              <a:t>ra</a:t>
            </a:r>
            <a:r>
              <a:rPr sz="750" spc="4" dirty="0">
                <a:solidFill>
                  <a:srgbClr val="2E5496"/>
                </a:solidFill>
                <a:latin typeface="Arial"/>
                <a:cs typeface="Arial"/>
              </a:rPr>
              <a:t>mm</a:t>
            </a:r>
            <a:r>
              <a:rPr sz="750" spc="-8" dirty="0">
                <a:solidFill>
                  <a:srgbClr val="2E5496"/>
                </a:solidFill>
                <a:latin typeface="Arial"/>
                <a:cs typeface="Arial"/>
              </a:rPr>
              <a:t>a</a:t>
            </a:r>
            <a:r>
              <a:rPr sz="750" spc="-19" dirty="0">
                <a:solidFill>
                  <a:srgbClr val="2E5496"/>
                </a:solidFill>
                <a:latin typeface="Arial"/>
                <a:cs typeface="Arial"/>
              </a:rPr>
              <a:t>z</a:t>
            </a:r>
            <a:r>
              <a:rPr sz="750" spc="-8" dirty="0">
                <a:solidFill>
                  <a:srgbClr val="2E5496"/>
                </a:solidFill>
                <a:latin typeface="Arial"/>
                <a:cs typeface="Arial"/>
              </a:rPr>
              <a:t>io</a:t>
            </a:r>
            <a:r>
              <a:rPr sz="750" spc="-11" dirty="0">
                <a:solidFill>
                  <a:srgbClr val="2E5496"/>
                </a:solidFill>
                <a:latin typeface="Arial"/>
                <a:cs typeface="Arial"/>
              </a:rPr>
              <a:t>n</a:t>
            </a:r>
            <a:r>
              <a:rPr sz="750" spc="-4" dirty="0">
                <a:solidFill>
                  <a:srgbClr val="2E5496"/>
                </a:solidFill>
                <a:latin typeface="Arial"/>
                <a:cs typeface="Arial"/>
              </a:rPr>
              <a:t>e,</a:t>
            </a:r>
            <a:r>
              <a:rPr sz="750" spc="-1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750" spc="-8" dirty="0">
                <a:solidFill>
                  <a:srgbClr val="2E5496"/>
                </a:solidFill>
                <a:latin typeface="Arial"/>
                <a:cs typeface="Arial"/>
              </a:rPr>
              <a:t>Coordin</a:t>
            </a:r>
            <a:r>
              <a:rPr sz="750" spc="-11" dirty="0">
                <a:solidFill>
                  <a:srgbClr val="2E5496"/>
                </a:solidFill>
                <a:latin typeface="Arial"/>
                <a:cs typeface="Arial"/>
              </a:rPr>
              <a:t>a</a:t>
            </a:r>
            <a:r>
              <a:rPr sz="750" spc="4" dirty="0">
                <a:solidFill>
                  <a:srgbClr val="2E5496"/>
                </a:solidFill>
                <a:latin typeface="Arial"/>
                <a:cs typeface="Arial"/>
              </a:rPr>
              <a:t>m</a:t>
            </a:r>
            <a:r>
              <a:rPr sz="750" spc="-8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750" spc="-11" dirty="0">
                <a:solidFill>
                  <a:srgbClr val="2E5496"/>
                </a:solidFill>
                <a:latin typeface="Arial"/>
                <a:cs typeface="Arial"/>
              </a:rPr>
              <a:t>n</a:t>
            </a:r>
            <a:r>
              <a:rPr sz="750" spc="-4" dirty="0">
                <a:solidFill>
                  <a:srgbClr val="2E5496"/>
                </a:solidFill>
                <a:latin typeface="Arial"/>
                <a:cs typeface="Arial"/>
              </a:rPr>
              <a:t>to</a:t>
            </a:r>
            <a:endParaRPr sz="750">
              <a:latin typeface="Arial"/>
              <a:cs typeface="Arial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xmlns="" id="{32A5710D-D578-794C-A5A9-8157733DD9AC}"/>
              </a:ext>
            </a:extLst>
          </p:cNvPr>
          <p:cNvSpPr/>
          <p:nvPr/>
        </p:nvSpPr>
        <p:spPr>
          <a:xfrm>
            <a:off x="3491021" y="6012681"/>
            <a:ext cx="2317909" cy="734854"/>
          </a:xfrm>
          <a:custGeom>
            <a:avLst/>
            <a:gdLst/>
            <a:ahLst/>
            <a:cxnLst/>
            <a:rect l="l" t="t" r="r" b="b"/>
            <a:pathLst>
              <a:path w="3090545" h="979804">
                <a:moveTo>
                  <a:pt x="1545209" y="0"/>
                </a:moveTo>
                <a:lnTo>
                  <a:pt x="1418471" y="1623"/>
                </a:lnTo>
                <a:lnTo>
                  <a:pt x="1294557" y="6411"/>
                </a:lnTo>
                <a:lnTo>
                  <a:pt x="1173862" y="14237"/>
                </a:lnTo>
                <a:lnTo>
                  <a:pt x="1056786" y="24974"/>
                </a:lnTo>
                <a:lnTo>
                  <a:pt x="943725" y="38496"/>
                </a:lnTo>
                <a:lnTo>
                  <a:pt x="835076" y="54678"/>
                </a:lnTo>
                <a:lnTo>
                  <a:pt x="731239" y="73393"/>
                </a:lnTo>
                <a:lnTo>
                  <a:pt x="632609" y="94515"/>
                </a:lnTo>
                <a:lnTo>
                  <a:pt x="539585" y="117918"/>
                </a:lnTo>
                <a:lnTo>
                  <a:pt x="452564" y="143476"/>
                </a:lnTo>
                <a:lnTo>
                  <a:pt x="371944" y="171063"/>
                </a:lnTo>
                <a:lnTo>
                  <a:pt x="298122" y="200552"/>
                </a:lnTo>
                <a:lnTo>
                  <a:pt x="231497" y="231818"/>
                </a:lnTo>
                <a:lnTo>
                  <a:pt x="172464" y="264734"/>
                </a:lnTo>
                <a:lnTo>
                  <a:pt x="121423" y="299174"/>
                </a:lnTo>
                <a:lnTo>
                  <a:pt x="78771" y="335013"/>
                </a:lnTo>
                <a:lnTo>
                  <a:pt x="44905" y="372123"/>
                </a:lnTo>
                <a:lnTo>
                  <a:pt x="20222" y="410380"/>
                </a:lnTo>
                <a:lnTo>
                  <a:pt x="5122" y="449656"/>
                </a:lnTo>
                <a:lnTo>
                  <a:pt x="0" y="489826"/>
                </a:lnTo>
                <a:lnTo>
                  <a:pt x="5122" y="530001"/>
                </a:lnTo>
                <a:lnTo>
                  <a:pt x="20222" y="569282"/>
                </a:lnTo>
                <a:lnTo>
                  <a:pt x="44905" y="607542"/>
                </a:lnTo>
                <a:lnTo>
                  <a:pt x="78771" y="644656"/>
                </a:lnTo>
                <a:lnTo>
                  <a:pt x="121423" y="680497"/>
                </a:lnTo>
                <a:lnTo>
                  <a:pt x="172464" y="714940"/>
                </a:lnTo>
                <a:lnTo>
                  <a:pt x="231497" y="747858"/>
                </a:lnTo>
                <a:lnTo>
                  <a:pt x="298122" y="779125"/>
                </a:lnTo>
                <a:lnTo>
                  <a:pt x="371944" y="808615"/>
                </a:lnTo>
                <a:lnTo>
                  <a:pt x="452564" y="836202"/>
                </a:lnTo>
                <a:lnTo>
                  <a:pt x="539585" y="861761"/>
                </a:lnTo>
                <a:lnTo>
                  <a:pt x="632609" y="885164"/>
                </a:lnTo>
                <a:lnTo>
                  <a:pt x="731239" y="906286"/>
                </a:lnTo>
                <a:lnTo>
                  <a:pt x="835076" y="925001"/>
                </a:lnTo>
                <a:lnTo>
                  <a:pt x="943725" y="941182"/>
                </a:lnTo>
                <a:lnTo>
                  <a:pt x="1056786" y="954704"/>
                </a:lnTo>
                <a:lnTo>
                  <a:pt x="1173862" y="965441"/>
                </a:lnTo>
                <a:lnTo>
                  <a:pt x="1294557" y="973266"/>
                </a:lnTo>
                <a:lnTo>
                  <a:pt x="1418471" y="978054"/>
                </a:lnTo>
                <a:lnTo>
                  <a:pt x="1545209" y="979677"/>
                </a:lnTo>
                <a:lnTo>
                  <a:pt x="1671928" y="978054"/>
                </a:lnTo>
                <a:lnTo>
                  <a:pt x="1795826" y="973266"/>
                </a:lnTo>
                <a:lnTo>
                  <a:pt x="1916506" y="965441"/>
                </a:lnTo>
                <a:lnTo>
                  <a:pt x="2033569" y="954704"/>
                </a:lnTo>
                <a:lnTo>
                  <a:pt x="2146619" y="941182"/>
                </a:lnTo>
                <a:lnTo>
                  <a:pt x="2255257" y="925001"/>
                </a:lnTo>
                <a:lnTo>
                  <a:pt x="2359086" y="906286"/>
                </a:lnTo>
                <a:lnTo>
                  <a:pt x="2457709" y="885164"/>
                </a:lnTo>
                <a:lnTo>
                  <a:pt x="2550726" y="861761"/>
                </a:lnTo>
                <a:lnTo>
                  <a:pt x="2637742" y="836202"/>
                </a:lnTo>
                <a:lnTo>
                  <a:pt x="2718358" y="808615"/>
                </a:lnTo>
                <a:lnTo>
                  <a:pt x="2792176" y="779125"/>
                </a:lnTo>
                <a:lnTo>
                  <a:pt x="2858799" y="747858"/>
                </a:lnTo>
                <a:lnTo>
                  <a:pt x="2917829" y="714940"/>
                </a:lnTo>
                <a:lnTo>
                  <a:pt x="2968869" y="680497"/>
                </a:lnTo>
                <a:lnTo>
                  <a:pt x="3011520" y="644656"/>
                </a:lnTo>
                <a:lnTo>
                  <a:pt x="3045386" y="607542"/>
                </a:lnTo>
                <a:lnTo>
                  <a:pt x="3070068" y="569282"/>
                </a:lnTo>
                <a:lnTo>
                  <a:pt x="3085169" y="530001"/>
                </a:lnTo>
                <a:lnTo>
                  <a:pt x="3090291" y="489826"/>
                </a:lnTo>
                <a:lnTo>
                  <a:pt x="3085169" y="449656"/>
                </a:lnTo>
                <a:lnTo>
                  <a:pt x="3070068" y="410380"/>
                </a:lnTo>
                <a:lnTo>
                  <a:pt x="3045386" y="372123"/>
                </a:lnTo>
                <a:lnTo>
                  <a:pt x="3011520" y="335013"/>
                </a:lnTo>
                <a:lnTo>
                  <a:pt x="2968869" y="299174"/>
                </a:lnTo>
                <a:lnTo>
                  <a:pt x="2917829" y="264734"/>
                </a:lnTo>
                <a:lnTo>
                  <a:pt x="2858799" y="231818"/>
                </a:lnTo>
                <a:lnTo>
                  <a:pt x="2792176" y="200552"/>
                </a:lnTo>
                <a:lnTo>
                  <a:pt x="2718358" y="171063"/>
                </a:lnTo>
                <a:lnTo>
                  <a:pt x="2637742" y="143476"/>
                </a:lnTo>
                <a:lnTo>
                  <a:pt x="2550726" y="117918"/>
                </a:lnTo>
                <a:lnTo>
                  <a:pt x="2457709" y="94515"/>
                </a:lnTo>
                <a:lnTo>
                  <a:pt x="2359086" y="73393"/>
                </a:lnTo>
                <a:lnTo>
                  <a:pt x="2255257" y="54678"/>
                </a:lnTo>
                <a:lnTo>
                  <a:pt x="2146619" y="38496"/>
                </a:lnTo>
                <a:lnTo>
                  <a:pt x="2033569" y="24974"/>
                </a:lnTo>
                <a:lnTo>
                  <a:pt x="1916506" y="14237"/>
                </a:lnTo>
                <a:lnTo>
                  <a:pt x="1795826" y="6411"/>
                </a:lnTo>
                <a:lnTo>
                  <a:pt x="1671928" y="1623"/>
                </a:lnTo>
                <a:lnTo>
                  <a:pt x="154520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xmlns="" id="{27437361-B30C-874E-AA23-81B9133D0F13}"/>
              </a:ext>
            </a:extLst>
          </p:cNvPr>
          <p:cNvSpPr/>
          <p:nvPr/>
        </p:nvSpPr>
        <p:spPr>
          <a:xfrm>
            <a:off x="3491021" y="6012681"/>
            <a:ext cx="2317909" cy="734854"/>
          </a:xfrm>
          <a:custGeom>
            <a:avLst/>
            <a:gdLst/>
            <a:ahLst/>
            <a:cxnLst/>
            <a:rect l="l" t="t" r="r" b="b"/>
            <a:pathLst>
              <a:path w="3090545" h="979804">
                <a:moveTo>
                  <a:pt x="0" y="489826"/>
                </a:moveTo>
                <a:lnTo>
                  <a:pt x="5122" y="449656"/>
                </a:lnTo>
                <a:lnTo>
                  <a:pt x="20222" y="410380"/>
                </a:lnTo>
                <a:lnTo>
                  <a:pt x="44905" y="372123"/>
                </a:lnTo>
                <a:lnTo>
                  <a:pt x="78771" y="335013"/>
                </a:lnTo>
                <a:lnTo>
                  <a:pt x="121423" y="299174"/>
                </a:lnTo>
                <a:lnTo>
                  <a:pt x="172464" y="264734"/>
                </a:lnTo>
                <a:lnTo>
                  <a:pt x="231497" y="231818"/>
                </a:lnTo>
                <a:lnTo>
                  <a:pt x="298122" y="200552"/>
                </a:lnTo>
                <a:lnTo>
                  <a:pt x="371944" y="171063"/>
                </a:lnTo>
                <a:lnTo>
                  <a:pt x="452564" y="143476"/>
                </a:lnTo>
                <a:lnTo>
                  <a:pt x="539585" y="117918"/>
                </a:lnTo>
                <a:lnTo>
                  <a:pt x="632609" y="94515"/>
                </a:lnTo>
                <a:lnTo>
                  <a:pt x="731239" y="73393"/>
                </a:lnTo>
                <a:lnTo>
                  <a:pt x="835076" y="54678"/>
                </a:lnTo>
                <a:lnTo>
                  <a:pt x="943725" y="38496"/>
                </a:lnTo>
                <a:lnTo>
                  <a:pt x="1056786" y="24974"/>
                </a:lnTo>
                <a:lnTo>
                  <a:pt x="1173862" y="14237"/>
                </a:lnTo>
                <a:lnTo>
                  <a:pt x="1294557" y="6411"/>
                </a:lnTo>
                <a:lnTo>
                  <a:pt x="1418471" y="1623"/>
                </a:lnTo>
                <a:lnTo>
                  <a:pt x="1545209" y="0"/>
                </a:lnTo>
                <a:lnTo>
                  <a:pt x="1671928" y="1623"/>
                </a:lnTo>
                <a:lnTo>
                  <a:pt x="1795826" y="6411"/>
                </a:lnTo>
                <a:lnTo>
                  <a:pt x="1916506" y="14237"/>
                </a:lnTo>
                <a:lnTo>
                  <a:pt x="2033569" y="24974"/>
                </a:lnTo>
                <a:lnTo>
                  <a:pt x="2146619" y="38496"/>
                </a:lnTo>
                <a:lnTo>
                  <a:pt x="2255257" y="54678"/>
                </a:lnTo>
                <a:lnTo>
                  <a:pt x="2359086" y="73393"/>
                </a:lnTo>
                <a:lnTo>
                  <a:pt x="2457709" y="94515"/>
                </a:lnTo>
                <a:lnTo>
                  <a:pt x="2550726" y="117918"/>
                </a:lnTo>
                <a:lnTo>
                  <a:pt x="2637742" y="143476"/>
                </a:lnTo>
                <a:lnTo>
                  <a:pt x="2718358" y="171063"/>
                </a:lnTo>
                <a:lnTo>
                  <a:pt x="2792176" y="200552"/>
                </a:lnTo>
                <a:lnTo>
                  <a:pt x="2858799" y="231818"/>
                </a:lnTo>
                <a:lnTo>
                  <a:pt x="2917829" y="264734"/>
                </a:lnTo>
                <a:lnTo>
                  <a:pt x="2968869" y="299174"/>
                </a:lnTo>
                <a:lnTo>
                  <a:pt x="3011520" y="335013"/>
                </a:lnTo>
                <a:lnTo>
                  <a:pt x="3045386" y="372123"/>
                </a:lnTo>
                <a:lnTo>
                  <a:pt x="3070068" y="410380"/>
                </a:lnTo>
                <a:lnTo>
                  <a:pt x="3085169" y="449656"/>
                </a:lnTo>
                <a:lnTo>
                  <a:pt x="3090291" y="489826"/>
                </a:lnTo>
                <a:lnTo>
                  <a:pt x="3085169" y="530001"/>
                </a:lnTo>
                <a:lnTo>
                  <a:pt x="3070068" y="569282"/>
                </a:lnTo>
                <a:lnTo>
                  <a:pt x="3045386" y="607542"/>
                </a:lnTo>
                <a:lnTo>
                  <a:pt x="3011520" y="644656"/>
                </a:lnTo>
                <a:lnTo>
                  <a:pt x="2968869" y="680497"/>
                </a:lnTo>
                <a:lnTo>
                  <a:pt x="2917829" y="714940"/>
                </a:lnTo>
                <a:lnTo>
                  <a:pt x="2858799" y="747858"/>
                </a:lnTo>
                <a:lnTo>
                  <a:pt x="2792176" y="779125"/>
                </a:lnTo>
                <a:lnTo>
                  <a:pt x="2718358" y="808615"/>
                </a:lnTo>
                <a:lnTo>
                  <a:pt x="2637742" y="836202"/>
                </a:lnTo>
                <a:lnTo>
                  <a:pt x="2550726" y="861761"/>
                </a:lnTo>
                <a:lnTo>
                  <a:pt x="2457709" y="885164"/>
                </a:lnTo>
                <a:lnTo>
                  <a:pt x="2359086" y="906286"/>
                </a:lnTo>
                <a:lnTo>
                  <a:pt x="2255257" y="925001"/>
                </a:lnTo>
                <a:lnTo>
                  <a:pt x="2146619" y="941182"/>
                </a:lnTo>
                <a:lnTo>
                  <a:pt x="2033569" y="954704"/>
                </a:lnTo>
                <a:lnTo>
                  <a:pt x="1916506" y="965441"/>
                </a:lnTo>
                <a:lnTo>
                  <a:pt x="1795826" y="973266"/>
                </a:lnTo>
                <a:lnTo>
                  <a:pt x="1671928" y="978054"/>
                </a:lnTo>
                <a:lnTo>
                  <a:pt x="1545209" y="979677"/>
                </a:lnTo>
                <a:lnTo>
                  <a:pt x="1418471" y="978054"/>
                </a:lnTo>
                <a:lnTo>
                  <a:pt x="1294557" y="973266"/>
                </a:lnTo>
                <a:lnTo>
                  <a:pt x="1173862" y="965441"/>
                </a:lnTo>
                <a:lnTo>
                  <a:pt x="1056786" y="954704"/>
                </a:lnTo>
                <a:lnTo>
                  <a:pt x="943725" y="941182"/>
                </a:lnTo>
                <a:lnTo>
                  <a:pt x="835076" y="925001"/>
                </a:lnTo>
                <a:lnTo>
                  <a:pt x="731239" y="906286"/>
                </a:lnTo>
                <a:lnTo>
                  <a:pt x="632609" y="885164"/>
                </a:lnTo>
                <a:lnTo>
                  <a:pt x="539585" y="861761"/>
                </a:lnTo>
                <a:lnTo>
                  <a:pt x="452564" y="836202"/>
                </a:lnTo>
                <a:lnTo>
                  <a:pt x="371944" y="808615"/>
                </a:lnTo>
                <a:lnTo>
                  <a:pt x="298122" y="779125"/>
                </a:lnTo>
                <a:lnTo>
                  <a:pt x="231497" y="747858"/>
                </a:lnTo>
                <a:lnTo>
                  <a:pt x="172464" y="714940"/>
                </a:lnTo>
                <a:lnTo>
                  <a:pt x="121423" y="680497"/>
                </a:lnTo>
                <a:lnTo>
                  <a:pt x="78771" y="644656"/>
                </a:lnTo>
                <a:lnTo>
                  <a:pt x="44905" y="607542"/>
                </a:lnTo>
                <a:lnTo>
                  <a:pt x="20222" y="569282"/>
                </a:lnTo>
                <a:lnTo>
                  <a:pt x="5122" y="530001"/>
                </a:lnTo>
                <a:lnTo>
                  <a:pt x="0" y="489826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xmlns="" id="{2AE66494-7736-0140-B021-1874B8B3255E}"/>
              </a:ext>
            </a:extLst>
          </p:cNvPr>
          <p:cNvSpPr txBox="1"/>
          <p:nvPr/>
        </p:nvSpPr>
        <p:spPr>
          <a:xfrm>
            <a:off x="3893548" y="6125059"/>
            <a:ext cx="151447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350" b="1" dirty="0">
                <a:solidFill>
                  <a:srgbClr val="FFFFFF"/>
                </a:solidFill>
                <a:latin typeface="Arial"/>
                <a:cs typeface="Arial"/>
              </a:rPr>
              <a:t>Dir</a:t>
            </a:r>
            <a:r>
              <a:rPr sz="1350" b="1" spc="-8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50" b="1" dirty="0">
                <a:solidFill>
                  <a:srgbClr val="FFFFFF"/>
                </a:solidFill>
                <a:latin typeface="Arial"/>
                <a:cs typeface="Arial"/>
              </a:rPr>
              <a:t>ttore</a:t>
            </a:r>
            <a:r>
              <a:rPr sz="1350" b="1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FFFFFF"/>
                </a:solidFill>
                <a:latin typeface="Arial"/>
                <a:cs typeface="Arial"/>
              </a:rPr>
              <a:t>Gene</a:t>
            </a:r>
            <a:r>
              <a:rPr sz="1350" b="1" spc="-8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50" b="1" dirty="0">
                <a:solidFill>
                  <a:srgbClr val="FFFFFF"/>
                </a:solidFill>
                <a:latin typeface="Arial"/>
                <a:cs typeface="Arial"/>
              </a:rPr>
              <a:t>ale</a:t>
            </a:r>
            <a:endParaRPr sz="1350">
              <a:latin typeface="Arial"/>
              <a:cs typeface="Arial"/>
            </a:endParaRPr>
          </a:p>
          <a:p>
            <a:pPr marL="169545" marR="165734" algn="ctr">
              <a:spcBef>
                <a:spcPts val="15"/>
              </a:spcBef>
            </a:pPr>
            <a:r>
              <a:rPr sz="750" spc="-1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750" spc="-8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750" spc="-11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75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750" spc="-8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750" spc="-4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r>
              <a:rPr sz="750" spc="-1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750" spc="-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750" spc="-1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750" spc="-8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75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50" spc="-8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750" spc="-1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750" spc="-8" dirty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sz="75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50" spc="-8" dirty="0">
                <a:solidFill>
                  <a:srgbClr val="FFFFFF"/>
                </a:solidFill>
                <a:latin typeface="Arial"/>
                <a:cs typeface="Arial"/>
              </a:rPr>
              <a:t>Gest</a:t>
            </a:r>
            <a:r>
              <a:rPr sz="750" spc="-1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750" spc="-8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750" spc="-1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750" spc="-8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750"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5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750" dirty="0">
                <a:solidFill>
                  <a:srgbClr val="FFFFFF"/>
                </a:solidFill>
                <a:latin typeface="Arial"/>
                <a:cs typeface="Arial"/>
              </a:rPr>
              <a:t>mm</a:t>
            </a:r>
            <a:r>
              <a:rPr sz="750" spc="-11" dirty="0">
                <a:solidFill>
                  <a:srgbClr val="FFFFFF"/>
                </a:solidFill>
                <a:latin typeface="Arial"/>
                <a:cs typeface="Arial"/>
              </a:rPr>
              <a:t>ini</a:t>
            </a:r>
            <a:r>
              <a:rPr sz="750" spc="-4" dirty="0">
                <a:solidFill>
                  <a:srgbClr val="FFFFFF"/>
                </a:solidFill>
                <a:latin typeface="Arial"/>
                <a:cs typeface="Arial"/>
              </a:rPr>
              <a:t>strat</a:t>
            </a:r>
            <a:r>
              <a:rPr sz="750" spc="-11" dirty="0">
                <a:solidFill>
                  <a:srgbClr val="FFFFFF"/>
                </a:solidFill>
                <a:latin typeface="Arial"/>
                <a:cs typeface="Arial"/>
              </a:rPr>
              <a:t>iva</a:t>
            </a:r>
            <a:r>
              <a:rPr sz="750" spc="-4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750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750" spc="-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750" spc="-11" dirty="0">
                <a:solidFill>
                  <a:srgbClr val="FFFFFF"/>
                </a:solidFill>
                <a:latin typeface="Arial"/>
                <a:cs typeface="Arial"/>
              </a:rPr>
              <a:t>ono</a:t>
            </a:r>
            <a:r>
              <a:rPr sz="7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750" spc="-11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750" spc="-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750" spc="-1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750" spc="-4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750" spc="-1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750" spc="-4" dirty="0">
                <a:solidFill>
                  <a:srgbClr val="FFFFFF"/>
                </a:solidFill>
                <a:latin typeface="Arial"/>
                <a:cs typeface="Arial"/>
              </a:rPr>
              <a:t>atr</a:t>
            </a:r>
            <a:r>
              <a:rPr sz="750" spc="-8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750" spc="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750" spc="-8" dirty="0">
                <a:solidFill>
                  <a:srgbClr val="FFFFFF"/>
                </a:solidFill>
                <a:latin typeface="Arial"/>
                <a:cs typeface="Arial"/>
              </a:rPr>
              <a:t>onia</a:t>
            </a:r>
            <a:r>
              <a:rPr sz="750" spc="-1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750" spc="-4" dirty="0">
                <a:solidFill>
                  <a:srgbClr val="FFFFFF"/>
                </a:solidFill>
                <a:latin typeface="Arial"/>
                <a:cs typeface="Arial"/>
              </a:rPr>
              <a:t>e, </a:t>
            </a:r>
            <a:r>
              <a:rPr sz="750" spc="-1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7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750" spc="-8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750">
              <a:latin typeface="Arial"/>
              <a:cs typeface="Arial"/>
            </a:endParaRPr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xmlns="" id="{6FFF0370-FC96-4445-A6FB-18370755D0D8}"/>
              </a:ext>
            </a:extLst>
          </p:cNvPr>
          <p:cNvSpPr/>
          <p:nvPr/>
        </p:nvSpPr>
        <p:spPr>
          <a:xfrm>
            <a:off x="2548617" y="3841934"/>
            <a:ext cx="1087279" cy="571166"/>
          </a:xfrm>
          <a:custGeom>
            <a:avLst/>
            <a:gdLst/>
            <a:ahLst/>
            <a:cxnLst/>
            <a:rect l="l" t="t" r="r" b="b"/>
            <a:pathLst>
              <a:path w="1484629" h="982979">
                <a:moveTo>
                  <a:pt x="34925" y="906653"/>
                </a:moveTo>
                <a:lnTo>
                  <a:pt x="0" y="906653"/>
                </a:lnTo>
                <a:lnTo>
                  <a:pt x="38100" y="982853"/>
                </a:lnTo>
                <a:lnTo>
                  <a:pt x="69850" y="919353"/>
                </a:lnTo>
                <a:lnTo>
                  <a:pt x="34925" y="919353"/>
                </a:lnTo>
                <a:lnTo>
                  <a:pt x="34925" y="906653"/>
                </a:lnTo>
                <a:close/>
              </a:path>
              <a:path w="1484629" h="982979">
                <a:moveTo>
                  <a:pt x="1484630" y="0"/>
                </a:moveTo>
                <a:lnTo>
                  <a:pt x="34925" y="0"/>
                </a:lnTo>
                <a:lnTo>
                  <a:pt x="34925" y="919353"/>
                </a:lnTo>
                <a:lnTo>
                  <a:pt x="41275" y="919353"/>
                </a:lnTo>
                <a:lnTo>
                  <a:pt x="41275" y="6350"/>
                </a:lnTo>
                <a:lnTo>
                  <a:pt x="38100" y="6350"/>
                </a:lnTo>
                <a:lnTo>
                  <a:pt x="41275" y="3175"/>
                </a:lnTo>
                <a:lnTo>
                  <a:pt x="1484630" y="3175"/>
                </a:lnTo>
                <a:lnTo>
                  <a:pt x="1484630" y="0"/>
                </a:lnTo>
                <a:close/>
              </a:path>
              <a:path w="1484629" h="982979">
                <a:moveTo>
                  <a:pt x="76200" y="906653"/>
                </a:moveTo>
                <a:lnTo>
                  <a:pt x="41275" y="906653"/>
                </a:lnTo>
                <a:lnTo>
                  <a:pt x="41275" y="919353"/>
                </a:lnTo>
                <a:lnTo>
                  <a:pt x="69850" y="919353"/>
                </a:lnTo>
                <a:lnTo>
                  <a:pt x="76200" y="906653"/>
                </a:lnTo>
                <a:close/>
              </a:path>
              <a:path w="1484629" h="982979">
                <a:moveTo>
                  <a:pt x="41275" y="3175"/>
                </a:moveTo>
                <a:lnTo>
                  <a:pt x="38100" y="6350"/>
                </a:lnTo>
                <a:lnTo>
                  <a:pt x="41275" y="6350"/>
                </a:lnTo>
                <a:lnTo>
                  <a:pt x="41275" y="3175"/>
                </a:lnTo>
                <a:close/>
              </a:path>
              <a:path w="1484629" h="982979">
                <a:moveTo>
                  <a:pt x="1484630" y="3175"/>
                </a:moveTo>
                <a:lnTo>
                  <a:pt x="41275" y="3175"/>
                </a:lnTo>
                <a:lnTo>
                  <a:pt x="41275" y="6350"/>
                </a:lnTo>
                <a:lnTo>
                  <a:pt x="1484630" y="6350"/>
                </a:lnTo>
                <a:lnTo>
                  <a:pt x="1484630" y="317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xmlns="" id="{F4289CF7-231E-AB42-B472-A0F896910A76}"/>
              </a:ext>
            </a:extLst>
          </p:cNvPr>
          <p:cNvSpPr/>
          <p:nvPr/>
        </p:nvSpPr>
        <p:spPr>
          <a:xfrm>
            <a:off x="5663865" y="3841933"/>
            <a:ext cx="1306829" cy="479584"/>
          </a:xfrm>
          <a:custGeom>
            <a:avLst/>
            <a:gdLst/>
            <a:ahLst/>
            <a:cxnLst/>
            <a:rect l="l" t="t" r="r" b="b"/>
            <a:pathLst>
              <a:path w="1742440" h="639444">
                <a:moveTo>
                  <a:pt x="1700656" y="563118"/>
                </a:moveTo>
                <a:lnTo>
                  <a:pt x="1665731" y="563118"/>
                </a:lnTo>
                <a:lnTo>
                  <a:pt x="1703831" y="639318"/>
                </a:lnTo>
                <a:lnTo>
                  <a:pt x="1735581" y="575818"/>
                </a:lnTo>
                <a:lnTo>
                  <a:pt x="1700656" y="575818"/>
                </a:lnTo>
                <a:lnTo>
                  <a:pt x="1700656" y="563118"/>
                </a:lnTo>
                <a:close/>
              </a:path>
              <a:path w="1742440" h="639444">
                <a:moveTo>
                  <a:pt x="1700656" y="3175"/>
                </a:moveTo>
                <a:lnTo>
                  <a:pt x="1700656" y="575818"/>
                </a:lnTo>
                <a:lnTo>
                  <a:pt x="1707006" y="575818"/>
                </a:lnTo>
                <a:lnTo>
                  <a:pt x="1707006" y="6350"/>
                </a:lnTo>
                <a:lnTo>
                  <a:pt x="1703831" y="6350"/>
                </a:lnTo>
                <a:lnTo>
                  <a:pt x="1700656" y="3175"/>
                </a:lnTo>
                <a:close/>
              </a:path>
              <a:path w="1742440" h="639444">
                <a:moveTo>
                  <a:pt x="1741931" y="563118"/>
                </a:moveTo>
                <a:lnTo>
                  <a:pt x="1707006" y="563118"/>
                </a:lnTo>
                <a:lnTo>
                  <a:pt x="1707006" y="575818"/>
                </a:lnTo>
                <a:lnTo>
                  <a:pt x="1735581" y="575818"/>
                </a:lnTo>
                <a:lnTo>
                  <a:pt x="1741931" y="563118"/>
                </a:lnTo>
                <a:close/>
              </a:path>
              <a:path w="1742440" h="639444">
                <a:moveTo>
                  <a:pt x="1707006" y="0"/>
                </a:moveTo>
                <a:lnTo>
                  <a:pt x="0" y="0"/>
                </a:lnTo>
                <a:lnTo>
                  <a:pt x="0" y="6350"/>
                </a:lnTo>
                <a:lnTo>
                  <a:pt x="1700656" y="6350"/>
                </a:lnTo>
                <a:lnTo>
                  <a:pt x="1700656" y="3175"/>
                </a:lnTo>
                <a:lnTo>
                  <a:pt x="1707006" y="3175"/>
                </a:lnTo>
                <a:lnTo>
                  <a:pt x="1707006" y="0"/>
                </a:lnTo>
                <a:close/>
              </a:path>
              <a:path w="1742440" h="639444">
                <a:moveTo>
                  <a:pt x="1707006" y="3175"/>
                </a:moveTo>
                <a:lnTo>
                  <a:pt x="1700656" y="3175"/>
                </a:lnTo>
                <a:lnTo>
                  <a:pt x="1703831" y="6350"/>
                </a:lnTo>
                <a:lnTo>
                  <a:pt x="1707006" y="6350"/>
                </a:lnTo>
                <a:lnTo>
                  <a:pt x="1707006" y="317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xmlns="" id="{E429B108-CB09-4748-B04F-BD4F10D50B7C}"/>
              </a:ext>
            </a:extLst>
          </p:cNvPr>
          <p:cNvSpPr txBox="1"/>
          <p:nvPr/>
        </p:nvSpPr>
        <p:spPr>
          <a:xfrm>
            <a:off x="2803507" y="3897416"/>
            <a:ext cx="733425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b="1" dirty="0">
                <a:solidFill>
                  <a:srgbClr val="2E5496"/>
                </a:solidFill>
                <a:latin typeface="Arial"/>
                <a:cs typeface="Arial"/>
              </a:rPr>
              <a:t>P</a:t>
            </a:r>
            <a:r>
              <a:rPr sz="1350" b="1" spc="-8" dirty="0">
                <a:solidFill>
                  <a:srgbClr val="2E5496"/>
                </a:solidFill>
                <a:latin typeface="Arial"/>
                <a:cs typeface="Arial"/>
              </a:rPr>
              <a:t>res</a:t>
            </a:r>
            <a:r>
              <a:rPr sz="1350" b="1" dirty="0">
                <a:solidFill>
                  <a:srgbClr val="2E5496"/>
                </a:solidFill>
                <a:latin typeface="Arial"/>
                <a:cs typeface="Arial"/>
              </a:rPr>
              <a:t>iede</a:t>
            </a:r>
            <a:endParaRPr sz="1350">
              <a:latin typeface="Arial"/>
              <a:cs typeface="Arial"/>
            </a:endParaRPr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xmlns="" id="{1759656C-B589-8041-9802-37B7026EF896}"/>
              </a:ext>
            </a:extLst>
          </p:cNvPr>
          <p:cNvSpPr txBox="1"/>
          <p:nvPr/>
        </p:nvSpPr>
        <p:spPr>
          <a:xfrm>
            <a:off x="5916658" y="3897416"/>
            <a:ext cx="733425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b="1" dirty="0">
                <a:solidFill>
                  <a:srgbClr val="2E5496"/>
                </a:solidFill>
                <a:latin typeface="Arial"/>
                <a:cs typeface="Arial"/>
              </a:rPr>
              <a:t>P</a:t>
            </a:r>
            <a:r>
              <a:rPr sz="1350" b="1" spc="-8" dirty="0">
                <a:solidFill>
                  <a:srgbClr val="2E5496"/>
                </a:solidFill>
                <a:latin typeface="Arial"/>
                <a:cs typeface="Arial"/>
              </a:rPr>
              <a:t>res</a:t>
            </a:r>
            <a:r>
              <a:rPr sz="1350" b="1" dirty="0">
                <a:solidFill>
                  <a:srgbClr val="2E5496"/>
                </a:solidFill>
                <a:latin typeface="Arial"/>
                <a:cs typeface="Arial"/>
              </a:rPr>
              <a:t>iede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xmlns="" id="{1CA3FC6D-DDE5-4C42-9F59-A019142E23C5}"/>
              </a:ext>
            </a:extLst>
          </p:cNvPr>
          <p:cNvSpPr/>
          <p:nvPr/>
        </p:nvSpPr>
        <p:spPr>
          <a:xfrm flipV="1">
            <a:off x="3336715" y="4876159"/>
            <a:ext cx="2472215" cy="45719"/>
          </a:xfrm>
          <a:custGeom>
            <a:avLst/>
            <a:gdLst/>
            <a:ahLst/>
            <a:cxnLst/>
            <a:rect l="l" t="t" r="r" b="b"/>
            <a:pathLst>
              <a:path w="3360420" h="121920">
                <a:moveTo>
                  <a:pt x="75311" y="45465"/>
                </a:moveTo>
                <a:lnTo>
                  <a:pt x="0" y="85343"/>
                </a:lnTo>
                <a:lnTo>
                  <a:pt x="77088" y="121665"/>
                </a:lnTo>
                <a:lnTo>
                  <a:pt x="76280" y="86994"/>
                </a:lnTo>
                <a:lnTo>
                  <a:pt x="63626" y="86994"/>
                </a:lnTo>
                <a:lnTo>
                  <a:pt x="63373" y="80644"/>
                </a:lnTo>
                <a:lnTo>
                  <a:pt x="76124" y="80333"/>
                </a:lnTo>
                <a:lnTo>
                  <a:pt x="75311" y="45465"/>
                </a:lnTo>
                <a:close/>
              </a:path>
              <a:path w="3360420" h="121920">
                <a:moveTo>
                  <a:pt x="76124" y="80333"/>
                </a:moveTo>
                <a:lnTo>
                  <a:pt x="63373" y="80644"/>
                </a:lnTo>
                <a:lnTo>
                  <a:pt x="63626" y="86994"/>
                </a:lnTo>
                <a:lnTo>
                  <a:pt x="76272" y="86685"/>
                </a:lnTo>
                <a:lnTo>
                  <a:pt x="76124" y="80333"/>
                </a:lnTo>
                <a:close/>
              </a:path>
              <a:path w="3360420" h="121920">
                <a:moveTo>
                  <a:pt x="76272" y="86685"/>
                </a:moveTo>
                <a:lnTo>
                  <a:pt x="63626" y="86994"/>
                </a:lnTo>
                <a:lnTo>
                  <a:pt x="76280" y="86994"/>
                </a:lnTo>
                <a:lnTo>
                  <a:pt x="76272" y="86685"/>
                </a:lnTo>
                <a:close/>
              </a:path>
              <a:path w="3360420" h="121920">
                <a:moveTo>
                  <a:pt x="3360166" y="0"/>
                </a:moveTo>
                <a:lnTo>
                  <a:pt x="76124" y="80333"/>
                </a:lnTo>
                <a:lnTo>
                  <a:pt x="76272" y="86685"/>
                </a:lnTo>
                <a:lnTo>
                  <a:pt x="3360419" y="6349"/>
                </a:lnTo>
                <a:lnTo>
                  <a:pt x="336016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xmlns="" id="{83DAC1CD-1ED7-584B-AEA4-537749D9749C}"/>
              </a:ext>
            </a:extLst>
          </p:cNvPr>
          <p:cNvSpPr txBox="1"/>
          <p:nvPr/>
        </p:nvSpPr>
        <p:spPr>
          <a:xfrm>
            <a:off x="4345033" y="4941168"/>
            <a:ext cx="706279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b="1" dirty="0">
                <a:solidFill>
                  <a:srgbClr val="2E5496"/>
                </a:solidFill>
                <a:latin typeface="Arial"/>
                <a:cs typeface="Arial"/>
              </a:rPr>
              <a:t>I</a:t>
            </a:r>
            <a:r>
              <a:rPr sz="1350" b="1" spc="4" dirty="0">
                <a:solidFill>
                  <a:srgbClr val="2E5496"/>
                </a:solidFill>
                <a:latin typeface="Arial"/>
                <a:cs typeface="Arial"/>
              </a:rPr>
              <a:t>n</a:t>
            </a:r>
            <a:r>
              <a:rPr sz="1350" b="1" dirty="0">
                <a:solidFill>
                  <a:srgbClr val="2E5496"/>
                </a:solidFill>
                <a:latin typeface="Arial"/>
                <a:cs typeface="Arial"/>
              </a:rPr>
              <a:t>d</a:t>
            </a:r>
            <a:r>
              <a:rPr sz="1350" b="1" spc="4" dirty="0">
                <a:solidFill>
                  <a:srgbClr val="2E5496"/>
                </a:solidFill>
                <a:latin typeface="Arial"/>
                <a:cs typeface="Arial"/>
              </a:rPr>
              <a:t>i</a:t>
            </a:r>
            <a:r>
              <a:rPr sz="1350" b="1" dirty="0">
                <a:solidFill>
                  <a:srgbClr val="2E5496"/>
                </a:solidFill>
                <a:latin typeface="Arial"/>
                <a:cs typeface="Arial"/>
              </a:rPr>
              <a:t>rizza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xmlns="" id="{A59F0E1D-5483-5A44-8AF5-9565E6471624}"/>
              </a:ext>
            </a:extLst>
          </p:cNvPr>
          <p:cNvSpPr/>
          <p:nvPr/>
        </p:nvSpPr>
        <p:spPr>
          <a:xfrm>
            <a:off x="2548617" y="5686163"/>
            <a:ext cx="942499" cy="722471"/>
          </a:xfrm>
          <a:custGeom>
            <a:avLst/>
            <a:gdLst/>
            <a:ahLst/>
            <a:cxnLst/>
            <a:rect l="l" t="t" r="r" b="b"/>
            <a:pathLst>
              <a:path w="1256664" h="963295">
                <a:moveTo>
                  <a:pt x="1180338" y="887082"/>
                </a:moveTo>
                <a:lnTo>
                  <a:pt x="1180338" y="963282"/>
                </a:lnTo>
                <a:lnTo>
                  <a:pt x="1250188" y="928357"/>
                </a:lnTo>
                <a:lnTo>
                  <a:pt x="1193038" y="928357"/>
                </a:lnTo>
                <a:lnTo>
                  <a:pt x="1193038" y="922007"/>
                </a:lnTo>
                <a:lnTo>
                  <a:pt x="1250188" y="922007"/>
                </a:lnTo>
                <a:lnTo>
                  <a:pt x="1180338" y="887082"/>
                </a:lnTo>
                <a:close/>
              </a:path>
              <a:path w="1256664" h="963295">
                <a:moveTo>
                  <a:pt x="6350" y="0"/>
                </a:moveTo>
                <a:lnTo>
                  <a:pt x="0" y="0"/>
                </a:lnTo>
                <a:lnTo>
                  <a:pt x="0" y="928357"/>
                </a:lnTo>
                <a:lnTo>
                  <a:pt x="1180338" y="928357"/>
                </a:lnTo>
                <a:lnTo>
                  <a:pt x="1180338" y="925182"/>
                </a:lnTo>
                <a:lnTo>
                  <a:pt x="6350" y="925182"/>
                </a:lnTo>
                <a:lnTo>
                  <a:pt x="3175" y="922007"/>
                </a:lnTo>
                <a:lnTo>
                  <a:pt x="6350" y="922007"/>
                </a:lnTo>
                <a:lnTo>
                  <a:pt x="6350" y="0"/>
                </a:lnTo>
                <a:close/>
              </a:path>
              <a:path w="1256664" h="963295">
                <a:moveTo>
                  <a:pt x="1250188" y="922007"/>
                </a:moveTo>
                <a:lnTo>
                  <a:pt x="1193038" y="922007"/>
                </a:lnTo>
                <a:lnTo>
                  <a:pt x="1193038" y="928357"/>
                </a:lnTo>
                <a:lnTo>
                  <a:pt x="1250188" y="928357"/>
                </a:lnTo>
                <a:lnTo>
                  <a:pt x="1256538" y="925182"/>
                </a:lnTo>
                <a:lnTo>
                  <a:pt x="1250188" y="922007"/>
                </a:lnTo>
                <a:close/>
              </a:path>
              <a:path w="1256664" h="963295">
                <a:moveTo>
                  <a:pt x="6350" y="922007"/>
                </a:moveTo>
                <a:lnTo>
                  <a:pt x="3175" y="922007"/>
                </a:lnTo>
                <a:lnTo>
                  <a:pt x="6350" y="925182"/>
                </a:lnTo>
                <a:lnTo>
                  <a:pt x="6350" y="922007"/>
                </a:lnTo>
                <a:close/>
              </a:path>
              <a:path w="1256664" h="963295">
                <a:moveTo>
                  <a:pt x="1180338" y="922007"/>
                </a:moveTo>
                <a:lnTo>
                  <a:pt x="6350" y="922007"/>
                </a:lnTo>
                <a:lnTo>
                  <a:pt x="6350" y="925182"/>
                </a:lnTo>
                <a:lnTo>
                  <a:pt x="1180338" y="925182"/>
                </a:lnTo>
                <a:lnTo>
                  <a:pt x="1180338" y="922007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xmlns="" id="{98530F7D-06A5-6E4B-8BDF-17D1AFC79926}"/>
              </a:ext>
            </a:extLst>
          </p:cNvPr>
          <p:cNvSpPr txBox="1"/>
          <p:nvPr/>
        </p:nvSpPr>
        <p:spPr>
          <a:xfrm>
            <a:off x="2764644" y="6202827"/>
            <a:ext cx="648176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b="1" dirty="0">
                <a:solidFill>
                  <a:srgbClr val="2E5496"/>
                </a:solidFill>
                <a:latin typeface="Arial"/>
                <a:cs typeface="Arial"/>
              </a:rPr>
              <a:t>No</a:t>
            </a:r>
            <a:r>
              <a:rPr sz="1350" b="1" spc="-8" dirty="0">
                <a:solidFill>
                  <a:srgbClr val="2E5496"/>
                </a:solidFill>
                <a:latin typeface="Arial"/>
                <a:cs typeface="Arial"/>
              </a:rPr>
              <a:t>m</a:t>
            </a:r>
            <a:r>
              <a:rPr sz="1350" b="1" dirty="0">
                <a:solidFill>
                  <a:srgbClr val="2E5496"/>
                </a:solidFill>
                <a:latin typeface="Arial"/>
                <a:cs typeface="Arial"/>
              </a:rPr>
              <a:t>ina</a:t>
            </a:r>
            <a:endParaRPr sz="1350">
              <a:latin typeface="Arial"/>
              <a:cs typeface="Arial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xmlns="" id="{832B86B6-DB62-C74A-9AD9-35CC46948C99}"/>
              </a:ext>
            </a:extLst>
          </p:cNvPr>
          <p:cNvSpPr/>
          <p:nvPr/>
        </p:nvSpPr>
        <p:spPr>
          <a:xfrm>
            <a:off x="2550998" y="5677496"/>
            <a:ext cx="1280160" cy="445294"/>
          </a:xfrm>
          <a:custGeom>
            <a:avLst/>
            <a:gdLst/>
            <a:ahLst/>
            <a:cxnLst/>
            <a:rect l="l" t="t" r="r" b="b"/>
            <a:pathLst>
              <a:path w="1706879" h="593725">
                <a:moveTo>
                  <a:pt x="73230" y="33033"/>
                </a:moveTo>
                <a:lnTo>
                  <a:pt x="71201" y="39003"/>
                </a:lnTo>
                <a:lnTo>
                  <a:pt x="1704848" y="593343"/>
                </a:lnTo>
                <a:lnTo>
                  <a:pt x="1706880" y="587374"/>
                </a:lnTo>
                <a:lnTo>
                  <a:pt x="73230" y="33033"/>
                </a:lnTo>
                <a:close/>
              </a:path>
              <a:path w="1706879" h="593725">
                <a:moveTo>
                  <a:pt x="84455" y="0"/>
                </a:moveTo>
                <a:lnTo>
                  <a:pt x="0" y="11556"/>
                </a:lnTo>
                <a:lnTo>
                  <a:pt x="59944" y="72135"/>
                </a:lnTo>
                <a:lnTo>
                  <a:pt x="71201" y="39003"/>
                </a:lnTo>
                <a:lnTo>
                  <a:pt x="59182" y="34925"/>
                </a:lnTo>
                <a:lnTo>
                  <a:pt x="61214" y="28956"/>
                </a:lnTo>
                <a:lnTo>
                  <a:pt x="74616" y="28956"/>
                </a:lnTo>
                <a:lnTo>
                  <a:pt x="84455" y="0"/>
                </a:lnTo>
                <a:close/>
              </a:path>
              <a:path w="1706879" h="593725">
                <a:moveTo>
                  <a:pt x="61214" y="28956"/>
                </a:moveTo>
                <a:lnTo>
                  <a:pt x="59182" y="34925"/>
                </a:lnTo>
                <a:lnTo>
                  <a:pt x="71201" y="39003"/>
                </a:lnTo>
                <a:lnTo>
                  <a:pt x="73230" y="33033"/>
                </a:lnTo>
                <a:lnTo>
                  <a:pt x="61214" y="28956"/>
                </a:lnTo>
                <a:close/>
              </a:path>
              <a:path w="1706879" h="593725">
                <a:moveTo>
                  <a:pt x="74616" y="28956"/>
                </a:moveTo>
                <a:lnTo>
                  <a:pt x="61214" y="28956"/>
                </a:lnTo>
                <a:lnTo>
                  <a:pt x="73230" y="33033"/>
                </a:lnTo>
                <a:lnTo>
                  <a:pt x="74616" y="28956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xmlns="" id="{1C4D7C55-3A61-004A-ACA8-5F147C806C1B}"/>
              </a:ext>
            </a:extLst>
          </p:cNvPr>
          <p:cNvSpPr/>
          <p:nvPr/>
        </p:nvSpPr>
        <p:spPr>
          <a:xfrm>
            <a:off x="5468411" y="5521954"/>
            <a:ext cx="1473517" cy="600551"/>
          </a:xfrm>
          <a:custGeom>
            <a:avLst/>
            <a:gdLst/>
            <a:ahLst/>
            <a:cxnLst/>
            <a:rect l="l" t="t" r="r" b="b"/>
            <a:pathLst>
              <a:path w="1964690" h="800735">
                <a:moveTo>
                  <a:pt x="1892610" y="32294"/>
                </a:moveTo>
                <a:lnTo>
                  <a:pt x="0" y="794765"/>
                </a:lnTo>
                <a:lnTo>
                  <a:pt x="2413" y="800734"/>
                </a:lnTo>
                <a:lnTo>
                  <a:pt x="1895016" y="38266"/>
                </a:lnTo>
                <a:lnTo>
                  <a:pt x="1892610" y="32294"/>
                </a:lnTo>
                <a:close/>
              </a:path>
              <a:path w="1964690" h="800735">
                <a:moveTo>
                  <a:pt x="1946126" y="27558"/>
                </a:moveTo>
                <a:lnTo>
                  <a:pt x="1904365" y="27558"/>
                </a:lnTo>
                <a:lnTo>
                  <a:pt x="1906777" y="33527"/>
                </a:lnTo>
                <a:lnTo>
                  <a:pt x="1895016" y="38266"/>
                </a:lnTo>
                <a:lnTo>
                  <a:pt x="1908048" y="70611"/>
                </a:lnTo>
                <a:lnTo>
                  <a:pt x="1946126" y="27558"/>
                </a:lnTo>
                <a:close/>
              </a:path>
              <a:path w="1964690" h="800735">
                <a:moveTo>
                  <a:pt x="1904365" y="27558"/>
                </a:moveTo>
                <a:lnTo>
                  <a:pt x="1892610" y="32294"/>
                </a:lnTo>
                <a:lnTo>
                  <a:pt x="1895016" y="38266"/>
                </a:lnTo>
                <a:lnTo>
                  <a:pt x="1906777" y="33527"/>
                </a:lnTo>
                <a:lnTo>
                  <a:pt x="1904365" y="27558"/>
                </a:lnTo>
                <a:close/>
              </a:path>
              <a:path w="1964690" h="800735">
                <a:moveTo>
                  <a:pt x="1879600" y="0"/>
                </a:moveTo>
                <a:lnTo>
                  <a:pt x="1892610" y="32294"/>
                </a:lnTo>
                <a:lnTo>
                  <a:pt x="1904365" y="27558"/>
                </a:lnTo>
                <a:lnTo>
                  <a:pt x="1946126" y="27558"/>
                </a:lnTo>
                <a:lnTo>
                  <a:pt x="1964435" y="6857"/>
                </a:lnTo>
                <a:lnTo>
                  <a:pt x="18796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>
            <a:extLst>
              <a:ext uri="{FF2B5EF4-FFF2-40B4-BE49-F238E27FC236}">
                <a16:creationId xmlns:a16="http://schemas.microsoft.com/office/drawing/2014/main" xmlns="" id="{A94C1392-013D-FD45-BA01-7A2EC3E2AF49}"/>
              </a:ext>
            </a:extLst>
          </p:cNvPr>
          <p:cNvSpPr/>
          <p:nvPr/>
        </p:nvSpPr>
        <p:spPr>
          <a:xfrm>
            <a:off x="2943048" y="5666638"/>
            <a:ext cx="757238" cy="367188"/>
          </a:xfrm>
          <a:custGeom>
            <a:avLst/>
            <a:gdLst/>
            <a:ahLst/>
            <a:cxnLst/>
            <a:rect l="l" t="t" r="r" b="b"/>
            <a:pathLst>
              <a:path w="1009650" h="489585">
                <a:moveTo>
                  <a:pt x="288575" y="129083"/>
                </a:moveTo>
                <a:lnTo>
                  <a:pt x="248314" y="153266"/>
                </a:lnTo>
                <a:lnTo>
                  <a:pt x="233703" y="193775"/>
                </a:lnTo>
                <a:lnTo>
                  <a:pt x="233936" y="205981"/>
                </a:lnTo>
                <a:lnTo>
                  <a:pt x="261126" y="244982"/>
                </a:lnTo>
                <a:lnTo>
                  <a:pt x="286846" y="253319"/>
                </a:lnTo>
                <a:lnTo>
                  <a:pt x="298874" y="253049"/>
                </a:lnTo>
                <a:lnTo>
                  <a:pt x="312805" y="249883"/>
                </a:lnTo>
                <a:lnTo>
                  <a:pt x="323446" y="243245"/>
                </a:lnTo>
                <a:lnTo>
                  <a:pt x="332866" y="233553"/>
                </a:lnTo>
                <a:lnTo>
                  <a:pt x="325823" y="229743"/>
                </a:lnTo>
                <a:lnTo>
                  <a:pt x="285241" y="229743"/>
                </a:lnTo>
                <a:lnTo>
                  <a:pt x="280542" y="228092"/>
                </a:lnTo>
                <a:lnTo>
                  <a:pt x="273812" y="225806"/>
                </a:lnTo>
                <a:lnTo>
                  <a:pt x="268859" y="221488"/>
                </a:lnTo>
                <a:lnTo>
                  <a:pt x="263016" y="208534"/>
                </a:lnTo>
                <a:lnTo>
                  <a:pt x="263016" y="200914"/>
                </a:lnTo>
                <a:lnTo>
                  <a:pt x="265811" y="192024"/>
                </a:lnTo>
                <a:lnTo>
                  <a:pt x="346375" y="192024"/>
                </a:lnTo>
                <a:lnTo>
                  <a:pt x="346561" y="189103"/>
                </a:lnTo>
                <a:lnTo>
                  <a:pt x="316864" y="189103"/>
                </a:lnTo>
                <a:lnTo>
                  <a:pt x="272414" y="173990"/>
                </a:lnTo>
                <a:lnTo>
                  <a:pt x="275082" y="165862"/>
                </a:lnTo>
                <a:lnTo>
                  <a:pt x="279400" y="160147"/>
                </a:lnTo>
                <a:lnTo>
                  <a:pt x="291084" y="153543"/>
                </a:lnTo>
                <a:lnTo>
                  <a:pt x="297179" y="153035"/>
                </a:lnTo>
                <a:lnTo>
                  <a:pt x="338402" y="153035"/>
                </a:lnTo>
                <a:lnTo>
                  <a:pt x="336632" y="150266"/>
                </a:lnTo>
                <a:lnTo>
                  <a:pt x="328161" y="142405"/>
                </a:lnTo>
                <a:lnTo>
                  <a:pt x="316265" y="135558"/>
                </a:lnTo>
                <a:lnTo>
                  <a:pt x="300208" y="129559"/>
                </a:lnTo>
                <a:lnTo>
                  <a:pt x="288575" y="129083"/>
                </a:lnTo>
                <a:close/>
              </a:path>
              <a:path w="1009650" h="489585">
                <a:moveTo>
                  <a:pt x="304926" y="218440"/>
                </a:moveTo>
                <a:lnTo>
                  <a:pt x="301498" y="223520"/>
                </a:lnTo>
                <a:lnTo>
                  <a:pt x="297688" y="226822"/>
                </a:lnTo>
                <a:lnTo>
                  <a:pt x="293624" y="228346"/>
                </a:lnTo>
                <a:lnTo>
                  <a:pt x="289560" y="229743"/>
                </a:lnTo>
                <a:lnTo>
                  <a:pt x="325823" y="229743"/>
                </a:lnTo>
                <a:lnTo>
                  <a:pt x="304926" y="218440"/>
                </a:lnTo>
                <a:close/>
              </a:path>
              <a:path w="1009650" h="489585">
                <a:moveTo>
                  <a:pt x="180975" y="91059"/>
                </a:moveTo>
                <a:lnTo>
                  <a:pt x="142875" y="203327"/>
                </a:lnTo>
                <a:lnTo>
                  <a:pt x="172592" y="213487"/>
                </a:lnTo>
                <a:lnTo>
                  <a:pt x="185126" y="176318"/>
                </a:lnTo>
                <a:lnTo>
                  <a:pt x="190774" y="160692"/>
                </a:lnTo>
                <a:lnTo>
                  <a:pt x="214249" y="130556"/>
                </a:lnTo>
                <a:lnTo>
                  <a:pt x="243399" y="130556"/>
                </a:lnTo>
                <a:lnTo>
                  <a:pt x="252602" y="118872"/>
                </a:lnTo>
                <a:lnTo>
                  <a:pt x="250600" y="116459"/>
                </a:lnTo>
                <a:lnTo>
                  <a:pt x="203073" y="116459"/>
                </a:lnTo>
                <a:lnTo>
                  <a:pt x="208534" y="100457"/>
                </a:lnTo>
                <a:lnTo>
                  <a:pt x="180975" y="91059"/>
                </a:lnTo>
                <a:close/>
              </a:path>
              <a:path w="1009650" h="489585">
                <a:moveTo>
                  <a:pt x="346375" y="192024"/>
                </a:moveTo>
                <a:lnTo>
                  <a:pt x="265811" y="192024"/>
                </a:lnTo>
                <a:lnTo>
                  <a:pt x="343482" y="207002"/>
                </a:lnTo>
                <a:lnTo>
                  <a:pt x="346253" y="193926"/>
                </a:lnTo>
                <a:lnTo>
                  <a:pt x="346375" y="192024"/>
                </a:lnTo>
                <a:close/>
              </a:path>
              <a:path w="1009650" h="489585">
                <a:moveTo>
                  <a:pt x="338402" y="153035"/>
                </a:moveTo>
                <a:lnTo>
                  <a:pt x="297179" y="153035"/>
                </a:lnTo>
                <a:lnTo>
                  <a:pt x="309752" y="157226"/>
                </a:lnTo>
                <a:lnTo>
                  <a:pt x="314071" y="161290"/>
                </a:lnTo>
                <a:lnTo>
                  <a:pt x="316864" y="167132"/>
                </a:lnTo>
                <a:lnTo>
                  <a:pt x="319532" y="173101"/>
                </a:lnTo>
                <a:lnTo>
                  <a:pt x="319532" y="180340"/>
                </a:lnTo>
                <a:lnTo>
                  <a:pt x="316864" y="189103"/>
                </a:lnTo>
                <a:lnTo>
                  <a:pt x="346561" y="189103"/>
                </a:lnTo>
                <a:lnTo>
                  <a:pt x="347032" y="181717"/>
                </a:lnTo>
                <a:lnTo>
                  <a:pt x="345769" y="170228"/>
                </a:lnTo>
                <a:lnTo>
                  <a:pt x="342414" y="159309"/>
                </a:lnTo>
                <a:lnTo>
                  <a:pt x="338402" y="153035"/>
                </a:lnTo>
                <a:close/>
              </a:path>
              <a:path w="1009650" h="489585">
                <a:moveTo>
                  <a:pt x="52577" y="0"/>
                </a:moveTo>
                <a:lnTo>
                  <a:pt x="0" y="154940"/>
                </a:lnTo>
                <a:lnTo>
                  <a:pt x="31369" y="165481"/>
                </a:lnTo>
                <a:lnTo>
                  <a:pt x="51180" y="107061"/>
                </a:lnTo>
                <a:lnTo>
                  <a:pt x="143556" y="107061"/>
                </a:lnTo>
                <a:lnTo>
                  <a:pt x="147097" y="103759"/>
                </a:lnTo>
                <a:lnTo>
                  <a:pt x="152295" y="93228"/>
                </a:lnTo>
                <a:lnTo>
                  <a:pt x="152542" y="92474"/>
                </a:lnTo>
                <a:lnTo>
                  <a:pt x="102244" y="92474"/>
                </a:lnTo>
                <a:lnTo>
                  <a:pt x="92394" y="91050"/>
                </a:lnTo>
                <a:lnTo>
                  <a:pt x="77215" y="86614"/>
                </a:lnTo>
                <a:lnTo>
                  <a:pt x="60071" y="80772"/>
                </a:lnTo>
                <a:lnTo>
                  <a:pt x="74929" y="36830"/>
                </a:lnTo>
                <a:lnTo>
                  <a:pt x="144658" y="36830"/>
                </a:lnTo>
                <a:lnTo>
                  <a:pt x="138669" y="31542"/>
                </a:lnTo>
                <a:lnTo>
                  <a:pt x="131020" y="27622"/>
                </a:lnTo>
                <a:lnTo>
                  <a:pt x="119036" y="22755"/>
                </a:lnTo>
                <a:lnTo>
                  <a:pt x="102742" y="17018"/>
                </a:lnTo>
                <a:lnTo>
                  <a:pt x="52577" y="0"/>
                </a:lnTo>
                <a:close/>
              </a:path>
              <a:path w="1009650" h="489585">
                <a:moveTo>
                  <a:pt x="243399" y="130556"/>
                </a:moveTo>
                <a:lnTo>
                  <a:pt x="218186" y="130556"/>
                </a:lnTo>
                <a:lnTo>
                  <a:pt x="222376" y="131953"/>
                </a:lnTo>
                <a:lnTo>
                  <a:pt x="226695" y="133477"/>
                </a:lnTo>
                <a:lnTo>
                  <a:pt x="230759" y="136652"/>
                </a:lnTo>
                <a:lnTo>
                  <a:pt x="234696" y="141605"/>
                </a:lnTo>
                <a:lnTo>
                  <a:pt x="243399" y="130556"/>
                </a:lnTo>
                <a:close/>
              </a:path>
              <a:path w="1009650" h="489585">
                <a:moveTo>
                  <a:pt x="143556" y="107061"/>
                </a:moveTo>
                <a:lnTo>
                  <a:pt x="51180" y="107061"/>
                </a:lnTo>
                <a:lnTo>
                  <a:pt x="82022" y="117371"/>
                </a:lnTo>
                <a:lnTo>
                  <a:pt x="94663" y="120816"/>
                </a:lnTo>
                <a:lnTo>
                  <a:pt x="104775" y="122809"/>
                </a:lnTo>
                <a:lnTo>
                  <a:pt x="110616" y="123444"/>
                </a:lnTo>
                <a:lnTo>
                  <a:pt x="116839" y="122809"/>
                </a:lnTo>
                <a:lnTo>
                  <a:pt x="126016" y="120059"/>
                </a:lnTo>
                <a:lnTo>
                  <a:pt x="135125" y="114921"/>
                </a:lnTo>
                <a:lnTo>
                  <a:pt x="143556" y="107061"/>
                </a:lnTo>
                <a:close/>
              </a:path>
              <a:path w="1009650" h="489585">
                <a:moveTo>
                  <a:pt x="225551" y="104775"/>
                </a:moveTo>
                <a:lnTo>
                  <a:pt x="220852" y="105791"/>
                </a:lnTo>
                <a:lnTo>
                  <a:pt x="216280" y="106934"/>
                </a:lnTo>
                <a:lnTo>
                  <a:pt x="210438" y="110490"/>
                </a:lnTo>
                <a:lnTo>
                  <a:pt x="203073" y="116459"/>
                </a:lnTo>
                <a:lnTo>
                  <a:pt x="250600" y="116459"/>
                </a:lnTo>
                <a:lnTo>
                  <a:pt x="225551" y="104775"/>
                </a:lnTo>
                <a:close/>
              </a:path>
              <a:path w="1009650" h="489585">
                <a:moveTo>
                  <a:pt x="144658" y="36830"/>
                </a:moveTo>
                <a:lnTo>
                  <a:pt x="74929" y="36830"/>
                </a:lnTo>
                <a:lnTo>
                  <a:pt x="101346" y="45720"/>
                </a:lnTo>
                <a:lnTo>
                  <a:pt x="108712" y="48641"/>
                </a:lnTo>
                <a:lnTo>
                  <a:pt x="124587" y="66548"/>
                </a:lnTo>
                <a:lnTo>
                  <a:pt x="124587" y="71755"/>
                </a:lnTo>
                <a:lnTo>
                  <a:pt x="122682" y="77343"/>
                </a:lnTo>
                <a:lnTo>
                  <a:pt x="121158" y="81915"/>
                </a:lnTo>
                <a:lnTo>
                  <a:pt x="118617" y="85598"/>
                </a:lnTo>
                <a:lnTo>
                  <a:pt x="115062" y="88265"/>
                </a:lnTo>
                <a:lnTo>
                  <a:pt x="111633" y="90932"/>
                </a:lnTo>
                <a:lnTo>
                  <a:pt x="107441" y="92329"/>
                </a:lnTo>
                <a:lnTo>
                  <a:pt x="102244" y="92474"/>
                </a:lnTo>
                <a:lnTo>
                  <a:pt x="152542" y="92474"/>
                </a:lnTo>
                <a:lnTo>
                  <a:pt x="157967" y="75872"/>
                </a:lnTo>
                <a:lnTo>
                  <a:pt x="158060" y="63849"/>
                </a:lnTo>
                <a:lnTo>
                  <a:pt x="154974" y="51020"/>
                </a:lnTo>
                <a:lnTo>
                  <a:pt x="148373" y="40111"/>
                </a:lnTo>
                <a:lnTo>
                  <a:pt x="144658" y="36830"/>
                </a:lnTo>
                <a:close/>
              </a:path>
              <a:path w="1009650" h="489585">
                <a:moveTo>
                  <a:pt x="347979" y="237236"/>
                </a:moveTo>
                <a:lnTo>
                  <a:pt x="366978" y="278349"/>
                </a:lnTo>
                <a:lnTo>
                  <a:pt x="403809" y="293574"/>
                </a:lnTo>
                <a:lnTo>
                  <a:pt x="415288" y="294177"/>
                </a:lnTo>
                <a:lnTo>
                  <a:pt x="427369" y="292156"/>
                </a:lnTo>
                <a:lnTo>
                  <a:pt x="440771" y="287112"/>
                </a:lnTo>
                <a:lnTo>
                  <a:pt x="449146" y="278222"/>
                </a:lnTo>
                <a:lnTo>
                  <a:pt x="452061" y="271780"/>
                </a:lnTo>
                <a:lnTo>
                  <a:pt x="411352" y="271780"/>
                </a:lnTo>
                <a:lnTo>
                  <a:pt x="405129" y="271145"/>
                </a:lnTo>
                <a:lnTo>
                  <a:pt x="397383" y="268605"/>
                </a:lnTo>
                <a:lnTo>
                  <a:pt x="390398" y="266192"/>
                </a:lnTo>
                <a:lnTo>
                  <a:pt x="385445" y="262890"/>
                </a:lnTo>
                <a:lnTo>
                  <a:pt x="382650" y="258572"/>
                </a:lnTo>
                <a:lnTo>
                  <a:pt x="379729" y="254254"/>
                </a:lnTo>
                <a:lnTo>
                  <a:pt x="378713" y="249047"/>
                </a:lnTo>
                <a:lnTo>
                  <a:pt x="379349" y="242824"/>
                </a:lnTo>
                <a:lnTo>
                  <a:pt x="347979" y="237236"/>
                </a:lnTo>
                <a:close/>
              </a:path>
              <a:path w="1009650" h="489585">
                <a:moveTo>
                  <a:pt x="408002" y="167586"/>
                </a:moveTo>
                <a:lnTo>
                  <a:pt x="368258" y="191264"/>
                </a:lnTo>
                <a:lnTo>
                  <a:pt x="366863" y="201622"/>
                </a:lnTo>
                <a:lnTo>
                  <a:pt x="369927" y="212706"/>
                </a:lnTo>
                <a:lnTo>
                  <a:pt x="398836" y="240576"/>
                </a:lnTo>
                <a:lnTo>
                  <a:pt x="418719" y="252984"/>
                </a:lnTo>
                <a:lnTo>
                  <a:pt x="421513" y="255397"/>
                </a:lnTo>
                <a:lnTo>
                  <a:pt x="422528" y="257302"/>
                </a:lnTo>
                <a:lnTo>
                  <a:pt x="423417" y="259207"/>
                </a:lnTo>
                <a:lnTo>
                  <a:pt x="423545" y="261366"/>
                </a:lnTo>
                <a:lnTo>
                  <a:pt x="422783" y="263652"/>
                </a:lnTo>
                <a:lnTo>
                  <a:pt x="421639" y="266954"/>
                </a:lnTo>
                <a:lnTo>
                  <a:pt x="419480" y="269113"/>
                </a:lnTo>
                <a:lnTo>
                  <a:pt x="416178" y="270256"/>
                </a:lnTo>
                <a:lnTo>
                  <a:pt x="411352" y="271780"/>
                </a:lnTo>
                <a:lnTo>
                  <a:pt x="452061" y="271780"/>
                </a:lnTo>
                <a:lnTo>
                  <a:pt x="455295" y="264632"/>
                </a:lnTo>
                <a:lnTo>
                  <a:pt x="455100" y="253254"/>
                </a:lnTo>
                <a:lnTo>
                  <a:pt x="449446" y="240724"/>
                </a:lnTo>
                <a:lnTo>
                  <a:pt x="442546" y="233832"/>
                </a:lnTo>
                <a:lnTo>
                  <a:pt x="431881" y="225691"/>
                </a:lnTo>
                <a:lnTo>
                  <a:pt x="416607" y="215740"/>
                </a:lnTo>
                <a:lnTo>
                  <a:pt x="404305" y="207430"/>
                </a:lnTo>
                <a:lnTo>
                  <a:pt x="398525" y="202311"/>
                </a:lnTo>
                <a:lnTo>
                  <a:pt x="397128" y="200152"/>
                </a:lnTo>
                <a:lnTo>
                  <a:pt x="396748" y="197993"/>
                </a:lnTo>
                <a:lnTo>
                  <a:pt x="397383" y="195834"/>
                </a:lnTo>
                <a:lnTo>
                  <a:pt x="398272" y="193421"/>
                </a:lnTo>
                <a:lnTo>
                  <a:pt x="400050" y="191770"/>
                </a:lnTo>
                <a:lnTo>
                  <a:pt x="402844" y="191008"/>
                </a:lnTo>
                <a:lnTo>
                  <a:pt x="406908" y="189992"/>
                </a:lnTo>
                <a:lnTo>
                  <a:pt x="457797" y="189992"/>
                </a:lnTo>
                <a:lnTo>
                  <a:pt x="456549" y="187982"/>
                </a:lnTo>
                <a:lnTo>
                  <a:pt x="448707" y="181871"/>
                </a:lnTo>
                <a:lnTo>
                  <a:pt x="437043" y="175878"/>
                </a:lnTo>
                <a:lnTo>
                  <a:pt x="420548" y="169739"/>
                </a:lnTo>
                <a:lnTo>
                  <a:pt x="408002" y="167586"/>
                </a:lnTo>
                <a:close/>
              </a:path>
              <a:path w="1009650" h="489585">
                <a:moveTo>
                  <a:pt x="457797" y="189992"/>
                </a:moveTo>
                <a:lnTo>
                  <a:pt x="406908" y="189992"/>
                </a:lnTo>
                <a:lnTo>
                  <a:pt x="413003" y="190754"/>
                </a:lnTo>
                <a:lnTo>
                  <a:pt x="420750" y="193421"/>
                </a:lnTo>
                <a:lnTo>
                  <a:pt x="437641" y="209296"/>
                </a:lnTo>
                <a:lnTo>
                  <a:pt x="437261" y="214122"/>
                </a:lnTo>
                <a:lnTo>
                  <a:pt x="466951" y="211509"/>
                </a:lnTo>
                <a:lnTo>
                  <a:pt x="463908" y="199835"/>
                </a:lnTo>
                <a:lnTo>
                  <a:pt x="457797" y="189992"/>
                </a:lnTo>
                <a:close/>
              </a:path>
              <a:path w="1009650" h="489585">
                <a:moveTo>
                  <a:pt x="528107" y="210347"/>
                </a:moveTo>
                <a:lnTo>
                  <a:pt x="487918" y="234588"/>
                </a:lnTo>
                <a:lnTo>
                  <a:pt x="473242" y="275141"/>
                </a:lnTo>
                <a:lnTo>
                  <a:pt x="473480" y="287284"/>
                </a:lnTo>
                <a:lnTo>
                  <a:pt x="500715" y="326280"/>
                </a:lnTo>
                <a:lnTo>
                  <a:pt x="526457" y="334600"/>
                </a:lnTo>
                <a:lnTo>
                  <a:pt x="538505" y="334304"/>
                </a:lnTo>
                <a:lnTo>
                  <a:pt x="552403" y="331100"/>
                </a:lnTo>
                <a:lnTo>
                  <a:pt x="563059" y="324488"/>
                </a:lnTo>
                <a:lnTo>
                  <a:pt x="572515" y="314706"/>
                </a:lnTo>
                <a:lnTo>
                  <a:pt x="565649" y="311023"/>
                </a:lnTo>
                <a:lnTo>
                  <a:pt x="524890" y="311023"/>
                </a:lnTo>
                <a:lnTo>
                  <a:pt x="520191" y="309372"/>
                </a:lnTo>
                <a:lnTo>
                  <a:pt x="502538" y="282067"/>
                </a:lnTo>
                <a:lnTo>
                  <a:pt x="505333" y="273177"/>
                </a:lnTo>
                <a:lnTo>
                  <a:pt x="585945" y="273177"/>
                </a:lnTo>
                <a:lnTo>
                  <a:pt x="586135" y="270256"/>
                </a:lnTo>
                <a:lnTo>
                  <a:pt x="556387" y="270256"/>
                </a:lnTo>
                <a:lnTo>
                  <a:pt x="512063" y="255270"/>
                </a:lnTo>
                <a:lnTo>
                  <a:pt x="514730" y="247142"/>
                </a:lnTo>
                <a:lnTo>
                  <a:pt x="518922" y="241427"/>
                </a:lnTo>
                <a:lnTo>
                  <a:pt x="530605" y="234823"/>
                </a:lnTo>
                <a:lnTo>
                  <a:pt x="536828" y="234315"/>
                </a:lnTo>
                <a:lnTo>
                  <a:pt x="578014" y="234315"/>
                </a:lnTo>
                <a:lnTo>
                  <a:pt x="576225" y="231479"/>
                </a:lnTo>
                <a:lnTo>
                  <a:pt x="567772" y="223625"/>
                </a:lnTo>
                <a:lnTo>
                  <a:pt x="555857" y="216793"/>
                </a:lnTo>
                <a:lnTo>
                  <a:pt x="539746" y="210780"/>
                </a:lnTo>
                <a:lnTo>
                  <a:pt x="528107" y="210347"/>
                </a:lnTo>
                <a:close/>
              </a:path>
              <a:path w="1009650" h="489585">
                <a:moveTo>
                  <a:pt x="544576" y="299720"/>
                </a:moveTo>
                <a:lnTo>
                  <a:pt x="541020" y="304800"/>
                </a:lnTo>
                <a:lnTo>
                  <a:pt x="537210" y="308102"/>
                </a:lnTo>
                <a:lnTo>
                  <a:pt x="533146" y="309626"/>
                </a:lnTo>
                <a:lnTo>
                  <a:pt x="529209" y="311023"/>
                </a:lnTo>
                <a:lnTo>
                  <a:pt x="565649" y="311023"/>
                </a:lnTo>
                <a:lnTo>
                  <a:pt x="544576" y="299720"/>
                </a:lnTo>
                <a:close/>
              </a:path>
              <a:path w="1009650" h="489585">
                <a:moveTo>
                  <a:pt x="585945" y="273177"/>
                </a:moveTo>
                <a:lnTo>
                  <a:pt x="505333" y="273177"/>
                </a:lnTo>
                <a:lnTo>
                  <a:pt x="583036" y="288192"/>
                </a:lnTo>
                <a:lnTo>
                  <a:pt x="585819" y="275115"/>
                </a:lnTo>
                <a:lnTo>
                  <a:pt x="585945" y="273177"/>
                </a:lnTo>
                <a:close/>
              </a:path>
              <a:path w="1009650" h="489585">
                <a:moveTo>
                  <a:pt x="578014" y="234315"/>
                </a:moveTo>
                <a:lnTo>
                  <a:pt x="536828" y="234315"/>
                </a:lnTo>
                <a:lnTo>
                  <a:pt x="549275" y="238506"/>
                </a:lnTo>
                <a:lnTo>
                  <a:pt x="553720" y="242570"/>
                </a:lnTo>
                <a:lnTo>
                  <a:pt x="556387" y="248412"/>
                </a:lnTo>
                <a:lnTo>
                  <a:pt x="559180" y="254381"/>
                </a:lnTo>
                <a:lnTo>
                  <a:pt x="559180" y="261620"/>
                </a:lnTo>
                <a:lnTo>
                  <a:pt x="556387" y="270256"/>
                </a:lnTo>
                <a:lnTo>
                  <a:pt x="586135" y="270256"/>
                </a:lnTo>
                <a:lnTo>
                  <a:pt x="586610" y="262951"/>
                </a:lnTo>
                <a:lnTo>
                  <a:pt x="585343" y="251471"/>
                </a:lnTo>
                <a:lnTo>
                  <a:pt x="581949" y="240553"/>
                </a:lnTo>
                <a:lnTo>
                  <a:pt x="578014" y="234315"/>
                </a:lnTo>
                <a:close/>
              </a:path>
              <a:path w="1009650" h="489585">
                <a:moveTo>
                  <a:pt x="987245" y="465836"/>
                </a:moveTo>
                <a:lnTo>
                  <a:pt x="957326" y="465836"/>
                </a:lnTo>
                <a:lnTo>
                  <a:pt x="957199" y="469773"/>
                </a:lnTo>
                <a:lnTo>
                  <a:pt x="957072" y="479425"/>
                </a:lnTo>
                <a:lnTo>
                  <a:pt x="986409" y="489458"/>
                </a:lnTo>
                <a:lnTo>
                  <a:pt x="985647" y="483235"/>
                </a:lnTo>
                <a:lnTo>
                  <a:pt x="985520" y="477520"/>
                </a:lnTo>
                <a:lnTo>
                  <a:pt x="986789" y="467487"/>
                </a:lnTo>
                <a:lnTo>
                  <a:pt x="987245" y="465836"/>
                </a:lnTo>
                <a:close/>
              </a:path>
              <a:path w="1009650" h="489585">
                <a:moveTo>
                  <a:pt x="929204" y="400146"/>
                </a:moveTo>
                <a:lnTo>
                  <a:pt x="918337" y="400558"/>
                </a:lnTo>
                <a:lnTo>
                  <a:pt x="911987" y="401320"/>
                </a:lnTo>
                <a:lnTo>
                  <a:pt x="906399" y="403606"/>
                </a:lnTo>
                <a:lnTo>
                  <a:pt x="901700" y="407670"/>
                </a:lnTo>
                <a:lnTo>
                  <a:pt x="897001" y="411607"/>
                </a:lnTo>
                <a:lnTo>
                  <a:pt x="893572" y="416687"/>
                </a:lnTo>
                <a:lnTo>
                  <a:pt x="889849" y="429661"/>
                </a:lnTo>
                <a:lnTo>
                  <a:pt x="890488" y="441105"/>
                </a:lnTo>
                <a:lnTo>
                  <a:pt x="917448" y="468884"/>
                </a:lnTo>
                <a:lnTo>
                  <a:pt x="930655" y="471932"/>
                </a:lnTo>
                <a:lnTo>
                  <a:pt x="943863" y="470916"/>
                </a:lnTo>
                <a:lnTo>
                  <a:pt x="950595" y="469138"/>
                </a:lnTo>
                <a:lnTo>
                  <a:pt x="957326" y="465836"/>
                </a:lnTo>
                <a:lnTo>
                  <a:pt x="987245" y="465836"/>
                </a:lnTo>
                <a:lnTo>
                  <a:pt x="988822" y="460121"/>
                </a:lnTo>
                <a:lnTo>
                  <a:pt x="991277" y="452755"/>
                </a:lnTo>
                <a:lnTo>
                  <a:pt x="938784" y="452755"/>
                </a:lnTo>
                <a:lnTo>
                  <a:pt x="928624" y="449326"/>
                </a:lnTo>
                <a:lnTo>
                  <a:pt x="925195" y="446532"/>
                </a:lnTo>
                <a:lnTo>
                  <a:pt x="922545" y="441105"/>
                </a:lnTo>
                <a:lnTo>
                  <a:pt x="921130" y="438277"/>
                </a:lnTo>
                <a:lnTo>
                  <a:pt x="934592" y="420751"/>
                </a:lnTo>
                <a:lnTo>
                  <a:pt x="1002401" y="420751"/>
                </a:lnTo>
                <a:lnTo>
                  <a:pt x="1005821" y="410946"/>
                </a:lnTo>
                <a:lnTo>
                  <a:pt x="1007416" y="404196"/>
                </a:lnTo>
                <a:lnTo>
                  <a:pt x="971041" y="404196"/>
                </a:lnTo>
                <a:lnTo>
                  <a:pt x="959478" y="403453"/>
                </a:lnTo>
                <a:lnTo>
                  <a:pt x="943385" y="401440"/>
                </a:lnTo>
                <a:lnTo>
                  <a:pt x="929204" y="400146"/>
                </a:lnTo>
                <a:close/>
              </a:path>
              <a:path w="1009650" h="489585">
                <a:moveTo>
                  <a:pt x="1002401" y="420751"/>
                </a:moveTo>
                <a:lnTo>
                  <a:pt x="934592" y="420751"/>
                </a:lnTo>
                <a:lnTo>
                  <a:pt x="940688" y="420878"/>
                </a:lnTo>
                <a:lnTo>
                  <a:pt x="958341" y="422910"/>
                </a:lnTo>
                <a:lnTo>
                  <a:pt x="964819" y="423418"/>
                </a:lnTo>
                <a:lnTo>
                  <a:pt x="969137" y="423418"/>
                </a:lnTo>
                <a:lnTo>
                  <a:pt x="964691" y="436499"/>
                </a:lnTo>
                <a:lnTo>
                  <a:pt x="962660" y="441198"/>
                </a:lnTo>
                <a:lnTo>
                  <a:pt x="961009" y="443484"/>
                </a:lnTo>
                <a:lnTo>
                  <a:pt x="958596" y="446913"/>
                </a:lnTo>
                <a:lnTo>
                  <a:pt x="955039" y="449453"/>
                </a:lnTo>
                <a:lnTo>
                  <a:pt x="944499" y="452755"/>
                </a:lnTo>
                <a:lnTo>
                  <a:pt x="991277" y="452755"/>
                </a:lnTo>
                <a:lnTo>
                  <a:pt x="992434" y="449326"/>
                </a:lnTo>
                <a:lnTo>
                  <a:pt x="1002401" y="420751"/>
                </a:lnTo>
                <a:close/>
              </a:path>
              <a:path w="1009650" h="489585">
                <a:moveTo>
                  <a:pt x="866266" y="323469"/>
                </a:moveTo>
                <a:lnTo>
                  <a:pt x="828294" y="435737"/>
                </a:lnTo>
                <a:lnTo>
                  <a:pt x="858012" y="445897"/>
                </a:lnTo>
                <a:lnTo>
                  <a:pt x="895985" y="333629"/>
                </a:lnTo>
                <a:lnTo>
                  <a:pt x="866266" y="323469"/>
                </a:lnTo>
                <a:close/>
              </a:path>
              <a:path w="1009650" h="489585">
                <a:moveTo>
                  <a:pt x="750188" y="284099"/>
                </a:moveTo>
                <a:lnTo>
                  <a:pt x="741934" y="308737"/>
                </a:lnTo>
                <a:lnTo>
                  <a:pt x="781558" y="322072"/>
                </a:lnTo>
                <a:lnTo>
                  <a:pt x="791845" y="325247"/>
                </a:lnTo>
                <a:lnTo>
                  <a:pt x="795401" y="326263"/>
                </a:lnTo>
                <a:lnTo>
                  <a:pt x="790955" y="328422"/>
                </a:lnTo>
                <a:lnTo>
                  <a:pt x="783971" y="332232"/>
                </a:lnTo>
                <a:lnTo>
                  <a:pt x="715899" y="371856"/>
                </a:lnTo>
                <a:lnTo>
                  <a:pt x="708025" y="394970"/>
                </a:lnTo>
                <a:lnTo>
                  <a:pt x="808227" y="429006"/>
                </a:lnTo>
                <a:lnTo>
                  <a:pt x="817117" y="402844"/>
                </a:lnTo>
                <a:lnTo>
                  <a:pt x="771144" y="387350"/>
                </a:lnTo>
                <a:lnTo>
                  <a:pt x="769112" y="386588"/>
                </a:lnTo>
                <a:lnTo>
                  <a:pt x="755523" y="382905"/>
                </a:lnTo>
                <a:lnTo>
                  <a:pt x="776224" y="371602"/>
                </a:lnTo>
                <a:lnTo>
                  <a:pt x="835913" y="336677"/>
                </a:lnTo>
                <a:lnTo>
                  <a:pt x="843026" y="315595"/>
                </a:lnTo>
                <a:lnTo>
                  <a:pt x="750188" y="284099"/>
                </a:lnTo>
                <a:close/>
              </a:path>
              <a:path w="1009650" h="489585">
                <a:moveTo>
                  <a:pt x="1003133" y="376301"/>
                </a:moveTo>
                <a:lnTo>
                  <a:pt x="952119" y="376301"/>
                </a:lnTo>
                <a:lnTo>
                  <a:pt x="956563" y="376682"/>
                </a:lnTo>
                <a:lnTo>
                  <a:pt x="962392" y="378630"/>
                </a:lnTo>
                <a:lnTo>
                  <a:pt x="969645" y="381127"/>
                </a:lnTo>
                <a:lnTo>
                  <a:pt x="974598" y="384048"/>
                </a:lnTo>
                <a:lnTo>
                  <a:pt x="976502" y="387477"/>
                </a:lnTo>
                <a:lnTo>
                  <a:pt x="978535" y="390906"/>
                </a:lnTo>
                <a:lnTo>
                  <a:pt x="978535" y="395478"/>
                </a:lnTo>
                <a:lnTo>
                  <a:pt x="976629" y="401193"/>
                </a:lnTo>
                <a:lnTo>
                  <a:pt x="971041" y="404196"/>
                </a:lnTo>
                <a:lnTo>
                  <a:pt x="1007416" y="404196"/>
                </a:lnTo>
                <a:lnTo>
                  <a:pt x="1009064" y="397223"/>
                </a:lnTo>
                <a:lnTo>
                  <a:pt x="1009166" y="390906"/>
                </a:lnTo>
                <a:lnTo>
                  <a:pt x="1009168" y="387350"/>
                </a:lnTo>
                <a:lnTo>
                  <a:pt x="1005326" y="378630"/>
                </a:lnTo>
                <a:lnTo>
                  <a:pt x="1003133" y="376301"/>
                </a:lnTo>
                <a:close/>
              </a:path>
              <a:path w="1009650" h="489585">
                <a:moveTo>
                  <a:pt x="714382" y="278384"/>
                </a:moveTo>
                <a:lnTo>
                  <a:pt x="662177" y="278384"/>
                </a:lnTo>
                <a:lnTo>
                  <a:pt x="667258" y="278511"/>
                </a:lnTo>
                <a:lnTo>
                  <a:pt x="676528" y="281686"/>
                </a:lnTo>
                <a:lnTo>
                  <a:pt x="679576" y="283845"/>
                </a:lnTo>
                <a:lnTo>
                  <a:pt x="683895" y="289687"/>
                </a:lnTo>
                <a:lnTo>
                  <a:pt x="685038" y="293116"/>
                </a:lnTo>
                <a:lnTo>
                  <a:pt x="685164" y="301117"/>
                </a:lnTo>
                <a:lnTo>
                  <a:pt x="683133" y="309245"/>
                </a:lnTo>
                <a:lnTo>
                  <a:pt x="679069" y="321310"/>
                </a:lnTo>
                <a:lnTo>
                  <a:pt x="659638" y="378587"/>
                </a:lnTo>
                <a:lnTo>
                  <a:pt x="689355" y="388620"/>
                </a:lnTo>
                <a:lnTo>
                  <a:pt x="715899" y="310261"/>
                </a:lnTo>
                <a:lnTo>
                  <a:pt x="717676" y="303403"/>
                </a:lnTo>
                <a:lnTo>
                  <a:pt x="718185" y="298323"/>
                </a:lnTo>
                <a:lnTo>
                  <a:pt x="718565" y="293370"/>
                </a:lnTo>
                <a:lnTo>
                  <a:pt x="718058" y="288544"/>
                </a:lnTo>
                <a:lnTo>
                  <a:pt x="715010" y="279273"/>
                </a:lnTo>
                <a:lnTo>
                  <a:pt x="714382" y="278384"/>
                </a:lnTo>
                <a:close/>
              </a:path>
              <a:path w="1009650" h="489585">
                <a:moveTo>
                  <a:pt x="943777" y="352175"/>
                </a:moveTo>
                <a:lnTo>
                  <a:pt x="931662" y="354637"/>
                </a:lnTo>
                <a:lnTo>
                  <a:pt x="921320" y="361381"/>
                </a:lnTo>
                <a:lnTo>
                  <a:pt x="912240" y="371856"/>
                </a:lnTo>
                <a:lnTo>
                  <a:pt x="937513" y="385826"/>
                </a:lnTo>
                <a:lnTo>
                  <a:pt x="941070" y="381254"/>
                </a:lnTo>
                <a:lnTo>
                  <a:pt x="944752" y="378460"/>
                </a:lnTo>
                <a:lnTo>
                  <a:pt x="948436" y="377317"/>
                </a:lnTo>
                <a:lnTo>
                  <a:pt x="952119" y="376301"/>
                </a:lnTo>
                <a:lnTo>
                  <a:pt x="1003133" y="376301"/>
                </a:lnTo>
                <a:lnTo>
                  <a:pt x="994192" y="366804"/>
                </a:lnTo>
                <a:lnTo>
                  <a:pt x="983631" y="361160"/>
                </a:lnTo>
                <a:lnTo>
                  <a:pt x="968330" y="355282"/>
                </a:lnTo>
                <a:lnTo>
                  <a:pt x="955756" y="352467"/>
                </a:lnTo>
                <a:lnTo>
                  <a:pt x="943777" y="352175"/>
                </a:lnTo>
                <a:close/>
              </a:path>
              <a:path w="1009650" h="489585">
                <a:moveTo>
                  <a:pt x="625094" y="241681"/>
                </a:moveTo>
                <a:lnTo>
                  <a:pt x="586994" y="353949"/>
                </a:lnTo>
                <a:lnTo>
                  <a:pt x="616712" y="364109"/>
                </a:lnTo>
                <a:lnTo>
                  <a:pt x="634872" y="310558"/>
                </a:lnTo>
                <a:lnTo>
                  <a:pt x="640281" y="296655"/>
                </a:lnTo>
                <a:lnTo>
                  <a:pt x="662177" y="278384"/>
                </a:lnTo>
                <a:lnTo>
                  <a:pt x="714382" y="278384"/>
                </a:lnTo>
                <a:lnTo>
                  <a:pt x="711962" y="274955"/>
                </a:lnTo>
                <a:lnTo>
                  <a:pt x="706237" y="269855"/>
                </a:lnTo>
                <a:lnTo>
                  <a:pt x="702654" y="267589"/>
                </a:lnTo>
                <a:lnTo>
                  <a:pt x="647064" y="267589"/>
                </a:lnTo>
                <a:lnTo>
                  <a:pt x="652652" y="251079"/>
                </a:lnTo>
                <a:lnTo>
                  <a:pt x="625094" y="241681"/>
                </a:lnTo>
                <a:close/>
              </a:path>
              <a:path w="1009650" h="489585">
                <a:moveTo>
                  <a:pt x="880745" y="280797"/>
                </a:moveTo>
                <a:lnTo>
                  <a:pt x="871474" y="308356"/>
                </a:lnTo>
                <a:lnTo>
                  <a:pt x="901191" y="318389"/>
                </a:lnTo>
                <a:lnTo>
                  <a:pt x="910463" y="290830"/>
                </a:lnTo>
                <a:lnTo>
                  <a:pt x="880745" y="280797"/>
                </a:lnTo>
                <a:close/>
              </a:path>
              <a:path w="1009650" h="489585">
                <a:moveTo>
                  <a:pt x="670501" y="258668"/>
                </a:moveTo>
                <a:lnTo>
                  <a:pt x="658697" y="261509"/>
                </a:lnTo>
                <a:lnTo>
                  <a:pt x="647064" y="267589"/>
                </a:lnTo>
                <a:lnTo>
                  <a:pt x="702654" y="267589"/>
                </a:lnTo>
                <a:lnTo>
                  <a:pt x="697784" y="264507"/>
                </a:lnTo>
                <a:lnTo>
                  <a:pt x="682474" y="259066"/>
                </a:lnTo>
                <a:lnTo>
                  <a:pt x="670501" y="258668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9">
            <a:extLst>
              <a:ext uri="{FF2B5EF4-FFF2-40B4-BE49-F238E27FC236}">
                <a16:creationId xmlns:a16="http://schemas.microsoft.com/office/drawing/2014/main" xmlns="" id="{202D4A16-32F0-404A-A30D-8993188CC1CA}"/>
              </a:ext>
            </a:extLst>
          </p:cNvPr>
          <p:cNvSpPr/>
          <p:nvPr/>
        </p:nvSpPr>
        <p:spPr>
          <a:xfrm>
            <a:off x="5496606" y="5693974"/>
            <a:ext cx="775811" cy="349568"/>
          </a:xfrm>
          <a:custGeom>
            <a:avLst/>
            <a:gdLst/>
            <a:ahLst/>
            <a:cxnLst/>
            <a:rect l="l" t="t" r="r" b="b"/>
            <a:pathLst>
              <a:path w="1034415" h="466089">
                <a:moveTo>
                  <a:pt x="86884" y="283013"/>
                </a:moveTo>
                <a:lnTo>
                  <a:pt x="78408" y="284728"/>
                </a:lnTo>
                <a:lnTo>
                  <a:pt x="66041" y="288451"/>
                </a:lnTo>
                <a:lnTo>
                  <a:pt x="49783" y="294132"/>
                </a:lnTo>
                <a:lnTo>
                  <a:pt x="0" y="312420"/>
                </a:lnTo>
                <a:lnTo>
                  <a:pt x="56387" y="465963"/>
                </a:lnTo>
                <a:lnTo>
                  <a:pt x="87375" y="454660"/>
                </a:lnTo>
                <a:lnTo>
                  <a:pt x="66166" y="396748"/>
                </a:lnTo>
                <a:lnTo>
                  <a:pt x="96568" y="385313"/>
                </a:lnTo>
                <a:lnTo>
                  <a:pt x="108621" y="380104"/>
                </a:lnTo>
                <a:lnTo>
                  <a:pt x="117728" y="375285"/>
                </a:lnTo>
                <a:lnTo>
                  <a:pt x="122681" y="372110"/>
                </a:lnTo>
                <a:lnTo>
                  <a:pt x="124205" y="370586"/>
                </a:lnTo>
                <a:lnTo>
                  <a:pt x="56514" y="370586"/>
                </a:lnTo>
                <a:lnTo>
                  <a:pt x="40512" y="327025"/>
                </a:lnTo>
                <a:lnTo>
                  <a:pt x="55499" y="321564"/>
                </a:lnTo>
                <a:lnTo>
                  <a:pt x="66675" y="317373"/>
                </a:lnTo>
                <a:lnTo>
                  <a:pt x="74295" y="314960"/>
                </a:lnTo>
                <a:lnTo>
                  <a:pt x="83565" y="313436"/>
                </a:lnTo>
                <a:lnTo>
                  <a:pt x="132800" y="313436"/>
                </a:lnTo>
                <a:lnTo>
                  <a:pt x="129878" y="305694"/>
                </a:lnTo>
                <a:lnTo>
                  <a:pt x="122196" y="296019"/>
                </a:lnTo>
                <a:lnTo>
                  <a:pt x="111334" y="287649"/>
                </a:lnTo>
                <a:lnTo>
                  <a:pt x="99555" y="283485"/>
                </a:lnTo>
                <a:lnTo>
                  <a:pt x="86884" y="283013"/>
                </a:lnTo>
                <a:close/>
              </a:path>
              <a:path w="1034415" h="466089">
                <a:moveTo>
                  <a:pt x="132800" y="313436"/>
                </a:moveTo>
                <a:lnTo>
                  <a:pt x="83565" y="313436"/>
                </a:lnTo>
                <a:lnTo>
                  <a:pt x="88518" y="314198"/>
                </a:lnTo>
                <a:lnTo>
                  <a:pt x="93217" y="316611"/>
                </a:lnTo>
                <a:lnTo>
                  <a:pt x="97789" y="319024"/>
                </a:lnTo>
                <a:lnTo>
                  <a:pt x="101091" y="322961"/>
                </a:lnTo>
                <a:lnTo>
                  <a:pt x="103124" y="328549"/>
                </a:lnTo>
                <a:lnTo>
                  <a:pt x="104901" y="333121"/>
                </a:lnTo>
                <a:lnTo>
                  <a:pt x="105155" y="337566"/>
                </a:lnTo>
                <a:lnTo>
                  <a:pt x="104012" y="341884"/>
                </a:lnTo>
                <a:lnTo>
                  <a:pt x="102997" y="346075"/>
                </a:lnTo>
                <a:lnTo>
                  <a:pt x="56514" y="370586"/>
                </a:lnTo>
                <a:lnTo>
                  <a:pt x="124205" y="370586"/>
                </a:lnTo>
                <a:lnTo>
                  <a:pt x="127126" y="367665"/>
                </a:lnTo>
                <a:lnTo>
                  <a:pt x="132574" y="359744"/>
                </a:lnTo>
                <a:lnTo>
                  <a:pt x="136420" y="349983"/>
                </a:lnTo>
                <a:lnTo>
                  <a:pt x="138717" y="333753"/>
                </a:lnTo>
                <a:lnTo>
                  <a:pt x="136187" y="322408"/>
                </a:lnTo>
                <a:lnTo>
                  <a:pt x="132800" y="313436"/>
                </a:lnTo>
                <a:close/>
              </a:path>
              <a:path w="1034415" h="466089">
                <a:moveTo>
                  <a:pt x="184403" y="292735"/>
                </a:moveTo>
                <a:lnTo>
                  <a:pt x="157099" y="302768"/>
                </a:lnTo>
                <a:lnTo>
                  <a:pt x="197992" y="414020"/>
                </a:lnTo>
                <a:lnTo>
                  <a:pt x="227456" y="403225"/>
                </a:lnTo>
                <a:lnTo>
                  <a:pt x="213881" y="366381"/>
                </a:lnTo>
                <a:lnTo>
                  <a:pt x="208516" y="350687"/>
                </a:lnTo>
                <a:lnTo>
                  <a:pt x="205066" y="338762"/>
                </a:lnTo>
                <a:lnTo>
                  <a:pt x="203580" y="330581"/>
                </a:lnTo>
                <a:lnTo>
                  <a:pt x="202946" y="324104"/>
                </a:lnTo>
                <a:lnTo>
                  <a:pt x="203707" y="319151"/>
                </a:lnTo>
                <a:lnTo>
                  <a:pt x="207772" y="312547"/>
                </a:lnTo>
                <a:lnTo>
                  <a:pt x="210947" y="310134"/>
                </a:lnTo>
                <a:lnTo>
                  <a:pt x="215343" y="308483"/>
                </a:lnTo>
                <a:lnTo>
                  <a:pt x="190246" y="308483"/>
                </a:lnTo>
                <a:lnTo>
                  <a:pt x="184403" y="292735"/>
                </a:lnTo>
                <a:close/>
              </a:path>
              <a:path w="1034415" h="466089">
                <a:moveTo>
                  <a:pt x="222757" y="277876"/>
                </a:moveTo>
                <a:lnTo>
                  <a:pt x="190246" y="308483"/>
                </a:lnTo>
                <a:lnTo>
                  <a:pt x="215343" y="308483"/>
                </a:lnTo>
                <a:lnTo>
                  <a:pt x="219328" y="306959"/>
                </a:lnTo>
                <a:lnTo>
                  <a:pt x="230613" y="306959"/>
                </a:lnTo>
                <a:lnTo>
                  <a:pt x="230250" y="279273"/>
                </a:lnTo>
                <a:lnTo>
                  <a:pt x="222757" y="277876"/>
                </a:lnTo>
                <a:close/>
              </a:path>
              <a:path w="1034415" h="466089">
                <a:moveTo>
                  <a:pt x="230613" y="306959"/>
                </a:moveTo>
                <a:lnTo>
                  <a:pt x="224408" y="306959"/>
                </a:lnTo>
                <a:lnTo>
                  <a:pt x="230631" y="308356"/>
                </a:lnTo>
                <a:lnTo>
                  <a:pt x="230613" y="306959"/>
                </a:lnTo>
                <a:close/>
              </a:path>
              <a:path w="1034415" h="466089">
                <a:moveTo>
                  <a:pt x="302811" y="250234"/>
                </a:moveTo>
                <a:lnTo>
                  <a:pt x="264849" y="264659"/>
                </a:lnTo>
                <a:lnTo>
                  <a:pt x="248396" y="298513"/>
                </a:lnTo>
                <a:lnTo>
                  <a:pt x="248810" y="309985"/>
                </a:lnTo>
                <a:lnTo>
                  <a:pt x="262978" y="349878"/>
                </a:lnTo>
                <a:lnTo>
                  <a:pt x="303654" y="373421"/>
                </a:lnTo>
                <a:lnTo>
                  <a:pt x="316343" y="372226"/>
                </a:lnTo>
                <a:lnTo>
                  <a:pt x="330367" y="368229"/>
                </a:lnTo>
                <a:lnTo>
                  <a:pt x="340909" y="362829"/>
                </a:lnTo>
                <a:lnTo>
                  <a:pt x="350386" y="354929"/>
                </a:lnTo>
                <a:lnTo>
                  <a:pt x="354840" y="349250"/>
                </a:lnTo>
                <a:lnTo>
                  <a:pt x="313943" y="349250"/>
                </a:lnTo>
                <a:lnTo>
                  <a:pt x="307339" y="348869"/>
                </a:lnTo>
                <a:lnTo>
                  <a:pt x="301116" y="345694"/>
                </a:lnTo>
                <a:lnTo>
                  <a:pt x="294766" y="342519"/>
                </a:lnTo>
                <a:lnTo>
                  <a:pt x="289940" y="336677"/>
                </a:lnTo>
                <a:lnTo>
                  <a:pt x="286511" y="327914"/>
                </a:lnTo>
                <a:lnTo>
                  <a:pt x="321217" y="309753"/>
                </a:lnTo>
                <a:lnTo>
                  <a:pt x="280415" y="309753"/>
                </a:lnTo>
                <a:lnTo>
                  <a:pt x="277367" y="301752"/>
                </a:lnTo>
                <a:lnTo>
                  <a:pt x="277168" y="296164"/>
                </a:lnTo>
                <a:lnTo>
                  <a:pt x="277212" y="294386"/>
                </a:lnTo>
                <a:lnTo>
                  <a:pt x="279526" y="288417"/>
                </a:lnTo>
                <a:lnTo>
                  <a:pt x="282088" y="282173"/>
                </a:lnTo>
                <a:lnTo>
                  <a:pt x="286511" y="277876"/>
                </a:lnTo>
                <a:lnTo>
                  <a:pt x="292861" y="275590"/>
                </a:lnTo>
                <a:lnTo>
                  <a:pt x="298830" y="273304"/>
                </a:lnTo>
                <a:lnTo>
                  <a:pt x="346155" y="273304"/>
                </a:lnTo>
                <a:lnTo>
                  <a:pt x="343040" y="268950"/>
                </a:lnTo>
                <a:lnTo>
                  <a:pt x="334286" y="260474"/>
                </a:lnTo>
                <a:lnTo>
                  <a:pt x="323843" y="253618"/>
                </a:lnTo>
                <a:lnTo>
                  <a:pt x="313968" y="250722"/>
                </a:lnTo>
                <a:lnTo>
                  <a:pt x="302811" y="250234"/>
                </a:lnTo>
                <a:close/>
              </a:path>
              <a:path w="1034415" h="466089">
                <a:moveTo>
                  <a:pt x="364743" y="318135"/>
                </a:moveTo>
                <a:lnTo>
                  <a:pt x="333628" y="323977"/>
                </a:lnTo>
                <a:lnTo>
                  <a:pt x="333870" y="327914"/>
                </a:lnTo>
                <a:lnTo>
                  <a:pt x="333917" y="330788"/>
                </a:lnTo>
                <a:lnTo>
                  <a:pt x="333248" y="335026"/>
                </a:lnTo>
                <a:lnTo>
                  <a:pt x="330961" y="338709"/>
                </a:lnTo>
                <a:lnTo>
                  <a:pt x="328802" y="342392"/>
                </a:lnTo>
                <a:lnTo>
                  <a:pt x="325374" y="345059"/>
                </a:lnTo>
                <a:lnTo>
                  <a:pt x="320675" y="346837"/>
                </a:lnTo>
                <a:lnTo>
                  <a:pt x="313943" y="349250"/>
                </a:lnTo>
                <a:lnTo>
                  <a:pt x="354840" y="349250"/>
                </a:lnTo>
                <a:lnTo>
                  <a:pt x="359459" y="343359"/>
                </a:lnTo>
                <a:lnTo>
                  <a:pt x="363506" y="331650"/>
                </a:lnTo>
                <a:lnTo>
                  <a:pt x="363615" y="330788"/>
                </a:lnTo>
                <a:lnTo>
                  <a:pt x="364743" y="318135"/>
                </a:lnTo>
                <a:close/>
              </a:path>
              <a:path w="1034415" h="466089">
                <a:moveTo>
                  <a:pt x="406780" y="296164"/>
                </a:moveTo>
                <a:lnTo>
                  <a:pt x="378840" y="311531"/>
                </a:lnTo>
                <a:lnTo>
                  <a:pt x="384794" y="318589"/>
                </a:lnTo>
                <a:lnTo>
                  <a:pt x="394848" y="325851"/>
                </a:lnTo>
                <a:lnTo>
                  <a:pt x="407953" y="330788"/>
                </a:lnTo>
                <a:lnTo>
                  <a:pt x="419133" y="331650"/>
                </a:lnTo>
                <a:lnTo>
                  <a:pt x="431553" y="330032"/>
                </a:lnTo>
                <a:lnTo>
                  <a:pt x="445340" y="325921"/>
                </a:lnTo>
                <a:lnTo>
                  <a:pt x="456739" y="320795"/>
                </a:lnTo>
                <a:lnTo>
                  <a:pt x="466510" y="313929"/>
                </a:lnTo>
                <a:lnTo>
                  <a:pt x="471826" y="307975"/>
                </a:lnTo>
                <a:lnTo>
                  <a:pt x="424179" y="307975"/>
                </a:lnTo>
                <a:lnTo>
                  <a:pt x="419226" y="306324"/>
                </a:lnTo>
                <a:lnTo>
                  <a:pt x="414274" y="304800"/>
                </a:lnTo>
                <a:lnTo>
                  <a:pt x="410209" y="301371"/>
                </a:lnTo>
                <a:lnTo>
                  <a:pt x="406780" y="296164"/>
                </a:lnTo>
                <a:close/>
              </a:path>
              <a:path w="1034415" h="466089">
                <a:moveTo>
                  <a:pt x="346155" y="273304"/>
                </a:moveTo>
                <a:lnTo>
                  <a:pt x="298830" y="273304"/>
                </a:lnTo>
                <a:lnTo>
                  <a:pt x="304800" y="273685"/>
                </a:lnTo>
                <a:lnTo>
                  <a:pt x="316483" y="279527"/>
                </a:lnTo>
                <a:lnTo>
                  <a:pt x="321055" y="285115"/>
                </a:lnTo>
                <a:lnTo>
                  <a:pt x="324357" y="293624"/>
                </a:lnTo>
                <a:lnTo>
                  <a:pt x="280415" y="309753"/>
                </a:lnTo>
                <a:lnTo>
                  <a:pt x="321217" y="309753"/>
                </a:lnTo>
                <a:lnTo>
                  <a:pt x="356488" y="291295"/>
                </a:lnTo>
                <a:lnTo>
                  <a:pt x="350357" y="279179"/>
                </a:lnTo>
                <a:lnTo>
                  <a:pt x="346155" y="273304"/>
                </a:lnTo>
                <a:close/>
              </a:path>
              <a:path w="1034415" h="466089">
                <a:moveTo>
                  <a:pt x="483352" y="279400"/>
                </a:moveTo>
                <a:lnTo>
                  <a:pt x="447548" y="279400"/>
                </a:lnTo>
                <a:lnTo>
                  <a:pt x="449452" y="280289"/>
                </a:lnTo>
                <a:lnTo>
                  <a:pt x="451484" y="281305"/>
                </a:lnTo>
                <a:lnTo>
                  <a:pt x="452754" y="282829"/>
                </a:lnTo>
                <a:lnTo>
                  <a:pt x="453643" y="285115"/>
                </a:lnTo>
                <a:lnTo>
                  <a:pt x="454786" y="288418"/>
                </a:lnTo>
                <a:lnTo>
                  <a:pt x="454532" y="291465"/>
                </a:lnTo>
                <a:lnTo>
                  <a:pt x="424179" y="307975"/>
                </a:lnTo>
                <a:lnTo>
                  <a:pt x="471826" y="307975"/>
                </a:lnTo>
                <a:lnTo>
                  <a:pt x="475007" y="304412"/>
                </a:lnTo>
                <a:lnTo>
                  <a:pt x="482513" y="291465"/>
                </a:lnTo>
                <a:lnTo>
                  <a:pt x="482589" y="291295"/>
                </a:lnTo>
                <a:lnTo>
                  <a:pt x="483313" y="281305"/>
                </a:lnTo>
                <a:lnTo>
                  <a:pt x="483352" y="279400"/>
                </a:lnTo>
                <a:close/>
              </a:path>
              <a:path w="1034415" h="466089">
                <a:moveTo>
                  <a:pt x="430776" y="204891"/>
                </a:moveTo>
                <a:lnTo>
                  <a:pt x="391307" y="214236"/>
                </a:lnTo>
                <a:lnTo>
                  <a:pt x="364595" y="241640"/>
                </a:lnTo>
                <a:lnTo>
                  <a:pt x="363825" y="253039"/>
                </a:lnTo>
                <a:lnTo>
                  <a:pt x="367518" y="266904"/>
                </a:lnTo>
                <a:lnTo>
                  <a:pt x="375788" y="276706"/>
                </a:lnTo>
                <a:lnTo>
                  <a:pt x="387798" y="282338"/>
                </a:lnTo>
                <a:lnTo>
                  <a:pt x="395457" y="283325"/>
                </a:lnTo>
                <a:lnTo>
                  <a:pt x="406407" y="283270"/>
                </a:lnTo>
                <a:lnTo>
                  <a:pt x="420672" y="282173"/>
                </a:lnTo>
                <a:lnTo>
                  <a:pt x="443737" y="279400"/>
                </a:lnTo>
                <a:lnTo>
                  <a:pt x="483352" y="279400"/>
                </a:lnTo>
                <a:lnTo>
                  <a:pt x="480072" y="266396"/>
                </a:lnTo>
                <a:lnTo>
                  <a:pt x="472655" y="257086"/>
                </a:lnTo>
                <a:lnTo>
                  <a:pt x="464546" y="252963"/>
                </a:lnTo>
                <a:lnTo>
                  <a:pt x="403913" y="252963"/>
                </a:lnTo>
                <a:lnTo>
                  <a:pt x="396239" y="252603"/>
                </a:lnTo>
                <a:lnTo>
                  <a:pt x="393700" y="251841"/>
                </a:lnTo>
                <a:lnTo>
                  <a:pt x="392187" y="250454"/>
                </a:lnTo>
                <a:lnTo>
                  <a:pt x="391286" y="248285"/>
                </a:lnTo>
                <a:lnTo>
                  <a:pt x="390398" y="245872"/>
                </a:lnTo>
                <a:lnTo>
                  <a:pt x="390778" y="243459"/>
                </a:lnTo>
                <a:lnTo>
                  <a:pt x="419226" y="228854"/>
                </a:lnTo>
                <a:lnTo>
                  <a:pt x="442307" y="228854"/>
                </a:lnTo>
                <a:lnTo>
                  <a:pt x="454690" y="216235"/>
                </a:lnTo>
                <a:lnTo>
                  <a:pt x="444800" y="209382"/>
                </a:lnTo>
                <a:lnTo>
                  <a:pt x="430776" y="204891"/>
                </a:lnTo>
                <a:close/>
              </a:path>
              <a:path w="1034415" h="466089">
                <a:moveTo>
                  <a:pt x="449916" y="249511"/>
                </a:moveTo>
                <a:lnTo>
                  <a:pt x="436548" y="249893"/>
                </a:lnTo>
                <a:lnTo>
                  <a:pt x="418495" y="251742"/>
                </a:lnTo>
                <a:lnTo>
                  <a:pt x="403913" y="252963"/>
                </a:lnTo>
                <a:lnTo>
                  <a:pt x="464546" y="252963"/>
                </a:lnTo>
                <a:lnTo>
                  <a:pt x="459611" y="250454"/>
                </a:lnTo>
                <a:lnTo>
                  <a:pt x="449916" y="249511"/>
                </a:lnTo>
                <a:close/>
              </a:path>
              <a:path w="1034415" h="466089">
                <a:moveTo>
                  <a:pt x="442307" y="228854"/>
                </a:moveTo>
                <a:lnTo>
                  <a:pt x="419226" y="228854"/>
                </a:lnTo>
                <a:lnTo>
                  <a:pt x="423417" y="229997"/>
                </a:lnTo>
                <a:lnTo>
                  <a:pt x="427608" y="231013"/>
                </a:lnTo>
                <a:lnTo>
                  <a:pt x="431037" y="233553"/>
                </a:lnTo>
                <a:lnTo>
                  <a:pt x="433831" y="237490"/>
                </a:lnTo>
                <a:lnTo>
                  <a:pt x="442307" y="228854"/>
                </a:lnTo>
                <a:close/>
              </a:path>
              <a:path w="1034415" h="466089">
                <a:moveTo>
                  <a:pt x="540288" y="162988"/>
                </a:moveTo>
                <a:lnTo>
                  <a:pt x="502323" y="177421"/>
                </a:lnTo>
                <a:lnTo>
                  <a:pt x="485796" y="211262"/>
                </a:lnTo>
                <a:lnTo>
                  <a:pt x="486194" y="222727"/>
                </a:lnTo>
                <a:lnTo>
                  <a:pt x="500389" y="262596"/>
                </a:lnTo>
                <a:lnTo>
                  <a:pt x="541090" y="286170"/>
                </a:lnTo>
                <a:lnTo>
                  <a:pt x="553768" y="284979"/>
                </a:lnTo>
                <a:lnTo>
                  <a:pt x="567761" y="280975"/>
                </a:lnTo>
                <a:lnTo>
                  <a:pt x="578370" y="275577"/>
                </a:lnTo>
                <a:lnTo>
                  <a:pt x="587847" y="267685"/>
                </a:lnTo>
                <a:lnTo>
                  <a:pt x="592283" y="262001"/>
                </a:lnTo>
                <a:lnTo>
                  <a:pt x="551433" y="262001"/>
                </a:lnTo>
                <a:lnTo>
                  <a:pt x="544829" y="261620"/>
                </a:lnTo>
                <a:lnTo>
                  <a:pt x="538479" y="258445"/>
                </a:lnTo>
                <a:lnTo>
                  <a:pt x="532256" y="255270"/>
                </a:lnTo>
                <a:lnTo>
                  <a:pt x="527303" y="249428"/>
                </a:lnTo>
                <a:lnTo>
                  <a:pt x="523875" y="240665"/>
                </a:lnTo>
                <a:lnTo>
                  <a:pt x="558628" y="222504"/>
                </a:lnTo>
                <a:lnTo>
                  <a:pt x="517778" y="222504"/>
                </a:lnTo>
                <a:lnTo>
                  <a:pt x="514857" y="214503"/>
                </a:lnTo>
                <a:lnTo>
                  <a:pt x="514476" y="207391"/>
                </a:lnTo>
                <a:lnTo>
                  <a:pt x="517016" y="201168"/>
                </a:lnTo>
                <a:lnTo>
                  <a:pt x="519429" y="194945"/>
                </a:lnTo>
                <a:lnTo>
                  <a:pt x="523875" y="190627"/>
                </a:lnTo>
                <a:lnTo>
                  <a:pt x="530351" y="188341"/>
                </a:lnTo>
                <a:lnTo>
                  <a:pt x="536321" y="186055"/>
                </a:lnTo>
                <a:lnTo>
                  <a:pt x="583643" y="186055"/>
                </a:lnTo>
                <a:lnTo>
                  <a:pt x="580524" y="181695"/>
                </a:lnTo>
                <a:lnTo>
                  <a:pt x="571766" y="173220"/>
                </a:lnTo>
                <a:lnTo>
                  <a:pt x="561318" y="166363"/>
                </a:lnTo>
                <a:lnTo>
                  <a:pt x="551445" y="163471"/>
                </a:lnTo>
                <a:lnTo>
                  <a:pt x="540288" y="162988"/>
                </a:lnTo>
                <a:close/>
              </a:path>
              <a:path w="1034415" h="466089">
                <a:moveTo>
                  <a:pt x="602233" y="230886"/>
                </a:moveTo>
                <a:lnTo>
                  <a:pt x="571118" y="236728"/>
                </a:lnTo>
                <a:lnTo>
                  <a:pt x="571500" y="242951"/>
                </a:lnTo>
                <a:lnTo>
                  <a:pt x="570610" y="247777"/>
                </a:lnTo>
                <a:lnTo>
                  <a:pt x="551433" y="262001"/>
                </a:lnTo>
                <a:lnTo>
                  <a:pt x="592283" y="262001"/>
                </a:lnTo>
                <a:lnTo>
                  <a:pt x="596862" y="256134"/>
                </a:lnTo>
                <a:lnTo>
                  <a:pt x="600973" y="244292"/>
                </a:lnTo>
                <a:lnTo>
                  <a:pt x="602233" y="230886"/>
                </a:lnTo>
                <a:close/>
              </a:path>
              <a:path w="1034415" h="466089">
                <a:moveTo>
                  <a:pt x="624585" y="130937"/>
                </a:moveTo>
                <a:lnTo>
                  <a:pt x="597280" y="140970"/>
                </a:lnTo>
                <a:lnTo>
                  <a:pt x="638175" y="252222"/>
                </a:lnTo>
                <a:lnTo>
                  <a:pt x="667638" y="241427"/>
                </a:lnTo>
                <a:lnTo>
                  <a:pt x="648132" y="188341"/>
                </a:lnTo>
                <a:lnTo>
                  <a:pt x="643627" y="174155"/>
                </a:lnTo>
                <a:lnTo>
                  <a:pt x="642084" y="165169"/>
                </a:lnTo>
                <a:lnTo>
                  <a:pt x="641972" y="164338"/>
                </a:lnTo>
                <a:lnTo>
                  <a:pt x="641730" y="159512"/>
                </a:lnTo>
                <a:lnTo>
                  <a:pt x="643254" y="154813"/>
                </a:lnTo>
                <a:lnTo>
                  <a:pt x="646176" y="150495"/>
                </a:lnTo>
                <a:lnTo>
                  <a:pt x="648417" y="147320"/>
                </a:lnTo>
                <a:lnTo>
                  <a:pt x="630681" y="147320"/>
                </a:lnTo>
                <a:lnTo>
                  <a:pt x="624585" y="130937"/>
                </a:lnTo>
                <a:close/>
              </a:path>
              <a:path w="1034415" h="466089">
                <a:moveTo>
                  <a:pt x="711925" y="139573"/>
                </a:moveTo>
                <a:lnTo>
                  <a:pt x="666114" y="139573"/>
                </a:lnTo>
                <a:lnTo>
                  <a:pt x="673226" y="141351"/>
                </a:lnTo>
                <a:lnTo>
                  <a:pt x="676275" y="143383"/>
                </a:lnTo>
                <a:lnTo>
                  <a:pt x="681354" y="149479"/>
                </a:lnTo>
                <a:lnTo>
                  <a:pt x="684910" y="156972"/>
                </a:lnTo>
                <a:lnTo>
                  <a:pt x="710183" y="225806"/>
                </a:lnTo>
                <a:lnTo>
                  <a:pt x="739648" y="215011"/>
                </a:lnTo>
                <a:lnTo>
                  <a:pt x="714248" y="145796"/>
                </a:lnTo>
                <a:lnTo>
                  <a:pt x="711925" y="139573"/>
                </a:lnTo>
                <a:close/>
              </a:path>
              <a:path w="1034415" h="466089">
                <a:moveTo>
                  <a:pt x="583643" y="186055"/>
                </a:moveTo>
                <a:lnTo>
                  <a:pt x="536321" y="186055"/>
                </a:lnTo>
                <a:lnTo>
                  <a:pt x="542289" y="186436"/>
                </a:lnTo>
                <a:lnTo>
                  <a:pt x="548131" y="189357"/>
                </a:lnTo>
                <a:lnTo>
                  <a:pt x="553847" y="192278"/>
                </a:lnTo>
                <a:lnTo>
                  <a:pt x="558546" y="197866"/>
                </a:lnTo>
                <a:lnTo>
                  <a:pt x="561848" y="206375"/>
                </a:lnTo>
                <a:lnTo>
                  <a:pt x="517778" y="222504"/>
                </a:lnTo>
                <a:lnTo>
                  <a:pt x="558628" y="222504"/>
                </a:lnTo>
                <a:lnTo>
                  <a:pt x="593973" y="204033"/>
                </a:lnTo>
                <a:lnTo>
                  <a:pt x="587842" y="191922"/>
                </a:lnTo>
                <a:lnTo>
                  <a:pt x="583643" y="186055"/>
                </a:lnTo>
                <a:close/>
              </a:path>
              <a:path w="1034415" h="466089">
                <a:moveTo>
                  <a:pt x="814457" y="99822"/>
                </a:moveTo>
                <a:lnTo>
                  <a:pt x="782954" y="99822"/>
                </a:lnTo>
                <a:lnTo>
                  <a:pt x="780796" y="104267"/>
                </a:lnTo>
                <a:lnTo>
                  <a:pt x="777651" y="111887"/>
                </a:lnTo>
                <a:lnTo>
                  <a:pt x="773810" y="122047"/>
                </a:lnTo>
                <a:lnTo>
                  <a:pt x="749680" y="185166"/>
                </a:lnTo>
                <a:lnTo>
                  <a:pt x="758189" y="208153"/>
                </a:lnTo>
                <a:lnTo>
                  <a:pt x="857503" y="171704"/>
                </a:lnTo>
                <a:lnTo>
                  <a:pt x="856476" y="168910"/>
                </a:lnTo>
                <a:lnTo>
                  <a:pt x="787526" y="168910"/>
                </a:lnTo>
                <a:lnTo>
                  <a:pt x="796543" y="147066"/>
                </a:lnTo>
                <a:lnTo>
                  <a:pt x="814457" y="99822"/>
                </a:lnTo>
                <a:close/>
              </a:path>
              <a:path w="1034415" h="466089">
                <a:moveTo>
                  <a:pt x="847978" y="145796"/>
                </a:moveTo>
                <a:lnTo>
                  <a:pt x="802385" y="162560"/>
                </a:lnTo>
                <a:lnTo>
                  <a:pt x="800480" y="163322"/>
                </a:lnTo>
                <a:lnTo>
                  <a:pt x="795527" y="165354"/>
                </a:lnTo>
                <a:lnTo>
                  <a:pt x="787526" y="168910"/>
                </a:lnTo>
                <a:lnTo>
                  <a:pt x="856476" y="168910"/>
                </a:lnTo>
                <a:lnTo>
                  <a:pt x="847978" y="145796"/>
                </a:lnTo>
                <a:close/>
              </a:path>
              <a:path w="1034415" h="466089">
                <a:moveTo>
                  <a:pt x="865885" y="42291"/>
                </a:moveTo>
                <a:lnTo>
                  <a:pt x="836422" y="53086"/>
                </a:lnTo>
                <a:lnTo>
                  <a:pt x="877315" y="164338"/>
                </a:lnTo>
                <a:lnTo>
                  <a:pt x="906779" y="153543"/>
                </a:lnTo>
                <a:lnTo>
                  <a:pt x="865885" y="42291"/>
                </a:lnTo>
                <a:close/>
              </a:path>
              <a:path w="1034415" h="466089">
                <a:moveTo>
                  <a:pt x="679402" y="111884"/>
                </a:moveTo>
                <a:lnTo>
                  <a:pt x="636294" y="134675"/>
                </a:lnTo>
                <a:lnTo>
                  <a:pt x="630681" y="147320"/>
                </a:lnTo>
                <a:lnTo>
                  <a:pt x="648417" y="147320"/>
                </a:lnTo>
                <a:lnTo>
                  <a:pt x="649224" y="146177"/>
                </a:lnTo>
                <a:lnTo>
                  <a:pt x="653287" y="143129"/>
                </a:lnTo>
                <a:lnTo>
                  <a:pt x="658367" y="141224"/>
                </a:lnTo>
                <a:lnTo>
                  <a:pt x="662431" y="139827"/>
                </a:lnTo>
                <a:lnTo>
                  <a:pt x="666114" y="139573"/>
                </a:lnTo>
                <a:lnTo>
                  <a:pt x="711925" y="139573"/>
                </a:lnTo>
                <a:lnTo>
                  <a:pt x="711055" y="137249"/>
                </a:lnTo>
                <a:lnTo>
                  <a:pt x="685673" y="112268"/>
                </a:lnTo>
                <a:lnTo>
                  <a:pt x="679402" y="111884"/>
                </a:lnTo>
                <a:close/>
              </a:path>
              <a:path w="1034415" h="466089">
                <a:moveTo>
                  <a:pt x="999204" y="32258"/>
                </a:moveTo>
                <a:lnTo>
                  <a:pt x="958723" y="32258"/>
                </a:lnTo>
                <a:lnTo>
                  <a:pt x="966088" y="35052"/>
                </a:lnTo>
                <a:lnTo>
                  <a:pt x="968882" y="38608"/>
                </a:lnTo>
                <a:lnTo>
                  <a:pt x="971041" y="44196"/>
                </a:lnTo>
                <a:lnTo>
                  <a:pt x="968646" y="50035"/>
                </a:lnTo>
                <a:lnTo>
                  <a:pt x="959189" y="56769"/>
                </a:lnTo>
                <a:lnTo>
                  <a:pt x="945430" y="65330"/>
                </a:lnTo>
                <a:lnTo>
                  <a:pt x="933502" y="73220"/>
                </a:lnTo>
                <a:lnTo>
                  <a:pt x="925195" y="80391"/>
                </a:lnTo>
                <a:lnTo>
                  <a:pt x="920750" y="84963"/>
                </a:lnTo>
                <a:lnTo>
                  <a:pt x="917955" y="90297"/>
                </a:lnTo>
                <a:lnTo>
                  <a:pt x="916707" y="96774"/>
                </a:lnTo>
                <a:lnTo>
                  <a:pt x="915542" y="102362"/>
                </a:lnTo>
                <a:lnTo>
                  <a:pt x="942369" y="136517"/>
                </a:lnTo>
                <a:lnTo>
                  <a:pt x="954311" y="137249"/>
                </a:lnTo>
                <a:lnTo>
                  <a:pt x="967485" y="134112"/>
                </a:lnTo>
                <a:lnTo>
                  <a:pt x="994172" y="111887"/>
                </a:lnTo>
                <a:lnTo>
                  <a:pt x="963829" y="111884"/>
                </a:lnTo>
                <a:lnTo>
                  <a:pt x="959484" y="111760"/>
                </a:lnTo>
                <a:lnTo>
                  <a:pt x="945260" y="96774"/>
                </a:lnTo>
                <a:lnTo>
                  <a:pt x="945896" y="92583"/>
                </a:lnTo>
                <a:lnTo>
                  <a:pt x="948689" y="88392"/>
                </a:lnTo>
                <a:lnTo>
                  <a:pt x="950595" y="85852"/>
                </a:lnTo>
                <a:lnTo>
                  <a:pt x="955293" y="82169"/>
                </a:lnTo>
                <a:lnTo>
                  <a:pt x="962913" y="77470"/>
                </a:lnTo>
                <a:lnTo>
                  <a:pt x="970406" y="72644"/>
                </a:lnTo>
                <a:lnTo>
                  <a:pt x="975867" y="68961"/>
                </a:lnTo>
                <a:lnTo>
                  <a:pt x="979170" y="66294"/>
                </a:lnTo>
                <a:lnTo>
                  <a:pt x="1011680" y="66294"/>
                </a:lnTo>
                <a:lnTo>
                  <a:pt x="1000138" y="34250"/>
                </a:lnTo>
                <a:lnTo>
                  <a:pt x="999204" y="32258"/>
                </a:lnTo>
                <a:close/>
              </a:path>
              <a:path w="1034415" h="466089">
                <a:moveTo>
                  <a:pt x="813307" y="61595"/>
                </a:moveTo>
                <a:lnTo>
                  <a:pt x="721359" y="95377"/>
                </a:lnTo>
                <a:lnTo>
                  <a:pt x="730376" y="119761"/>
                </a:lnTo>
                <a:lnTo>
                  <a:pt x="769492" y="105156"/>
                </a:lnTo>
                <a:lnTo>
                  <a:pt x="775080" y="102997"/>
                </a:lnTo>
                <a:lnTo>
                  <a:pt x="782954" y="99822"/>
                </a:lnTo>
                <a:lnTo>
                  <a:pt x="814457" y="99822"/>
                </a:lnTo>
                <a:lnTo>
                  <a:pt x="821054" y="82423"/>
                </a:lnTo>
                <a:lnTo>
                  <a:pt x="813307" y="61595"/>
                </a:lnTo>
                <a:close/>
              </a:path>
              <a:path w="1034415" h="466089">
                <a:moveTo>
                  <a:pt x="1034033" y="106807"/>
                </a:moveTo>
                <a:lnTo>
                  <a:pt x="996568" y="106807"/>
                </a:lnTo>
                <a:lnTo>
                  <a:pt x="997076" y="107188"/>
                </a:lnTo>
                <a:lnTo>
                  <a:pt x="997934" y="108458"/>
                </a:lnTo>
                <a:lnTo>
                  <a:pt x="999071" y="109982"/>
                </a:lnTo>
                <a:lnTo>
                  <a:pt x="1001395" y="113284"/>
                </a:lnTo>
                <a:lnTo>
                  <a:pt x="1003426" y="115824"/>
                </a:lnTo>
                <a:lnTo>
                  <a:pt x="1004951" y="117475"/>
                </a:lnTo>
                <a:lnTo>
                  <a:pt x="1034033" y="106807"/>
                </a:lnTo>
                <a:close/>
              </a:path>
              <a:path w="1034415" h="466089">
                <a:moveTo>
                  <a:pt x="1011680" y="66294"/>
                </a:moveTo>
                <a:lnTo>
                  <a:pt x="979170" y="66294"/>
                </a:lnTo>
                <a:lnTo>
                  <a:pt x="981328" y="72136"/>
                </a:lnTo>
                <a:lnTo>
                  <a:pt x="983868" y="79248"/>
                </a:lnTo>
                <a:lnTo>
                  <a:pt x="985265" y="84201"/>
                </a:lnTo>
                <a:lnTo>
                  <a:pt x="985392" y="86995"/>
                </a:lnTo>
                <a:lnTo>
                  <a:pt x="985647" y="91186"/>
                </a:lnTo>
                <a:lnTo>
                  <a:pt x="963929" y="111887"/>
                </a:lnTo>
                <a:lnTo>
                  <a:pt x="994172" y="111887"/>
                </a:lnTo>
                <a:lnTo>
                  <a:pt x="996568" y="106807"/>
                </a:lnTo>
                <a:lnTo>
                  <a:pt x="1034033" y="106807"/>
                </a:lnTo>
                <a:lnTo>
                  <a:pt x="1029588" y="102489"/>
                </a:lnTo>
                <a:lnTo>
                  <a:pt x="1025905" y="98044"/>
                </a:lnTo>
                <a:lnTo>
                  <a:pt x="1023238" y="93853"/>
                </a:lnTo>
                <a:lnTo>
                  <a:pt x="1020699" y="89535"/>
                </a:lnTo>
                <a:lnTo>
                  <a:pt x="1017524" y="82423"/>
                </a:lnTo>
                <a:lnTo>
                  <a:pt x="1011680" y="66294"/>
                </a:lnTo>
                <a:close/>
              </a:path>
              <a:path w="1034415" h="466089">
                <a:moveTo>
                  <a:pt x="963445" y="6478"/>
                </a:moveTo>
                <a:lnTo>
                  <a:pt x="924677" y="19250"/>
                </a:lnTo>
                <a:lnTo>
                  <a:pt x="902461" y="61976"/>
                </a:lnTo>
                <a:lnTo>
                  <a:pt x="930909" y="56896"/>
                </a:lnTo>
                <a:lnTo>
                  <a:pt x="930909" y="51054"/>
                </a:lnTo>
                <a:lnTo>
                  <a:pt x="931926" y="46609"/>
                </a:lnTo>
                <a:lnTo>
                  <a:pt x="958723" y="32258"/>
                </a:lnTo>
                <a:lnTo>
                  <a:pt x="999204" y="32258"/>
                </a:lnTo>
                <a:lnTo>
                  <a:pt x="993968" y="21091"/>
                </a:lnTo>
                <a:lnTo>
                  <a:pt x="987980" y="13267"/>
                </a:lnTo>
                <a:lnTo>
                  <a:pt x="979342" y="8742"/>
                </a:lnTo>
                <a:lnTo>
                  <a:pt x="963445" y="6478"/>
                </a:lnTo>
                <a:close/>
              </a:path>
              <a:path w="1034415" h="466089">
                <a:moveTo>
                  <a:pt x="850264" y="0"/>
                </a:moveTo>
                <a:lnTo>
                  <a:pt x="820801" y="10795"/>
                </a:lnTo>
                <a:lnTo>
                  <a:pt x="830833" y="38100"/>
                </a:lnTo>
                <a:lnTo>
                  <a:pt x="860298" y="27178"/>
                </a:lnTo>
                <a:lnTo>
                  <a:pt x="850264" y="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1684618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2E146E77-56EF-FE4C-A514-3804E50A6B46}"/>
              </a:ext>
            </a:extLst>
          </p:cNvPr>
          <p:cNvSpPr txBox="1"/>
          <p:nvPr/>
        </p:nvSpPr>
        <p:spPr>
          <a:xfrm>
            <a:off x="539750" y="188913"/>
            <a:ext cx="4679950" cy="26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it-IT" sz="1100" b="1" i="1" dirty="0">
                <a:solidFill>
                  <a:srgbClr val="808080"/>
                </a:solidFill>
                <a:latin typeface="Calibri" panose="020F0502020204030204" pitchFamily="34" charset="0"/>
              </a:rPr>
              <a:t>Nucleo di valutazione </a:t>
            </a:r>
            <a:r>
              <a:rPr lang="it-IT" sz="1100" dirty="0">
                <a:solidFill>
                  <a:srgbClr val="808080"/>
                </a:solidFill>
                <a:latin typeface="Calibri" panose="020F0502020204030204" pitchFamily="34" charset="0"/>
              </a:rPr>
              <a:t>Università degli Studi di Milano-Bicocca </a:t>
            </a:r>
            <a:endParaRPr lang="it-IT" sz="1100" b="1" i="1" dirty="0">
              <a:solidFill>
                <a:srgbClr val="80808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CasellaDiTesto 1">
            <a:extLst>
              <a:ext uri="{FF2B5EF4-FFF2-40B4-BE49-F238E27FC236}">
                <a16:creationId xmlns:a16="http://schemas.microsoft.com/office/drawing/2014/main" xmlns="" id="{7BAD2A0D-2E8A-5C44-86B5-78D276B9A3AF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539750" y="606425"/>
            <a:ext cx="8377238" cy="430213"/>
          </a:xfrm>
          <a:prstGeom prst="rect">
            <a:avLst/>
          </a:prstGeom>
          <a:solidFill>
            <a:srgbClr val="8A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2200" dirty="0">
                <a:solidFill>
                  <a:schemeClr val="bg1"/>
                </a:solidFill>
              </a:rPr>
              <a:t>Consiglio degli Studenti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D95DA9A1-8B89-9841-9219-8D920D38F774}"/>
              </a:ext>
            </a:extLst>
          </p:cNvPr>
          <p:cNvSpPr txBox="1"/>
          <p:nvPr/>
        </p:nvSpPr>
        <p:spPr>
          <a:xfrm>
            <a:off x="971600" y="1556792"/>
            <a:ext cx="8064896" cy="3330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/>
              <a:t>Il Consiglio degli Studenti è la struttura preposta all’organizzazione autonoma degli studenti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/>
              <a:t>Esercita le funzioni previste dallo Statuto e dai regolamenti.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/>
              <a:t>Massimo organo di rappresentanza studentesca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/>
              <a:t>Rappresenta e coordina tutti gli Studenti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/>
              <a:t>Informa la base elettorale sulle attività degli eletti</a:t>
            </a:r>
          </a:p>
        </p:txBody>
      </p:sp>
    </p:spTree>
    <p:extLst>
      <p:ext uri="{BB962C8B-B14F-4D97-AF65-F5344CB8AC3E}">
        <p14:creationId xmlns:p14="http://schemas.microsoft.com/office/powerpoint/2010/main" val="2981081255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2E146E77-56EF-FE4C-A514-3804E50A6B46}"/>
              </a:ext>
            </a:extLst>
          </p:cNvPr>
          <p:cNvSpPr txBox="1"/>
          <p:nvPr/>
        </p:nvSpPr>
        <p:spPr>
          <a:xfrm>
            <a:off x="539750" y="188913"/>
            <a:ext cx="4679950" cy="26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it-IT" sz="1100" b="1" i="1" dirty="0">
                <a:solidFill>
                  <a:srgbClr val="808080"/>
                </a:solidFill>
                <a:latin typeface="Calibri" panose="020F0502020204030204" pitchFamily="34" charset="0"/>
              </a:rPr>
              <a:t>Nucleo di valutazione </a:t>
            </a:r>
            <a:r>
              <a:rPr lang="it-IT" sz="1100" dirty="0">
                <a:solidFill>
                  <a:srgbClr val="808080"/>
                </a:solidFill>
                <a:latin typeface="Calibri" panose="020F0502020204030204" pitchFamily="34" charset="0"/>
              </a:rPr>
              <a:t>Università degli Studi di Milano-Bicocca </a:t>
            </a:r>
            <a:endParaRPr lang="it-IT" sz="1100" b="1" i="1" dirty="0">
              <a:solidFill>
                <a:srgbClr val="80808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CasellaDiTesto 1">
            <a:extLst>
              <a:ext uri="{FF2B5EF4-FFF2-40B4-BE49-F238E27FC236}">
                <a16:creationId xmlns:a16="http://schemas.microsoft.com/office/drawing/2014/main" xmlns="" id="{7BAD2A0D-2E8A-5C44-86B5-78D276B9A3AF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539750" y="606425"/>
            <a:ext cx="8377238" cy="430213"/>
          </a:xfrm>
          <a:prstGeom prst="rect">
            <a:avLst/>
          </a:prstGeom>
          <a:solidFill>
            <a:srgbClr val="8A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2200" dirty="0">
                <a:solidFill>
                  <a:schemeClr val="bg1"/>
                </a:solidFill>
              </a:rPr>
              <a:t>Dipartimenti (14 in 7 Aree)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00356E44-5E81-F448-A3C0-DEFF95503214}"/>
              </a:ext>
            </a:extLst>
          </p:cNvPr>
          <p:cNvSpPr txBox="1"/>
          <p:nvPr/>
        </p:nvSpPr>
        <p:spPr>
          <a:xfrm>
            <a:off x="970179" y="1412776"/>
            <a:ext cx="7945388" cy="5026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/>
              <a:t>Il Dipartimento è la struttura organizzativa della ricerca scientifica e delle attività didattiche e formative nell’ambito dell'Università.</a:t>
            </a:r>
          </a:p>
          <a:p>
            <a:pPr>
              <a:lnSpc>
                <a:spcPct val="150000"/>
              </a:lnSpc>
            </a:pPr>
            <a:r>
              <a:rPr lang="it-IT" dirty="0"/>
              <a:t>Il Dipartimento è costituito dai: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professori di ruolo e dai ricercatori appartenenti a settori scientifico-disciplinari omogenei per fini e/o per metodo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personale tecnico-amministrativo ad esso assegnato</a:t>
            </a:r>
          </a:p>
          <a:p>
            <a:pPr>
              <a:lnSpc>
                <a:spcPct val="150000"/>
              </a:lnSpc>
            </a:pPr>
            <a:r>
              <a:rPr lang="it-IT" dirty="0"/>
              <a:t>Il Dipartimento è presieduto da un Direttore</a:t>
            </a:r>
          </a:p>
          <a:p>
            <a:pPr>
              <a:lnSpc>
                <a:spcPct val="150000"/>
              </a:lnSpc>
            </a:pPr>
            <a:r>
              <a:rPr lang="it-IT" dirty="0"/>
              <a:t>Il Consiglio di Dipartimento è costituito: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docenti e ricercatori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Rappresentanti del PTA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0000"/>
                </a:solidFill>
              </a:rPr>
              <a:t>Rappresentanti degli Studenti</a:t>
            </a:r>
          </a:p>
          <a:p>
            <a:pPr>
              <a:lnSpc>
                <a:spcPct val="150000"/>
              </a:lnSpc>
            </a:pPr>
            <a:r>
              <a:rPr lang="it-IT" dirty="0"/>
              <a:t>Possono essere raccordati ad una Scuola (Scienze; Economia e Statistica)</a:t>
            </a:r>
          </a:p>
        </p:txBody>
      </p:sp>
    </p:spTree>
    <p:extLst>
      <p:ext uri="{BB962C8B-B14F-4D97-AF65-F5344CB8AC3E}">
        <p14:creationId xmlns:p14="http://schemas.microsoft.com/office/powerpoint/2010/main" val="3357855859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2E146E77-56EF-FE4C-A514-3804E50A6B46}"/>
              </a:ext>
            </a:extLst>
          </p:cNvPr>
          <p:cNvSpPr txBox="1"/>
          <p:nvPr/>
        </p:nvSpPr>
        <p:spPr>
          <a:xfrm>
            <a:off x="539750" y="188913"/>
            <a:ext cx="4679950" cy="26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it-IT" sz="1100" b="1" i="1" dirty="0">
                <a:solidFill>
                  <a:srgbClr val="808080"/>
                </a:solidFill>
                <a:latin typeface="Calibri" panose="020F0502020204030204" pitchFamily="34" charset="0"/>
              </a:rPr>
              <a:t>Nucleo di valutazione </a:t>
            </a:r>
            <a:r>
              <a:rPr lang="it-IT" sz="1100" dirty="0">
                <a:solidFill>
                  <a:srgbClr val="808080"/>
                </a:solidFill>
                <a:latin typeface="Calibri" panose="020F0502020204030204" pitchFamily="34" charset="0"/>
              </a:rPr>
              <a:t>Università degli Studi di Milano-Bicocca </a:t>
            </a:r>
            <a:endParaRPr lang="it-IT" sz="1100" b="1" i="1" dirty="0">
              <a:solidFill>
                <a:srgbClr val="80808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CasellaDiTesto 1">
            <a:extLst>
              <a:ext uri="{FF2B5EF4-FFF2-40B4-BE49-F238E27FC236}">
                <a16:creationId xmlns:a16="http://schemas.microsoft.com/office/drawing/2014/main" xmlns="" id="{7BAD2A0D-2E8A-5C44-86B5-78D276B9A3AF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539750" y="606425"/>
            <a:ext cx="8377238" cy="430213"/>
          </a:xfrm>
          <a:prstGeom prst="rect">
            <a:avLst/>
          </a:prstGeom>
          <a:solidFill>
            <a:srgbClr val="8A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2200" dirty="0">
                <a:solidFill>
                  <a:schemeClr val="bg1"/>
                </a:solidFill>
              </a:rPr>
              <a:t>Le commissioni paritetiche docenti-studenti (CPDS)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772141E3-CD90-1845-A6B7-20E7DA4E77EE}"/>
              </a:ext>
            </a:extLst>
          </p:cNvPr>
          <p:cNvSpPr txBox="1"/>
          <p:nvPr/>
        </p:nvSpPr>
        <p:spPr>
          <a:xfrm>
            <a:off x="899592" y="1484784"/>
            <a:ext cx="7560840" cy="3780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/>
              <a:t>La L. 240/2010 prevede, all’articolo 2, comma 2, lettera g), l’istituzione delle Commissioni Paritetiche Docenti-Studenti (CPDS):</a:t>
            </a:r>
          </a:p>
          <a:p>
            <a:pPr>
              <a:lnSpc>
                <a:spcPct val="150000"/>
              </a:lnSpc>
            </a:pPr>
            <a:r>
              <a:rPr lang="it-IT" dirty="0"/>
              <a:t>“È istituita in ciascun Dipartimento una commissione paritetica docenti-studenti, competente: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a svolgere </a:t>
            </a:r>
            <a:r>
              <a:rPr lang="it-IT" b="1" dirty="0"/>
              <a:t>attività di monitoraggio </a:t>
            </a:r>
            <a:r>
              <a:rPr lang="it-IT" dirty="0"/>
              <a:t>dell'offerta formativa e </a:t>
            </a:r>
            <a:r>
              <a:rPr lang="it-IT" b="1" dirty="0"/>
              <a:t>della qualità della didattica </a:t>
            </a:r>
            <a:r>
              <a:rPr lang="it-IT" dirty="0"/>
              <a:t>nonché </a:t>
            </a:r>
            <a:r>
              <a:rPr lang="it-IT" b="1" dirty="0"/>
              <a:t>dell'attività di servizio agli studenti</a:t>
            </a:r>
            <a:r>
              <a:rPr lang="it-IT" dirty="0"/>
              <a:t> da parte dei professori e dei ricercatori;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a individuare indicatori per la valutazione dei risultati delle stesse;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dirty="0"/>
              <a:t>a formulare pareri sull'attivazione e la soppressione di corsi di studio.</a:t>
            </a:r>
          </a:p>
        </p:txBody>
      </p:sp>
    </p:spTree>
    <p:extLst>
      <p:ext uri="{BB962C8B-B14F-4D97-AF65-F5344CB8AC3E}">
        <p14:creationId xmlns:p14="http://schemas.microsoft.com/office/powerpoint/2010/main" val="3952005959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2E146E77-56EF-FE4C-A514-3804E50A6B46}"/>
              </a:ext>
            </a:extLst>
          </p:cNvPr>
          <p:cNvSpPr txBox="1"/>
          <p:nvPr/>
        </p:nvSpPr>
        <p:spPr>
          <a:xfrm>
            <a:off x="539750" y="188913"/>
            <a:ext cx="4679950" cy="26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it-IT" sz="1100" b="1" i="1" dirty="0">
                <a:solidFill>
                  <a:srgbClr val="808080"/>
                </a:solidFill>
                <a:latin typeface="Calibri" panose="020F0502020204030204" pitchFamily="34" charset="0"/>
              </a:rPr>
              <a:t>Nucleo di valutazione </a:t>
            </a:r>
            <a:r>
              <a:rPr lang="it-IT" sz="1100" dirty="0">
                <a:solidFill>
                  <a:srgbClr val="808080"/>
                </a:solidFill>
                <a:latin typeface="Calibri" panose="020F0502020204030204" pitchFamily="34" charset="0"/>
              </a:rPr>
              <a:t>Università degli Studi di Milano-Bicocca </a:t>
            </a:r>
            <a:endParaRPr lang="it-IT" sz="1100" b="1" i="1" dirty="0">
              <a:solidFill>
                <a:srgbClr val="80808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CasellaDiTesto 1">
            <a:extLst>
              <a:ext uri="{FF2B5EF4-FFF2-40B4-BE49-F238E27FC236}">
                <a16:creationId xmlns:a16="http://schemas.microsoft.com/office/drawing/2014/main" xmlns="" id="{7BAD2A0D-2E8A-5C44-86B5-78D276B9A3AF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539750" y="436811"/>
            <a:ext cx="8377238" cy="769441"/>
          </a:xfrm>
          <a:prstGeom prst="rect">
            <a:avLst/>
          </a:prstGeom>
          <a:solidFill>
            <a:srgbClr val="8A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2200" dirty="0">
                <a:solidFill>
                  <a:schemeClr val="bg1"/>
                </a:solidFill>
              </a:rPr>
              <a:t>Consiglio di Coordinamento Didattico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2200" dirty="0">
                <a:solidFill>
                  <a:schemeClr val="bg1"/>
                </a:solidFill>
              </a:rPr>
              <a:t>(per 70 Corsi di Studio triennali, magistrali e a ciclo unico)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59D8C28A-7D30-B145-A3A2-F1E55DF62D21}"/>
              </a:ext>
            </a:extLst>
          </p:cNvPr>
          <p:cNvSpPr txBox="1"/>
          <p:nvPr/>
        </p:nvSpPr>
        <p:spPr>
          <a:xfrm>
            <a:off x="755577" y="1556792"/>
            <a:ext cx="79928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Consiglio di coordinamento didattico, presieduto da un Presidente,  è la struttura preposta ad assicurare una più efficiente gestione:</a:t>
            </a:r>
          </a:p>
          <a:p>
            <a:pPr marL="342900" indent="-342900">
              <a:buFont typeface="+mj-lt"/>
              <a:buAutoNum type="alphaLcParenR"/>
            </a:pPr>
            <a:r>
              <a:rPr lang="it-IT" dirty="0"/>
              <a:t>di uno o più corsi di laurea della medesima classe o di classi affini per finalità formative;</a:t>
            </a:r>
          </a:p>
          <a:p>
            <a:pPr marL="342900" indent="-342900">
              <a:buFont typeface="+mj-lt"/>
              <a:buAutoNum type="alphaLcParenR"/>
            </a:pPr>
            <a:r>
              <a:rPr lang="it-IT" dirty="0"/>
              <a:t>di uno o più corsi di laurea magistrale della medesima classe o di classi affini per finalità formative; </a:t>
            </a:r>
          </a:p>
          <a:p>
            <a:pPr marL="342900" indent="-342900">
              <a:buFont typeface="+mj-lt"/>
              <a:buAutoNum type="alphaLcParenR"/>
            </a:pPr>
            <a:r>
              <a:rPr lang="it-IT" dirty="0"/>
              <a:t>di corsi di I laurea e di laurea magistrale della medesima classe o di classi affini per finalità formative.</a:t>
            </a:r>
          </a:p>
          <a:p>
            <a:endParaRPr lang="it-IT" dirty="0"/>
          </a:p>
          <a:p>
            <a:r>
              <a:rPr lang="it-IT" dirty="0"/>
              <a:t>Il Consiglio è costituito: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dai professori di ruolo, dai ricercatori e dai professori a contratto responsabili di un insegnamento o di un modulo di insegnamento riguardante il corso o i corsi facenti capo al Consiglio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FF0000"/>
                </a:solidFill>
              </a:rPr>
              <a:t>da una rappresentanza degli studenti</a:t>
            </a:r>
            <a:endParaRPr lang="it-IT" dirty="0"/>
          </a:p>
          <a:p>
            <a:endParaRPr lang="it-IT" dirty="0"/>
          </a:p>
          <a:p>
            <a:r>
              <a:rPr lang="it-IT" dirty="0"/>
              <a:t>Possono essere </a:t>
            </a:r>
            <a:r>
              <a:rPr lang="it-IT" dirty="0" err="1"/>
              <a:t>intradipartimentali</a:t>
            </a:r>
            <a:r>
              <a:rPr lang="it-IT" dirty="0"/>
              <a:t> o interdipartimentali e sono coordinati, laddove esistente, da una Scuola</a:t>
            </a:r>
          </a:p>
        </p:txBody>
      </p:sp>
    </p:spTree>
    <p:extLst>
      <p:ext uri="{BB962C8B-B14F-4D97-AF65-F5344CB8AC3E}">
        <p14:creationId xmlns:p14="http://schemas.microsoft.com/office/powerpoint/2010/main" val="3052270228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2E146E77-56EF-FE4C-A514-3804E50A6B46}"/>
              </a:ext>
            </a:extLst>
          </p:cNvPr>
          <p:cNvSpPr txBox="1"/>
          <p:nvPr/>
        </p:nvSpPr>
        <p:spPr>
          <a:xfrm>
            <a:off x="539750" y="188913"/>
            <a:ext cx="4679950" cy="26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it-IT" sz="1100" b="1" i="1" dirty="0">
                <a:solidFill>
                  <a:srgbClr val="808080"/>
                </a:solidFill>
                <a:latin typeface="Calibri" panose="020F0502020204030204" pitchFamily="34" charset="0"/>
              </a:rPr>
              <a:t>Nucleo di valutazione </a:t>
            </a:r>
            <a:r>
              <a:rPr lang="it-IT" sz="1100" dirty="0">
                <a:solidFill>
                  <a:srgbClr val="808080"/>
                </a:solidFill>
                <a:latin typeface="Calibri" panose="020F0502020204030204" pitchFamily="34" charset="0"/>
              </a:rPr>
              <a:t>Università degli Studi di Milano-Bicocca </a:t>
            </a:r>
            <a:endParaRPr lang="it-IT" sz="1100" b="1" i="1" dirty="0">
              <a:solidFill>
                <a:srgbClr val="80808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CasellaDiTesto 1">
            <a:extLst>
              <a:ext uri="{FF2B5EF4-FFF2-40B4-BE49-F238E27FC236}">
                <a16:creationId xmlns:a16="http://schemas.microsoft.com/office/drawing/2014/main" xmlns="" id="{7BAD2A0D-2E8A-5C44-86B5-78D276B9A3AF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539750" y="606425"/>
            <a:ext cx="8377238" cy="430213"/>
          </a:xfrm>
          <a:prstGeom prst="rect">
            <a:avLst/>
          </a:prstGeom>
          <a:solidFill>
            <a:srgbClr val="8A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2200" dirty="0">
                <a:solidFill>
                  <a:schemeClr val="bg1"/>
                </a:solidFill>
              </a:rPr>
              <a:t>Accreditamento. I requisiti e gli indicatori di qualità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0A1232A7-10F3-5A45-BA56-24635A2DD4DB}"/>
              </a:ext>
            </a:extLst>
          </p:cNvPr>
          <p:cNvSpPr txBox="1"/>
          <p:nvPr/>
        </p:nvSpPr>
        <p:spPr>
          <a:xfrm>
            <a:off x="731925" y="1192348"/>
            <a:ext cx="79928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I REQUISITI DELLE SEDI</a:t>
            </a:r>
          </a:p>
          <a:p>
            <a:endParaRPr lang="it-IT" dirty="0"/>
          </a:p>
          <a:p>
            <a:r>
              <a:rPr lang="it-IT" b="1" dirty="0"/>
              <a:t>REQUISITO R1</a:t>
            </a:r>
          </a:p>
          <a:p>
            <a:endParaRPr lang="it-IT" dirty="0"/>
          </a:p>
          <a:p>
            <a:r>
              <a:rPr lang="it-IT" b="1" dirty="0"/>
              <a:t>Indicatore R1.A </a:t>
            </a:r>
            <a:r>
              <a:rPr lang="it-IT" dirty="0"/>
              <a:t>– L’Ateneo possiede, dichiara e realizza una visione della qualità della didattica e della ricerca, declinata in un piano strategico concreto e fattibile, </a:t>
            </a:r>
            <a:r>
              <a:rPr lang="it-IT" b="1" dirty="0"/>
              <a:t>in cui agli studenti viene attribuito un ruolo attivo e</a:t>
            </a:r>
          </a:p>
          <a:p>
            <a:r>
              <a:rPr lang="it-IT" b="1" dirty="0"/>
              <a:t>partecipativo a ogni livello</a:t>
            </a:r>
            <a:r>
              <a:rPr lang="it-IT" dirty="0"/>
              <a:t>. Tale visione è supportata da un'organizzazione che ne gestisca la realizzazione e verifichi periodicamente l’efficacia delle procedure.</a:t>
            </a:r>
          </a:p>
          <a:p>
            <a:endParaRPr lang="it-IT" dirty="0"/>
          </a:p>
          <a:p>
            <a:r>
              <a:rPr lang="it-IT" b="1" dirty="0"/>
              <a:t>Punto di attenzione R1.A.4</a:t>
            </a:r>
            <a:r>
              <a:rPr lang="it-IT" dirty="0"/>
              <a:t> – </a:t>
            </a:r>
            <a:r>
              <a:rPr lang="it-IT" b="1" dirty="0">
                <a:solidFill>
                  <a:srgbClr val="FF0000"/>
                </a:solidFill>
              </a:rPr>
              <a:t>Ruolo dello Studente</a:t>
            </a:r>
          </a:p>
          <a:p>
            <a:r>
              <a:rPr lang="it-IT" dirty="0"/>
              <a:t>Coerentemente con quanto definito dal Bologna </a:t>
            </a:r>
            <a:r>
              <a:rPr lang="it-IT" dirty="0" err="1"/>
              <a:t>Process</a:t>
            </a:r>
            <a:r>
              <a:rPr lang="it-IT" dirty="0"/>
              <a:t>, ovvero nell’ottica di una maggiore attenzione verso il ruolo che lo studente deve avere nei processi decisionali relativi alle politiche della qualità della formazione, l’Ateneo dovrebbe </a:t>
            </a:r>
            <a:r>
              <a:rPr lang="it-IT" b="1" dirty="0">
                <a:solidFill>
                  <a:srgbClr val="FF0000"/>
                </a:solidFill>
              </a:rPr>
              <a:t>ampliare le forme di ascolto delle rappresentanze degli studenti in relazione alle decisioni degli Organi di Governo.</a:t>
            </a:r>
            <a:r>
              <a:rPr lang="it-IT" dirty="0"/>
              <a:t> In particolare </a:t>
            </a:r>
            <a:r>
              <a:rPr lang="it-IT" b="1" dirty="0">
                <a:solidFill>
                  <a:srgbClr val="FF0000"/>
                </a:solidFill>
              </a:rPr>
              <a:t>l’Ateneo deve assegnare allo studente un ruolo attivo e partecipativo nei processi di AQ, sollecitandone la partecipazione a tutti i livelli.</a:t>
            </a:r>
          </a:p>
        </p:txBody>
      </p:sp>
    </p:spTree>
    <p:extLst>
      <p:ext uri="{BB962C8B-B14F-4D97-AF65-F5344CB8AC3E}">
        <p14:creationId xmlns:p14="http://schemas.microsoft.com/office/powerpoint/2010/main" val="2699604952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2E146E77-56EF-FE4C-A514-3804E50A6B46}"/>
              </a:ext>
            </a:extLst>
          </p:cNvPr>
          <p:cNvSpPr txBox="1"/>
          <p:nvPr/>
        </p:nvSpPr>
        <p:spPr>
          <a:xfrm>
            <a:off x="539750" y="188913"/>
            <a:ext cx="4679950" cy="26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it-IT" sz="1100" b="1" i="1" dirty="0">
                <a:solidFill>
                  <a:srgbClr val="808080"/>
                </a:solidFill>
                <a:latin typeface="Calibri" panose="020F0502020204030204" pitchFamily="34" charset="0"/>
              </a:rPr>
              <a:t>Nucleo di valutazione </a:t>
            </a:r>
            <a:r>
              <a:rPr lang="it-IT" sz="1100" dirty="0">
                <a:solidFill>
                  <a:srgbClr val="808080"/>
                </a:solidFill>
                <a:latin typeface="Calibri" panose="020F0502020204030204" pitchFamily="34" charset="0"/>
              </a:rPr>
              <a:t>Università degli Studi di Milano-Bicocca </a:t>
            </a:r>
            <a:endParaRPr lang="it-IT" sz="1100" b="1" i="1" dirty="0">
              <a:solidFill>
                <a:srgbClr val="80808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CasellaDiTesto 1">
            <a:extLst>
              <a:ext uri="{FF2B5EF4-FFF2-40B4-BE49-F238E27FC236}">
                <a16:creationId xmlns:a16="http://schemas.microsoft.com/office/drawing/2014/main" xmlns="" id="{7BAD2A0D-2E8A-5C44-86B5-78D276B9A3AF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539750" y="606425"/>
            <a:ext cx="8377238" cy="430213"/>
          </a:xfrm>
          <a:prstGeom prst="rect">
            <a:avLst/>
          </a:prstGeom>
          <a:solidFill>
            <a:srgbClr val="8A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2200" dirty="0">
                <a:solidFill>
                  <a:schemeClr val="bg1"/>
                </a:solidFill>
              </a:rPr>
              <a:t>Accreditamento. I requisiti e gli indicatori di qualità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0A1232A7-10F3-5A45-BA56-24635A2DD4DB}"/>
              </a:ext>
            </a:extLst>
          </p:cNvPr>
          <p:cNvSpPr txBox="1"/>
          <p:nvPr/>
        </p:nvSpPr>
        <p:spPr>
          <a:xfrm>
            <a:off x="731925" y="1192348"/>
            <a:ext cx="7992888" cy="4195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/>
              <a:t>I REQUISITI DELLE SEDI</a:t>
            </a:r>
          </a:p>
          <a:p>
            <a:pPr>
              <a:lnSpc>
                <a:spcPct val="150000"/>
              </a:lnSpc>
            </a:pPr>
            <a:endParaRPr lang="it-IT" dirty="0"/>
          </a:p>
          <a:p>
            <a:pPr>
              <a:lnSpc>
                <a:spcPct val="150000"/>
              </a:lnSpc>
            </a:pPr>
            <a:r>
              <a:rPr lang="it-IT" b="1" dirty="0"/>
              <a:t>REQUISITO R2</a:t>
            </a:r>
          </a:p>
          <a:p>
            <a:pPr>
              <a:lnSpc>
                <a:spcPct val="150000"/>
              </a:lnSpc>
            </a:pPr>
            <a:endParaRPr lang="it-IT" dirty="0"/>
          </a:p>
          <a:p>
            <a:pPr>
              <a:lnSpc>
                <a:spcPct val="150000"/>
              </a:lnSpc>
            </a:pPr>
            <a:r>
              <a:rPr lang="it-IT" b="1" dirty="0"/>
              <a:t>Indicatore R2.B </a:t>
            </a:r>
            <a:r>
              <a:rPr lang="it-IT" dirty="0"/>
              <a:t>–Autovalutazione e Valutazione periodica dei Corsi di Studio e dei Dipartimenti</a:t>
            </a:r>
          </a:p>
          <a:p>
            <a:pPr>
              <a:lnSpc>
                <a:spcPct val="150000"/>
              </a:lnSpc>
            </a:pPr>
            <a:r>
              <a:rPr lang="it-IT" dirty="0"/>
              <a:t>Un ruolo fondamentale nell’AQ è svolto dal processo di Autovalutazione dei </a:t>
            </a:r>
            <a:r>
              <a:rPr lang="it-IT" dirty="0" err="1"/>
              <a:t>CdS</a:t>
            </a:r>
            <a:r>
              <a:rPr lang="it-IT" dirty="0"/>
              <a:t> e dei Dipartimenti e la loro valutazione interna da parte del Nucleo di Valutazione, di cui l’Ateneo deve farsi garante, e, per quanto riguarda</a:t>
            </a:r>
          </a:p>
          <a:p>
            <a:pPr>
              <a:lnSpc>
                <a:spcPct val="150000"/>
              </a:lnSpc>
            </a:pPr>
            <a:r>
              <a:rPr lang="it-IT" dirty="0"/>
              <a:t>l’offerta formativa, </a:t>
            </a:r>
            <a:r>
              <a:rPr lang="it-IT" b="1" dirty="0">
                <a:solidFill>
                  <a:srgbClr val="FF0000"/>
                </a:solidFill>
              </a:rPr>
              <a:t>dalle Commissioni Paritetiche Studenti-Docenti</a:t>
            </a:r>
          </a:p>
        </p:txBody>
      </p:sp>
    </p:spTree>
    <p:extLst>
      <p:ext uri="{BB962C8B-B14F-4D97-AF65-F5344CB8AC3E}">
        <p14:creationId xmlns:p14="http://schemas.microsoft.com/office/powerpoint/2010/main" val="617498571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2E146E77-56EF-FE4C-A514-3804E50A6B46}"/>
              </a:ext>
            </a:extLst>
          </p:cNvPr>
          <p:cNvSpPr txBox="1"/>
          <p:nvPr/>
        </p:nvSpPr>
        <p:spPr>
          <a:xfrm>
            <a:off x="539750" y="188913"/>
            <a:ext cx="4679950" cy="26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it-IT" sz="1100" b="1" i="1" dirty="0">
                <a:solidFill>
                  <a:srgbClr val="808080"/>
                </a:solidFill>
                <a:latin typeface="Calibri" panose="020F0502020204030204" pitchFamily="34" charset="0"/>
              </a:rPr>
              <a:t>Nucleo di valutazione </a:t>
            </a:r>
            <a:r>
              <a:rPr lang="it-IT" sz="1100" dirty="0">
                <a:solidFill>
                  <a:srgbClr val="808080"/>
                </a:solidFill>
                <a:latin typeface="Calibri" panose="020F0502020204030204" pitchFamily="34" charset="0"/>
              </a:rPr>
              <a:t>Università degli Studi di Milano-Bicocca </a:t>
            </a:r>
            <a:endParaRPr lang="it-IT" sz="1100" b="1" i="1" dirty="0">
              <a:solidFill>
                <a:srgbClr val="80808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CasellaDiTesto 1">
            <a:extLst>
              <a:ext uri="{FF2B5EF4-FFF2-40B4-BE49-F238E27FC236}">
                <a16:creationId xmlns:a16="http://schemas.microsoft.com/office/drawing/2014/main" xmlns="" id="{7BAD2A0D-2E8A-5C44-86B5-78D276B9A3AF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539750" y="606425"/>
            <a:ext cx="8377238" cy="430213"/>
          </a:xfrm>
          <a:prstGeom prst="rect">
            <a:avLst/>
          </a:prstGeom>
          <a:solidFill>
            <a:srgbClr val="8A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2200" dirty="0">
                <a:solidFill>
                  <a:schemeClr val="bg1"/>
                </a:solidFill>
              </a:rPr>
              <a:t>Accreditamento. I requisiti e gli indicatori di qualità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0A1232A7-10F3-5A45-BA56-24635A2DD4DB}"/>
              </a:ext>
            </a:extLst>
          </p:cNvPr>
          <p:cNvSpPr txBox="1"/>
          <p:nvPr/>
        </p:nvSpPr>
        <p:spPr>
          <a:xfrm>
            <a:off x="731925" y="1192348"/>
            <a:ext cx="7992888" cy="3780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b="1" dirty="0"/>
              <a:t>IL REQUISITO DI QUALITA’ DEL CORSO DI STUDIO</a:t>
            </a:r>
          </a:p>
          <a:p>
            <a:pPr algn="just">
              <a:lnSpc>
                <a:spcPct val="150000"/>
              </a:lnSpc>
            </a:pPr>
            <a:endParaRPr lang="it-IT" dirty="0"/>
          </a:p>
          <a:p>
            <a:pPr algn="just">
              <a:lnSpc>
                <a:spcPct val="150000"/>
              </a:lnSpc>
            </a:pPr>
            <a:r>
              <a:rPr lang="it-IT" b="1" dirty="0"/>
              <a:t>REQUISITO R3 – ASSICURAZIONE DELLA QUALITÀ NEI CORSI DI STUDIO</a:t>
            </a:r>
          </a:p>
          <a:p>
            <a:pPr algn="just">
              <a:lnSpc>
                <a:spcPct val="150000"/>
              </a:lnSpc>
            </a:pPr>
            <a:endParaRPr lang="it-IT" b="1" dirty="0"/>
          </a:p>
          <a:p>
            <a:pPr algn="just">
              <a:lnSpc>
                <a:spcPct val="150000"/>
              </a:lnSpc>
            </a:pPr>
            <a:r>
              <a:rPr lang="it-IT" b="1" dirty="0"/>
              <a:t>Indicatore</a:t>
            </a:r>
            <a:r>
              <a:rPr lang="it-IT" dirty="0"/>
              <a:t> </a:t>
            </a:r>
            <a:r>
              <a:rPr lang="it-IT" b="1" dirty="0"/>
              <a:t>R3.B</a:t>
            </a:r>
            <a:endParaRPr lang="it-IT" b="1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it-IT" b="1" dirty="0">
                <a:solidFill>
                  <a:srgbClr val="FF0000"/>
                </a:solidFill>
              </a:rPr>
              <a:t>Il </a:t>
            </a:r>
            <a:r>
              <a:rPr lang="it-IT" b="1" dirty="0" err="1">
                <a:solidFill>
                  <a:srgbClr val="FF0000"/>
                </a:solidFill>
              </a:rPr>
              <a:t>CdS</a:t>
            </a:r>
            <a:r>
              <a:rPr lang="it-IT" b="1" dirty="0">
                <a:solidFill>
                  <a:srgbClr val="FF0000"/>
                </a:solidFill>
              </a:rPr>
              <a:t> promuove una didattica centrata sullo studente</a:t>
            </a:r>
            <a:r>
              <a:rPr lang="it-IT" dirty="0"/>
              <a:t>, incoraggia l'utilizzo di metodologie aggiornate e flessibili di insegnamento e accertamento delle competenze acquisite 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343273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2E146E77-56EF-FE4C-A514-3804E50A6B46}"/>
              </a:ext>
            </a:extLst>
          </p:cNvPr>
          <p:cNvSpPr txBox="1"/>
          <p:nvPr/>
        </p:nvSpPr>
        <p:spPr>
          <a:xfrm>
            <a:off x="539750" y="188913"/>
            <a:ext cx="4679950" cy="26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it-IT" sz="1100" b="1" i="1" dirty="0">
                <a:solidFill>
                  <a:srgbClr val="808080"/>
                </a:solidFill>
                <a:latin typeface="Calibri" panose="020F0502020204030204" pitchFamily="34" charset="0"/>
              </a:rPr>
              <a:t>Nucleo di valutazione </a:t>
            </a:r>
            <a:r>
              <a:rPr lang="it-IT" sz="1100" dirty="0">
                <a:solidFill>
                  <a:srgbClr val="808080"/>
                </a:solidFill>
                <a:latin typeface="Calibri" panose="020F0502020204030204" pitchFamily="34" charset="0"/>
              </a:rPr>
              <a:t>Università degli Studi di Milano-Bicocca </a:t>
            </a:r>
            <a:endParaRPr lang="it-IT" sz="1100" b="1" i="1" dirty="0">
              <a:solidFill>
                <a:srgbClr val="80808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CasellaDiTesto 1">
            <a:extLst>
              <a:ext uri="{FF2B5EF4-FFF2-40B4-BE49-F238E27FC236}">
                <a16:creationId xmlns:a16="http://schemas.microsoft.com/office/drawing/2014/main" xmlns="" id="{7BAD2A0D-2E8A-5C44-86B5-78D276B9A3AF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539750" y="606425"/>
            <a:ext cx="8377238" cy="430213"/>
          </a:xfrm>
          <a:prstGeom prst="rect">
            <a:avLst/>
          </a:prstGeom>
          <a:solidFill>
            <a:srgbClr val="8A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2200" dirty="0">
                <a:solidFill>
                  <a:schemeClr val="bg1"/>
                </a:solidFill>
              </a:rPr>
              <a:t>Accreditamento. I requisiti e gli indicatori di qualità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0A1232A7-10F3-5A45-BA56-24635A2DD4DB}"/>
              </a:ext>
            </a:extLst>
          </p:cNvPr>
          <p:cNvSpPr txBox="1"/>
          <p:nvPr/>
        </p:nvSpPr>
        <p:spPr>
          <a:xfrm>
            <a:off x="731925" y="1192348"/>
            <a:ext cx="8304571" cy="5442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/>
              <a:t>IL REQUISITO DI QUALITA’ DEL CORSO DI STUDIO</a:t>
            </a:r>
          </a:p>
          <a:p>
            <a:pPr>
              <a:lnSpc>
                <a:spcPct val="150000"/>
              </a:lnSpc>
            </a:pPr>
            <a:endParaRPr lang="it-IT" dirty="0"/>
          </a:p>
          <a:p>
            <a:pPr>
              <a:lnSpc>
                <a:spcPct val="150000"/>
              </a:lnSpc>
            </a:pPr>
            <a:r>
              <a:rPr lang="it-IT" b="1" dirty="0"/>
              <a:t>REQUISITO R3 – ASSICURAZIONE DELLA QUALITÀ NEI CORSI DI STUDIO</a:t>
            </a:r>
          </a:p>
          <a:p>
            <a:pPr>
              <a:lnSpc>
                <a:spcPct val="150000"/>
              </a:lnSpc>
            </a:pPr>
            <a:endParaRPr lang="it-IT" b="1" dirty="0"/>
          </a:p>
          <a:p>
            <a:pPr>
              <a:lnSpc>
                <a:spcPct val="150000"/>
              </a:lnSpc>
            </a:pPr>
            <a:r>
              <a:rPr lang="it-IT" b="1" dirty="0"/>
              <a:t>Indicatore</a:t>
            </a:r>
            <a:r>
              <a:rPr lang="it-IT" dirty="0"/>
              <a:t> </a:t>
            </a:r>
            <a:r>
              <a:rPr lang="it-IT" b="1" dirty="0"/>
              <a:t>R3.B</a:t>
            </a:r>
          </a:p>
          <a:p>
            <a:pPr>
              <a:lnSpc>
                <a:spcPct val="150000"/>
              </a:lnSpc>
            </a:pPr>
            <a:r>
              <a:rPr lang="it-IT" b="1" dirty="0"/>
              <a:t>Punto di attenzione R3.B.1 – Orientamento e tutorato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Le attività di orientamento in ingresso e in itinere favoriscono la consapevolezza delle </a:t>
            </a:r>
            <a:r>
              <a:rPr lang="it-IT" b="1" dirty="0">
                <a:solidFill>
                  <a:srgbClr val="FF0000"/>
                </a:solidFill>
              </a:rPr>
              <a:t>scelte da parte degli studenti</a:t>
            </a:r>
            <a:r>
              <a:rPr lang="it-IT" dirty="0"/>
              <a:t>?  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Le attività di orientamento in ingresso e in itinere tengono conto dei risultati del monitoraggio delle </a:t>
            </a:r>
            <a:r>
              <a:rPr lang="it-IT" b="1" dirty="0">
                <a:solidFill>
                  <a:srgbClr val="FF0000"/>
                </a:solidFill>
              </a:rPr>
              <a:t>carriere</a:t>
            </a:r>
            <a:r>
              <a:rPr lang="it-IT" dirty="0"/>
              <a:t>? 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Le iniziative di introduzione o di accompagnamento al </a:t>
            </a:r>
            <a:r>
              <a:rPr lang="it-IT" b="1" dirty="0">
                <a:solidFill>
                  <a:srgbClr val="FF0000"/>
                </a:solidFill>
              </a:rPr>
              <a:t>mondo del lavoro </a:t>
            </a:r>
            <a:r>
              <a:rPr lang="it-IT" dirty="0"/>
              <a:t>tengono conto dei risultati del monitoraggio degli esiti e delle prospettive occupazionali?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581493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2E146E77-56EF-FE4C-A514-3804E50A6B46}"/>
              </a:ext>
            </a:extLst>
          </p:cNvPr>
          <p:cNvSpPr txBox="1"/>
          <p:nvPr/>
        </p:nvSpPr>
        <p:spPr>
          <a:xfrm>
            <a:off x="539750" y="188913"/>
            <a:ext cx="4679950" cy="26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it-IT" sz="1100" b="1" i="1" dirty="0">
                <a:solidFill>
                  <a:srgbClr val="808080"/>
                </a:solidFill>
                <a:latin typeface="Calibri" panose="020F0502020204030204" pitchFamily="34" charset="0"/>
              </a:rPr>
              <a:t>Nucleo di valutazione </a:t>
            </a:r>
            <a:r>
              <a:rPr lang="it-IT" sz="1100" dirty="0">
                <a:solidFill>
                  <a:srgbClr val="808080"/>
                </a:solidFill>
                <a:latin typeface="Calibri" panose="020F0502020204030204" pitchFamily="34" charset="0"/>
              </a:rPr>
              <a:t>Università degli Studi di Milano-Bicocca </a:t>
            </a:r>
            <a:endParaRPr lang="it-IT" sz="1100" b="1" i="1" dirty="0">
              <a:solidFill>
                <a:srgbClr val="80808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CasellaDiTesto 1">
            <a:extLst>
              <a:ext uri="{FF2B5EF4-FFF2-40B4-BE49-F238E27FC236}">
                <a16:creationId xmlns:a16="http://schemas.microsoft.com/office/drawing/2014/main" xmlns="" id="{7BAD2A0D-2E8A-5C44-86B5-78D276B9A3AF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539750" y="606425"/>
            <a:ext cx="8377238" cy="430213"/>
          </a:xfrm>
          <a:prstGeom prst="rect">
            <a:avLst/>
          </a:prstGeom>
          <a:solidFill>
            <a:srgbClr val="8A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2200" dirty="0">
                <a:solidFill>
                  <a:schemeClr val="bg1"/>
                </a:solidFill>
              </a:rPr>
              <a:t>Accreditamento. I requisiti e gli indicatori di qualità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0A1232A7-10F3-5A45-BA56-24635A2DD4DB}"/>
              </a:ext>
            </a:extLst>
          </p:cNvPr>
          <p:cNvSpPr txBox="1"/>
          <p:nvPr/>
        </p:nvSpPr>
        <p:spPr>
          <a:xfrm>
            <a:off x="539552" y="1052736"/>
            <a:ext cx="8640960" cy="5442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/>
              <a:t>REQUISITO R3 – ASSICURAZIONE DELLA QUALITÀ NEI CORSI DI STUDIO</a:t>
            </a:r>
          </a:p>
          <a:p>
            <a:pPr>
              <a:lnSpc>
                <a:spcPct val="150000"/>
              </a:lnSpc>
            </a:pPr>
            <a:r>
              <a:rPr lang="it-IT" b="1" dirty="0"/>
              <a:t>Indicatore</a:t>
            </a:r>
            <a:r>
              <a:rPr lang="it-IT" dirty="0"/>
              <a:t> </a:t>
            </a:r>
            <a:r>
              <a:rPr lang="it-IT" b="1" dirty="0"/>
              <a:t>R3.B </a:t>
            </a:r>
          </a:p>
          <a:p>
            <a:pPr>
              <a:lnSpc>
                <a:spcPct val="150000"/>
              </a:lnSpc>
            </a:pPr>
            <a:r>
              <a:rPr lang="it-IT" b="1" dirty="0"/>
              <a:t>Punto di attenzione R3.B.3 – Organizzazione di percorsi flessibili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L’organizzazione didattica crea i presupposti per </a:t>
            </a:r>
            <a:r>
              <a:rPr lang="it-IT" b="1" dirty="0">
                <a:solidFill>
                  <a:srgbClr val="FF0000"/>
                </a:solidFill>
              </a:rPr>
              <a:t>l’autonomia dello studente </a:t>
            </a:r>
            <a:r>
              <a:rPr lang="it-IT" dirty="0"/>
              <a:t>(nelle scelte, nell'apprendimento critico, nell'organizzazione dello studio) e prevede guida e sostegno adeguati da parte del corpo docente? 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Le attività curriculari e di supporto utilizzano </a:t>
            </a:r>
            <a:r>
              <a:rPr lang="it-IT" b="1" dirty="0"/>
              <a:t>metodi e strumenti didattici flessibili, modulati sulle specifiche esigenze delle diverse tipologie di studenti? 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Sono presenti iniziative di supporto per </a:t>
            </a:r>
            <a:r>
              <a:rPr lang="it-IT" b="1" dirty="0">
                <a:solidFill>
                  <a:srgbClr val="FF0000"/>
                </a:solidFill>
              </a:rPr>
              <a:t>gli studenti con esigenze specifiche</a:t>
            </a:r>
            <a:r>
              <a:rPr lang="it-IT" dirty="0"/>
              <a:t>? (E.g. studenti fuori sede, stranieri, lavoratori, diversamente abili, con figli piccoli...)? 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Il </a:t>
            </a:r>
            <a:r>
              <a:rPr lang="it-IT" dirty="0" err="1"/>
              <a:t>CdS</a:t>
            </a:r>
            <a:r>
              <a:rPr lang="it-IT" dirty="0"/>
              <a:t> favorisce l'accessibilità, nelle strutture e nei materiali didattici, agli </a:t>
            </a:r>
            <a:r>
              <a:rPr lang="it-IT" b="1" dirty="0"/>
              <a:t>studenti disabili</a:t>
            </a:r>
            <a:r>
              <a:rPr lang="it-IT" dirty="0"/>
              <a:t>?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401626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0">
            <a:extLst>
              <a:ext uri="{FF2B5EF4-FFF2-40B4-BE49-F238E27FC236}">
                <a16:creationId xmlns:a16="http://schemas.microsoft.com/office/drawing/2014/main" xmlns="" id="{3BB50378-134F-DE42-A807-D69CA8273B79}"/>
              </a:ext>
            </a:extLst>
          </p:cNvPr>
          <p:cNvSpPr txBox="1"/>
          <p:nvPr/>
        </p:nvSpPr>
        <p:spPr>
          <a:xfrm>
            <a:off x="575048" y="1628800"/>
            <a:ext cx="8568952" cy="35728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ct val="100000"/>
              </a:lnSpc>
            </a:pP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4</a:t>
            </a:r>
            <a:r>
              <a:rPr sz="2000" spc="-1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Principi</a:t>
            </a:r>
            <a:r>
              <a:rPr sz="2000" spc="-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delle</a:t>
            </a:r>
            <a:r>
              <a:rPr sz="2000" spc="-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E5496"/>
                </a:solidFill>
                <a:latin typeface="Arial"/>
                <a:cs typeface="Arial"/>
              </a:rPr>
              <a:t>European</a:t>
            </a:r>
            <a:r>
              <a:rPr sz="2000" b="1" spc="-1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E5496"/>
                </a:solidFill>
                <a:latin typeface="Arial"/>
                <a:cs typeface="Arial"/>
              </a:rPr>
              <a:t>Standards</a:t>
            </a:r>
            <a:r>
              <a:rPr sz="2000" b="1" spc="-2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E5496"/>
                </a:solidFill>
                <a:latin typeface="Arial"/>
                <a:cs typeface="Arial"/>
              </a:rPr>
              <a:t>&amp; Guide</a:t>
            </a:r>
            <a:r>
              <a:rPr sz="2000" b="1" spc="-10" dirty="0">
                <a:solidFill>
                  <a:srgbClr val="2E5496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2E5496"/>
                </a:solidFill>
                <a:latin typeface="Arial"/>
                <a:cs typeface="Arial"/>
              </a:rPr>
              <a:t>ines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241300" marR="85725" indent="-228600">
              <a:lnSpc>
                <a:spcPct val="91900"/>
              </a:lnSpc>
              <a:spcBef>
                <a:spcPts val="935"/>
              </a:spcBef>
              <a:buClr>
                <a:srgbClr val="2E5496"/>
              </a:buClr>
              <a:buFont typeface="Arial"/>
              <a:buChar char="•"/>
              <a:tabLst>
                <a:tab pos="241300" algn="l"/>
                <a:tab pos="805180" algn="l"/>
              </a:tabLst>
            </a:pP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Le</a:t>
            </a:r>
            <a:r>
              <a:rPr sz="2000" spc="-1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istituzioni</a:t>
            </a:r>
            <a:r>
              <a:rPr sz="2000" spc="-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di</a:t>
            </a:r>
            <a:r>
              <a:rPr sz="2000" spc="-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istruzione</a:t>
            </a:r>
            <a:r>
              <a:rPr sz="2000" spc="-3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2E5496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pe</a:t>
            </a:r>
            <a:r>
              <a:rPr sz="2000" spc="5" dirty="0">
                <a:solidFill>
                  <a:srgbClr val="2E5496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iore</a:t>
            </a:r>
            <a:r>
              <a:rPr sz="2000" spc="-3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hanno</a:t>
            </a:r>
            <a:r>
              <a:rPr sz="2000" spc="-3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la</a:t>
            </a:r>
            <a:r>
              <a:rPr sz="2000" spc="-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E5496"/>
                </a:solidFill>
                <a:latin typeface="Arial"/>
                <a:cs typeface="Arial"/>
              </a:rPr>
              <a:t>respo</a:t>
            </a:r>
            <a:r>
              <a:rPr sz="2400" b="1" spc="-10" dirty="0">
                <a:solidFill>
                  <a:srgbClr val="2E5496"/>
                </a:solidFill>
                <a:latin typeface="Arial"/>
                <a:cs typeface="Arial"/>
              </a:rPr>
              <a:t>n</a:t>
            </a:r>
            <a:r>
              <a:rPr sz="2400" b="1" dirty="0">
                <a:solidFill>
                  <a:srgbClr val="2E5496"/>
                </a:solidFill>
                <a:latin typeface="Arial"/>
                <a:cs typeface="Arial"/>
              </a:rPr>
              <a:t>sa</a:t>
            </a:r>
            <a:r>
              <a:rPr sz="2400" b="1" spc="-10" dirty="0">
                <a:solidFill>
                  <a:srgbClr val="2E5496"/>
                </a:solidFill>
                <a:latin typeface="Arial"/>
                <a:cs typeface="Arial"/>
              </a:rPr>
              <a:t>b</a:t>
            </a:r>
            <a:r>
              <a:rPr sz="2400" b="1" dirty="0">
                <a:solidFill>
                  <a:srgbClr val="2E5496"/>
                </a:solidFill>
                <a:latin typeface="Arial"/>
                <a:cs typeface="Arial"/>
              </a:rPr>
              <a:t>i</a:t>
            </a:r>
            <a:r>
              <a:rPr sz="2400" b="1" spc="5" dirty="0">
                <a:solidFill>
                  <a:srgbClr val="2E5496"/>
                </a:solidFill>
                <a:latin typeface="Arial"/>
                <a:cs typeface="Arial"/>
              </a:rPr>
              <a:t>l</a:t>
            </a:r>
            <a:r>
              <a:rPr sz="2400" b="1" dirty="0">
                <a:solidFill>
                  <a:srgbClr val="2E5496"/>
                </a:solidFill>
                <a:latin typeface="Arial"/>
                <a:cs typeface="Arial"/>
              </a:rPr>
              <a:t>i</a:t>
            </a:r>
            <a:r>
              <a:rPr sz="2400" b="1" spc="5" dirty="0">
                <a:solidFill>
                  <a:srgbClr val="2E5496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2E5496"/>
                </a:solidFill>
                <a:latin typeface="Arial"/>
                <a:cs typeface="Arial"/>
              </a:rPr>
              <a:t>à</a:t>
            </a:r>
            <a:r>
              <a:rPr sz="2400" b="1" spc="-12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primaria</a:t>
            </a:r>
            <a:r>
              <a:rPr sz="2000" spc="-2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della</a:t>
            </a:r>
            <a:r>
              <a:rPr sz="2000" spc="-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qualità</a:t>
            </a:r>
            <a:r>
              <a:rPr sz="2000" spc="-2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dirty="0" err="1">
                <a:solidFill>
                  <a:srgbClr val="2E5496"/>
                </a:solidFill>
                <a:latin typeface="Arial"/>
                <a:cs typeface="Arial"/>
              </a:rPr>
              <a:t>dei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dirty="0" err="1">
                <a:solidFill>
                  <a:srgbClr val="2E5496"/>
                </a:solidFill>
                <a:latin typeface="Arial"/>
                <a:cs typeface="Arial"/>
              </a:rPr>
              <a:t>loro</a:t>
            </a:r>
            <a:r>
              <a:rPr lang="it-IT" sz="200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dirty="0" err="1">
                <a:solidFill>
                  <a:srgbClr val="2E5496"/>
                </a:solidFill>
                <a:latin typeface="Arial"/>
                <a:cs typeface="Arial"/>
              </a:rPr>
              <a:t>s</a:t>
            </a:r>
            <a:r>
              <a:rPr sz="2000" spc="5" dirty="0" err="1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dirty="0" err="1">
                <a:solidFill>
                  <a:srgbClr val="2E5496"/>
                </a:solidFill>
                <a:latin typeface="Arial"/>
                <a:cs typeface="Arial"/>
              </a:rPr>
              <a:t>rvizi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,</a:t>
            </a:r>
            <a:r>
              <a:rPr sz="2000" spc="-3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spc="-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della</a:t>
            </a:r>
            <a:r>
              <a:rPr sz="2000" spc="-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verif</a:t>
            </a:r>
            <a:r>
              <a:rPr sz="2000" spc="-10" dirty="0">
                <a:solidFill>
                  <a:srgbClr val="2E5496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ca</a:t>
            </a:r>
            <a:r>
              <a:rPr sz="2000" spc="-1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di</a:t>
            </a:r>
            <a:r>
              <a:rPr sz="2000" spc="-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dirty="0" err="1">
                <a:solidFill>
                  <a:srgbClr val="2E5496"/>
                </a:solidFill>
                <a:latin typeface="Arial"/>
                <a:cs typeface="Arial"/>
              </a:rPr>
              <a:t>que</a:t>
            </a:r>
            <a:r>
              <a:rPr sz="2000" spc="10" dirty="0" err="1">
                <a:solidFill>
                  <a:srgbClr val="2E5496"/>
                </a:solidFill>
                <a:latin typeface="Arial"/>
                <a:cs typeface="Arial"/>
              </a:rPr>
              <a:t>s</a:t>
            </a:r>
            <a:r>
              <a:rPr sz="2000" dirty="0" err="1">
                <a:solidFill>
                  <a:srgbClr val="2E5496"/>
                </a:solidFill>
                <a:latin typeface="Arial"/>
                <a:cs typeface="Arial"/>
              </a:rPr>
              <a:t>t’ul</a:t>
            </a:r>
            <a:r>
              <a:rPr sz="2000" spc="-10" dirty="0" err="1">
                <a:solidFill>
                  <a:srgbClr val="2E5496"/>
                </a:solidFill>
                <a:latin typeface="Arial"/>
                <a:cs typeface="Arial"/>
              </a:rPr>
              <a:t>t</a:t>
            </a:r>
            <a:r>
              <a:rPr sz="2000" dirty="0" err="1">
                <a:solidFill>
                  <a:srgbClr val="2E5496"/>
                </a:solidFill>
                <a:latin typeface="Arial"/>
                <a:cs typeface="Arial"/>
              </a:rPr>
              <a:t>ima</a:t>
            </a:r>
            <a:endParaRPr sz="2000" dirty="0">
              <a:latin typeface="Arial"/>
              <a:cs typeface="Arial"/>
            </a:endParaRPr>
          </a:p>
          <a:p>
            <a:pPr marL="241300" marR="5080" indent="-228600">
              <a:lnSpc>
                <a:spcPct val="92200"/>
              </a:lnSpc>
              <a:spcBef>
                <a:spcPts val="925"/>
              </a:spcBef>
              <a:buClr>
                <a:srgbClr val="2E5496"/>
              </a:buClr>
              <a:buFont typeface="Arial"/>
              <a:buChar char="•"/>
              <a:tabLst>
                <a:tab pos="241300" algn="l"/>
              </a:tabLst>
            </a:pPr>
            <a:r>
              <a:rPr sz="2000" spc="-110" dirty="0">
                <a:solidFill>
                  <a:srgbClr val="2E5496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’Assicurazione</a:t>
            </a:r>
            <a:r>
              <a:rPr sz="2000" spc="-4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della</a:t>
            </a:r>
            <a:r>
              <a:rPr sz="2000" spc="-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Qualità</a:t>
            </a:r>
            <a:r>
              <a:rPr sz="2000" spc="-1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tiene</a:t>
            </a:r>
            <a:r>
              <a:rPr sz="2000" spc="-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2E5496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nto</a:t>
            </a:r>
            <a:r>
              <a:rPr sz="2000" spc="-3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della </a:t>
            </a:r>
            <a:r>
              <a:rPr sz="2400" b="1" dirty="0">
                <a:solidFill>
                  <a:srgbClr val="2E5496"/>
                </a:solidFill>
                <a:latin typeface="Arial"/>
                <a:cs typeface="Arial"/>
              </a:rPr>
              <a:t>diversità</a:t>
            </a:r>
            <a:r>
              <a:rPr sz="2400" b="1" spc="-13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dei</a:t>
            </a:r>
            <a:r>
              <a:rPr sz="2000" spc="-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si</a:t>
            </a:r>
            <a:r>
              <a:rPr sz="2000" spc="10" dirty="0">
                <a:solidFill>
                  <a:srgbClr val="2E5496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tem</a:t>
            </a:r>
            <a:r>
              <a:rPr sz="2000" spc="-5" dirty="0">
                <a:solidFill>
                  <a:srgbClr val="2E5496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,</a:t>
            </a:r>
            <a:r>
              <a:rPr sz="2000" spc="-2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delle</a:t>
            </a:r>
            <a:r>
              <a:rPr sz="2000" spc="-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istituzioni,</a:t>
            </a:r>
            <a:r>
              <a:rPr sz="2000" spc="-2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dei prog</a:t>
            </a:r>
            <a:r>
              <a:rPr sz="2000" spc="5" dirty="0">
                <a:solidFill>
                  <a:srgbClr val="2E5496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am</a:t>
            </a:r>
            <a:r>
              <a:rPr sz="2000" spc="-15" dirty="0">
                <a:solidFill>
                  <a:srgbClr val="2E5496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i</a:t>
            </a:r>
            <a:r>
              <a:rPr sz="2000" spc="-2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e</a:t>
            </a:r>
            <a:r>
              <a:rPr sz="2000" spc="-1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degli</a:t>
            </a:r>
            <a:r>
              <a:rPr sz="2000" spc="-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studenti</a:t>
            </a:r>
            <a:r>
              <a:rPr sz="2000" spc="-3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dirty="0" err="1">
                <a:solidFill>
                  <a:srgbClr val="2E5496"/>
                </a:solidFill>
                <a:latin typeface="Arial"/>
                <a:cs typeface="Arial"/>
              </a:rPr>
              <a:t>dell’istr</a:t>
            </a:r>
            <a:r>
              <a:rPr sz="2000" spc="5" dirty="0" err="1">
                <a:solidFill>
                  <a:srgbClr val="2E5496"/>
                </a:solidFill>
                <a:latin typeface="Arial"/>
                <a:cs typeface="Arial"/>
              </a:rPr>
              <a:t>u</a:t>
            </a:r>
            <a:r>
              <a:rPr sz="2000" dirty="0" err="1">
                <a:solidFill>
                  <a:srgbClr val="2E5496"/>
                </a:solidFill>
                <a:latin typeface="Arial"/>
                <a:cs typeface="Arial"/>
              </a:rPr>
              <a:t>zione</a:t>
            </a:r>
            <a:r>
              <a:rPr sz="2000" spc="-1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dirty="0" err="1">
                <a:solidFill>
                  <a:srgbClr val="2E5496"/>
                </a:solidFill>
                <a:latin typeface="Arial"/>
                <a:cs typeface="Arial"/>
              </a:rPr>
              <a:t>s</a:t>
            </a:r>
            <a:r>
              <a:rPr sz="2000" spc="5" dirty="0" err="1">
                <a:solidFill>
                  <a:srgbClr val="2E5496"/>
                </a:solidFill>
                <a:latin typeface="Arial"/>
                <a:cs typeface="Arial"/>
              </a:rPr>
              <a:t>u</a:t>
            </a:r>
            <a:r>
              <a:rPr sz="2000" dirty="0" err="1">
                <a:solidFill>
                  <a:srgbClr val="2E5496"/>
                </a:solidFill>
                <a:latin typeface="Arial"/>
                <a:cs typeface="Arial"/>
              </a:rPr>
              <a:t>pe</a:t>
            </a:r>
            <a:r>
              <a:rPr sz="2000" spc="5" dirty="0" err="1">
                <a:solidFill>
                  <a:srgbClr val="2E5496"/>
                </a:solidFill>
                <a:latin typeface="Arial"/>
                <a:cs typeface="Arial"/>
              </a:rPr>
              <a:t>r</a:t>
            </a:r>
            <a:r>
              <a:rPr sz="2000" dirty="0" err="1">
                <a:solidFill>
                  <a:srgbClr val="2E5496"/>
                </a:solidFill>
                <a:latin typeface="Arial"/>
                <a:cs typeface="Arial"/>
              </a:rPr>
              <a:t>iore</a:t>
            </a:r>
            <a:endParaRPr sz="20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Clr>
                <a:srgbClr val="2E5496"/>
              </a:buClr>
              <a:buFont typeface="Arial"/>
              <a:buChar char="•"/>
              <a:tabLst>
                <a:tab pos="241300" algn="l"/>
              </a:tabLst>
            </a:pPr>
            <a:r>
              <a:rPr sz="2000" spc="-110" dirty="0">
                <a:solidFill>
                  <a:srgbClr val="2E5496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’assi</a:t>
            </a:r>
            <a:r>
              <a:rPr sz="2000" spc="10" dirty="0">
                <a:solidFill>
                  <a:srgbClr val="2E5496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urazione</a:t>
            </a:r>
            <a:r>
              <a:rPr sz="2000" spc="-3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della</a:t>
            </a:r>
            <a:r>
              <a:rPr sz="2000" spc="-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Qualità</a:t>
            </a:r>
            <a:r>
              <a:rPr sz="2000" spc="-1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2E5496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stiene</a:t>
            </a:r>
            <a:r>
              <a:rPr sz="2000" spc="-3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lo</a:t>
            </a:r>
            <a:r>
              <a:rPr sz="2000" spc="-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sviluppo di</a:t>
            </a:r>
            <a:r>
              <a:rPr sz="2000" spc="-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una</a:t>
            </a:r>
            <a:r>
              <a:rPr sz="2000" spc="-1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E5496"/>
                </a:solidFill>
                <a:latin typeface="Arial"/>
                <a:cs typeface="Arial"/>
              </a:rPr>
              <a:t>c</a:t>
            </a:r>
            <a:r>
              <a:rPr sz="2400" b="1" spc="-10" dirty="0">
                <a:solidFill>
                  <a:srgbClr val="2E5496"/>
                </a:solidFill>
                <a:latin typeface="Arial"/>
                <a:cs typeface="Arial"/>
              </a:rPr>
              <a:t>u</a:t>
            </a:r>
            <a:r>
              <a:rPr sz="2400" b="1" dirty="0">
                <a:solidFill>
                  <a:srgbClr val="2E5496"/>
                </a:solidFill>
                <a:latin typeface="Arial"/>
                <a:cs typeface="Arial"/>
              </a:rPr>
              <a:t>ltura</a:t>
            </a:r>
            <a:r>
              <a:rPr sz="2400" b="1" spc="-13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dirty="0" err="1">
                <a:solidFill>
                  <a:srgbClr val="2E5496"/>
                </a:solidFill>
                <a:latin typeface="Arial"/>
                <a:cs typeface="Arial"/>
              </a:rPr>
              <a:t>della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dirty="0" err="1">
                <a:solidFill>
                  <a:srgbClr val="2E5496"/>
                </a:solidFill>
                <a:latin typeface="Arial"/>
                <a:cs typeface="Arial"/>
              </a:rPr>
              <a:t>qualità</a:t>
            </a:r>
            <a:endParaRPr sz="2000" dirty="0">
              <a:latin typeface="Arial"/>
              <a:cs typeface="Arial"/>
            </a:endParaRPr>
          </a:p>
          <a:p>
            <a:pPr marL="241300" marR="688340" indent="-228600">
              <a:lnSpc>
                <a:spcPct val="91800"/>
              </a:lnSpc>
              <a:spcBef>
                <a:spcPts val="945"/>
              </a:spcBef>
              <a:buClr>
                <a:srgbClr val="2E5496"/>
              </a:buClr>
              <a:buFont typeface="Arial"/>
              <a:buChar char="•"/>
              <a:tabLst>
                <a:tab pos="241300" algn="l"/>
              </a:tabLst>
            </a:pPr>
            <a:r>
              <a:rPr sz="2000" spc="-110" dirty="0">
                <a:solidFill>
                  <a:srgbClr val="2E5496"/>
                </a:solidFill>
                <a:latin typeface="Arial"/>
                <a:cs typeface="Arial"/>
              </a:rPr>
              <a:t>L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’Assicurazione</a:t>
            </a:r>
            <a:r>
              <a:rPr sz="2000" spc="-40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della</a:t>
            </a:r>
            <a:r>
              <a:rPr sz="2000" spc="-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Qualità</a:t>
            </a:r>
            <a:r>
              <a:rPr sz="2000" spc="-1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tiene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nto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delle ne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es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à</a:t>
            </a:r>
            <a:r>
              <a:rPr sz="2000" b="1" spc="-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delle a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pet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ati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degli S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ude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,</a:t>
            </a:r>
            <a:r>
              <a:rPr sz="2000" spc="-2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di</a:t>
            </a:r>
            <a:r>
              <a:rPr sz="2000" spc="-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tu</a:t>
            </a:r>
            <a:r>
              <a:rPr sz="2000" spc="-10" dirty="0">
                <a:solidFill>
                  <a:srgbClr val="2E5496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ti</a:t>
            </a:r>
            <a:r>
              <a:rPr sz="2000" spc="-1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gli</a:t>
            </a:r>
            <a:r>
              <a:rPr sz="2000" spc="-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altri</a:t>
            </a:r>
            <a:r>
              <a:rPr sz="2000" spc="-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sta</a:t>
            </a:r>
            <a:r>
              <a:rPr sz="2000" spc="5" dirty="0">
                <a:solidFill>
                  <a:srgbClr val="2E5496"/>
                </a:solidFill>
                <a:latin typeface="Arial"/>
                <a:cs typeface="Arial"/>
              </a:rPr>
              <a:t>k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eholders</a:t>
            </a:r>
            <a:r>
              <a:rPr sz="2000" spc="-5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5496"/>
                </a:solidFill>
                <a:latin typeface="Arial"/>
                <a:cs typeface="Arial"/>
              </a:rPr>
              <a:t>e </a:t>
            </a:r>
            <a:r>
              <a:rPr sz="2000" dirty="0" err="1">
                <a:solidFill>
                  <a:srgbClr val="2E5496"/>
                </a:solidFill>
                <a:latin typeface="Arial"/>
                <a:cs typeface="Arial"/>
              </a:rPr>
              <a:t>della</a:t>
            </a:r>
            <a:r>
              <a:rPr sz="2000" spc="-5" dirty="0">
                <a:solidFill>
                  <a:srgbClr val="2E5496"/>
                </a:solidFill>
                <a:latin typeface="Arial"/>
                <a:cs typeface="Arial"/>
              </a:rPr>
              <a:t> </a:t>
            </a:r>
            <a:r>
              <a:rPr sz="2000" dirty="0" err="1">
                <a:solidFill>
                  <a:srgbClr val="2E5496"/>
                </a:solidFill>
                <a:latin typeface="Arial"/>
                <a:cs typeface="Arial"/>
              </a:rPr>
              <a:t>s</a:t>
            </a:r>
            <a:r>
              <a:rPr sz="2000" spc="5" dirty="0" err="1">
                <a:solidFill>
                  <a:srgbClr val="2E5496"/>
                </a:solidFill>
                <a:latin typeface="Arial"/>
                <a:cs typeface="Arial"/>
              </a:rPr>
              <a:t>o</a:t>
            </a:r>
            <a:r>
              <a:rPr sz="2000" dirty="0" err="1">
                <a:solidFill>
                  <a:srgbClr val="2E5496"/>
                </a:solidFill>
                <a:latin typeface="Arial"/>
                <a:cs typeface="Arial"/>
              </a:rPr>
              <a:t>cietà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0FEFCEEB-CB4E-D945-996C-4514F49907C0}"/>
              </a:ext>
            </a:extLst>
          </p:cNvPr>
          <p:cNvSpPr txBox="1">
            <a:spLocks noChangeAspect="1"/>
          </p:cNvSpPr>
          <p:nvPr/>
        </p:nvSpPr>
        <p:spPr>
          <a:xfrm>
            <a:off x="575048" y="548680"/>
            <a:ext cx="8482013" cy="707886"/>
          </a:xfrm>
          <a:prstGeom prst="rect">
            <a:avLst/>
          </a:prstGeom>
          <a:solidFill>
            <a:srgbClr val="8A0000"/>
          </a:solidFill>
        </p:spPr>
        <p:txBody>
          <a:bodyPr anchor="ctr">
            <a:spAutoFit/>
          </a:bodyPr>
          <a:lstStyle/>
          <a:p>
            <a:pPr algn="ctr"/>
            <a:r>
              <a:rPr lang="it-IT" sz="2000" b="1" dirty="0" err="1">
                <a:solidFill>
                  <a:schemeClr val="bg1"/>
                </a:solidFill>
                <a:latin typeface="Arial"/>
                <a:cs typeface="Arial"/>
              </a:rPr>
              <a:t>European</a:t>
            </a:r>
            <a:r>
              <a:rPr lang="it-IT" sz="2000" b="1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2000" b="1" dirty="0" err="1">
                <a:solidFill>
                  <a:schemeClr val="bg1"/>
                </a:solidFill>
                <a:latin typeface="Arial"/>
                <a:cs typeface="Arial"/>
              </a:rPr>
              <a:t>Standards</a:t>
            </a:r>
            <a:r>
              <a:rPr lang="it-IT" sz="2000" b="1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2000" b="1" dirty="0">
                <a:solidFill>
                  <a:schemeClr val="bg1"/>
                </a:solidFill>
                <a:latin typeface="Arial"/>
                <a:cs typeface="Arial"/>
              </a:rPr>
              <a:t>&amp; </a:t>
            </a:r>
            <a:r>
              <a:rPr lang="it-IT" sz="2000" b="1" dirty="0" err="1">
                <a:solidFill>
                  <a:schemeClr val="bg1"/>
                </a:solidFill>
                <a:latin typeface="Arial"/>
                <a:cs typeface="Arial"/>
              </a:rPr>
              <a:t>Guide</a:t>
            </a:r>
            <a:r>
              <a:rPr lang="it-IT" sz="2000" b="1" spc="-10" dirty="0" err="1">
                <a:solidFill>
                  <a:schemeClr val="bg1"/>
                </a:solidFill>
                <a:latin typeface="Arial"/>
                <a:cs typeface="Arial"/>
              </a:rPr>
              <a:t>l</a:t>
            </a:r>
            <a:r>
              <a:rPr lang="it-IT" sz="2000" b="1" dirty="0" err="1">
                <a:solidFill>
                  <a:schemeClr val="bg1"/>
                </a:solidFill>
                <a:latin typeface="Arial"/>
                <a:cs typeface="Arial"/>
              </a:rPr>
              <a:t>ines</a:t>
            </a:r>
            <a:r>
              <a:rPr lang="it-IT" sz="2000" b="1" dirty="0">
                <a:solidFill>
                  <a:schemeClr val="bg1"/>
                </a:solidFill>
                <a:latin typeface="Arial"/>
                <a:cs typeface="Arial"/>
              </a:rPr>
              <a:t> for </a:t>
            </a:r>
            <a:r>
              <a:rPr lang="it-IT" sz="2000" b="1" dirty="0" err="1">
                <a:solidFill>
                  <a:schemeClr val="bg1"/>
                </a:solidFill>
                <a:latin typeface="Arial"/>
                <a:cs typeface="Arial"/>
              </a:rPr>
              <a:t>Quality</a:t>
            </a:r>
            <a:r>
              <a:rPr lang="it-IT" sz="2000" b="1" dirty="0">
                <a:solidFill>
                  <a:schemeClr val="bg1"/>
                </a:solidFill>
                <a:latin typeface="Arial"/>
                <a:cs typeface="Arial"/>
              </a:rPr>
              <a:t> Assurance in the </a:t>
            </a:r>
            <a:r>
              <a:rPr lang="it-IT" sz="2000" b="1" dirty="0" err="1">
                <a:solidFill>
                  <a:schemeClr val="bg1"/>
                </a:solidFill>
                <a:latin typeface="Arial"/>
                <a:cs typeface="Arial"/>
              </a:rPr>
              <a:t>European</a:t>
            </a:r>
            <a:r>
              <a:rPr lang="it-IT" sz="20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2000" b="1" dirty="0" err="1">
                <a:solidFill>
                  <a:schemeClr val="bg1"/>
                </a:solidFill>
                <a:latin typeface="Arial"/>
                <a:cs typeface="Arial"/>
              </a:rPr>
              <a:t>Higher</a:t>
            </a:r>
            <a:r>
              <a:rPr lang="it-IT" sz="20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2000" b="1" dirty="0" err="1">
                <a:solidFill>
                  <a:schemeClr val="bg1"/>
                </a:solidFill>
                <a:latin typeface="Arial"/>
                <a:cs typeface="Arial"/>
              </a:rPr>
              <a:t>Education</a:t>
            </a:r>
            <a:r>
              <a:rPr lang="it-IT" sz="2000" b="1" dirty="0">
                <a:solidFill>
                  <a:schemeClr val="bg1"/>
                </a:solidFill>
                <a:latin typeface="Arial"/>
                <a:cs typeface="Arial"/>
              </a:rPr>
              <a:t> Area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894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2E146E77-56EF-FE4C-A514-3804E50A6B46}"/>
              </a:ext>
            </a:extLst>
          </p:cNvPr>
          <p:cNvSpPr txBox="1"/>
          <p:nvPr/>
        </p:nvSpPr>
        <p:spPr>
          <a:xfrm>
            <a:off x="539750" y="188913"/>
            <a:ext cx="4679950" cy="26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it-IT" sz="1100" b="1" i="1" dirty="0">
                <a:solidFill>
                  <a:srgbClr val="808080"/>
                </a:solidFill>
                <a:latin typeface="Calibri" panose="020F0502020204030204" pitchFamily="34" charset="0"/>
              </a:rPr>
              <a:t>Nucleo di valutazione </a:t>
            </a:r>
            <a:r>
              <a:rPr lang="it-IT" sz="1100" dirty="0">
                <a:solidFill>
                  <a:srgbClr val="808080"/>
                </a:solidFill>
                <a:latin typeface="Calibri" panose="020F0502020204030204" pitchFamily="34" charset="0"/>
              </a:rPr>
              <a:t>Università degli Studi di Milano-Bicocca </a:t>
            </a:r>
            <a:endParaRPr lang="it-IT" sz="1100" b="1" i="1" dirty="0">
              <a:solidFill>
                <a:srgbClr val="80808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CasellaDiTesto 1">
            <a:extLst>
              <a:ext uri="{FF2B5EF4-FFF2-40B4-BE49-F238E27FC236}">
                <a16:creationId xmlns:a16="http://schemas.microsoft.com/office/drawing/2014/main" xmlns="" id="{7BAD2A0D-2E8A-5C44-86B5-78D276B9A3AF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539750" y="606425"/>
            <a:ext cx="8377238" cy="430213"/>
          </a:xfrm>
          <a:prstGeom prst="rect">
            <a:avLst/>
          </a:prstGeom>
          <a:solidFill>
            <a:srgbClr val="8A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2200" dirty="0">
                <a:solidFill>
                  <a:schemeClr val="bg1"/>
                </a:solidFill>
              </a:rPr>
              <a:t>Accreditamento. I requisiti e gli indicatori di qualità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0A1232A7-10F3-5A45-BA56-24635A2DD4DB}"/>
              </a:ext>
            </a:extLst>
          </p:cNvPr>
          <p:cNvSpPr txBox="1"/>
          <p:nvPr/>
        </p:nvSpPr>
        <p:spPr>
          <a:xfrm>
            <a:off x="539552" y="1052736"/>
            <a:ext cx="8640960" cy="461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/>
              <a:t>REQUISITO R3 – ASSICURAZIONE DELLA QUALITÀ NEI CORSI DI STUDIO</a:t>
            </a:r>
          </a:p>
          <a:p>
            <a:pPr>
              <a:lnSpc>
                <a:spcPct val="150000"/>
              </a:lnSpc>
            </a:pPr>
            <a:endParaRPr lang="it-IT" b="1" dirty="0"/>
          </a:p>
          <a:p>
            <a:pPr>
              <a:lnSpc>
                <a:spcPct val="150000"/>
              </a:lnSpc>
            </a:pPr>
            <a:r>
              <a:rPr lang="it-IT" b="1" dirty="0"/>
              <a:t>Indicatore</a:t>
            </a:r>
            <a:r>
              <a:rPr lang="it-IT" dirty="0"/>
              <a:t> </a:t>
            </a:r>
            <a:r>
              <a:rPr lang="it-IT" b="1" dirty="0"/>
              <a:t>R3.B </a:t>
            </a:r>
          </a:p>
          <a:p>
            <a:pPr>
              <a:lnSpc>
                <a:spcPct val="150000"/>
              </a:lnSpc>
            </a:pPr>
            <a:endParaRPr lang="it-IT" b="1" dirty="0"/>
          </a:p>
          <a:p>
            <a:pPr>
              <a:lnSpc>
                <a:spcPct val="150000"/>
              </a:lnSpc>
            </a:pPr>
            <a:r>
              <a:rPr lang="it-IT" b="1" dirty="0"/>
              <a:t>Punto di attenzione R3.B.5 – Modalità di verifica dell’apprendimento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Il </a:t>
            </a:r>
            <a:r>
              <a:rPr lang="it-IT" dirty="0" err="1"/>
              <a:t>CdS</a:t>
            </a:r>
            <a:r>
              <a:rPr lang="it-IT" dirty="0"/>
              <a:t> definisce in maniera chiara lo </a:t>
            </a:r>
            <a:r>
              <a:rPr lang="it-IT" b="1" dirty="0">
                <a:solidFill>
                  <a:srgbClr val="FF0000"/>
                </a:solidFill>
              </a:rPr>
              <a:t>svolgimento delle verifiche intermedie e finali</a:t>
            </a:r>
            <a:r>
              <a:rPr lang="it-IT" dirty="0"/>
              <a:t>? 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Le modalità di verifica adottate per i singoli insegnamenti sono adeguate ad accertare il raggiungimento dei risultati di apprendimento attesi? </a:t>
            </a:r>
          </a:p>
          <a:p>
            <a:pPr algn="just">
              <a:lnSpc>
                <a:spcPct val="150000"/>
              </a:lnSpc>
            </a:pPr>
            <a:r>
              <a:rPr lang="it-IT" dirty="0"/>
              <a:t>Le modalità di verifica sono chiaramente descritte nelle schede degli insegnamenti? Vengono espressamente comunicate agli studenti?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945797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2E146E77-56EF-FE4C-A514-3804E50A6B46}"/>
              </a:ext>
            </a:extLst>
          </p:cNvPr>
          <p:cNvSpPr txBox="1"/>
          <p:nvPr/>
        </p:nvSpPr>
        <p:spPr>
          <a:xfrm>
            <a:off x="539750" y="188913"/>
            <a:ext cx="4679950" cy="26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it-IT" sz="1100" b="1" i="1" dirty="0">
                <a:solidFill>
                  <a:srgbClr val="808080"/>
                </a:solidFill>
                <a:latin typeface="Calibri" panose="020F0502020204030204" pitchFamily="34" charset="0"/>
              </a:rPr>
              <a:t>Nucleo di valutazione </a:t>
            </a:r>
            <a:r>
              <a:rPr lang="it-IT" sz="1100" dirty="0">
                <a:solidFill>
                  <a:srgbClr val="808080"/>
                </a:solidFill>
                <a:latin typeface="Calibri" panose="020F0502020204030204" pitchFamily="34" charset="0"/>
              </a:rPr>
              <a:t>Università degli Studi di Milano-Bicocca </a:t>
            </a:r>
            <a:endParaRPr lang="it-IT" sz="1100" b="1" i="1" dirty="0">
              <a:solidFill>
                <a:srgbClr val="80808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CasellaDiTesto 1">
            <a:extLst>
              <a:ext uri="{FF2B5EF4-FFF2-40B4-BE49-F238E27FC236}">
                <a16:creationId xmlns:a16="http://schemas.microsoft.com/office/drawing/2014/main" xmlns="" id="{7BAD2A0D-2E8A-5C44-86B5-78D276B9A3AF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539750" y="606425"/>
            <a:ext cx="8377238" cy="430213"/>
          </a:xfrm>
          <a:prstGeom prst="rect">
            <a:avLst/>
          </a:prstGeom>
          <a:solidFill>
            <a:srgbClr val="8A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2200" dirty="0">
                <a:solidFill>
                  <a:schemeClr val="bg1"/>
                </a:solidFill>
              </a:rPr>
              <a:t>Accreditamento. I requisiti e gli indicatori di qualità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0A1232A7-10F3-5A45-BA56-24635A2DD4DB}"/>
              </a:ext>
            </a:extLst>
          </p:cNvPr>
          <p:cNvSpPr txBox="1"/>
          <p:nvPr/>
        </p:nvSpPr>
        <p:spPr>
          <a:xfrm>
            <a:off x="755576" y="1052736"/>
            <a:ext cx="8233420" cy="5817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b="1" dirty="0"/>
              <a:t>REQUISITO R3 – ASSICURAZIONE DELLA QUALITÀ NEI CORSI DI STUDIO</a:t>
            </a:r>
          </a:p>
          <a:p>
            <a:pPr algn="just">
              <a:lnSpc>
                <a:spcPct val="150000"/>
              </a:lnSpc>
            </a:pPr>
            <a:r>
              <a:rPr lang="it-IT" b="1" dirty="0"/>
              <a:t>Indicatore R3.D – Riconoscere gli aspetti critici e i margini di miglioramento e definire interventi conseguenti</a:t>
            </a:r>
          </a:p>
          <a:p>
            <a:pPr>
              <a:lnSpc>
                <a:spcPct val="150000"/>
              </a:lnSpc>
            </a:pPr>
            <a:r>
              <a:rPr lang="it-IT" b="1" dirty="0"/>
              <a:t>Punto di attenzione R3.D.1 – Contributo dei docenti e </a:t>
            </a:r>
            <a:r>
              <a:rPr lang="it-IT" b="1" dirty="0">
                <a:solidFill>
                  <a:srgbClr val="FF0000"/>
                </a:solidFill>
              </a:rPr>
              <a:t>degli studenti</a:t>
            </a:r>
          </a:p>
          <a:p>
            <a:pPr algn="just">
              <a:lnSpc>
                <a:spcPct val="150000"/>
              </a:lnSpc>
            </a:pPr>
            <a:r>
              <a:rPr lang="it-IT" sz="1600" dirty="0"/>
              <a:t>Sono presenti attività collegiali dedicate alla revisione dei percorsi, al coordinamento didattico tra gli insegnamenti, alla razionalizzazione degli orari, della distribuzione temporale degli esami e delle attività di supporto? Vengono analizzati i problemi rilevati e le loro cause? </a:t>
            </a:r>
          </a:p>
          <a:p>
            <a:pPr algn="just">
              <a:lnSpc>
                <a:spcPct val="150000"/>
              </a:lnSpc>
            </a:pPr>
            <a:r>
              <a:rPr lang="it-IT" sz="1600" dirty="0"/>
              <a:t>Docenti, </a:t>
            </a:r>
            <a:r>
              <a:rPr lang="it-IT" sz="1600" b="1" dirty="0">
                <a:solidFill>
                  <a:srgbClr val="FF0000"/>
                </a:solidFill>
              </a:rPr>
              <a:t>studenti</a:t>
            </a:r>
            <a:r>
              <a:rPr lang="it-IT" sz="1600" dirty="0"/>
              <a:t> e personale di supporto hanno modo di rendere note le proprie osservazioni e proposte di miglioramento? </a:t>
            </a:r>
          </a:p>
          <a:p>
            <a:pPr algn="just">
              <a:lnSpc>
                <a:spcPct val="150000"/>
              </a:lnSpc>
            </a:pPr>
            <a:r>
              <a:rPr lang="it-IT" sz="1600" dirty="0"/>
              <a:t>Sono adeguatamente analizzati e considerati gli esiti della </a:t>
            </a:r>
            <a:r>
              <a:rPr lang="it-IT" sz="1600" b="1" dirty="0">
                <a:solidFill>
                  <a:srgbClr val="FF0000"/>
                </a:solidFill>
              </a:rPr>
              <a:t>rilevazione delle opinioni di studenti, laureandi e laureati?</a:t>
            </a:r>
            <a:r>
              <a:rPr lang="it-IT" sz="1600" b="1" dirty="0"/>
              <a:t>  </a:t>
            </a:r>
            <a:r>
              <a:rPr lang="it-IT" sz="1600" dirty="0"/>
              <a:t>Alle considerazioni complessive della </a:t>
            </a:r>
            <a:r>
              <a:rPr lang="it-IT" sz="1600" b="1" dirty="0"/>
              <a:t>CPDS</a:t>
            </a:r>
            <a:r>
              <a:rPr lang="it-IT" sz="1600" dirty="0"/>
              <a:t> sono accordati credito e visibilità?  Il </a:t>
            </a:r>
            <a:r>
              <a:rPr lang="it-IT" sz="1600" dirty="0" err="1"/>
              <a:t>CdS</a:t>
            </a:r>
            <a:r>
              <a:rPr lang="it-IT" sz="1600" dirty="0"/>
              <a:t> dispone di procedure per gestire gli eventuali reclami degli studenti e assicura che siano loro facilmente accessibili?</a:t>
            </a:r>
            <a:endParaRPr lang="it-IT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915821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2E146E77-56EF-FE4C-A514-3804E50A6B46}"/>
              </a:ext>
            </a:extLst>
          </p:cNvPr>
          <p:cNvSpPr txBox="1"/>
          <p:nvPr/>
        </p:nvSpPr>
        <p:spPr>
          <a:xfrm>
            <a:off x="539750" y="188913"/>
            <a:ext cx="4679950" cy="26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it-IT" sz="1100" b="1" i="1" dirty="0">
                <a:solidFill>
                  <a:srgbClr val="808080"/>
                </a:solidFill>
                <a:latin typeface="Calibri" panose="020F0502020204030204" pitchFamily="34" charset="0"/>
              </a:rPr>
              <a:t>Nucleo di valutazione </a:t>
            </a:r>
            <a:r>
              <a:rPr lang="it-IT" sz="1100" dirty="0">
                <a:solidFill>
                  <a:srgbClr val="808080"/>
                </a:solidFill>
                <a:latin typeface="Calibri" panose="020F0502020204030204" pitchFamily="34" charset="0"/>
              </a:rPr>
              <a:t>Università degli Studi di Milano-Bicocca </a:t>
            </a:r>
            <a:endParaRPr lang="it-IT" sz="1100" b="1" i="1" dirty="0">
              <a:solidFill>
                <a:srgbClr val="808080"/>
              </a:solidFill>
              <a:latin typeface="Calibri" panose="020F0502020204030204" pitchFamily="34" charset="0"/>
            </a:endParaRPr>
          </a:p>
        </p:txBody>
      </p:sp>
      <p:sp>
        <p:nvSpPr>
          <p:cNvPr id="41989" name="CasellaDiTesto 1">
            <a:extLst>
              <a:ext uri="{FF2B5EF4-FFF2-40B4-BE49-F238E27FC236}">
                <a16:creationId xmlns:a16="http://schemas.microsoft.com/office/drawing/2014/main" xmlns="" id="{7BAD2A0D-2E8A-5C44-86B5-78D276B9A3AF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539750" y="606425"/>
            <a:ext cx="8377238" cy="430213"/>
          </a:xfrm>
          <a:prstGeom prst="rect">
            <a:avLst/>
          </a:prstGeom>
          <a:solidFill>
            <a:srgbClr val="8A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2200" dirty="0">
                <a:solidFill>
                  <a:schemeClr val="bg1"/>
                </a:solidFill>
              </a:rPr>
              <a:t>Conclusioni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0A1232A7-10F3-5A45-BA56-24635A2DD4DB}"/>
              </a:ext>
            </a:extLst>
          </p:cNvPr>
          <p:cNvSpPr txBox="1"/>
          <p:nvPr/>
        </p:nvSpPr>
        <p:spPr>
          <a:xfrm>
            <a:off x="683568" y="1192213"/>
            <a:ext cx="8233420" cy="4386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it-IT" b="1" dirty="0"/>
              <a:t>Il ruolo dei rappresentanti è strategico per il raggiungimento della qualità della didattica.</a:t>
            </a:r>
          </a:p>
          <a:p>
            <a:pPr algn="just">
              <a:lnSpc>
                <a:spcPct val="200000"/>
              </a:lnSpc>
            </a:pPr>
            <a:endParaRPr lang="it-IT" b="1" dirty="0"/>
          </a:p>
          <a:p>
            <a:pPr algn="just">
              <a:lnSpc>
                <a:spcPct val="200000"/>
              </a:lnSpc>
            </a:pPr>
            <a:r>
              <a:rPr lang="it-IT" b="1" dirty="0"/>
              <a:t>Qualità non significa avere un Corso di Studio perfetto senza problemi o criticità ma la capacità di individuarli (</a:t>
            </a:r>
            <a:r>
              <a:rPr lang="it-IT" b="1" dirty="0">
                <a:solidFill>
                  <a:srgbClr val="FF0000"/>
                </a:solidFill>
              </a:rPr>
              <a:t>STUDENTI</a:t>
            </a:r>
            <a:r>
              <a:rPr lang="it-IT" b="1" dirty="0"/>
              <a:t>, docenti e personale TA) ed essere in grado di organizzare le contromisure efficaci e rapide per affrontarli e risolverli </a:t>
            </a:r>
            <a:r>
              <a:rPr lang="it-IT" b="1" u="sng" dirty="0">
                <a:solidFill>
                  <a:srgbClr val="FF0000"/>
                </a:solidFill>
              </a:rPr>
              <a:t>(PROCESSI)</a:t>
            </a:r>
          </a:p>
          <a:p>
            <a:pPr algn="just">
              <a:lnSpc>
                <a:spcPct val="200000"/>
              </a:lnSpc>
            </a:pPr>
            <a:endParaRPr lang="it-IT" sz="1600" b="1" dirty="0"/>
          </a:p>
        </p:txBody>
      </p:sp>
    </p:spTree>
    <p:extLst>
      <p:ext uri="{BB962C8B-B14F-4D97-AF65-F5344CB8AC3E}">
        <p14:creationId xmlns:p14="http://schemas.microsoft.com/office/powerpoint/2010/main" val="1092593519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3E2A308C-C3E2-974A-B2B9-B18E369BAA25}"/>
              </a:ext>
            </a:extLst>
          </p:cNvPr>
          <p:cNvSpPr txBox="1"/>
          <p:nvPr/>
        </p:nvSpPr>
        <p:spPr>
          <a:xfrm>
            <a:off x="539750" y="188913"/>
            <a:ext cx="4679950" cy="26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1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Nucleo di valutazione </a:t>
            </a:r>
            <a:r>
              <a:rPr kumimoji="0" lang="it-IT" sz="11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Università degli Studi di Milano-Bicocca </a:t>
            </a:r>
            <a:endParaRPr kumimoji="0" lang="it-IT" sz="1100" b="1" i="1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8134" name="CasellaDiTesto 2">
            <a:extLst>
              <a:ext uri="{FF2B5EF4-FFF2-40B4-BE49-F238E27FC236}">
                <a16:creationId xmlns:a16="http://schemas.microsoft.com/office/drawing/2014/main" xmlns="" id="{1AC6C293-973D-6B4D-8B49-B5FC7D663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1458913"/>
            <a:ext cx="751904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GRAZIE DELL’ATTENZIONE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PER DETTAGLI CONTATTARE: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it-IT" altLang="it-IT" sz="2400" dirty="0">
                <a:solidFill>
                  <a:prstClr val="black"/>
                </a:solidFill>
              </a:rPr>
              <a:t>Presidio di Qualità di Ateneo: </a:t>
            </a:r>
            <a:r>
              <a:rPr lang="it-IT" altLang="it-IT" sz="2400" dirty="0" err="1">
                <a:solidFill>
                  <a:prstClr val="black"/>
                </a:solidFill>
              </a:rPr>
              <a:t>pqa_didattica@unimib.it</a:t>
            </a:r>
            <a:endParaRPr lang="it-IT" altLang="it-IT" sz="2400" dirty="0"/>
          </a:p>
          <a:p>
            <a:pPr lvl="0" eaLnBrk="0" hangingPunct="0">
              <a:lnSpc>
                <a:spcPct val="100000"/>
              </a:lnSpc>
              <a:spcBef>
                <a:spcPct val="0"/>
              </a:spcBef>
              <a:buNone/>
            </a:pPr>
            <a:endParaRPr kumimoji="0" lang="it-IT" altLang="it-IT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lvl="0" eaLnBrk="0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Nucleo di Valutazione</a:t>
            </a:r>
            <a:r>
              <a:rPr lang="it-IT" altLang="it-IT" sz="2400" dirty="0"/>
              <a:t>: </a:t>
            </a:r>
            <a:r>
              <a:rPr lang="it-IT" altLang="it-IT" sz="2400" dirty="0" err="1"/>
              <a:t>nucleo@unimib.it</a:t>
            </a:r>
            <a:endParaRPr kumimoji="0" lang="it-IT" altLang="it-IT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07BD262D-E354-474F-9097-1180DFDADA72}"/>
              </a:ext>
            </a:extLst>
          </p:cNvPr>
          <p:cNvSpPr txBox="1"/>
          <p:nvPr/>
        </p:nvSpPr>
        <p:spPr>
          <a:xfrm>
            <a:off x="611560" y="5445224"/>
            <a:ext cx="48140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Si </a:t>
            </a:r>
            <a:r>
              <a:rPr lang="en-GB" sz="1600" dirty="0" err="1"/>
              <a:t>ringrazia</a:t>
            </a:r>
            <a:r>
              <a:rPr lang="en-GB" sz="1600" dirty="0"/>
              <a:t>:</a:t>
            </a:r>
          </a:p>
          <a:p>
            <a:r>
              <a:rPr lang="en-GB" sz="1600" dirty="0" err="1"/>
              <a:t>Alessio</a:t>
            </a:r>
            <a:r>
              <a:rPr lang="en-GB" sz="1600" dirty="0"/>
              <a:t> </a:t>
            </a:r>
            <a:r>
              <a:rPr lang="en-GB" sz="1600" dirty="0" err="1"/>
              <a:t>Ancaiani</a:t>
            </a:r>
            <a:r>
              <a:rPr lang="en-GB" sz="1600" dirty="0"/>
              <a:t>, ANVUR</a:t>
            </a:r>
          </a:p>
          <a:p>
            <a:r>
              <a:rPr lang="en-GB" sz="1600" dirty="0" err="1"/>
              <a:t>Gianmarco</a:t>
            </a:r>
            <a:r>
              <a:rPr lang="en-GB" sz="1600" dirty="0"/>
              <a:t> Arabia, </a:t>
            </a:r>
            <a:r>
              <a:rPr lang="en-GB" sz="1600" dirty="0" err="1"/>
              <a:t>Studente</a:t>
            </a:r>
            <a:r>
              <a:rPr lang="en-GB" sz="1600" dirty="0"/>
              <a:t> </a:t>
            </a:r>
            <a:r>
              <a:rPr lang="en-GB" sz="1600" dirty="0" err="1"/>
              <a:t>esperto</a:t>
            </a:r>
            <a:r>
              <a:rPr lang="en-GB" sz="1600" dirty="0"/>
              <a:t> in </a:t>
            </a:r>
            <a:r>
              <a:rPr lang="en-GB" sz="1600" dirty="0" err="1"/>
              <a:t>valutazione</a:t>
            </a:r>
            <a:endParaRPr lang="en-GB" sz="1600" dirty="0"/>
          </a:p>
          <a:p>
            <a:r>
              <a:rPr lang="en-GB" sz="1600" dirty="0"/>
              <a:t>per </a:t>
            </a:r>
            <a:r>
              <a:rPr lang="en-GB" sz="1600" dirty="0" err="1"/>
              <a:t>l’uso</a:t>
            </a:r>
            <a:r>
              <a:rPr lang="en-GB" sz="1600" dirty="0"/>
              <a:t> di </a:t>
            </a:r>
            <a:r>
              <a:rPr lang="en-GB" sz="1600" dirty="0" err="1"/>
              <a:t>alcune</a:t>
            </a:r>
            <a:r>
              <a:rPr lang="en-GB" sz="1600" dirty="0"/>
              <a:t> </a:t>
            </a:r>
            <a:r>
              <a:rPr lang="en-GB" sz="1600" dirty="0" err="1"/>
              <a:t>diapositive</a:t>
            </a:r>
            <a:r>
              <a:rPr lang="en-GB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4015131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xmlns="" id="{687EB973-9CA5-CC46-B2E5-315EF36F0C8F}"/>
              </a:ext>
            </a:extLst>
          </p:cNvPr>
          <p:cNvSpPr/>
          <p:nvPr/>
        </p:nvSpPr>
        <p:spPr>
          <a:xfrm>
            <a:off x="971600" y="1196752"/>
            <a:ext cx="7560840" cy="5026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</a:rPr>
              <a:t>Il sistema AVA (Autovalutazione – Valutazione periodica – Accreditamento) </a:t>
            </a:r>
            <a:r>
              <a:rPr lang="it-IT" dirty="0">
                <a:solidFill>
                  <a:srgbClr val="284A76"/>
                </a:solidFill>
                <a:latin typeface="Arial" panose="020B0604020202020204" pitchFamily="34" charset="0"/>
              </a:rPr>
              <a:t>ha l’obiettivo di migliorare la qualità della didattica e della ricerca svolte negli Atenei, attraverso l’applicazione di un modello di </a:t>
            </a:r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</a:rPr>
              <a:t>Assicurazione della Qualità (AQ) </a:t>
            </a:r>
            <a:r>
              <a:rPr lang="it-IT" dirty="0">
                <a:solidFill>
                  <a:srgbClr val="284A76"/>
                </a:solidFill>
                <a:latin typeface="Arial" panose="020B0604020202020204" pitchFamily="34" charset="0"/>
              </a:rPr>
              <a:t>fondato su procedure interne di progettazione, gestione, autovalutazione e miglioramento delle attività formative e scientifiche e su una verifica esterna effettuata in modo chiaro e trasparente.</a:t>
            </a:r>
          </a:p>
          <a:p>
            <a:pPr algn="just">
              <a:lnSpc>
                <a:spcPct val="150000"/>
              </a:lnSpc>
            </a:pPr>
            <a:r>
              <a:rPr lang="it-IT" dirty="0">
                <a:solidFill>
                  <a:srgbClr val="284A76"/>
                </a:solidFill>
                <a:latin typeface="Arial" panose="020B0604020202020204" pitchFamily="34" charset="0"/>
              </a:rPr>
              <a:t>La verifica si traduce in un giudizio di </a:t>
            </a:r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</a:rPr>
              <a:t>Accreditamento</a:t>
            </a:r>
            <a:r>
              <a:rPr lang="it-IT" dirty="0">
                <a:solidFill>
                  <a:srgbClr val="284A76"/>
                </a:solidFill>
                <a:latin typeface="Arial" panose="020B0604020202020204" pitchFamily="34" charset="0"/>
              </a:rPr>
              <a:t>, esito di un processo attraverso il quale vengono riconosciuti a un </a:t>
            </a:r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</a:rPr>
              <a:t>Ateneo (e ai suoi Corsi di Studio)</a:t>
            </a:r>
            <a:r>
              <a:rPr lang="it-IT" dirty="0">
                <a:solidFill>
                  <a:srgbClr val="284A76"/>
                </a:solidFill>
                <a:latin typeface="Arial" panose="020B0604020202020204" pitchFamily="34" charset="0"/>
              </a:rPr>
              <a:t> il possesso (</a:t>
            </a:r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</a:rPr>
              <a:t>Accreditamento iniziale</a:t>
            </a:r>
            <a:r>
              <a:rPr lang="it-IT" dirty="0">
                <a:solidFill>
                  <a:srgbClr val="284A76"/>
                </a:solidFill>
                <a:latin typeface="Arial" panose="020B0604020202020204" pitchFamily="34" charset="0"/>
              </a:rPr>
              <a:t>) o la permanenza (</a:t>
            </a:r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</a:rPr>
              <a:t>Accreditamento periodico</a:t>
            </a:r>
            <a:r>
              <a:rPr lang="it-IT" dirty="0">
                <a:solidFill>
                  <a:srgbClr val="284A76"/>
                </a:solidFill>
                <a:latin typeface="Arial" panose="020B0604020202020204" pitchFamily="34" charset="0"/>
              </a:rPr>
              <a:t>) dei </a:t>
            </a:r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</a:rPr>
              <a:t>Requisiti di Qualità </a:t>
            </a:r>
            <a:r>
              <a:rPr lang="it-IT" dirty="0">
                <a:solidFill>
                  <a:srgbClr val="284A76"/>
                </a:solidFill>
                <a:latin typeface="Arial" panose="020B0604020202020204" pitchFamily="34" charset="0"/>
              </a:rPr>
              <a:t>che lo rendono idoneo allo svolgimento delle proprie funzioni istituzionali.</a:t>
            </a:r>
            <a:endParaRPr lang="it-IT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095288E5-FF1D-6646-BD04-19A4AD1B7175}"/>
              </a:ext>
            </a:extLst>
          </p:cNvPr>
          <p:cNvSpPr txBox="1">
            <a:spLocks noChangeAspect="1"/>
          </p:cNvSpPr>
          <p:nvPr/>
        </p:nvSpPr>
        <p:spPr>
          <a:xfrm>
            <a:off x="467544" y="548680"/>
            <a:ext cx="8482013" cy="430213"/>
          </a:xfrm>
          <a:prstGeom prst="rect">
            <a:avLst/>
          </a:prstGeom>
          <a:solidFill>
            <a:srgbClr val="8A0000"/>
          </a:solidFill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it-IT" sz="2200" dirty="0">
                <a:solidFill>
                  <a:schemeClr val="bg1"/>
                </a:solidFill>
              </a:rPr>
              <a:t>Il sistema AVA e la CEV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CA9D77F6-C2E2-A64A-94A7-6524312B62F4}"/>
              </a:ext>
            </a:extLst>
          </p:cNvPr>
          <p:cNvSpPr txBox="1"/>
          <p:nvPr/>
        </p:nvSpPr>
        <p:spPr>
          <a:xfrm>
            <a:off x="520552" y="211138"/>
            <a:ext cx="4679950" cy="261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it-IT" sz="1100" b="1" i="1" dirty="0">
                <a:solidFill>
                  <a:srgbClr val="808080"/>
                </a:solidFill>
                <a:latin typeface="Calibri" panose="020F0502020204030204" pitchFamily="34" charset="0"/>
              </a:rPr>
              <a:t>Nucleo di valutazione </a:t>
            </a:r>
            <a:r>
              <a:rPr lang="it-IT" sz="1100" dirty="0">
                <a:solidFill>
                  <a:srgbClr val="808080"/>
                </a:solidFill>
                <a:latin typeface="Calibri" panose="020F0502020204030204" pitchFamily="34" charset="0"/>
              </a:rPr>
              <a:t>Università degli Studi di Milano-Bicocca </a:t>
            </a:r>
            <a:endParaRPr lang="it-IT" sz="1100" b="1" i="1" dirty="0">
              <a:solidFill>
                <a:srgbClr val="80808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86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xmlns="" id="{687EB973-9CA5-CC46-B2E5-315EF36F0C8F}"/>
              </a:ext>
            </a:extLst>
          </p:cNvPr>
          <p:cNvSpPr/>
          <p:nvPr/>
        </p:nvSpPr>
        <p:spPr>
          <a:xfrm>
            <a:off x="971600" y="1196752"/>
            <a:ext cx="7560840" cy="1702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dirty="0">
                <a:solidFill>
                  <a:srgbClr val="284A76"/>
                </a:solidFill>
                <a:latin typeface="Arial" panose="020B0604020202020204" pitchFamily="34" charset="0"/>
              </a:rPr>
              <a:t>Nell’ambito del Sistema AVA ciascun Ateneo affronta un processo di </a:t>
            </a:r>
            <a:r>
              <a:rPr lang="it-IT" b="1" dirty="0">
                <a:solidFill>
                  <a:srgbClr val="284A76"/>
                </a:solidFill>
                <a:latin typeface="Arial" panose="020B0604020202020204" pitchFamily="34" charset="0"/>
              </a:rPr>
              <a:t>Accreditamento Periodico </a:t>
            </a:r>
            <a:r>
              <a:rPr lang="it-IT" dirty="0">
                <a:solidFill>
                  <a:srgbClr val="284A76"/>
                </a:solidFill>
                <a:latin typeface="Arial" panose="020B0604020202020204" pitchFamily="34" charset="0"/>
              </a:rPr>
              <a:t>che viene effettuato attraverso </a:t>
            </a:r>
            <a:r>
              <a:rPr lang="it-IT" b="1" dirty="0">
                <a:solidFill>
                  <a:srgbClr val="284A76"/>
                </a:solidFill>
                <a:latin typeface="Arial" panose="020B0604020202020204" pitchFamily="34" charset="0"/>
              </a:rPr>
              <a:t>una visita (ogni 5 anni) da parte di una </a:t>
            </a:r>
            <a:r>
              <a:rPr lang="it-IT" b="1" dirty="0">
                <a:solidFill>
                  <a:srgbClr val="FF0000"/>
                </a:solidFill>
                <a:latin typeface="Arial" panose="020B0604020202020204" pitchFamily="34" charset="0"/>
              </a:rPr>
              <a:t>Commissione di Esperti Valutatori (CEV) 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xmlns="" id="{CA9D77F6-C2E2-A64A-94A7-6524312B62F4}"/>
              </a:ext>
            </a:extLst>
          </p:cNvPr>
          <p:cNvSpPr txBox="1"/>
          <p:nvPr/>
        </p:nvSpPr>
        <p:spPr>
          <a:xfrm>
            <a:off x="520552" y="211138"/>
            <a:ext cx="4679950" cy="261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it-IT" sz="1100" b="1" i="1" dirty="0">
                <a:solidFill>
                  <a:srgbClr val="808080"/>
                </a:solidFill>
                <a:latin typeface="Calibri" panose="020F0502020204030204" pitchFamily="34" charset="0"/>
              </a:rPr>
              <a:t>Nucleo di valutazione </a:t>
            </a:r>
            <a:r>
              <a:rPr lang="it-IT" sz="1100" dirty="0">
                <a:solidFill>
                  <a:srgbClr val="808080"/>
                </a:solidFill>
                <a:latin typeface="Calibri" panose="020F0502020204030204" pitchFamily="34" charset="0"/>
              </a:rPr>
              <a:t>Università degli Studi di Milano-Bicocca </a:t>
            </a:r>
            <a:endParaRPr lang="it-IT" sz="1100" b="1" i="1" dirty="0">
              <a:solidFill>
                <a:srgbClr val="808080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Immagine 1">
            <a:extLst>
              <a:ext uri="{FF2B5EF4-FFF2-40B4-BE49-F238E27FC236}">
                <a16:creationId xmlns:a16="http://schemas.microsoft.com/office/drawing/2014/main" xmlns="" id="{B5BC7117-D710-9442-B62E-6638AD863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3068960"/>
            <a:ext cx="84963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xmlns="" id="{DE958313-2E9E-4B45-84EA-DFD813DBC02B}"/>
              </a:ext>
            </a:extLst>
          </p:cNvPr>
          <p:cNvSpPr txBox="1">
            <a:spLocks noChangeAspect="1"/>
          </p:cNvSpPr>
          <p:nvPr/>
        </p:nvSpPr>
        <p:spPr>
          <a:xfrm>
            <a:off x="539552" y="596900"/>
            <a:ext cx="8266311" cy="430213"/>
          </a:xfrm>
          <a:prstGeom prst="rect">
            <a:avLst/>
          </a:prstGeom>
          <a:solidFill>
            <a:srgbClr val="8A0000"/>
          </a:solidFill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it-IT" sz="2200" dirty="0">
                <a:solidFill>
                  <a:schemeClr val="bg1"/>
                </a:solidFill>
              </a:rPr>
              <a:t>La visita di </a:t>
            </a:r>
            <a:r>
              <a:rPr lang="it-IT" sz="2200" dirty="0">
                <a:solidFill>
                  <a:schemeClr val="bg1"/>
                </a:solidFill>
                <a:latin typeface="+mj-lt"/>
              </a:rPr>
              <a:t>accreditamento</a:t>
            </a:r>
            <a:r>
              <a:rPr lang="it-IT" sz="2200" dirty="0">
                <a:solidFill>
                  <a:schemeClr val="bg1"/>
                </a:solidFill>
              </a:rPr>
              <a:t> periodico. La CEV</a:t>
            </a:r>
          </a:p>
        </p:txBody>
      </p:sp>
    </p:spTree>
    <p:extLst>
      <p:ext uri="{BB962C8B-B14F-4D97-AF65-F5344CB8AC3E}">
        <p14:creationId xmlns:p14="http://schemas.microsoft.com/office/powerpoint/2010/main" val="159356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8337CC14-A5FC-674F-8B5C-0A45ABA4F95D}"/>
              </a:ext>
            </a:extLst>
          </p:cNvPr>
          <p:cNvSpPr txBox="1"/>
          <p:nvPr/>
        </p:nvSpPr>
        <p:spPr>
          <a:xfrm>
            <a:off x="467544" y="150665"/>
            <a:ext cx="4679950" cy="26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it-IT" sz="1100" b="1" i="1" dirty="0">
                <a:solidFill>
                  <a:srgbClr val="808080"/>
                </a:solidFill>
                <a:latin typeface="Calibri" panose="020F0502020204030204" pitchFamily="34" charset="0"/>
              </a:rPr>
              <a:t>Nucleo di valutazione </a:t>
            </a:r>
            <a:r>
              <a:rPr lang="it-IT" sz="1100" dirty="0">
                <a:solidFill>
                  <a:srgbClr val="808080"/>
                </a:solidFill>
                <a:latin typeface="Calibri" panose="020F0502020204030204" pitchFamily="34" charset="0"/>
              </a:rPr>
              <a:t>Università degli Studi di Milano-Bicocca </a:t>
            </a:r>
            <a:endParaRPr lang="it-IT" sz="1100" b="1" i="1" dirty="0">
              <a:solidFill>
                <a:srgbClr val="808080"/>
              </a:solidFill>
              <a:latin typeface="Calibri" panose="020F0502020204030204" pitchFamily="34" charset="0"/>
            </a:endParaRPr>
          </a:p>
        </p:txBody>
      </p:sp>
      <p:sp>
        <p:nvSpPr>
          <p:cNvPr id="9221" name="CasellaDiTesto 1">
            <a:extLst>
              <a:ext uri="{FF2B5EF4-FFF2-40B4-BE49-F238E27FC236}">
                <a16:creationId xmlns:a16="http://schemas.microsoft.com/office/drawing/2014/main" xmlns="" id="{6643FBBB-DD7C-2742-B472-60032F07EDDC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290513" y="566738"/>
            <a:ext cx="8529637" cy="428625"/>
          </a:xfrm>
          <a:prstGeom prst="rect">
            <a:avLst/>
          </a:prstGeom>
          <a:solidFill>
            <a:srgbClr val="8A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2200">
                <a:solidFill>
                  <a:schemeClr val="bg1"/>
                </a:solidFill>
              </a:rPr>
              <a:t>Composizione della commissione di esperti valutatori</a:t>
            </a: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xmlns="" id="{B35BF08E-5FB4-5A4E-9237-9F809AB0FF27}"/>
              </a:ext>
            </a:extLst>
          </p:cNvPr>
          <p:cNvSpPr txBox="1"/>
          <p:nvPr/>
        </p:nvSpPr>
        <p:spPr>
          <a:xfrm>
            <a:off x="554706" y="1987253"/>
            <a:ext cx="2481262" cy="347662"/>
          </a:xfrm>
          <a:prstGeom prst="rect">
            <a:avLst/>
          </a:prstGeom>
          <a:ln w="9525">
            <a:solidFill>
              <a:srgbClr val="8A0000"/>
            </a:solidFill>
          </a:ln>
        </p:spPr>
        <p:txBody>
          <a:bodyPr lIns="0" tIns="38735" rIns="0" bIns="0">
            <a:spAutoFit/>
          </a:bodyPr>
          <a:lstStyle/>
          <a:p>
            <a:pPr marL="91440" eaLnBrk="1" fontAlgn="auto" hangingPunct="1">
              <a:spcBef>
                <a:spcPts val="305"/>
              </a:spcBef>
              <a:spcAft>
                <a:spcPts val="0"/>
              </a:spcAft>
              <a:defRPr/>
            </a:pPr>
            <a:r>
              <a:rPr sz="2000" spc="-5" dirty="0">
                <a:solidFill>
                  <a:prstClr val="black"/>
                </a:solidFill>
                <a:latin typeface="Arial"/>
                <a:cs typeface="Arial"/>
              </a:rPr>
              <a:t>Esperti di</a:t>
            </a:r>
            <a:r>
              <a:rPr sz="2000"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prstClr val="black"/>
                </a:solidFill>
                <a:latin typeface="Arial"/>
                <a:cs typeface="Arial"/>
              </a:rPr>
              <a:t>sistema</a:t>
            </a: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xmlns="" id="{74C24FC7-CACE-8046-A425-7C67E282A9D1}"/>
              </a:ext>
            </a:extLst>
          </p:cNvPr>
          <p:cNvSpPr txBox="1">
            <a:spLocks/>
          </p:cNvSpPr>
          <p:nvPr/>
        </p:nvSpPr>
        <p:spPr bwMode="auto">
          <a:xfrm>
            <a:off x="3917493" y="1988840"/>
            <a:ext cx="4902200" cy="346075"/>
          </a:xfrm>
          <a:prstGeom prst="rect">
            <a:avLst/>
          </a:prstGeom>
          <a:noFill/>
          <a:ln w="9525">
            <a:solidFill>
              <a:srgbClr val="8A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38100" rIns="0" bIns="0" anchor="ctr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92075" algn="l">
              <a:spcBef>
                <a:spcPts val="300"/>
              </a:spcBef>
              <a:defRPr/>
            </a:pPr>
            <a:r>
              <a:rPr lang="it-IT" sz="2000" kern="0" spc="-5" dirty="0">
                <a:solidFill>
                  <a:srgbClr val="000000"/>
                </a:solidFill>
              </a:rPr>
              <a:t>valutazione dei requisiti di</a:t>
            </a:r>
            <a:r>
              <a:rPr lang="it-IT" sz="2000" kern="0" spc="70" dirty="0">
                <a:solidFill>
                  <a:srgbClr val="000000"/>
                </a:solidFill>
              </a:rPr>
              <a:t> </a:t>
            </a:r>
            <a:r>
              <a:rPr lang="it-IT" sz="2000" kern="0" spc="-5" dirty="0">
                <a:solidFill>
                  <a:srgbClr val="000000"/>
                </a:solidFill>
              </a:rPr>
              <a:t>sede</a:t>
            </a:r>
            <a:endParaRPr lang="it-IT" sz="2000" kern="0" dirty="0"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xmlns="" id="{DCCE9523-588A-C646-AA90-307BC15D725F}"/>
              </a:ext>
            </a:extLst>
          </p:cNvPr>
          <p:cNvSpPr txBox="1"/>
          <p:nvPr/>
        </p:nvSpPr>
        <p:spPr>
          <a:xfrm>
            <a:off x="554706" y="2753221"/>
            <a:ext cx="2481262" cy="346075"/>
          </a:xfrm>
          <a:prstGeom prst="rect">
            <a:avLst/>
          </a:prstGeom>
          <a:ln w="9525">
            <a:solidFill>
              <a:srgbClr val="8A0000"/>
            </a:solidFill>
          </a:ln>
        </p:spPr>
        <p:txBody>
          <a:bodyPr lIns="0" tIns="38735" rIns="0" bIns="0">
            <a:spAutoFit/>
          </a:bodyPr>
          <a:lstStyle/>
          <a:p>
            <a:pPr marL="91440">
              <a:spcBef>
                <a:spcPts val="305"/>
              </a:spcBef>
              <a:defRPr/>
            </a:pPr>
            <a:r>
              <a:rPr sz="2000" spc="-5" dirty="0">
                <a:latin typeface="Arial"/>
                <a:cs typeface="Arial"/>
              </a:rPr>
              <a:t>Esperti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disciplinari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xmlns="" id="{2FB75CEE-3F96-4A4C-B2CA-D19F92F3DC35}"/>
              </a:ext>
            </a:extLst>
          </p:cNvPr>
          <p:cNvSpPr txBox="1"/>
          <p:nvPr/>
        </p:nvSpPr>
        <p:spPr>
          <a:xfrm>
            <a:off x="544693" y="3693815"/>
            <a:ext cx="2491275" cy="654666"/>
          </a:xfrm>
          <a:prstGeom prst="rect">
            <a:avLst/>
          </a:prstGeom>
          <a:ln w="9525">
            <a:solidFill>
              <a:srgbClr val="8A0000"/>
            </a:solidFill>
          </a:ln>
        </p:spPr>
        <p:txBody>
          <a:bodyPr wrap="square" lIns="0" tIns="38735" rIns="0" bIns="0">
            <a:spAutoFit/>
          </a:bodyPr>
          <a:lstStyle/>
          <a:p>
            <a:pPr marL="91440">
              <a:spcBef>
                <a:spcPts val="305"/>
              </a:spcBef>
              <a:defRPr/>
            </a:pPr>
            <a:r>
              <a:rPr lang="it-IT" sz="2000" b="1" spc="-5" dirty="0">
                <a:solidFill>
                  <a:srgbClr val="FF0000"/>
                </a:solidFill>
                <a:latin typeface="Arial"/>
                <a:cs typeface="Arial"/>
              </a:rPr>
              <a:t>STUDENTI VALUTATORI</a:t>
            </a:r>
            <a:endParaRPr lang="it-IT" sz="20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227" name="object 10">
            <a:extLst>
              <a:ext uri="{FF2B5EF4-FFF2-40B4-BE49-F238E27FC236}">
                <a16:creationId xmlns:a16="http://schemas.microsoft.com/office/drawing/2014/main" xmlns="" id="{C00B481B-A708-A240-A3B0-7D268F335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7493" y="2550815"/>
            <a:ext cx="4902200" cy="936625"/>
          </a:xfrm>
          <a:prstGeom prst="rect">
            <a:avLst/>
          </a:prstGeom>
          <a:noFill/>
          <a:ln w="9525">
            <a:solidFill>
              <a:srgbClr val="8A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12700" rIns="0" bIns="0">
            <a:spAutoFit/>
          </a:bodyPr>
          <a:lstStyle>
            <a:lvl1pPr marL="857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  <a:buFontTx/>
              <a:buNone/>
            </a:pPr>
            <a:r>
              <a:rPr lang="it-IT" altLang="it-IT" sz="2000">
                <a:cs typeface="Arial" panose="020B0604020202020204" pitchFamily="34" charset="0"/>
              </a:rPr>
              <a:t>valutazione dei requisiti di corso di studi  e dipartimenti (coordinati da esperti di  sistema)</a:t>
            </a:r>
          </a:p>
        </p:txBody>
      </p:sp>
      <p:sp>
        <p:nvSpPr>
          <p:cNvPr id="9228" name="object 23">
            <a:extLst>
              <a:ext uri="{FF2B5EF4-FFF2-40B4-BE49-F238E27FC236}">
                <a16:creationId xmlns:a16="http://schemas.microsoft.com/office/drawing/2014/main" xmlns="" id="{609623E6-66FF-1D45-A899-8F00A47E8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7493" y="3693815"/>
            <a:ext cx="4902200" cy="650875"/>
          </a:xfrm>
          <a:prstGeom prst="rect">
            <a:avLst/>
          </a:prstGeom>
          <a:noFill/>
          <a:ln w="9525">
            <a:solidFill>
              <a:srgbClr val="8A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12700" rIns="0" bIns="0">
            <a:spAutoFit/>
          </a:bodyPr>
          <a:lstStyle>
            <a:lvl1pPr marL="857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00"/>
              </a:spcBef>
              <a:buFontTx/>
              <a:buNone/>
            </a:pPr>
            <a:r>
              <a:rPr lang="it-IT" altLang="it-IT" sz="2000">
                <a:cs typeface="Arial" panose="020B0604020202020204" pitchFamily="34" charset="0"/>
              </a:rPr>
              <a:t>valutazione dei requisiti di sede e corso  di studi.</a:t>
            </a: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xmlns="" id="{FFD15939-2AC8-1749-BAC9-BC0E63D918EF}"/>
              </a:ext>
            </a:extLst>
          </p:cNvPr>
          <p:cNvSpPr>
            <a:spLocks/>
          </p:cNvSpPr>
          <p:nvPr/>
        </p:nvSpPr>
        <p:spPr>
          <a:xfrm>
            <a:off x="3333293" y="2790528"/>
            <a:ext cx="417513" cy="271462"/>
          </a:xfrm>
          <a:prstGeom prst="rightArrow">
            <a:avLst>
              <a:gd name="adj1" fmla="val 50000"/>
              <a:gd name="adj2" fmla="val 56154"/>
            </a:avLst>
          </a:prstGeom>
          <a:solidFill>
            <a:srgbClr val="8A0000"/>
          </a:solidFill>
          <a:ln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22" name="Freccia a destra 21">
            <a:extLst>
              <a:ext uri="{FF2B5EF4-FFF2-40B4-BE49-F238E27FC236}">
                <a16:creationId xmlns:a16="http://schemas.microsoft.com/office/drawing/2014/main" xmlns="" id="{5E4AB020-699D-8546-A209-6F5165D0D406}"/>
              </a:ext>
            </a:extLst>
          </p:cNvPr>
          <p:cNvSpPr>
            <a:spLocks/>
          </p:cNvSpPr>
          <p:nvPr/>
        </p:nvSpPr>
        <p:spPr>
          <a:xfrm>
            <a:off x="3330118" y="3882728"/>
            <a:ext cx="417513" cy="273050"/>
          </a:xfrm>
          <a:prstGeom prst="rightArrow">
            <a:avLst>
              <a:gd name="adj1" fmla="val 50000"/>
              <a:gd name="adj2" fmla="val 56154"/>
            </a:avLst>
          </a:prstGeom>
          <a:solidFill>
            <a:srgbClr val="8A0000"/>
          </a:solidFill>
          <a:ln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24" name="Freccia a destra 23">
            <a:extLst>
              <a:ext uri="{FF2B5EF4-FFF2-40B4-BE49-F238E27FC236}">
                <a16:creationId xmlns:a16="http://schemas.microsoft.com/office/drawing/2014/main" xmlns="" id="{47DC3C74-7682-9F46-B349-6837D9DA0C30}"/>
              </a:ext>
            </a:extLst>
          </p:cNvPr>
          <p:cNvSpPr>
            <a:spLocks/>
          </p:cNvSpPr>
          <p:nvPr/>
        </p:nvSpPr>
        <p:spPr>
          <a:xfrm>
            <a:off x="3333293" y="2011065"/>
            <a:ext cx="417513" cy="273050"/>
          </a:xfrm>
          <a:prstGeom prst="rightArrow">
            <a:avLst>
              <a:gd name="adj1" fmla="val 50000"/>
              <a:gd name="adj2" fmla="val 56154"/>
            </a:avLst>
          </a:prstGeom>
          <a:solidFill>
            <a:srgbClr val="8A0000"/>
          </a:solidFill>
          <a:ln>
            <a:solidFill>
              <a:srgbClr val="8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7656197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98B6AFCE-C391-AC45-AE0D-4514ADE61049}"/>
              </a:ext>
            </a:extLst>
          </p:cNvPr>
          <p:cNvSpPr txBox="1"/>
          <p:nvPr/>
        </p:nvSpPr>
        <p:spPr>
          <a:xfrm>
            <a:off x="444217" y="141288"/>
            <a:ext cx="4679950" cy="26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it-IT" sz="1100" b="1" i="1" dirty="0">
                <a:solidFill>
                  <a:srgbClr val="808080"/>
                </a:solidFill>
                <a:latin typeface="Calibri" panose="020F0502020204030204" pitchFamily="34" charset="0"/>
              </a:rPr>
              <a:t>Nucleo di valutazione </a:t>
            </a:r>
            <a:r>
              <a:rPr lang="it-IT" sz="1100" dirty="0">
                <a:solidFill>
                  <a:srgbClr val="808080"/>
                </a:solidFill>
                <a:latin typeface="Calibri" panose="020F0502020204030204" pitchFamily="34" charset="0"/>
              </a:rPr>
              <a:t>Università degli Studi di Milano-Bicocca </a:t>
            </a:r>
            <a:endParaRPr lang="it-IT" sz="1100" b="1" i="1" dirty="0">
              <a:solidFill>
                <a:srgbClr val="808080"/>
              </a:solidFill>
              <a:latin typeface="Calibri" panose="020F0502020204030204" pitchFamily="34" charset="0"/>
            </a:endParaRPr>
          </a:p>
        </p:txBody>
      </p:sp>
      <p:sp>
        <p:nvSpPr>
          <p:cNvPr id="20485" name="CasellaDiTesto 1">
            <a:extLst>
              <a:ext uri="{FF2B5EF4-FFF2-40B4-BE49-F238E27FC236}">
                <a16:creationId xmlns:a16="http://schemas.microsoft.com/office/drawing/2014/main" xmlns="" id="{3BF2C0FB-E39E-7F40-B98F-3A82E4681D6C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467544" y="514350"/>
            <a:ext cx="8457381" cy="430213"/>
          </a:xfrm>
          <a:prstGeom prst="rect">
            <a:avLst/>
          </a:prstGeom>
          <a:solidFill>
            <a:srgbClr val="8A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2200" dirty="0">
                <a:solidFill>
                  <a:schemeClr val="bg1"/>
                </a:solidFill>
              </a:rPr>
              <a:t>Requisiti di accreditamento, Indicatori e Punti di Attenzione</a:t>
            </a:r>
          </a:p>
        </p:txBody>
      </p:sp>
      <p:sp>
        <p:nvSpPr>
          <p:cNvPr id="20487" name="CasellaDiTesto 2">
            <a:extLst>
              <a:ext uri="{FF2B5EF4-FFF2-40B4-BE49-F238E27FC236}">
                <a16:creationId xmlns:a16="http://schemas.microsoft.com/office/drawing/2014/main" xmlns="" id="{359DB98B-6EA6-654D-9399-BFFF82850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22363"/>
            <a:ext cx="8385373" cy="2233612"/>
          </a:xfrm>
          <a:prstGeom prst="rect">
            <a:avLst/>
          </a:prstGeom>
          <a:noFill/>
          <a:ln w="9525">
            <a:solidFill>
              <a:srgbClr val="8A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it-IT" altLang="it-IT" sz="1800" b="1" dirty="0"/>
              <a:t>REQUISITO 1: </a:t>
            </a:r>
            <a:r>
              <a:rPr lang="it-IT" altLang="it-IT" sz="1800" dirty="0"/>
              <a:t>Visione, strategie e politiche di ateneo sulla qualità della didattica e ricerca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lang="it-IT" altLang="it-IT" sz="1800" dirty="0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it-IT" altLang="it-IT" sz="1800" b="1" dirty="0"/>
              <a:t>REQUISITO 2:</a:t>
            </a:r>
            <a:r>
              <a:rPr lang="it-IT" altLang="it-IT" sz="1800" dirty="0"/>
              <a:t> Valutazione del sistema di AQ adottato dall’Ateneo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lang="it-IT" altLang="it-IT" sz="1800" dirty="0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it-IT" altLang="it-IT" sz="1800" b="1" dirty="0"/>
              <a:t>REQUISITO 3:</a:t>
            </a:r>
            <a:r>
              <a:rPr lang="it-IT" altLang="it-IT" sz="1800" dirty="0"/>
              <a:t> Qualità dei </a:t>
            </a:r>
            <a:r>
              <a:rPr lang="it-IT" altLang="it-IT" sz="1800" dirty="0" err="1"/>
              <a:t>CdS</a:t>
            </a:r>
            <a:r>
              <a:rPr lang="it-IT" altLang="it-IT" sz="1800" dirty="0"/>
              <a:t> (per i soli corsi oggetto di visita)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lang="it-IT" altLang="it-IT" sz="1800" dirty="0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lang="it-IT" altLang="it-IT" sz="1800" b="1" dirty="0"/>
              <a:t>REQUISITO 4:</a:t>
            </a:r>
            <a:r>
              <a:rPr lang="it-IT" altLang="it-IT" sz="1800" dirty="0"/>
              <a:t> Qualità della ricerca e della terza missione</a:t>
            </a:r>
          </a:p>
        </p:txBody>
      </p:sp>
      <p:sp>
        <p:nvSpPr>
          <p:cNvPr id="20488" name="Rettangolo 2">
            <a:extLst>
              <a:ext uri="{FF2B5EF4-FFF2-40B4-BE49-F238E27FC236}">
                <a16:creationId xmlns:a16="http://schemas.microsoft.com/office/drawing/2014/main" xmlns="" id="{C8A7CB79-2A00-2E4D-A8C0-D0A9328F1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562350"/>
            <a:ext cx="8313364" cy="231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it-IT" altLang="it-IT" sz="1700" b="1" dirty="0"/>
              <a:t>Ogni Requisito </a:t>
            </a:r>
            <a:r>
              <a:rPr lang="it-IT" altLang="it-IT" sz="1700" dirty="0"/>
              <a:t>è articolato in una serie più o meno ampia di </a:t>
            </a:r>
            <a:r>
              <a:rPr lang="it-IT" altLang="it-IT" sz="1700" b="1" dirty="0"/>
              <a:t>INDICATORI (RN.X)</a:t>
            </a:r>
            <a:r>
              <a:rPr lang="it-IT" altLang="it-IT" sz="1700" dirty="0"/>
              <a:t>, che prendono in esame aspetti meritevoli di specifica considerazione. 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it-IT" altLang="it-IT" sz="1700" dirty="0"/>
          </a:p>
          <a:p>
            <a:pPr>
              <a:lnSpc>
                <a:spcPct val="50000"/>
              </a:lnSpc>
              <a:spcBef>
                <a:spcPct val="0"/>
              </a:spcBef>
            </a:pPr>
            <a:endParaRPr lang="it-IT" altLang="it-IT" sz="1700" dirty="0"/>
          </a:p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it-IT" altLang="it-IT" sz="1700" dirty="0"/>
              <a:t>Ad ogni</a:t>
            </a:r>
            <a:r>
              <a:rPr lang="it-IT" altLang="it-IT" sz="1700" b="1" dirty="0"/>
              <a:t> Indicatore </a:t>
            </a:r>
            <a:r>
              <a:rPr lang="it-IT" altLang="it-IT" sz="1700" dirty="0"/>
              <a:t>corrispondono </a:t>
            </a:r>
            <a:r>
              <a:rPr lang="it-IT" altLang="it-IT" sz="1700" b="1" dirty="0"/>
              <a:t>uno o più PUNTI DI ATTENZIONE (RN.X.N) </a:t>
            </a:r>
            <a:r>
              <a:rPr lang="it-IT" altLang="it-IT" sz="1700" dirty="0"/>
              <a:t>che ne agevolano la valutazione, scomponendola in aspetti da considerare che possono riguardare specifici attori (Organi di Governo,¨</a:t>
            </a:r>
            <a:r>
              <a:rPr lang="it-IT" altLang="it-IT" sz="1700" dirty="0" err="1"/>
              <a:t>CdS</a:t>
            </a:r>
            <a:r>
              <a:rPr lang="it-IT" altLang="it-IT" sz="1700" dirty="0"/>
              <a:t>¨, Dipartimenti… ) e utenti (docenti, </a:t>
            </a:r>
            <a:r>
              <a:rPr lang="it-IT" altLang="it-IT" sz="1700" b="1" dirty="0">
                <a:solidFill>
                  <a:srgbClr val="FF0000"/>
                </a:solidFill>
              </a:rPr>
              <a:t>STUDENTI</a:t>
            </a:r>
            <a:r>
              <a:rPr lang="it-IT" altLang="it-IT" sz="1700" dirty="0"/>
              <a:t>, interlocutori esterni) ed essere menzionati o regolati da specifici documenti di riferimento</a:t>
            </a:r>
            <a:r>
              <a:rPr lang="it-IT" altLang="it-IT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6597409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FF9AC865-1EDD-6947-AFF8-1603856C13E3}"/>
              </a:ext>
            </a:extLst>
          </p:cNvPr>
          <p:cNvSpPr txBox="1"/>
          <p:nvPr/>
        </p:nvSpPr>
        <p:spPr>
          <a:xfrm>
            <a:off x="539750" y="188913"/>
            <a:ext cx="4679950" cy="26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it-IT" sz="1100" b="1" i="1" dirty="0">
                <a:solidFill>
                  <a:srgbClr val="808080"/>
                </a:solidFill>
                <a:latin typeface="Calibri" panose="020F0502020204030204" pitchFamily="34" charset="0"/>
              </a:rPr>
              <a:t>Nucleo di valutazione </a:t>
            </a:r>
            <a:r>
              <a:rPr lang="it-IT" sz="1100" dirty="0">
                <a:solidFill>
                  <a:srgbClr val="808080"/>
                </a:solidFill>
                <a:latin typeface="Calibri" panose="020F0502020204030204" pitchFamily="34" charset="0"/>
              </a:rPr>
              <a:t>Università degli Studi di Milano-Bicocca </a:t>
            </a:r>
            <a:endParaRPr lang="it-IT" sz="1100" b="1" i="1" dirty="0">
              <a:solidFill>
                <a:srgbClr val="808080"/>
              </a:solidFill>
              <a:latin typeface="Calibri" panose="020F0502020204030204" pitchFamily="34" charset="0"/>
            </a:endParaRPr>
          </a:p>
        </p:txBody>
      </p:sp>
      <p:sp>
        <p:nvSpPr>
          <p:cNvPr id="12293" name="CasellaDiTesto 1">
            <a:extLst>
              <a:ext uri="{FF2B5EF4-FFF2-40B4-BE49-F238E27FC236}">
                <a16:creationId xmlns:a16="http://schemas.microsoft.com/office/drawing/2014/main" xmlns="" id="{CB1F4345-8E83-BB47-AA6A-C2DD3CD8420F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365125" y="536575"/>
            <a:ext cx="8455025" cy="430213"/>
          </a:xfrm>
          <a:prstGeom prst="rect">
            <a:avLst/>
          </a:prstGeom>
          <a:solidFill>
            <a:srgbClr val="8A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2200">
                <a:solidFill>
                  <a:schemeClr val="bg1"/>
                </a:solidFill>
              </a:rPr>
              <a:t>Fasi del processo di valutazione</a:t>
            </a:r>
          </a:p>
        </p:txBody>
      </p:sp>
      <p:sp>
        <p:nvSpPr>
          <p:cNvPr id="12294" name="object 6">
            <a:extLst>
              <a:ext uri="{FF2B5EF4-FFF2-40B4-BE49-F238E27FC236}">
                <a16:creationId xmlns:a16="http://schemas.microsoft.com/office/drawing/2014/main" xmlns="" id="{50C7E8E4-622B-6041-BCF1-3C351BC8F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364" y="1268760"/>
            <a:ext cx="8129588" cy="4942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12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843438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84343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84343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8434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8434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8434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8434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8434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8434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69900" indent="-457200" algn="just">
              <a:lnSpc>
                <a:spcPct val="150000"/>
              </a:lnSpc>
              <a:spcBef>
                <a:spcPts val="100"/>
              </a:spcBef>
              <a:buFontTx/>
              <a:buAutoNum type="alphaUcParenR"/>
            </a:pPr>
            <a:r>
              <a:rPr lang="it-IT" altLang="it-IT" sz="2400" b="1" dirty="0">
                <a:cs typeface="Arial" panose="020B0604020202020204" pitchFamily="34" charset="0"/>
              </a:rPr>
              <a:t>ESAME A DISTANZA</a:t>
            </a:r>
            <a:r>
              <a:rPr lang="it-IT" altLang="it-IT" sz="2400" dirty="0">
                <a:cs typeface="Arial" panose="020B0604020202020204" pitchFamily="34" charset="0"/>
              </a:rPr>
              <a:t>: la CEV inizia l’analisi della documentazione disponibile 2 mesi prima della visita (il </a:t>
            </a:r>
            <a:r>
              <a:rPr lang="it-IT" altLang="it-IT" sz="2400" i="1" dirty="0">
                <a:cs typeface="Arial" panose="020B0604020202020204" pitchFamily="34" charset="0"/>
              </a:rPr>
              <a:t>Prospetto di Sintesi</a:t>
            </a:r>
            <a:r>
              <a:rPr lang="it-IT" altLang="it-IT" sz="2400" dirty="0">
                <a:cs typeface="Arial" panose="020B0604020202020204" pitchFamily="34" charset="0"/>
              </a:rPr>
              <a:t> relativo alla Sede: autovalutazione)</a:t>
            </a:r>
          </a:p>
          <a:p>
            <a:pPr marL="469900" indent="-457200" algn="just">
              <a:lnSpc>
                <a:spcPct val="150000"/>
              </a:lnSpc>
              <a:spcBef>
                <a:spcPts val="100"/>
              </a:spcBef>
              <a:buFontTx/>
              <a:buAutoNum type="alphaUcParenR"/>
            </a:pPr>
            <a:endParaRPr lang="it-IT" altLang="it-IT" sz="24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2400" dirty="0">
                <a:cs typeface="Arial" panose="020B0604020202020204" pitchFamily="34" charset="0"/>
              </a:rPr>
              <a:t>B) </a:t>
            </a:r>
            <a:r>
              <a:rPr lang="it-IT" altLang="it-IT" sz="2400" b="1" dirty="0">
                <a:cs typeface="Arial" panose="020B0604020202020204" pitchFamily="34" charset="0"/>
              </a:rPr>
              <a:t>LA VISITA IN LOCO</a:t>
            </a:r>
            <a:r>
              <a:rPr lang="it-IT" altLang="it-IT" sz="2400" dirty="0">
                <a:cs typeface="Arial" panose="020B0604020202020204" pitchFamily="34" charset="0"/>
              </a:rPr>
              <a:t>: 5 giorni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2400" dirty="0">
                <a:cs typeface="Arial" panose="020B0604020202020204" pitchFamily="34" charset="0"/>
              </a:rPr>
              <a:t>(da Lunedi 11/3/19 a Venerdì 15/3/19)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it-IT" altLang="it-IT" sz="2400" dirty="0"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it-IT" altLang="it-IT" sz="2400" dirty="0"/>
              <a:t>C) </a:t>
            </a:r>
            <a:r>
              <a:rPr lang="it-IT" altLang="it-IT" sz="2400" b="1" dirty="0"/>
              <a:t>POST VISITA</a:t>
            </a:r>
            <a:r>
              <a:rPr lang="it-IT" altLang="it-IT" sz="2400" dirty="0"/>
              <a:t>: il monitoraggio delle criticità evidenziate dalla CEV</a:t>
            </a:r>
          </a:p>
        </p:txBody>
      </p:sp>
    </p:spTree>
    <p:extLst>
      <p:ext uri="{BB962C8B-B14F-4D97-AF65-F5344CB8AC3E}">
        <p14:creationId xmlns:p14="http://schemas.microsoft.com/office/powerpoint/2010/main" val="1276617450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sellaDiTesto 14">
            <a:extLst>
              <a:ext uri="{FF2B5EF4-FFF2-40B4-BE49-F238E27FC236}">
                <a16:creationId xmlns:a16="http://schemas.microsoft.com/office/drawing/2014/main" xmlns="" id="{FF9AC865-1EDD-6947-AFF8-1603856C13E3}"/>
              </a:ext>
            </a:extLst>
          </p:cNvPr>
          <p:cNvSpPr txBox="1"/>
          <p:nvPr/>
        </p:nvSpPr>
        <p:spPr>
          <a:xfrm>
            <a:off x="539750" y="188913"/>
            <a:ext cx="4679950" cy="26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it-IT" sz="1100" b="1" i="1" dirty="0">
                <a:solidFill>
                  <a:srgbClr val="808080"/>
                </a:solidFill>
                <a:latin typeface="Calibri" panose="020F0502020204030204" pitchFamily="34" charset="0"/>
              </a:rPr>
              <a:t>Nucleo di valutazione </a:t>
            </a:r>
            <a:r>
              <a:rPr lang="it-IT" sz="1100" dirty="0">
                <a:solidFill>
                  <a:srgbClr val="808080"/>
                </a:solidFill>
                <a:latin typeface="Calibri" panose="020F0502020204030204" pitchFamily="34" charset="0"/>
              </a:rPr>
              <a:t>Università degli Studi di Milano-Bicocca </a:t>
            </a:r>
            <a:endParaRPr lang="it-IT" sz="1100" b="1" i="1" dirty="0">
              <a:solidFill>
                <a:srgbClr val="808080"/>
              </a:solidFill>
              <a:latin typeface="Calibri" panose="020F0502020204030204" pitchFamily="34" charset="0"/>
            </a:endParaRPr>
          </a:p>
        </p:txBody>
      </p:sp>
      <p:sp>
        <p:nvSpPr>
          <p:cNvPr id="12293" name="CasellaDiTesto 1">
            <a:extLst>
              <a:ext uri="{FF2B5EF4-FFF2-40B4-BE49-F238E27FC236}">
                <a16:creationId xmlns:a16="http://schemas.microsoft.com/office/drawing/2014/main" xmlns="" id="{CB1F4345-8E83-BB47-AA6A-C2DD3CD8420F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365125" y="536575"/>
            <a:ext cx="8455025" cy="430213"/>
          </a:xfrm>
          <a:prstGeom prst="rect">
            <a:avLst/>
          </a:prstGeom>
          <a:solidFill>
            <a:srgbClr val="8A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it-IT" altLang="it-IT" sz="2200">
                <a:solidFill>
                  <a:schemeClr val="bg1"/>
                </a:solidFill>
              </a:rPr>
              <a:t>Fasi del processo di valutazione</a:t>
            </a:r>
          </a:p>
        </p:txBody>
      </p:sp>
      <p:sp>
        <p:nvSpPr>
          <p:cNvPr id="12294" name="object 6">
            <a:extLst>
              <a:ext uri="{FF2B5EF4-FFF2-40B4-BE49-F238E27FC236}">
                <a16:creationId xmlns:a16="http://schemas.microsoft.com/office/drawing/2014/main" xmlns="" id="{50C7E8E4-622B-6041-BCF1-3C351BC8F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364" y="1268760"/>
            <a:ext cx="8129588" cy="4942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127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>
                <a:tab pos="843438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843438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84343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8434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8434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8434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8434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8434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>
                <a:tab pos="84343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69900" indent="-457200" algn="just">
              <a:lnSpc>
                <a:spcPct val="150000"/>
              </a:lnSpc>
              <a:spcBef>
                <a:spcPts val="100"/>
              </a:spcBef>
              <a:buFontTx/>
              <a:buAutoNum type="alphaUcParenR"/>
            </a:pPr>
            <a:r>
              <a:rPr lang="it-IT" altLang="it-IT" sz="2400" b="1" dirty="0">
                <a:solidFill>
                  <a:srgbClr val="FF0000"/>
                </a:solidFill>
                <a:cs typeface="Arial" panose="020B0604020202020204" pitchFamily="34" charset="0"/>
              </a:rPr>
              <a:t>ESAME A DISTANZA</a:t>
            </a:r>
            <a:r>
              <a:rPr lang="it-IT" altLang="it-IT" sz="2400" dirty="0">
                <a:solidFill>
                  <a:srgbClr val="FF0000"/>
                </a:solidFill>
                <a:cs typeface="Arial" panose="020B0604020202020204" pitchFamily="34" charset="0"/>
              </a:rPr>
              <a:t>: la CEV inizia l’analisi della documentazione disponibile 2 mesi prima della visita (il </a:t>
            </a:r>
            <a:r>
              <a:rPr lang="it-IT" altLang="it-IT" sz="2400" i="1" dirty="0">
                <a:solidFill>
                  <a:srgbClr val="FF0000"/>
                </a:solidFill>
                <a:cs typeface="Arial" panose="020B0604020202020204" pitchFamily="34" charset="0"/>
              </a:rPr>
              <a:t>Prospetto di Sintesi</a:t>
            </a:r>
            <a:r>
              <a:rPr lang="it-IT" altLang="it-IT" sz="2400" dirty="0">
                <a:solidFill>
                  <a:srgbClr val="FF0000"/>
                </a:solidFill>
                <a:cs typeface="Arial" panose="020B0604020202020204" pitchFamily="34" charset="0"/>
              </a:rPr>
              <a:t> relativo alla Sede: autovalutazione)</a:t>
            </a:r>
          </a:p>
          <a:p>
            <a:pPr marL="469900" indent="-457200" algn="just">
              <a:lnSpc>
                <a:spcPct val="150000"/>
              </a:lnSpc>
              <a:spcBef>
                <a:spcPts val="100"/>
              </a:spcBef>
              <a:buFontTx/>
              <a:buAutoNum type="alphaUcParenR"/>
            </a:pPr>
            <a:endParaRPr lang="it-IT" altLang="it-IT" sz="24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2400" dirty="0">
                <a:cs typeface="Arial" panose="020B0604020202020204" pitchFamily="34" charset="0"/>
              </a:rPr>
              <a:t>B) LA VISITA IN LOCO: 5 giorni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it-IT" altLang="it-IT" sz="2400" dirty="0">
                <a:cs typeface="Arial" panose="020B0604020202020204" pitchFamily="34" charset="0"/>
              </a:rPr>
              <a:t>(da Lunedi 11/3/19 a Venerdì 15/3/19)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it-IT" altLang="it-IT" sz="2400" dirty="0"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it-IT" altLang="it-IT" sz="2400" dirty="0"/>
              <a:t>C) POST VISITA: il monitoraggio delle criticità evidenziate dalla CEV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xmlns="" id="{59C77F0E-D94C-1844-829E-2DC89D10298F}"/>
              </a:ext>
            </a:extLst>
          </p:cNvPr>
          <p:cNvSpPr/>
          <p:nvPr/>
        </p:nvSpPr>
        <p:spPr>
          <a:xfrm>
            <a:off x="548370" y="1268760"/>
            <a:ext cx="8403576" cy="1656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44850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dello slide elearning" id="{434F59AD-6402-7744-B9B5-01003B545435}" vid="{BB85BECE-DEC5-2843-ACA1-30EF91D6437E}"/>
    </a:ext>
  </a:extLst>
</a:theme>
</file>

<file path=ppt/theme/theme2.xml><?xml version="1.0" encoding="utf-8"?>
<a:theme xmlns:a="http://schemas.openxmlformats.org/drawingml/2006/main" name="1_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dello slide elearning" id="{434F59AD-6402-7744-B9B5-01003B545435}" vid="{BB85BECE-DEC5-2843-ACA1-30EF91D6437E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Struttura predefinita</Template>
  <TotalTime>182</TotalTime>
  <Words>2978</Words>
  <Application>Microsoft Office PowerPoint</Application>
  <PresentationFormat>Presentazione su schermo (4:3)</PresentationFormat>
  <Paragraphs>325</Paragraphs>
  <Slides>33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Times New Roman</vt:lpstr>
      <vt:lpstr>Verdana</vt:lpstr>
      <vt:lpstr>Struttura predefinita</vt:lpstr>
      <vt:lpstr>1_Struttura predefinita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Utente di Microsoft Office</dc:creator>
  <cp:lastModifiedBy>francesco rubini</cp:lastModifiedBy>
  <cp:revision>72</cp:revision>
  <dcterms:created xsi:type="dcterms:W3CDTF">2018-03-21T16:35:28Z</dcterms:created>
  <dcterms:modified xsi:type="dcterms:W3CDTF">2018-04-09T09:47:19Z</dcterms:modified>
</cp:coreProperties>
</file>