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21" Type="http://schemas.openxmlformats.org/officeDocument/2006/relationships/font" Target="fonts/Lato-boldItalic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ca846927c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ca846927c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dd47559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dd47559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d81d5492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d81d5492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463500" y="2313625"/>
            <a:ext cx="4039200" cy="26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Why is tourism so important to India?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0" y="0"/>
            <a:ext cx="2504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Team Name :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CodingDovahhe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7053600" y="32400"/>
            <a:ext cx="20904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Problem Code 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AM289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426450" y="32400"/>
            <a:ext cx="2291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Cisco DEVNET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50" y="538600"/>
            <a:ext cx="91440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Atithi Devo Bhava (A Virtual Travel Agent)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63500" y="1183125"/>
            <a:ext cx="82170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Problem Statement 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Fusing the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power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of WebEx platform with MindMeld AI with the current tourism industry to boost tourism in India 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major inconvenience for a frequent traveller is to keep switching to a variety of apps resulting in very confusing and tedious user experience.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4844425" y="2274025"/>
            <a:ext cx="3637800" cy="2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What n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eeds Considerations?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Tourism revenue not at par with other countries.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Changing trends in tourism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Untapped business opportunities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Hospitality Level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Tourist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Awareness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ourism marketing strategies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 b="60764" l="68250" r="11142" t="2950"/>
          <a:stretch/>
        </p:blipFill>
        <p:spPr>
          <a:xfrm>
            <a:off x="438238" y="2772675"/>
            <a:ext cx="1094579" cy="10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4">
            <a:alphaModFix/>
          </a:blip>
          <a:srcRect b="37628" l="0" r="0" t="0"/>
          <a:stretch/>
        </p:blipFill>
        <p:spPr>
          <a:xfrm>
            <a:off x="1741370" y="2816200"/>
            <a:ext cx="984517" cy="10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268675" y="3802200"/>
            <a:ext cx="14337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TOTAL EMPLOYMENT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Supported 42.673 million jobs in 2018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1516775" y="3881250"/>
            <a:ext cx="1433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INDIA’s GDP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Generated ₹16.91 lakh crore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3"/>
          <p:cNvPicPr preferRelativeResize="0"/>
          <p:nvPr/>
        </p:nvPicPr>
        <p:blipFill rotWithShape="1">
          <a:blip r:embed="rId5">
            <a:alphaModFix/>
          </a:blip>
          <a:srcRect b="61167" l="69044" r="11159" t="3193"/>
          <a:stretch/>
        </p:blipFill>
        <p:spPr>
          <a:xfrm>
            <a:off x="2934450" y="2816200"/>
            <a:ext cx="984524" cy="10335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/>
          <p:nvPr/>
        </p:nvSpPr>
        <p:spPr>
          <a:xfrm>
            <a:off x="2709863" y="3881250"/>
            <a:ext cx="14337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ANNUAL GROWTH RATE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In International tourist arrivals(2019)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0" y="0"/>
            <a:ext cx="2504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Team Name :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CodingDovahhe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7053600" y="32400"/>
            <a:ext cx="20904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Problem Code 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AM289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3426450" y="32400"/>
            <a:ext cx="2291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Cisco DEVNET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50" y="538600"/>
            <a:ext cx="91440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Atithi Devo Bhava (A Virtual Travel Agent)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411300" y="1812975"/>
            <a:ext cx="38322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Solution Overview: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Conversational AI-chatbo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t to guide tourists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Personalized multilingual AI ChatBot.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Recommendation -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places, hotels, local  specialities, beneficial packages for tourism, currency exchange outlets.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Focus on Security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Enhanced travel  experience leads to boost of tourism industry.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411300" y="3481575"/>
            <a:ext cx="3979200" cy="13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Technology stack: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Cisco WebEx Platform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MindMeld Conversational AI Playbook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Web Scraping using python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Cloud DB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458150" y="1284675"/>
            <a:ext cx="82278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Solution :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Tourists often get overwhelmed by the choices present to them. Thus a need arises to d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evelop  a context-based NLP chatbot to provide an all in one feature to the tourists.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150" y="1761525"/>
            <a:ext cx="3786800" cy="325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/>
          <p:nvPr/>
        </p:nvSpPr>
        <p:spPr>
          <a:xfrm>
            <a:off x="4788909" y="2763280"/>
            <a:ext cx="1411200" cy="62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Traveller arrived at destination</a:t>
            </a:r>
            <a:endParaRPr sz="1200"/>
          </a:p>
        </p:txBody>
      </p:sp>
      <p:sp>
        <p:nvSpPr>
          <p:cNvPr id="116" name="Google Shape;116;p15"/>
          <p:cNvSpPr/>
          <p:nvPr/>
        </p:nvSpPr>
        <p:spPr>
          <a:xfrm>
            <a:off x="2410963" y="670675"/>
            <a:ext cx="1673700" cy="88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Uses ChatBot for recommendation of places near him</a:t>
            </a:r>
            <a:endParaRPr sz="1200"/>
          </a:p>
        </p:txBody>
      </p:sp>
      <p:sp>
        <p:nvSpPr>
          <p:cNvPr id="117" name="Google Shape;117;p15"/>
          <p:cNvSpPr/>
          <p:nvPr/>
        </p:nvSpPr>
        <p:spPr>
          <a:xfrm>
            <a:off x="4730288" y="814200"/>
            <a:ext cx="1375500" cy="57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Planning of journey</a:t>
            </a:r>
            <a:endParaRPr sz="1200"/>
          </a:p>
        </p:txBody>
      </p:sp>
      <p:sp>
        <p:nvSpPr>
          <p:cNvPr id="118" name="Google Shape;118;p15"/>
          <p:cNvSpPr/>
          <p:nvPr/>
        </p:nvSpPr>
        <p:spPr>
          <a:xfrm>
            <a:off x="3601653" y="1750400"/>
            <a:ext cx="1717200" cy="62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Booking Transportation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[Flights,Bus,Train etc]</a:t>
            </a:r>
            <a:endParaRPr sz="1200"/>
          </a:p>
        </p:txBody>
      </p:sp>
      <p:sp>
        <p:nvSpPr>
          <p:cNvPr id="119" name="Google Shape;119;p15"/>
          <p:cNvSpPr/>
          <p:nvPr/>
        </p:nvSpPr>
        <p:spPr>
          <a:xfrm>
            <a:off x="5868438" y="1782200"/>
            <a:ext cx="1354500" cy="62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Booking Hotels</a:t>
            </a:r>
            <a:endParaRPr sz="1200"/>
          </a:p>
        </p:txBody>
      </p:sp>
      <p:sp>
        <p:nvSpPr>
          <p:cNvPr id="120" name="Google Shape;120;p15"/>
          <p:cNvSpPr/>
          <p:nvPr/>
        </p:nvSpPr>
        <p:spPr>
          <a:xfrm>
            <a:off x="2475438" y="4090650"/>
            <a:ext cx="1855800" cy="7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Tourist Attractions (Adventure/Historical)</a:t>
            </a:r>
            <a:endParaRPr sz="1200"/>
          </a:p>
        </p:txBody>
      </p:sp>
      <p:sp>
        <p:nvSpPr>
          <p:cNvPr id="121" name="Google Shape;121;p15"/>
          <p:cNvSpPr/>
          <p:nvPr/>
        </p:nvSpPr>
        <p:spPr>
          <a:xfrm>
            <a:off x="6590638" y="4090825"/>
            <a:ext cx="1929600" cy="77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Estimate price of tickets,local transport (Bus ,Auto) etc. to avoid fraud.</a:t>
            </a:r>
            <a:endParaRPr sz="1200"/>
          </a:p>
        </p:txBody>
      </p:sp>
      <p:sp>
        <p:nvSpPr>
          <p:cNvPr id="122" name="Google Shape;122;p15"/>
          <p:cNvSpPr/>
          <p:nvPr/>
        </p:nvSpPr>
        <p:spPr>
          <a:xfrm>
            <a:off x="4648713" y="4090825"/>
            <a:ext cx="1686000" cy="77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Estimated time to spend at a tourist location</a:t>
            </a:r>
            <a:endParaRPr sz="1200"/>
          </a:p>
        </p:txBody>
      </p:sp>
      <p:sp>
        <p:nvSpPr>
          <p:cNvPr id="123" name="Google Shape;123;p15"/>
          <p:cNvSpPr/>
          <p:nvPr/>
        </p:nvSpPr>
        <p:spPr>
          <a:xfrm>
            <a:off x="367338" y="2545050"/>
            <a:ext cx="2187600" cy="81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Gives feedback which is  valuable for improving recommendation system of our ChatBot</a:t>
            </a:r>
            <a:endParaRPr sz="1200"/>
          </a:p>
        </p:txBody>
      </p:sp>
      <p:sp>
        <p:nvSpPr>
          <p:cNvPr id="124" name="Google Shape;124;p15"/>
          <p:cNvSpPr/>
          <p:nvPr/>
        </p:nvSpPr>
        <p:spPr>
          <a:xfrm>
            <a:off x="262888" y="670675"/>
            <a:ext cx="1673700" cy="88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Feeling Adventurous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Let's</a:t>
            </a:r>
            <a:r>
              <a:rPr lang="en" sz="1200"/>
              <a:t> try atithi bot to start my </a:t>
            </a:r>
            <a:r>
              <a:rPr lang="en" sz="1200"/>
              <a:t>Adventure</a:t>
            </a:r>
            <a:r>
              <a:rPr lang="en" sz="1200"/>
              <a:t> tour</a:t>
            </a:r>
            <a:endParaRPr sz="1200"/>
          </a:p>
        </p:txBody>
      </p:sp>
      <p:sp>
        <p:nvSpPr>
          <p:cNvPr id="125" name="Google Shape;125;p15"/>
          <p:cNvSpPr/>
          <p:nvPr/>
        </p:nvSpPr>
        <p:spPr>
          <a:xfrm>
            <a:off x="7133725" y="2689076"/>
            <a:ext cx="1717200" cy="77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Recommend Local Food,User’s country food, it’s address and it’s Estimated cost</a:t>
            </a:r>
            <a:endParaRPr sz="1200"/>
          </a:p>
        </p:txBody>
      </p:sp>
      <p:cxnSp>
        <p:nvCxnSpPr>
          <p:cNvPr id="126" name="Google Shape;126;p15"/>
          <p:cNvCxnSpPr>
            <a:stCxn id="124" idx="3"/>
            <a:endCxn id="116" idx="1"/>
          </p:cNvCxnSpPr>
          <p:nvPr/>
        </p:nvCxnSpPr>
        <p:spPr>
          <a:xfrm>
            <a:off x="1936588" y="1114225"/>
            <a:ext cx="47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5"/>
          <p:cNvCxnSpPr>
            <a:stCxn id="116" idx="3"/>
            <a:endCxn id="117" idx="1"/>
          </p:cNvCxnSpPr>
          <p:nvPr/>
        </p:nvCxnSpPr>
        <p:spPr>
          <a:xfrm flipH="1" rot="10800000">
            <a:off x="4084663" y="1103425"/>
            <a:ext cx="6456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5"/>
          <p:cNvCxnSpPr>
            <a:stCxn id="117" idx="2"/>
            <a:endCxn id="119" idx="0"/>
          </p:cNvCxnSpPr>
          <p:nvPr/>
        </p:nvCxnSpPr>
        <p:spPr>
          <a:xfrm>
            <a:off x="5418038" y="1392600"/>
            <a:ext cx="1127700" cy="3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5"/>
          <p:cNvCxnSpPr>
            <a:endCxn id="118" idx="0"/>
          </p:cNvCxnSpPr>
          <p:nvPr/>
        </p:nvCxnSpPr>
        <p:spPr>
          <a:xfrm flipH="1">
            <a:off x="4460253" y="1360700"/>
            <a:ext cx="1145400" cy="3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5"/>
          <p:cNvCxnSpPr>
            <a:stCxn id="118" idx="2"/>
            <a:endCxn id="115" idx="0"/>
          </p:cNvCxnSpPr>
          <p:nvPr/>
        </p:nvCxnSpPr>
        <p:spPr>
          <a:xfrm>
            <a:off x="4460253" y="2373800"/>
            <a:ext cx="1034400" cy="3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5"/>
          <p:cNvCxnSpPr>
            <a:stCxn id="119" idx="2"/>
            <a:endCxn id="115" idx="0"/>
          </p:cNvCxnSpPr>
          <p:nvPr/>
        </p:nvCxnSpPr>
        <p:spPr>
          <a:xfrm flipH="1">
            <a:off x="5494488" y="2405600"/>
            <a:ext cx="1051200" cy="3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5"/>
          <p:cNvCxnSpPr>
            <a:stCxn id="115" idx="3"/>
            <a:endCxn id="125" idx="1"/>
          </p:cNvCxnSpPr>
          <p:nvPr/>
        </p:nvCxnSpPr>
        <p:spPr>
          <a:xfrm>
            <a:off x="6200109" y="3074980"/>
            <a:ext cx="93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5"/>
          <p:cNvCxnSpPr>
            <a:stCxn id="123" idx="0"/>
            <a:endCxn id="116" idx="1"/>
          </p:cNvCxnSpPr>
          <p:nvPr/>
        </p:nvCxnSpPr>
        <p:spPr>
          <a:xfrm flipH="1" rot="10800000">
            <a:off x="1461138" y="1114350"/>
            <a:ext cx="949800" cy="14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5"/>
          <p:cNvCxnSpPr>
            <a:stCxn id="115" idx="2"/>
            <a:endCxn id="122" idx="0"/>
          </p:cNvCxnSpPr>
          <p:nvPr/>
        </p:nvCxnSpPr>
        <p:spPr>
          <a:xfrm flipH="1">
            <a:off x="5491809" y="3386680"/>
            <a:ext cx="2700" cy="7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5"/>
          <p:cNvCxnSpPr>
            <a:stCxn id="115" idx="2"/>
            <a:endCxn id="120" idx="0"/>
          </p:cNvCxnSpPr>
          <p:nvPr/>
        </p:nvCxnSpPr>
        <p:spPr>
          <a:xfrm flipH="1">
            <a:off x="3403209" y="3386680"/>
            <a:ext cx="2091300" cy="7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5"/>
          <p:cNvCxnSpPr/>
          <p:nvPr/>
        </p:nvCxnSpPr>
        <p:spPr>
          <a:xfrm>
            <a:off x="5488999" y="3386698"/>
            <a:ext cx="2198700" cy="7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5"/>
          <p:cNvSpPr txBox="1"/>
          <p:nvPr/>
        </p:nvSpPr>
        <p:spPr>
          <a:xfrm>
            <a:off x="3065900" y="0"/>
            <a:ext cx="29820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USE CASE  [Adventure Tourism]</a:t>
            </a:r>
            <a:endParaRPr b="1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/>
          <p:nvPr/>
        </p:nvSpPr>
        <p:spPr>
          <a:xfrm>
            <a:off x="4710428" y="1027850"/>
            <a:ext cx="1231200" cy="2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Atithi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5589126" y="1605363"/>
            <a:ext cx="1231200" cy="2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general</a:t>
            </a:r>
            <a:endParaRPr b="1"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3727762" y="1605363"/>
            <a:ext cx="1231200" cy="2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faq</a:t>
            </a:r>
            <a:endParaRPr b="1"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1866399" y="1605363"/>
            <a:ext cx="1231200" cy="2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greeting</a:t>
            </a:r>
            <a:endParaRPr b="1"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7406153" y="1605363"/>
            <a:ext cx="1231200" cy="2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recommend</a:t>
            </a:r>
            <a:endParaRPr b="1"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205000" y="1605363"/>
            <a:ext cx="1231200" cy="272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DOMAINS</a:t>
            </a:r>
            <a:endParaRPr b="1"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8" name="Google Shape;148;p16"/>
          <p:cNvCxnSpPr/>
          <p:nvPr/>
        </p:nvCxnSpPr>
        <p:spPr>
          <a:xfrm flipH="1">
            <a:off x="1972618" y="1878023"/>
            <a:ext cx="19500" cy="13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6"/>
          <p:cNvSpPr/>
          <p:nvPr/>
        </p:nvSpPr>
        <p:spPr>
          <a:xfrm>
            <a:off x="205000" y="2495565"/>
            <a:ext cx="1231200" cy="272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INTENTS</a:t>
            </a:r>
            <a:endParaRPr b="1"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0" name="Google Shape;150;p16"/>
          <p:cNvCxnSpPr/>
          <p:nvPr/>
        </p:nvCxnSpPr>
        <p:spPr>
          <a:xfrm flipH="1">
            <a:off x="5727311" y="1878023"/>
            <a:ext cx="6900" cy="16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6"/>
          <p:cNvCxnSpPr/>
          <p:nvPr/>
        </p:nvCxnSpPr>
        <p:spPr>
          <a:xfrm flipH="1">
            <a:off x="7540480" y="1878023"/>
            <a:ext cx="6900" cy="23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6"/>
          <p:cNvCxnSpPr/>
          <p:nvPr/>
        </p:nvCxnSpPr>
        <p:spPr>
          <a:xfrm>
            <a:off x="1970704" y="2552576"/>
            <a:ext cx="2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6"/>
          <p:cNvCxnSpPr/>
          <p:nvPr/>
        </p:nvCxnSpPr>
        <p:spPr>
          <a:xfrm>
            <a:off x="5712809" y="2126666"/>
            <a:ext cx="2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6"/>
          <p:cNvCxnSpPr/>
          <p:nvPr/>
        </p:nvCxnSpPr>
        <p:spPr>
          <a:xfrm>
            <a:off x="7547380" y="2085999"/>
            <a:ext cx="2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6"/>
          <p:cNvCxnSpPr/>
          <p:nvPr/>
        </p:nvCxnSpPr>
        <p:spPr>
          <a:xfrm>
            <a:off x="1970704" y="3197302"/>
            <a:ext cx="2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6"/>
          <p:cNvCxnSpPr/>
          <p:nvPr/>
        </p:nvCxnSpPr>
        <p:spPr>
          <a:xfrm>
            <a:off x="7547380" y="2435078"/>
            <a:ext cx="2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6"/>
          <p:cNvCxnSpPr/>
          <p:nvPr/>
        </p:nvCxnSpPr>
        <p:spPr>
          <a:xfrm>
            <a:off x="5712809" y="2582109"/>
            <a:ext cx="2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6"/>
          <p:cNvSpPr/>
          <p:nvPr/>
        </p:nvSpPr>
        <p:spPr>
          <a:xfrm>
            <a:off x="2241597" y="2416248"/>
            <a:ext cx="809400" cy="2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greet</a:t>
            </a:r>
            <a:endParaRPr b="1"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2241584" y="3060975"/>
            <a:ext cx="809400" cy="2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exit</a:t>
            </a:r>
            <a:endParaRPr b="1"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6003558" y="2478404"/>
            <a:ext cx="872400" cy="201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get_location</a:t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3636522" y="1963476"/>
            <a:ext cx="14136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[No intents; Contains only knowledge base]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6003558" y="2931188"/>
            <a:ext cx="872400" cy="201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get_city</a:t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6003558" y="3381290"/>
            <a:ext cx="1041000" cy="201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get_person_info</a:t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7829508" y="2683133"/>
            <a:ext cx="872400" cy="201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get_food</a:t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7829508" y="2334054"/>
            <a:ext cx="872400" cy="201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get_travel</a:t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7829508" y="1984976"/>
            <a:ext cx="872400" cy="201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get_shops</a:t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6003558" y="2025643"/>
            <a:ext cx="872400" cy="201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="1"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et_theme</a:t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7829508" y="3381290"/>
            <a:ext cx="872400" cy="201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get_clinic</a:t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7829508" y="3730368"/>
            <a:ext cx="872400" cy="201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get_hotels</a:t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7829508" y="3032211"/>
            <a:ext cx="968100" cy="201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get_transport</a:t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7829508" y="4130773"/>
            <a:ext cx="1140900" cy="201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get_policeStation</a:t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16"/>
          <p:cNvCxnSpPr/>
          <p:nvPr/>
        </p:nvCxnSpPr>
        <p:spPr>
          <a:xfrm>
            <a:off x="7547380" y="2784156"/>
            <a:ext cx="2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6"/>
          <p:cNvCxnSpPr/>
          <p:nvPr/>
        </p:nvCxnSpPr>
        <p:spPr>
          <a:xfrm>
            <a:off x="7547380" y="3133235"/>
            <a:ext cx="2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6"/>
          <p:cNvCxnSpPr/>
          <p:nvPr/>
        </p:nvCxnSpPr>
        <p:spPr>
          <a:xfrm>
            <a:off x="7547368" y="3482313"/>
            <a:ext cx="2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6"/>
          <p:cNvCxnSpPr/>
          <p:nvPr/>
        </p:nvCxnSpPr>
        <p:spPr>
          <a:xfrm>
            <a:off x="7547368" y="3831392"/>
            <a:ext cx="2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6"/>
          <p:cNvCxnSpPr/>
          <p:nvPr/>
        </p:nvCxnSpPr>
        <p:spPr>
          <a:xfrm>
            <a:off x="7547368" y="4231797"/>
            <a:ext cx="2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16"/>
          <p:cNvSpPr txBox="1"/>
          <p:nvPr/>
        </p:nvSpPr>
        <p:spPr>
          <a:xfrm>
            <a:off x="3192587" y="4029818"/>
            <a:ext cx="17193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8" name="Google Shape;178;p16"/>
          <p:cNvCxnSpPr/>
          <p:nvPr/>
        </p:nvCxnSpPr>
        <p:spPr>
          <a:xfrm>
            <a:off x="5712809" y="3032211"/>
            <a:ext cx="2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6"/>
          <p:cNvCxnSpPr/>
          <p:nvPr/>
        </p:nvCxnSpPr>
        <p:spPr>
          <a:xfrm>
            <a:off x="5712809" y="3482313"/>
            <a:ext cx="2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16"/>
          <p:cNvSpPr/>
          <p:nvPr/>
        </p:nvSpPr>
        <p:spPr>
          <a:xfrm>
            <a:off x="205000" y="4231797"/>
            <a:ext cx="1231200" cy="272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ENTITIES</a:t>
            </a:r>
            <a:endParaRPr b="1"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1819348" y="3988336"/>
            <a:ext cx="3230700" cy="7596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theme, Police_Station, city, monuments, vehicles, hotels, clinics, food_items,</a:t>
            </a:r>
            <a:endParaRPr b="1"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local_food, foreign_food, natural_views,</a:t>
            </a:r>
            <a:endParaRPr b="1"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205000" y="998901"/>
            <a:ext cx="1231200" cy="330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 NAME</a:t>
            </a:r>
            <a:endParaRPr b="1"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1436200" y="1027850"/>
            <a:ext cx="689400" cy="2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 txBox="1"/>
          <p:nvPr/>
        </p:nvSpPr>
        <p:spPr>
          <a:xfrm>
            <a:off x="3375425" y="85725"/>
            <a:ext cx="24540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Hierarchy of Classifiers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