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7559675" cx="10080625"/>
  <p:notesSz cx="7559675" cy="10691800"/>
  <p:embeddedFontLst>
    <p:embeddedFont>
      <p:font typeface="Roboto"/>
      <p:regular r:id="rId16"/>
      <p:bold r:id="rId17"/>
      <p:italic r:id="rId18"/>
      <p:boldItalic r:id="rId19"/>
    </p:embeddedFont>
    <p:embeddedFont>
      <p:font typeface="Ramb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mbla-regular.fntdata"/><Relationship Id="rId11" Type="http://schemas.openxmlformats.org/officeDocument/2006/relationships/slide" Target="slides/slide7.xml"/><Relationship Id="rId22" Type="http://schemas.openxmlformats.org/officeDocument/2006/relationships/font" Target="fonts/Rambla-italic.fntdata"/><Relationship Id="rId10" Type="http://schemas.openxmlformats.org/officeDocument/2006/relationships/slide" Target="slides/slide6.xml"/><Relationship Id="rId21" Type="http://schemas.openxmlformats.org/officeDocument/2006/relationships/font" Target="fonts/Rambl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ambl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Thomas : identité</a:t>
            </a: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Thomas : identité</a:t>
            </a: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ENZO  Rappel du projet robot…, cadre du travail (l’équipe partie ailleurs), finit le technique -&gt; valorisation dans le but de la vente.</a:t>
            </a: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Pierrot</a:t>
            </a: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Thomas : </a:t>
            </a: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Thomas : A vérifier par celui qui a fait l’installateur, william ou rama je ne sais plus ?; test a distance williame</a:t>
            </a: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PIERROT 1 pas vidéo car facile grace a l’installeur et installer par des personnes connaissant l’informatique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2 permet la non dépendance du matériel, vendre SAV comme un service fait par notre société car programme en python dur pour les non experts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tient sur une page, trés simple et intuitif grace au tutoriel vidéo et a l’installateur, permert d’etre utilisé par des non spécialistes</a:t>
            </a: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PIERROT le but..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Pk ces choix pages facebook mieu que site web…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/>
              <a:t>Logo identification rapide</a:t>
            </a: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ENZO Choix vidéo car intuitif et le client aura forcément un ordi car notre livrable est pour un ordi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Pub choix des scenes et mode opératoire suspence musique, ressentis du client</a:t>
            </a:r>
            <a:r>
              <a:rPr lang="fr-FR"/>
              <a:t>...</a:t>
            </a:r>
            <a:r>
              <a:rPr lang="fr-FR"/>
              <a:t>.</a:t>
            </a: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ENZO</a:t>
            </a: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Relationship Id="rId7" Type="http://schemas.openxmlformats.org/officeDocument/2006/relationships/image" Target="../media/image10.png"/><Relationship Id="rId8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17.png"/><Relationship Id="rId7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16.png"/><Relationship Id="rId7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03.png"/><Relationship Id="rId9" Type="http://schemas.openxmlformats.org/officeDocument/2006/relationships/image" Target="../media/image12.jp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76000" y="12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/>
          <p:nvPr/>
        </p:nvSpPr>
        <p:spPr>
          <a:xfrm>
            <a:off x="1224000" y="9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/>
          <p:nvPr/>
        </p:nvSpPr>
        <p:spPr>
          <a:xfrm>
            <a:off x="1224000" y="1584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noFill/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/>
          <p:nvPr/>
        </p:nvSpPr>
        <p:spPr>
          <a:xfrm>
            <a:off x="1872000" y="12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/>
          <p:nvPr/>
        </p:nvSpPr>
        <p:spPr>
          <a:xfrm>
            <a:off x="2556000" y="972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54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/>
          <p:nvPr/>
        </p:nvSpPr>
        <p:spPr>
          <a:xfrm>
            <a:off x="3240000" y="12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/>
          <p:nvPr/>
        </p:nvSpPr>
        <p:spPr>
          <a:xfrm>
            <a:off x="3159000" y="1584000"/>
            <a:ext cx="3761999" cy="2736000"/>
          </a:xfrm>
          <a:custGeom>
            <a:pathLst>
              <a:path extrusionOk="0" h="120000" w="120000">
                <a:moveTo>
                  <a:pt x="29988" y="0"/>
                </a:moveTo>
                <a:lnTo>
                  <a:pt x="89988" y="0"/>
                </a:lnTo>
                <a:lnTo>
                  <a:pt x="119988" y="59992"/>
                </a:lnTo>
                <a:lnTo>
                  <a:pt x="89988" y="119984"/>
                </a:lnTo>
                <a:lnTo>
                  <a:pt x="29988" y="119984"/>
                </a:lnTo>
                <a:lnTo>
                  <a:pt x="0" y="59992"/>
                </a:lnTo>
                <a:lnTo>
                  <a:pt x="29988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/>
          <p:nvPr/>
        </p:nvSpPr>
        <p:spPr>
          <a:xfrm>
            <a:off x="6048000" y="4068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/>
          <p:nvPr/>
        </p:nvSpPr>
        <p:spPr>
          <a:xfrm>
            <a:off x="6696000" y="3744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36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/>
          <p:nvPr/>
        </p:nvSpPr>
        <p:spPr>
          <a:xfrm>
            <a:off x="6696000" y="4392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/>
          <p:nvPr/>
        </p:nvSpPr>
        <p:spPr>
          <a:xfrm>
            <a:off x="7344000" y="4068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/>
          <p:nvPr/>
        </p:nvSpPr>
        <p:spPr>
          <a:xfrm>
            <a:off x="8028000" y="435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/>
          <p:nvPr/>
        </p:nvSpPr>
        <p:spPr>
          <a:xfrm>
            <a:off x="8712000" y="4068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000" y="1836000"/>
            <a:ext cx="4733999" cy="230471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179000" y="3240000"/>
            <a:ext cx="2448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1800" u="none" cap="none" strike="noStrike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Thomas Fath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1800" u="none" cap="none" strike="noStrike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Pierre </a:t>
            </a:r>
            <a:r>
              <a:rPr b="1" lang="fr-FR" sz="1800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L</a:t>
            </a:r>
            <a:r>
              <a:rPr b="1" i="0" lang="fr-FR" sz="1800" u="none" cap="none" strike="noStrike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e </a:t>
            </a:r>
            <a:r>
              <a:rPr b="1" lang="fr-FR" sz="1800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B</a:t>
            </a:r>
            <a:r>
              <a:rPr b="1" i="0" lang="fr-FR" sz="1800" u="none" cap="none" strike="noStrike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orgne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1800" u="none" cap="none" strike="noStrike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Enzo Boull</a:t>
            </a:r>
            <a:r>
              <a:rPr b="1" i="0" lang="fr-FR" sz="1800" u="none" cap="none" strike="noStrike">
                <a:solidFill>
                  <a:srgbClr val="333333"/>
                </a:solidFill>
                <a:latin typeface="Rambla"/>
                <a:ea typeface="Rambla"/>
                <a:cs typeface="Rambla"/>
                <a:sym typeface="Rambla"/>
              </a:rPr>
              <a:t>y</a:t>
            </a:r>
          </a:p>
        </p:txBody>
      </p:sp>
      <p:sp>
        <p:nvSpPr>
          <p:cNvPr id="76" name="Shape 76"/>
          <p:cNvSpPr/>
          <p:nvPr/>
        </p:nvSpPr>
        <p:spPr>
          <a:xfrm>
            <a:off x="0" y="6480000"/>
            <a:ext cx="10079999" cy="10800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320" y="6564239"/>
            <a:ext cx="2497680" cy="92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590160"/>
            <a:ext cx="2375999" cy="82583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1066500" y="3042000"/>
            <a:ext cx="2673000" cy="1944000"/>
          </a:xfrm>
          <a:custGeom>
            <a:pathLst>
              <a:path extrusionOk="0" h="120000" w="120000">
                <a:moveTo>
                  <a:pt x="29987" y="0"/>
                </a:moveTo>
                <a:lnTo>
                  <a:pt x="89979" y="0"/>
                </a:lnTo>
                <a:lnTo>
                  <a:pt x="119983" y="59977"/>
                </a:lnTo>
                <a:lnTo>
                  <a:pt x="89979" y="119977"/>
                </a:lnTo>
                <a:lnTo>
                  <a:pt x="29987" y="119977"/>
                </a:lnTo>
                <a:lnTo>
                  <a:pt x="0" y="59977"/>
                </a:lnTo>
                <a:lnTo>
                  <a:pt x="29987" y="0"/>
                </a:lnTo>
              </a:path>
            </a:pathLst>
          </a:custGeom>
          <a:noFill/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/>
        </p:nvSpPr>
        <p:spPr>
          <a:xfrm>
            <a:off x="6849360" y="3122640"/>
            <a:ext cx="3167999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Gnubiquity</a:t>
            </a:r>
          </a:p>
        </p:txBody>
      </p:sp>
      <p:sp>
        <p:nvSpPr>
          <p:cNvPr id="81" name="Shape 81"/>
          <p:cNvSpPr/>
          <p:nvPr/>
        </p:nvSpPr>
        <p:spPr>
          <a:xfrm>
            <a:off x="6757525" y="3466200"/>
            <a:ext cx="2194200" cy="159000"/>
          </a:xfrm>
          <a:custGeom>
            <a:pathLst>
              <a:path extrusionOk="0" h="6360" w="87768">
                <a:moveTo>
                  <a:pt x="0" y="6360"/>
                </a:moveTo>
                <a:lnTo>
                  <a:pt x="82680" y="6360"/>
                </a:lnTo>
                <a:lnTo>
                  <a:pt x="87768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890000" y="740160"/>
            <a:ext cx="6299999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o n c l u s i o n</a:t>
            </a:r>
          </a:p>
        </p:txBody>
      </p:sp>
      <p:sp>
        <p:nvSpPr>
          <p:cNvPr id="255" name="Shape 255"/>
          <p:cNvSpPr/>
          <p:nvPr/>
        </p:nvSpPr>
        <p:spPr>
          <a:xfrm>
            <a:off x="719" y="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/>
          <p:nvPr/>
        </p:nvSpPr>
        <p:spPr>
          <a:xfrm>
            <a:off x="64872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0" y="36000"/>
            <a:ext cx="11829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719" y="72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59" name="Shape 259"/>
          <p:cNvCxnSpPr/>
          <p:nvPr/>
        </p:nvCxnSpPr>
        <p:spPr>
          <a:xfrm>
            <a:off x="288000" y="1296000"/>
            <a:ext cx="9791999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Shape 260"/>
          <p:cNvSpPr/>
          <p:nvPr/>
        </p:nvSpPr>
        <p:spPr>
          <a:xfrm>
            <a:off x="0" y="6912000"/>
            <a:ext cx="10079999" cy="64368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320" y="6917039"/>
            <a:ext cx="1921679" cy="7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917760"/>
            <a:ext cx="1835999" cy="6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225" y="2453475"/>
            <a:ext cx="31908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4644360" y="6948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260850" y="2242200"/>
            <a:ext cx="45165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Semestre 9</a:t>
            </a:r>
          </a:p>
          <a:p>
            <a:pPr indent="-381000" lvl="0" marL="914400" rtl="0" algn="l">
              <a:spcBef>
                <a:spcPts val="0"/>
              </a:spcBef>
              <a:buSzPct val="100000"/>
              <a:buFont typeface="Calibri"/>
              <a:buChar char="-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Création d’un livrable</a:t>
            </a:r>
          </a:p>
          <a:p>
            <a:pPr indent="-381000" lvl="0" marL="914400" rtl="0" algn="l">
              <a:spcBef>
                <a:spcPts val="0"/>
              </a:spcBef>
              <a:buSzPct val="100000"/>
              <a:buFont typeface="Calibri"/>
              <a:buChar char="-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Création d’une identité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Projet global</a:t>
            </a:r>
          </a:p>
          <a:p>
            <a:pPr indent="-381000" lvl="0" marL="914400" rtl="0" algn="l">
              <a:spcBef>
                <a:spcPts val="0"/>
              </a:spcBef>
              <a:buSzPct val="100000"/>
              <a:buFont typeface="Calibri"/>
              <a:buChar char="-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Participer à tous les étapes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Premier projet autonome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Objectifs remplis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1890000" y="740160"/>
            <a:ext cx="63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 o n s</a:t>
            </a:r>
          </a:p>
        </p:txBody>
      </p:sp>
      <p:sp>
        <p:nvSpPr>
          <p:cNvPr id="271" name="Shape 271"/>
          <p:cNvSpPr/>
          <p:nvPr/>
        </p:nvSpPr>
        <p:spPr>
          <a:xfrm>
            <a:off x="719" y="36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/>
          <p:nvPr/>
        </p:nvSpPr>
        <p:spPr>
          <a:xfrm>
            <a:off x="64872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19" y="36000"/>
            <a:ext cx="11829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719" y="720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75" name="Shape 275"/>
          <p:cNvCxnSpPr/>
          <p:nvPr/>
        </p:nvCxnSpPr>
        <p:spPr>
          <a:xfrm>
            <a:off x="288000" y="1296000"/>
            <a:ext cx="9792000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Shape 276"/>
          <p:cNvSpPr/>
          <p:nvPr/>
        </p:nvSpPr>
        <p:spPr>
          <a:xfrm>
            <a:off x="0" y="6912000"/>
            <a:ext cx="10080000" cy="6438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320" y="6917039"/>
            <a:ext cx="1921800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917760"/>
            <a:ext cx="1836000" cy="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4644360" y="6948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24" y="3731887"/>
            <a:ext cx="2399875" cy="23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841075" y="2159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/>
          <p:nvPr/>
        </p:nvSpPr>
        <p:spPr>
          <a:xfrm>
            <a:off x="1489075" y="1835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/>
          <p:nvPr/>
        </p:nvSpPr>
        <p:spPr>
          <a:xfrm>
            <a:off x="1489075" y="2483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noFill/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/>
          <p:nvPr/>
        </p:nvSpPr>
        <p:spPr>
          <a:xfrm>
            <a:off x="2137075" y="2159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/>
          <p:nvPr/>
        </p:nvSpPr>
        <p:spPr>
          <a:xfrm>
            <a:off x="2821075" y="1871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54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/>
          <p:nvPr/>
        </p:nvSpPr>
        <p:spPr>
          <a:xfrm>
            <a:off x="3505075" y="2159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/>
          <p:nvPr/>
        </p:nvSpPr>
        <p:spPr>
          <a:xfrm>
            <a:off x="3424075" y="2483825"/>
            <a:ext cx="3762000" cy="2736000"/>
          </a:xfrm>
          <a:custGeom>
            <a:pathLst>
              <a:path extrusionOk="0" h="120000" w="120000">
                <a:moveTo>
                  <a:pt x="29988" y="0"/>
                </a:moveTo>
                <a:lnTo>
                  <a:pt x="89988" y="0"/>
                </a:lnTo>
                <a:lnTo>
                  <a:pt x="119988" y="59992"/>
                </a:lnTo>
                <a:lnTo>
                  <a:pt x="89988" y="119984"/>
                </a:lnTo>
                <a:lnTo>
                  <a:pt x="29988" y="119984"/>
                </a:lnTo>
                <a:lnTo>
                  <a:pt x="0" y="59992"/>
                </a:lnTo>
                <a:lnTo>
                  <a:pt x="29988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/>
          <p:nvPr/>
        </p:nvSpPr>
        <p:spPr>
          <a:xfrm>
            <a:off x="6313075" y="4967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/>
          <p:nvPr/>
        </p:nvSpPr>
        <p:spPr>
          <a:xfrm>
            <a:off x="6961075" y="4643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36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/>
          <p:nvPr/>
        </p:nvSpPr>
        <p:spPr>
          <a:xfrm>
            <a:off x="6961075" y="5291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/>
          <p:nvPr/>
        </p:nvSpPr>
        <p:spPr>
          <a:xfrm>
            <a:off x="7609075" y="4967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/>
          <p:nvPr/>
        </p:nvSpPr>
        <p:spPr>
          <a:xfrm>
            <a:off x="8293075" y="5255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/>
          <p:nvPr/>
        </p:nvSpPr>
        <p:spPr>
          <a:xfrm>
            <a:off x="8977075" y="4967825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075" y="2735825"/>
            <a:ext cx="4734000" cy="23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7114435" y="4022465"/>
            <a:ext cx="316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Gnubiquity</a:t>
            </a:r>
          </a:p>
        </p:txBody>
      </p:sp>
      <p:sp>
        <p:nvSpPr>
          <p:cNvPr id="296" name="Shape 296"/>
          <p:cNvSpPr/>
          <p:nvPr/>
        </p:nvSpPr>
        <p:spPr>
          <a:xfrm>
            <a:off x="7022600" y="4366025"/>
            <a:ext cx="2194200" cy="159000"/>
          </a:xfrm>
          <a:custGeom>
            <a:pathLst>
              <a:path extrusionOk="0" h="6360" w="87768">
                <a:moveTo>
                  <a:pt x="0" y="6360"/>
                </a:moveTo>
                <a:lnTo>
                  <a:pt x="82680" y="6360"/>
                </a:lnTo>
                <a:lnTo>
                  <a:pt x="87768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/>
          <p:nvPr/>
        </p:nvSpPr>
        <p:spPr>
          <a:xfrm>
            <a:off x="64800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" y="36000"/>
            <a:ext cx="11829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0" y="72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/>
        </p:nvSpPr>
        <p:spPr>
          <a:xfrm>
            <a:off x="2628000" y="775800"/>
            <a:ext cx="482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2200"/>
              <a:t>I n t r o d u c t i o n </a:t>
            </a:r>
            <a:r>
              <a:rPr b="0" lang="fr-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288000" y="1296000"/>
            <a:ext cx="9791999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/>
          <p:nvPr/>
        </p:nvSpPr>
        <p:spPr>
          <a:xfrm>
            <a:off x="0" y="6912000"/>
            <a:ext cx="10079999" cy="64368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320" y="6917039"/>
            <a:ext cx="1921679" cy="7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917760"/>
            <a:ext cx="1835999" cy="6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883209" y="5009750"/>
            <a:ext cx="415500" cy="432000"/>
          </a:xfrm>
          <a:prstGeom prst="ellipse">
            <a:avLst/>
          </a:prstGeom>
          <a:solidFill>
            <a:srgbClr val="00CCFF"/>
          </a:solidFill>
          <a:ln cap="flat" cmpd="sng" w="9525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92000" y="5441750"/>
            <a:ext cx="597900" cy="637800"/>
          </a:xfrm>
          <a:prstGeom prst="round2SameRect">
            <a:avLst>
              <a:gd fmla="val 43477" name="adj1"/>
              <a:gd fmla="val 0" name="adj2"/>
            </a:avLst>
          </a:prstGeom>
          <a:solidFill>
            <a:srgbClr val="00CCFF"/>
          </a:solidFill>
          <a:ln cap="flat" cmpd="sng" w="9525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389900" y="5083850"/>
            <a:ext cx="858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2400"/>
              <a:t>x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724350" y="5248345"/>
            <a:ext cx="1042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>
                <a:solidFill>
                  <a:schemeClr val="dk1"/>
                </a:solidFill>
              </a:rPr>
              <a:t>5</a:t>
            </a:r>
          </a:p>
        </p:txBody>
      </p:sp>
      <p:pic>
        <p:nvPicPr>
          <p:cNvPr descr="valorisation-d-entreprise.jpg"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0050" y="2527087"/>
            <a:ext cx="5829300" cy="291465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" name="Shape 100"/>
          <p:cNvSpPr txBox="1"/>
          <p:nvPr/>
        </p:nvSpPr>
        <p:spPr>
          <a:xfrm>
            <a:off x="516600" y="1479875"/>
            <a:ext cx="39948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Analyse/Besoin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Cahier des charges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Développement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343925" y="1636575"/>
            <a:ext cx="191400" cy="25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2ACD9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724350" y="5248345"/>
            <a:ext cx="1042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029900" y="5606150"/>
            <a:ext cx="58293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36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Valorisation du Projet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36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/>
          <p:nvPr/>
        </p:nvSpPr>
        <p:spPr>
          <a:xfrm>
            <a:off x="648000" y="360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" y="36000"/>
            <a:ext cx="11829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0" y="720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/>
        </p:nvSpPr>
        <p:spPr>
          <a:xfrm>
            <a:off x="2628000" y="775800"/>
            <a:ext cx="482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o m m a i r e :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32312" y="1644475"/>
            <a:ext cx="9216000" cy="4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Rendu du Livrable :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Optimisation du code					     						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Création d'un installateur										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Valorisation du Projet 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- Documentations													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Supports de communication										4</a:t>
            </a:r>
          </a:p>
          <a:p>
            <a:pPr indent="45720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rtl="0">
              <a:spcBef>
                <a:spcPts val="0"/>
              </a:spcBef>
              <a:buSzPct val="25000"/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Audio																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3018000" y="1945600"/>
            <a:ext cx="7043700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3504400" y="3961525"/>
            <a:ext cx="6604500" cy="1170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288000" y="1296000"/>
            <a:ext cx="9792000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555600" y="2295400"/>
            <a:ext cx="215700" cy="1098000"/>
          </a:xfrm>
          <a:custGeom>
            <a:pathLst>
              <a:path extrusionOk="0" h="120000" w="120000">
                <a:moveTo>
                  <a:pt x="119800" y="0"/>
                </a:moveTo>
                <a:cubicBezTo>
                  <a:pt x="59800" y="0"/>
                  <a:pt x="0" y="5918"/>
                  <a:pt x="0" y="11856"/>
                </a:cubicBezTo>
                <a:lnTo>
                  <a:pt x="0" y="108103"/>
                </a:lnTo>
                <a:cubicBezTo>
                  <a:pt x="0" y="114041"/>
                  <a:pt x="59800" y="119980"/>
                  <a:pt x="119800" y="119980"/>
                </a:cubicBezTo>
              </a:path>
            </a:pathLst>
          </a:custGeom>
          <a:noFill/>
          <a:ln cap="flat" cmpd="sng" w="19050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55600" y="4242500"/>
            <a:ext cx="215700" cy="1820400"/>
          </a:xfrm>
          <a:custGeom>
            <a:pathLst>
              <a:path extrusionOk="0" h="120000" w="120000">
                <a:moveTo>
                  <a:pt x="119800" y="0"/>
                </a:moveTo>
                <a:cubicBezTo>
                  <a:pt x="59900" y="0"/>
                  <a:pt x="0" y="8164"/>
                  <a:pt x="0" y="16362"/>
                </a:cubicBezTo>
                <a:lnTo>
                  <a:pt x="0" y="103604"/>
                </a:lnTo>
                <a:cubicBezTo>
                  <a:pt x="0" y="111802"/>
                  <a:pt x="59900" y="119966"/>
                  <a:pt x="119800" y="119966"/>
                </a:cubicBezTo>
              </a:path>
            </a:pathLst>
          </a:custGeom>
          <a:noFill/>
          <a:ln cap="flat" cmpd="sng" w="19050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0" y="6912000"/>
            <a:ext cx="10080000" cy="6438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320" y="6917039"/>
            <a:ext cx="1921800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917760"/>
            <a:ext cx="1836000" cy="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890000" y="740160"/>
            <a:ext cx="6299999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e n d u   d u   l i v r a b l e</a:t>
            </a:r>
          </a:p>
        </p:txBody>
      </p:sp>
      <p:sp>
        <p:nvSpPr>
          <p:cNvPr id="127" name="Shape 127"/>
          <p:cNvSpPr/>
          <p:nvPr/>
        </p:nvSpPr>
        <p:spPr>
          <a:xfrm>
            <a:off x="719" y="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/>
          <p:nvPr/>
        </p:nvSpPr>
        <p:spPr>
          <a:xfrm>
            <a:off x="64872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0" y="36000"/>
            <a:ext cx="11829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719" y="72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1" name="Shape 131"/>
          <p:cNvCxnSpPr/>
          <p:nvPr/>
        </p:nvCxnSpPr>
        <p:spPr>
          <a:xfrm>
            <a:off x="288000" y="1296000"/>
            <a:ext cx="9791999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/>
          <p:nvPr/>
        </p:nvSpPr>
        <p:spPr>
          <a:xfrm>
            <a:off x="0" y="6912000"/>
            <a:ext cx="10079999" cy="64368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320" y="6917039"/>
            <a:ext cx="1921679" cy="7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917760"/>
            <a:ext cx="1835999" cy="6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440725" y="1738350"/>
            <a:ext cx="9555000" cy="4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Optimisation du code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nettoyage des portions inutiles </a:t>
            </a: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commentaires, indentation</a:t>
            </a: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optimisation des commandes</a:t>
            </a: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enlever les informations utilisées pour le debug	</a:t>
            </a:r>
          </a:p>
          <a:p>
            <a:pPr indent="457200" lvl="0" marL="45720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modifications et mises à jour future faciles</a:t>
            </a: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compréhension/ réutilisation par un tiers (github)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644360" y="6948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000" y="3147850"/>
            <a:ext cx="2955042" cy="173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254400" y="2130600"/>
            <a:ext cx="4992625" cy="159000"/>
          </a:xfrm>
          <a:custGeom>
            <a:pathLst>
              <a:path extrusionOk="0" h="6360" w="199705">
                <a:moveTo>
                  <a:pt x="0" y="6360"/>
                </a:moveTo>
                <a:lnTo>
                  <a:pt x="190800" y="6360"/>
                </a:lnTo>
                <a:lnTo>
                  <a:pt x="199705" y="0"/>
                </a:lnTo>
              </a:path>
            </a:pathLst>
          </a:custGeom>
          <a:noFill/>
          <a:ln cap="flat" cmpd="sng" w="19050">
            <a:solidFill>
              <a:srgbClr val="02ACD9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1890000" y="740160"/>
            <a:ext cx="6299999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e n d u   d u   l i v r a b l e</a:t>
            </a:r>
          </a:p>
        </p:txBody>
      </p:sp>
      <p:sp>
        <p:nvSpPr>
          <p:cNvPr id="144" name="Shape 144"/>
          <p:cNvSpPr/>
          <p:nvPr/>
        </p:nvSpPr>
        <p:spPr>
          <a:xfrm>
            <a:off x="719" y="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/>
          <p:nvPr/>
        </p:nvSpPr>
        <p:spPr>
          <a:xfrm>
            <a:off x="64872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0" y="36000"/>
            <a:ext cx="11829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19" y="72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8" name="Shape 148"/>
          <p:cNvCxnSpPr/>
          <p:nvPr/>
        </p:nvCxnSpPr>
        <p:spPr>
          <a:xfrm>
            <a:off x="288000" y="1296000"/>
            <a:ext cx="9791999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Shape 149"/>
          <p:cNvSpPr/>
          <p:nvPr/>
        </p:nvSpPr>
        <p:spPr>
          <a:xfrm>
            <a:off x="0" y="6912000"/>
            <a:ext cx="10079999" cy="64368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320" y="6917039"/>
            <a:ext cx="1921679" cy="7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917760"/>
            <a:ext cx="1835999" cy="6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679294" y="1779450"/>
            <a:ext cx="71625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Création d'un installateur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		</a:t>
            </a: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modules et logiciels nécessaires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bibliothèques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packaging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rapidité d’installation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2286000" marR="0" rtl="0" algn="l">
              <a:spcBef>
                <a:spcPts val="0"/>
              </a:spcBef>
              <a:buSzPct val="100000"/>
              <a:buFont typeface="Calibri"/>
              <a:buChar char="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utilisable par un non expert</a:t>
            </a:r>
          </a:p>
          <a:p>
            <a:pPr indent="45720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644360" y="6948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2969" y="2988915"/>
            <a:ext cx="1964605" cy="187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254400" y="2130600"/>
            <a:ext cx="4992625" cy="159000"/>
          </a:xfrm>
          <a:custGeom>
            <a:pathLst>
              <a:path extrusionOk="0" h="6360" w="199705">
                <a:moveTo>
                  <a:pt x="0" y="6360"/>
                </a:moveTo>
                <a:lnTo>
                  <a:pt x="190800" y="6360"/>
                </a:lnTo>
                <a:lnTo>
                  <a:pt x="199705" y="0"/>
                </a:lnTo>
              </a:path>
            </a:pathLst>
          </a:custGeom>
          <a:noFill/>
          <a:ln cap="flat" cmpd="sng" w="19050">
            <a:solidFill>
              <a:srgbClr val="02ACD9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0" y="6912000"/>
            <a:ext cx="10079999" cy="64368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320" y="6917039"/>
            <a:ext cx="1921679" cy="7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00" y="6917760"/>
            <a:ext cx="1835999" cy="6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521000" y="740160"/>
            <a:ext cx="7037999" cy="65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a l o r i s a t i o n   d u   P r o j e t</a:t>
            </a:r>
          </a:p>
        </p:txBody>
      </p:sp>
      <p:sp>
        <p:nvSpPr>
          <p:cNvPr id="164" name="Shape 164"/>
          <p:cNvSpPr/>
          <p:nvPr/>
        </p:nvSpPr>
        <p:spPr>
          <a:xfrm>
            <a:off x="359" y="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/>
          <p:nvPr/>
        </p:nvSpPr>
        <p:spPr>
          <a:xfrm>
            <a:off x="64836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59" y="36000"/>
            <a:ext cx="11829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359" y="72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36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8" name="Shape 168"/>
          <p:cNvCxnSpPr/>
          <p:nvPr/>
        </p:nvCxnSpPr>
        <p:spPr>
          <a:xfrm>
            <a:off x="288000" y="1296000"/>
            <a:ext cx="9791999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1116000" y="1391400"/>
            <a:ext cx="51324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Documentations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				Manuel d’installation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				Manuel d’adaptabilité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457200" lvl="0" marL="1828800" marR="0" rtl="0" algn="l">
              <a:spcBef>
                <a:spcPts val="0"/>
              </a:spcBef>
              <a:buSzPct val="25000"/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Vidéo tutoriel</a:t>
            </a:r>
          </a:p>
        </p:txBody>
      </p:sp>
      <p:sp>
        <p:nvSpPr>
          <p:cNvPr id="170" name="Shape 170"/>
          <p:cNvSpPr/>
          <p:nvPr/>
        </p:nvSpPr>
        <p:spPr>
          <a:xfrm>
            <a:off x="4644360" y="6948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350" y="2051075"/>
            <a:ext cx="1662900" cy="16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6925" y="2102396"/>
            <a:ext cx="2856450" cy="4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7050" y="4430975"/>
            <a:ext cx="1873500" cy="17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211800" y="4563300"/>
            <a:ext cx="222600" cy="637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962525" y="2067000"/>
            <a:ext cx="222600" cy="1662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54400" y="1749600"/>
            <a:ext cx="4992625" cy="159000"/>
          </a:xfrm>
          <a:custGeom>
            <a:pathLst>
              <a:path extrusionOk="0" h="6360" w="199705">
                <a:moveTo>
                  <a:pt x="0" y="6360"/>
                </a:moveTo>
                <a:lnTo>
                  <a:pt x="190800" y="6360"/>
                </a:lnTo>
                <a:lnTo>
                  <a:pt x="199705" y="0"/>
                </a:lnTo>
              </a:path>
            </a:pathLst>
          </a:custGeom>
          <a:noFill/>
          <a:ln cap="flat" cmpd="sng" w="19050">
            <a:solidFill>
              <a:srgbClr val="02ACD9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6912000"/>
            <a:ext cx="10080000" cy="6438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320" y="6917039"/>
            <a:ext cx="1921800" cy="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00" y="6917760"/>
            <a:ext cx="1836000" cy="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521000" y="740160"/>
            <a:ext cx="703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a l o r i s a t i o n   d u   P r o j e t</a:t>
            </a:r>
          </a:p>
        </p:txBody>
      </p:sp>
      <p:sp>
        <p:nvSpPr>
          <p:cNvPr id="185" name="Shape 185"/>
          <p:cNvSpPr/>
          <p:nvPr/>
        </p:nvSpPr>
        <p:spPr>
          <a:xfrm>
            <a:off x="359" y="36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/>
          <p:nvPr/>
        </p:nvSpPr>
        <p:spPr>
          <a:xfrm>
            <a:off x="648360" y="360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59" y="36000"/>
            <a:ext cx="11829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359" y="720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36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9" name="Shape 189"/>
          <p:cNvCxnSpPr/>
          <p:nvPr/>
        </p:nvCxnSpPr>
        <p:spPr>
          <a:xfrm>
            <a:off x="288000" y="1296000"/>
            <a:ext cx="9792000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Shape 190"/>
          <p:cNvSpPr txBox="1"/>
          <p:nvPr/>
        </p:nvSpPr>
        <p:spPr>
          <a:xfrm>
            <a:off x="732025" y="1792975"/>
            <a:ext cx="25182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Pin’s</a:t>
            </a:r>
          </a:p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Page Facebook</a:t>
            </a:r>
          </a:p>
          <a:p>
            <a:pPr lvl="0" marR="0" rt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Poster</a:t>
            </a:r>
          </a:p>
        </p:txBody>
      </p:sp>
      <p:sp>
        <p:nvSpPr>
          <p:cNvPr id="191" name="Shape 191"/>
          <p:cNvSpPr/>
          <p:nvPr/>
        </p:nvSpPr>
        <p:spPr>
          <a:xfrm>
            <a:off x="4644000" y="6948000"/>
            <a:ext cx="792000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4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25" y="1626712"/>
            <a:ext cx="6512399" cy="484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ns.png" id="193" name="Shape 193"/>
          <p:cNvPicPr preferRelativeResize="0"/>
          <p:nvPr/>
        </p:nvPicPr>
        <p:blipFill rotWithShape="1">
          <a:blip r:embed="rId7">
            <a:alphaModFix/>
          </a:blip>
          <a:srcRect b="18000" l="14483" r="16053" t="15672"/>
          <a:stretch/>
        </p:blipFill>
        <p:spPr>
          <a:xfrm>
            <a:off x="427225" y="4221524"/>
            <a:ext cx="2394751" cy="171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679000" y="2211125"/>
            <a:ext cx="2142900" cy="69600"/>
          </a:xfrm>
          <a:prstGeom prst="rect">
            <a:avLst/>
          </a:prstGeom>
          <a:noFill/>
          <a:ln cap="flat" cmpd="sng" w="1905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79000" y="2972875"/>
            <a:ext cx="2142900" cy="69600"/>
          </a:xfrm>
          <a:prstGeom prst="rect">
            <a:avLst/>
          </a:prstGeom>
          <a:noFill/>
          <a:ln cap="flat" cmpd="sng" w="1905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79000" y="3651000"/>
            <a:ext cx="2142900" cy="69600"/>
          </a:xfrm>
          <a:prstGeom prst="rect">
            <a:avLst/>
          </a:prstGeom>
          <a:noFill/>
          <a:ln cap="flat" cmpd="sng" w="1905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5400000">
            <a:off x="596625" y="4025525"/>
            <a:ext cx="4867200" cy="69600"/>
          </a:xfrm>
          <a:prstGeom prst="rect">
            <a:avLst/>
          </a:prstGeom>
          <a:noFill/>
          <a:ln cap="flat" cmpd="sng" w="1905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2234550" y="2649150"/>
            <a:ext cx="5258700" cy="2637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6912000"/>
            <a:ext cx="10079999" cy="64368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320" y="6917039"/>
            <a:ext cx="1921679" cy="7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00" y="6917760"/>
            <a:ext cx="1835999" cy="6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521000" y="740160"/>
            <a:ext cx="7037999" cy="65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a l o r i s a t i o n   d u   P r o j e t</a:t>
            </a:r>
          </a:p>
        </p:txBody>
      </p:sp>
      <p:sp>
        <p:nvSpPr>
          <p:cNvPr id="207" name="Shape 207"/>
          <p:cNvSpPr/>
          <p:nvPr/>
        </p:nvSpPr>
        <p:spPr>
          <a:xfrm>
            <a:off x="359" y="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/>
          <p:nvPr/>
        </p:nvSpPr>
        <p:spPr>
          <a:xfrm>
            <a:off x="64836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59" y="36000"/>
            <a:ext cx="11829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359" y="72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36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1" name="Shape 211"/>
          <p:cNvCxnSpPr/>
          <p:nvPr/>
        </p:nvCxnSpPr>
        <p:spPr>
          <a:xfrm>
            <a:off x="288000" y="1296000"/>
            <a:ext cx="9791999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2000" y="3180550"/>
            <a:ext cx="1873500" cy="1764000"/>
          </a:xfrm>
          <a:prstGeom prst="rect">
            <a:avLst/>
          </a:prstGeom>
          <a:noFill/>
          <a:ln cap="flat" cmpd="sng" w="9525">
            <a:solidFill>
              <a:srgbClr val="02ACD9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3" name="Shape 213"/>
          <p:cNvSpPr txBox="1"/>
          <p:nvPr/>
        </p:nvSpPr>
        <p:spPr>
          <a:xfrm>
            <a:off x="3060312" y="5918350"/>
            <a:ext cx="396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2400" strike="noStrike">
                <a:solidFill>
                  <a:srgbClr val="00CCFF"/>
                </a:solidFill>
                <a:latin typeface="Roboto"/>
                <a:ea typeface="Roboto"/>
                <a:cs typeface="Roboto"/>
                <a:sym typeface="Roboto"/>
              </a:rPr>
              <a:t>Vidéo Bande Annonce</a:t>
            </a:r>
          </a:p>
        </p:txBody>
      </p:sp>
      <p:sp>
        <p:nvSpPr>
          <p:cNvPr id="214" name="Shape 214"/>
          <p:cNvSpPr/>
          <p:nvPr/>
        </p:nvSpPr>
        <p:spPr>
          <a:xfrm>
            <a:off x="4644000" y="6948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5" name="Shape 215"/>
          <p:cNvSpPr/>
          <p:nvPr/>
        </p:nvSpPr>
        <p:spPr>
          <a:xfrm>
            <a:off x="285625" y="4975500"/>
            <a:ext cx="2217725" cy="336000"/>
          </a:xfrm>
          <a:custGeom>
            <a:pathLst>
              <a:path extrusionOk="0" h="13440" w="88709">
                <a:moveTo>
                  <a:pt x="75940" y="0"/>
                </a:moveTo>
                <a:lnTo>
                  <a:pt x="88709" y="13440"/>
                </a:lnTo>
                <a:lnTo>
                  <a:pt x="0" y="13440"/>
                </a:lnTo>
              </a:path>
            </a:pathLst>
          </a:custGeom>
          <a:noFill/>
          <a:ln cap="flat" cmpd="sng" w="19050">
            <a:solidFill>
              <a:srgbClr val="02ACD9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6" name="Shape 216"/>
          <p:cNvSpPr/>
          <p:nvPr/>
        </p:nvSpPr>
        <p:spPr>
          <a:xfrm rot="10800000">
            <a:off x="7208850" y="2649150"/>
            <a:ext cx="2217725" cy="336000"/>
          </a:xfrm>
          <a:custGeom>
            <a:pathLst>
              <a:path extrusionOk="0" h="13440" w="88709">
                <a:moveTo>
                  <a:pt x="75940" y="0"/>
                </a:moveTo>
                <a:lnTo>
                  <a:pt x="88709" y="13440"/>
                </a:lnTo>
                <a:lnTo>
                  <a:pt x="0" y="13440"/>
                </a:lnTo>
              </a:path>
            </a:pathLst>
          </a:custGeom>
          <a:noFill/>
          <a:ln cap="flat" cmpd="sng" w="19050">
            <a:solidFill>
              <a:srgbClr val="02ACD9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17" name="Shape 217"/>
          <p:cNvCxnSpPr/>
          <p:nvPr/>
        </p:nvCxnSpPr>
        <p:spPr>
          <a:xfrm rot="10800000">
            <a:off x="2088000" y="1865700"/>
            <a:ext cx="0" cy="2940300"/>
          </a:xfrm>
          <a:prstGeom prst="straightConnector1">
            <a:avLst/>
          </a:prstGeom>
          <a:noFill/>
          <a:ln cap="flat" cmpd="sng" w="19050">
            <a:solidFill>
              <a:srgbClr val="02AC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7599925" y="3093375"/>
            <a:ext cx="0" cy="2940300"/>
          </a:xfrm>
          <a:prstGeom prst="straightConnector1">
            <a:avLst/>
          </a:prstGeom>
          <a:noFill/>
          <a:ln cap="flat" cmpd="sng" w="19050">
            <a:solidFill>
              <a:srgbClr val="02AC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 txBox="1"/>
          <p:nvPr/>
        </p:nvSpPr>
        <p:spPr>
          <a:xfrm>
            <a:off x="551000" y="3724350"/>
            <a:ext cx="1398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Scénario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028650" y="3818950"/>
            <a:ext cx="1398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Montage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234550" y="1929075"/>
            <a:ext cx="5075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Transmettre un message &amp; Tournage</a:t>
            </a:r>
          </a:p>
        </p:txBody>
      </p:sp>
      <p:pic>
        <p:nvPicPr>
          <p:cNvPr descr="imovie400.jpg" id="222" name="Shape 2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6600" y="4470312"/>
            <a:ext cx="2282575" cy="22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nthetiser-clavier-piano-61-touches-pro-topkoo-1.jp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999" y="5008274"/>
            <a:ext cx="1621450" cy="16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0" y="6912000"/>
            <a:ext cx="10079999" cy="64368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320" y="6917039"/>
            <a:ext cx="1921679" cy="7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0" y="6917760"/>
            <a:ext cx="1835999" cy="6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521000" y="740160"/>
            <a:ext cx="7037999" cy="65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a l o r i s a t i o n   d u   P r o j e t</a:t>
            </a:r>
          </a:p>
        </p:txBody>
      </p:sp>
      <p:sp>
        <p:nvSpPr>
          <p:cNvPr id="232" name="Shape 232"/>
          <p:cNvSpPr/>
          <p:nvPr/>
        </p:nvSpPr>
        <p:spPr>
          <a:xfrm>
            <a:off x="359" y="36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/>
          <p:nvPr/>
        </p:nvSpPr>
        <p:spPr>
          <a:xfrm>
            <a:off x="648360" y="36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4" name="Shape 2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59" y="36000"/>
            <a:ext cx="118296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359" y="720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36000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36" name="Shape 236"/>
          <p:cNvCxnSpPr/>
          <p:nvPr/>
        </p:nvCxnSpPr>
        <p:spPr>
          <a:xfrm>
            <a:off x="288000" y="1296000"/>
            <a:ext cx="9791999" cy="0"/>
          </a:xfrm>
          <a:prstGeom prst="straightConnector1">
            <a:avLst/>
          </a:prstGeom>
          <a:noFill/>
          <a:ln cap="flat" cmpd="sng" w="9525">
            <a:solidFill>
              <a:srgbClr val="1C1C1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Shape 2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8148" y="2342550"/>
            <a:ext cx="1754700" cy="17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2108" y="2342550"/>
            <a:ext cx="1754700" cy="17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88000" y="3888600"/>
            <a:ext cx="3960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Musique de fond du Tutoriel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364000" y="3888600"/>
            <a:ext cx="4500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fr-FR" sz="2400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Sample caractéristique du projet</a:t>
            </a:r>
          </a:p>
        </p:txBody>
      </p:sp>
      <p:sp>
        <p:nvSpPr>
          <p:cNvPr id="241" name="Shape 241"/>
          <p:cNvSpPr/>
          <p:nvPr/>
        </p:nvSpPr>
        <p:spPr>
          <a:xfrm>
            <a:off x="4644360" y="6948000"/>
            <a:ext cx="791999" cy="57600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89918" y="0"/>
                </a:lnTo>
                <a:lnTo>
                  <a:pt x="119945" y="59962"/>
                </a:lnTo>
                <a:lnTo>
                  <a:pt x="89918" y="119925"/>
                </a:lnTo>
                <a:lnTo>
                  <a:pt x="29972" y="119925"/>
                </a:lnTo>
                <a:lnTo>
                  <a:pt x="0" y="59962"/>
                </a:lnTo>
                <a:lnTo>
                  <a:pt x="29972" y="0"/>
                </a:lnTo>
              </a:path>
            </a:pathLst>
          </a:custGeom>
          <a:solidFill>
            <a:srgbClr val="333333"/>
          </a:solidFill>
          <a:ln cap="flat" cmpd="sng" w="18000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4000" lIns="99000" rIns="99000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32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9750" y="1458675"/>
            <a:ext cx="45165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Rendre le tutoriel 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Facile </a:t>
            </a: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fr-FR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Agréable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121750" y="1458675"/>
            <a:ext cx="45165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Rendre le logo 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24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reconnaissable</a:t>
            </a: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fr-FR" sz="24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Vivant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0" y="6248725"/>
            <a:ext cx="1008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-FR" sz="1800">
                <a:latin typeface="Calibri"/>
                <a:ea typeface="Calibri"/>
                <a:cs typeface="Calibri"/>
                <a:sym typeface="Calibri"/>
              </a:rPr>
              <a:t>Créativité 			Choix des instruments	 		Composition 		Juxtaposition vidéo</a:t>
            </a:r>
          </a:p>
        </p:txBody>
      </p:sp>
      <p:sp>
        <p:nvSpPr>
          <p:cNvPr id="245" name="Shape 245"/>
          <p:cNvSpPr/>
          <p:nvPr/>
        </p:nvSpPr>
        <p:spPr>
          <a:xfrm>
            <a:off x="1597200" y="6399325"/>
            <a:ext cx="9699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CCFF"/>
          </a:solidFill>
          <a:ln cap="flat" cmpd="sng" w="9525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934100" y="6399325"/>
            <a:ext cx="7920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CCFF"/>
          </a:solidFill>
          <a:ln cap="flat" cmpd="sng" w="9525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228525" y="6399325"/>
            <a:ext cx="4512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CCFF"/>
          </a:solidFill>
          <a:ln cap="flat" cmpd="sng" w="9525">
            <a:solidFill>
              <a:srgbClr val="02AC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eatured-content-garageband_2x.jpg" id="248" name="Shape 2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4699" y="5065749"/>
            <a:ext cx="1182975" cy="118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>
            <a:off x="135600" y="4877400"/>
            <a:ext cx="9792000" cy="0"/>
          </a:xfrm>
          <a:prstGeom prst="straightConnector1">
            <a:avLst/>
          </a:prstGeom>
          <a:noFill/>
          <a:ln cap="flat" cmpd="sng" w="9525">
            <a:solidFill>
              <a:srgbClr val="00CC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