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4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07243-F970-4696-A31F-27CBE08EAFEE}" type="datetimeFigureOut">
              <a:rPr lang="ru-RU"/>
              <a:t>18.07.2017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106318-54DD-425D-AB7D-243F4E982D67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425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06318-54DD-425D-AB7D-243F4E982D67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9686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06318-54DD-425D-AB7D-243F4E982D67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4855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06318-54DD-425D-AB7D-243F4E982D67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2632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06318-54DD-425D-AB7D-243F4E982D67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528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06318-54DD-425D-AB7D-243F4E982D67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9779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18.07.2017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794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18.07.2017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206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18.07.2017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4664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18.07.2017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073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18.07.2017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3514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18.07.2017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8948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18.07.2017</a:t>
            </a:fld>
            <a:endParaRPr lang="ru-R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3012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18.07.2017</a:t>
            </a:fld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3867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18.07.2017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2746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18.07.2017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374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18.07.2017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7097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18.07.2017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240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  <p:extLst>
              <p:ext uri="{D42A27DB-BD31-4B8C-83A1-F6EECF244321}">
                <p14:modId xmlns:p14="http://schemas.microsoft.com/office/powerpoint/2010/main" val="1202228315"/>
              </p:ext>
            </p:extLst>
          </p:nvPr>
        </p:nvSpPr>
        <p:spPr/>
        <p:txBody>
          <a:bodyPr>
            <a:noAutofit/>
          </a:bodyPr>
          <a:lstStyle/>
          <a:p>
            <a:r>
              <a:rPr lang="uk-UA" sz="4800" dirty="0"/>
              <a:t>Типові технічні вимоги та методи порівняння систем автоматизації технологічних процесів на виробничих підприємствах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  <p:extLst>
              <p:ext uri="{D42A27DB-BD31-4B8C-83A1-F6EECF244321}">
                <p14:modId xmlns:p14="http://schemas.microsoft.com/office/powerpoint/2010/main" val="1287964324"/>
              </p:ext>
            </p:extLst>
          </p:nvPr>
        </p:nvSpPr>
        <p:spPr>
          <a:xfrm>
            <a:off x="7219950" y="4800600"/>
            <a:ext cx="2005244" cy="914400"/>
          </a:xfrm>
        </p:spPr>
        <p:txBody>
          <a:bodyPr>
            <a:noAutofit/>
          </a:bodyPr>
          <a:lstStyle/>
          <a:p>
            <a:r>
              <a:rPr lang="ru-RU" sz="1800" dirty="0">
                <a:latin typeface="Arial"/>
                <a:cs typeface="Arial"/>
              </a:rPr>
              <a:t>Романов М.</a:t>
            </a:r>
          </a:p>
          <a:p>
            <a:r>
              <a:rPr lang="ru-RU" sz="1800" dirty="0">
                <a:latin typeface="Arial"/>
                <a:cs typeface="Arial"/>
              </a:rPr>
              <a:t>АППАУ</a:t>
            </a:r>
          </a:p>
          <a:p>
            <a:r>
              <a:rPr lang="ru-RU" sz="1800" dirty="0">
                <a:latin typeface="Arial"/>
                <a:cs typeface="Arial"/>
              </a:rPr>
              <a:t>Липень 2017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350931100"/>
              </p:ext>
            </p:extLst>
          </p:nvPr>
        </p:nvSpPr>
        <p:spPr/>
        <p:txBody>
          <a:bodyPr/>
          <a:lstStyle/>
          <a:p>
            <a:r>
              <a:rPr lang="uk-UA" dirty="0"/>
              <a:t>Передумови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4157768121"/>
              </p:ext>
            </p:extLst>
          </p:nvPr>
        </p:nvSpPr>
        <p:spPr>
          <a:xfrm>
            <a:off x="3724275" y="1000125"/>
            <a:ext cx="7315200" cy="2740087"/>
          </a:xfrm>
        </p:spPr>
        <p:txBody>
          <a:bodyPr/>
          <a:lstStyle/>
          <a:p>
            <a:pPr algn="just"/>
            <a:r>
              <a:rPr lang="uk-UA" dirty="0"/>
              <a:t>Позитив: АППАУ є засновником національного руху "Індустрія 4.0 в Україні" та протягом останнього року послідовно працює над популяризацією технологій 4.0 та цифровим розвитком у промисловості країни.</a:t>
            </a:r>
          </a:p>
          <a:p>
            <a:pPr algn="just"/>
            <a:r>
              <a:rPr lang="uk-UA" dirty="0"/>
              <a:t>Негатив: АППАУ протягом останніх років вже неодноразово підіймала проблеми, присутні на ринку АСУТП, фіксуючи феномен "голодних ігор" та демонструючи типові кейси  "неринкової" короткозорої поведінки гравців.</a:t>
            </a:r>
          </a:p>
          <a:p>
            <a:endParaRPr lang="uk-UA" dirty="0"/>
          </a:p>
        </p:txBody>
      </p:sp>
      <p:sp>
        <p:nvSpPr>
          <p:cNvPr id="4" name="TextBox 3"/>
          <p:cNvSpPr txBox="1"/>
          <p:nvPr>
            <p:extLst>
              <p:ext uri="{D42A27DB-BD31-4B8C-83A1-F6EECF244321}">
                <p14:modId xmlns:p14="http://schemas.microsoft.com/office/powerpoint/2010/main" val="359058342"/>
              </p:ext>
            </p:extLst>
          </p:nvPr>
        </p:nvSpPr>
        <p:spPr>
          <a:xfrm>
            <a:off x="5200650" y="4276725"/>
            <a:ext cx="6321425" cy="175432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uk-UA" dirty="0"/>
              <a:t>Створення "формальної" бази для порівняння систем АСУТП відповідає обом викликам:</a:t>
            </a:r>
          </a:p>
          <a:p>
            <a:pPr algn="ctr"/>
            <a:r>
              <a:rPr lang="uk-UA" dirty="0"/>
              <a:t>З одного боку - дає базу для просвітницької  роботи та виділення кейсів, що дійсно відповідають стандартам 4.0</a:t>
            </a:r>
          </a:p>
          <a:p>
            <a:pPr algn="ctr"/>
            <a:r>
              <a:rPr lang="uk-UA" dirty="0"/>
              <a:t>З іншого боку - формалізує правила гри на ринку АСУТП та створює можливість для застосування інших важелів впливу.</a:t>
            </a:r>
          </a:p>
        </p:txBody>
      </p:sp>
    </p:spTree>
    <p:extLst>
      <p:ext uri="{BB962C8B-B14F-4D97-AF65-F5344CB8AC3E}">
        <p14:creationId xmlns:p14="http://schemas.microsoft.com/office/powerpoint/2010/main" val="68382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671478389"/>
              </p:ext>
            </p:extLst>
          </p:nvPr>
        </p:nvSpPr>
        <p:spPr/>
        <p:txBody>
          <a:bodyPr/>
          <a:lstStyle/>
          <a:p>
            <a:r>
              <a:rPr lang="ru-RU" dirty="0"/>
              <a:t>Мета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3192004301"/>
              </p:ext>
            </p:extLst>
          </p:nvPr>
        </p:nvSpPr>
        <p:spPr/>
        <p:txBody>
          <a:bodyPr/>
          <a:lstStyle/>
          <a:p>
            <a:r>
              <a:rPr lang="uk-UA" dirty="0"/>
              <a:t>Створити стандарт, що фіксує типові вимоги до систем автоматизації технологічних процесів на виробничих підприємствах та дозволяє:</a:t>
            </a:r>
          </a:p>
          <a:p>
            <a:pPr lvl="1"/>
            <a:r>
              <a:rPr lang="uk-UA" dirty="0"/>
              <a:t>Розділити системи на класи в залежності від рівня технологічної зрілості (від 0 до 4.0)</a:t>
            </a:r>
          </a:p>
          <a:p>
            <a:pPr lvl="1"/>
            <a:r>
              <a:rPr lang="uk-UA" dirty="0"/>
              <a:t>Порівнювати системи одного класу по фіксованому набору критеріїв</a:t>
            </a:r>
          </a:p>
          <a:p>
            <a:pPr lvl="1"/>
            <a:r>
              <a:rPr lang="uk-UA" dirty="0"/>
              <a:t>Порівнювати проекти автоматизації не тільки з точки зору предмету проекту (що розкрито вище) - а й з точки зору процесів проекту. </a:t>
            </a:r>
          </a:p>
        </p:txBody>
      </p:sp>
    </p:spTree>
    <p:extLst>
      <p:ext uri="{BB962C8B-B14F-4D97-AF65-F5344CB8AC3E}">
        <p14:creationId xmlns:p14="http://schemas.microsoft.com/office/powerpoint/2010/main" val="1109998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500902921"/>
              </p:ext>
            </p:extLst>
          </p:nvPr>
        </p:nvSpPr>
        <p:spPr/>
        <p:txBody>
          <a:bodyPr/>
          <a:lstStyle/>
          <a:p>
            <a:r>
              <a:rPr lang="ru-RU" dirty="0"/>
              <a:t>Команда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1155555125"/>
              </p:ext>
            </p:extLst>
          </p:nvPr>
        </p:nvSpPr>
        <p:spPr/>
        <p:txBody>
          <a:bodyPr/>
          <a:lstStyle/>
          <a:p>
            <a:r>
              <a:rPr lang="uk-UA" dirty="0"/>
              <a:t>Представники кінцевих замовників:</a:t>
            </a:r>
          </a:p>
          <a:p>
            <a:pPr lvl="1"/>
            <a:r>
              <a:rPr lang="uk-UA" dirty="0"/>
              <a:t>Романов Максим  </a:t>
            </a:r>
          </a:p>
          <a:p>
            <a:pPr lvl="1"/>
            <a:r>
              <a:rPr lang="uk-UA" dirty="0"/>
              <a:t>Онищенко Сергій </a:t>
            </a:r>
          </a:p>
          <a:p>
            <a:pPr lvl="1"/>
            <a:r>
              <a:rPr lang="uk-UA" dirty="0"/>
              <a:t>Василенко Євген </a:t>
            </a:r>
          </a:p>
          <a:p>
            <a:r>
              <a:rPr lang="uk-UA" dirty="0"/>
              <a:t>Представники системних інтеграторів:</a:t>
            </a:r>
            <a:endParaRPr lang="uk-UA" dirty="0">
              <a:solidFill>
                <a:schemeClr val="tx1"/>
              </a:solidFill>
            </a:endParaRPr>
          </a:p>
          <a:p>
            <a:pPr lvl="1"/>
            <a:r>
              <a:rPr lang="uk-UA" dirty="0"/>
              <a:t>Кротюк Антон</a:t>
            </a:r>
          </a:p>
          <a:p>
            <a:r>
              <a:rPr lang="uk-UA" dirty="0"/>
              <a:t>Представники вендорів:</a:t>
            </a:r>
          </a:p>
          <a:p>
            <a:pPr lvl="1"/>
            <a:r>
              <a:rPr lang="uk-UA" dirty="0"/>
              <a:t>Запрошуються до участі</a:t>
            </a:r>
          </a:p>
        </p:txBody>
      </p:sp>
    </p:spTree>
    <p:extLst>
      <p:ext uri="{BB962C8B-B14F-4D97-AF65-F5344CB8AC3E}">
        <p14:creationId xmlns:p14="http://schemas.microsoft.com/office/powerpoint/2010/main" val="2014288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987994232"/>
              </p:ext>
            </p:extLst>
          </p:nvPr>
        </p:nvSpPr>
        <p:spPr>
          <a:xfrm>
            <a:off x="252413" y="1123950"/>
            <a:ext cx="3230962" cy="4600575"/>
          </a:xfrm>
        </p:spPr>
        <p:txBody>
          <a:bodyPr/>
          <a:lstStyle/>
          <a:p>
            <a:r>
              <a:rPr lang="uk-UA" dirty="0"/>
              <a:t>Впровадження стандарту 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3889982574"/>
              </p:ext>
            </p:extLst>
          </p:nvPr>
        </p:nvSpPr>
        <p:spPr>
          <a:xfrm>
            <a:off x="3868738" y="863600"/>
            <a:ext cx="7881151" cy="5121275"/>
          </a:xfrm>
        </p:spPr>
        <p:txBody>
          <a:bodyPr/>
          <a:lstStyle/>
          <a:p>
            <a:r>
              <a:rPr lang="uk-UA" dirty="0"/>
              <a:t>Як основа для технічної політики держпідприємства</a:t>
            </a:r>
            <a:r>
              <a:rPr lang="uk-UA" dirty="0">
                <a:latin typeface="Corbel"/>
                <a:cs typeface="+mn-ea"/>
              </a:rPr>
              <a:t>, із відповідним впливом на політику ведення закупівельної діяльності</a:t>
            </a:r>
            <a:endParaRPr lang="uk-UA" dirty="0" err="1">
              <a:latin typeface="Corbel"/>
              <a:cs typeface="+mn-ea"/>
            </a:endParaRPr>
          </a:p>
          <a:p>
            <a:r>
              <a:rPr lang="uk-UA" dirty="0"/>
              <a:t>Як основа для роботи проектів відкритих даних</a:t>
            </a:r>
            <a:r>
              <a:rPr lang="uk-UA" dirty="0">
                <a:solidFill>
                  <a:srgbClr val="595959"/>
                </a:solidFill>
              </a:rPr>
              <a:t> - ПРОЗОРРО в якості пілоту.</a:t>
            </a:r>
            <a:endParaRPr dirty="0">
              <a:solidFill>
                <a:schemeClr val="tx1"/>
              </a:solidFill>
            </a:endParaRPr>
          </a:p>
          <a:p>
            <a:r>
              <a:rPr lang="uk-UA" dirty="0"/>
              <a:t>Як основа для оцінки рівня технологічної  зрілості … (держави? :-) )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47351305"/>
      </p:ext>
    </p:extLst>
  </p:cSld>
  <p:clrMapOvr>
    <a:masterClrMapping/>
  </p:clrMapOvr>
</p:sld>
</file>

<file path=ppt/theme/theme1.xml><?xml version="1.0" encoding="utf-8"?>
<a:theme xmlns:a="http://schemas.openxmlformats.org/drawingml/2006/main" name="Рамка">
  <a:themeElements>
    <a:clrScheme name="Рамка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Рамка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Рамка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0</TotalTime>
  <Words>0</Words>
  <Application>Microsoft Office PowerPoint</Application>
  <PresentationFormat>Широкоэкранный</PresentationFormat>
  <Paragraphs>0</Paragraphs>
  <Slides>5</Slides>
  <Notes>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Рамка</vt:lpstr>
      <vt:lpstr>Типові технічні вимоги та методи порівняння систем автоматизації технологічних процесів на виробничих підприємствах</vt:lpstr>
      <vt:lpstr>Передумови</vt:lpstr>
      <vt:lpstr>Мета</vt:lpstr>
      <vt:lpstr>Команда</vt:lpstr>
      <vt:lpstr>Впровадження стандарту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Типові технічні вимоги та методи порівняння систем автоматизації технологічних процесів на виробничих підприємствах</dc:title>
  <dc:creator/>
  <cp:lastModifiedBy/>
  <cp:revision>2</cp:revision>
  <dcterms:created xsi:type="dcterms:W3CDTF">2012-07-30T23:42:41Z</dcterms:created>
  <dcterms:modified xsi:type="dcterms:W3CDTF">2017-07-18T06:57:11Z</dcterms:modified>
</cp:coreProperties>
</file>