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79705" autoAdjust="0"/>
  </p:normalViewPr>
  <p:slideViewPr>
    <p:cSldViewPr snapToGrid="0">
      <p:cViewPr varScale="1">
        <p:scale>
          <a:sx n="58" d="100"/>
          <a:sy n="58" d="100"/>
        </p:scale>
        <p:origin x="11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6E3B6-6B95-41ED-81A6-7DB475B27CCD}" type="datetimeFigureOut">
              <a:rPr lang="ru-RU"/>
              <a:t>20.07.2017</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B5CE-0DD5-488D-A4CC-1F918F676A5C}" type="slidenum">
              <a:rPr lang="ru-RU"/>
              <a:t>‹#›</a:t>
            </a:fld>
            <a:endParaRPr lang="ru-RU"/>
          </a:p>
        </p:txBody>
      </p:sp>
    </p:spTree>
    <p:extLst>
      <p:ext uri="{BB962C8B-B14F-4D97-AF65-F5344CB8AC3E}">
        <p14:creationId xmlns:p14="http://schemas.microsoft.com/office/powerpoint/2010/main" val="272255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Cover</a:t>
            </a:r>
            <a:r>
              <a:rPr lang="ru-RU" dirty="0"/>
              <a:t> </a:t>
            </a:r>
            <a:r>
              <a:rPr lang="ru-RU" dirty="0" err="1"/>
              <a:t>Page</a:t>
            </a:r>
          </a:p>
        </p:txBody>
      </p:sp>
      <p:sp>
        <p:nvSpPr>
          <p:cNvPr id="4" name="Номер слайда 3"/>
          <p:cNvSpPr>
            <a:spLocks noGrp="1"/>
          </p:cNvSpPr>
          <p:nvPr>
            <p:ph type="sldNum" sz="quarter" idx="10"/>
          </p:nvPr>
        </p:nvSpPr>
        <p:spPr/>
        <p:txBody>
          <a:bodyPr/>
          <a:lstStyle/>
          <a:p>
            <a:fld id="{8D45B5CE-0DD5-488D-A4CC-1F918F676A5C}" type="slidenum">
              <a:rPr lang="ru-RU"/>
              <a:t>1</a:t>
            </a:fld>
            <a:endParaRPr lang="ru-RU"/>
          </a:p>
        </p:txBody>
      </p:sp>
    </p:spTree>
    <p:extLst>
      <p:ext uri="{BB962C8B-B14F-4D97-AF65-F5344CB8AC3E}">
        <p14:creationId xmlns:p14="http://schemas.microsoft.com/office/powerpoint/2010/main" val="2061415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Sustainability</a:t>
            </a:r>
            <a:r>
              <a:rPr lang="ru-RU" dirty="0"/>
              <a:t>/</a:t>
            </a:r>
            <a:r>
              <a:rPr lang="ru-RU" dirty="0" err="1"/>
              <a:t>reproducibility</a:t>
            </a:r>
            <a:r>
              <a:rPr lang="ru-RU" dirty="0"/>
              <a:t> - </a:t>
            </a:r>
            <a:r>
              <a:rPr lang="ru-RU" dirty="0" err="1"/>
              <a:t>how</a:t>
            </a:r>
            <a:r>
              <a:rPr lang="ru-RU" dirty="0"/>
              <a:t> </a:t>
            </a:r>
            <a:r>
              <a:rPr lang="ru-RU" dirty="0" err="1"/>
              <a:t>could</a:t>
            </a:r>
            <a:r>
              <a:rPr lang="ru-RU" dirty="0"/>
              <a:t> </a:t>
            </a:r>
            <a:r>
              <a:rPr lang="ru-RU" dirty="0" err="1"/>
              <a:t>your</a:t>
            </a:r>
            <a:r>
              <a:rPr lang="ru-RU" dirty="0"/>
              <a:t> </a:t>
            </a:r>
            <a:r>
              <a:rPr lang="ru-RU" dirty="0" err="1"/>
              <a:t>project</a:t>
            </a:r>
            <a:r>
              <a:rPr lang="ru-RU" dirty="0"/>
              <a:t> </a:t>
            </a:r>
            <a:r>
              <a:rPr lang="ru-RU" dirty="0" err="1"/>
              <a:t>be</a:t>
            </a:r>
            <a:r>
              <a:rPr lang="ru-RU" dirty="0"/>
              <a:t> </a:t>
            </a:r>
            <a:r>
              <a:rPr lang="ru-RU" dirty="0" err="1"/>
              <a:t>sustainable</a:t>
            </a:r>
            <a:r>
              <a:rPr lang="ru-RU" dirty="0"/>
              <a:t> </a:t>
            </a:r>
            <a:r>
              <a:rPr lang="ru-RU" dirty="0" err="1"/>
              <a:t>and</a:t>
            </a:r>
            <a:r>
              <a:rPr lang="ru-RU" dirty="0"/>
              <a:t>/</a:t>
            </a:r>
            <a:r>
              <a:rPr lang="ru-RU" dirty="0" err="1"/>
              <a:t>or</a:t>
            </a:r>
            <a:r>
              <a:rPr lang="ru-RU" dirty="0"/>
              <a:t> </a:t>
            </a:r>
            <a:r>
              <a:rPr lang="ru-RU" dirty="0" err="1"/>
              <a:t>reproduced</a:t>
            </a:r>
            <a:r>
              <a:rPr lang="ru-RU" dirty="0"/>
              <a:t>? </a:t>
            </a:r>
            <a:r>
              <a:rPr lang="ru-RU" dirty="0" err="1"/>
              <a:t>What</a:t>
            </a:r>
            <a:r>
              <a:rPr lang="ru-RU" dirty="0"/>
              <a:t> </a:t>
            </a:r>
            <a:r>
              <a:rPr lang="ru-RU" dirty="0" err="1"/>
              <a:t>is</a:t>
            </a:r>
            <a:r>
              <a:rPr lang="ru-RU" dirty="0"/>
              <a:t> </a:t>
            </a:r>
            <a:r>
              <a:rPr lang="ru-RU" dirty="0" err="1"/>
              <a:t>the</a:t>
            </a:r>
            <a:r>
              <a:rPr lang="ru-RU" dirty="0"/>
              <a:t> </a:t>
            </a:r>
            <a:r>
              <a:rPr lang="ru-RU" dirty="0" err="1"/>
              <a:t>underlying</a:t>
            </a:r>
            <a:r>
              <a:rPr lang="ru-RU" dirty="0"/>
              <a:t> </a:t>
            </a:r>
            <a:r>
              <a:rPr lang="ru-RU" b="1" dirty="0" err="1"/>
              <a:t>business</a:t>
            </a:r>
            <a:r>
              <a:rPr lang="ru-RU" b="1" dirty="0"/>
              <a:t> </a:t>
            </a:r>
            <a:r>
              <a:rPr lang="ru-RU" b="1" dirty="0" err="1"/>
              <a:t>model</a:t>
            </a:r>
            <a:r>
              <a:rPr lang="ru-RU" b="1" dirty="0"/>
              <a:t> (</a:t>
            </a:r>
            <a:r>
              <a:rPr lang="ru-RU" b="1" dirty="0" err="1"/>
              <a:t>enterprise</a:t>
            </a:r>
            <a:r>
              <a:rPr lang="ru-RU" b="1" dirty="0"/>
              <a:t> </a:t>
            </a:r>
            <a:r>
              <a:rPr lang="ru-RU" b="1" dirty="0" err="1"/>
              <a:t>only</a:t>
            </a:r>
            <a:r>
              <a:rPr lang="ru-RU" b="1" dirty="0"/>
              <a:t>) </a:t>
            </a:r>
            <a:r>
              <a:rPr lang="ru-RU" dirty="0" err="1"/>
              <a:t>if</a:t>
            </a:r>
            <a:r>
              <a:rPr lang="ru-RU" dirty="0"/>
              <a:t> </a:t>
            </a:r>
            <a:r>
              <a:rPr lang="ru-RU" dirty="0" err="1"/>
              <a:t>you</a:t>
            </a:r>
            <a:r>
              <a:rPr lang="ru-RU" dirty="0"/>
              <a:t> </a:t>
            </a:r>
            <a:r>
              <a:rPr lang="ru-RU" dirty="0" err="1"/>
              <a:t>have</a:t>
            </a:r>
            <a:r>
              <a:rPr lang="ru-RU" dirty="0"/>
              <a:t> </a:t>
            </a:r>
            <a:r>
              <a:rPr lang="ru-RU" dirty="0" err="1"/>
              <a:t>one</a:t>
            </a:r>
            <a:r>
              <a:rPr lang="ru-RU" dirty="0"/>
              <a:t>? </a:t>
            </a:r>
            <a:endParaRPr lang="ru-RU"/>
          </a:p>
          <a:p>
            <a:endParaRPr lang="ru-RU" dirty="0"/>
          </a:p>
        </p:txBody>
      </p:sp>
      <p:sp>
        <p:nvSpPr>
          <p:cNvPr id="4" name="Номер слайда 3"/>
          <p:cNvSpPr>
            <a:spLocks noGrp="1"/>
          </p:cNvSpPr>
          <p:nvPr>
            <p:ph type="sldNum" sz="quarter" idx="10"/>
          </p:nvPr>
        </p:nvSpPr>
        <p:spPr/>
        <p:txBody>
          <a:bodyPr/>
          <a:lstStyle/>
          <a:p>
            <a:fld id="{8D45B5CE-0DD5-488D-A4CC-1F918F676A5C}" type="slidenum">
              <a:rPr lang="ru-RU"/>
              <a:t>10</a:t>
            </a:fld>
            <a:endParaRPr lang="ru-RU"/>
          </a:p>
        </p:txBody>
      </p:sp>
    </p:spTree>
    <p:extLst>
      <p:ext uri="{BB962C8B-B14F-4D97-AF65-F5344CB8AC3E}">
        <p14:creationId xmlns:p14="http://schemas.microsoft.com/office/powerpoint/2010/main" val="209003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Rules</a:t>
            </a:r>
            <a:r>
              <a:rPr lang="ru-RU" dirty="0"/>
              <a:t> </a:t>
            </a:r>
            <a:r>
              <a:rPr lang="ru-RU" dirty="0" err="1"/>
              <a:t>standard</a:t>
            </a:r>
            <a:r>
              <a:rPr lang="ru-RU" dirty="0"/>
              <a:t> </a:t>
            </a:r>
            <a:r>
              <a:rPr lang="ru-RU" dirty="0" err="1"/>
              <a:t>content</a:t>
            </a:r>
          </a:p>
        </p:txBody>
      </p:sp>
      <p:sp>
        <p:nvSpPr>
          <p:cNvPr id="4" name="Номер слайда 3"/>
          <p:cNvSpPr>
            <a:spLocks noGrp="1"/>
          </p:cNvSpPr>
          <p:nvPr>
            <p:ph type="sldNum" sz="quarter" idx="10"/>
          </p:nvPr>
        </p:nvSpPr>
        <p:spPr/>
        <p:txBody>
          <a:bodyPr/>
          <a:lstStyle/>
          <a:p>
            <a:fld id="{8D45B5CE-0DD5-488D-A4CC-1F918F676A5C}" type="slidenum">
              <a:rPr lang="ru-RU"/>
              <a:t>11</a:t>
            </a:fld>
            <a:endParaRPr lang="ru-RU"/>
          </a:p>
        </p:txBody>
      </p:sp>
    </p:spTree>
    <p:extLst>
      <p:ext uri="{BB962C8B-B14F-4D97-AF65-F5344CB8AC3E}">
        <p14:creationId xmlns:p14="http://schemas.microsoft.com/office/powerpoint/2010/main" val="211914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Simple</a:t>
            </a:r>
            <a:r>
              <a:rPr lang="ru-RU" dirty="0"/>
              <a:t> </a:t>
            </a:r>
            <a:r>
              <a:rPr lang="ru-RU" dirty="0" err="1"/>
              <a:t>story</a:t>
            </a:r>
            <a:r>
              <a:rPr lang="ru-RU" dirty="0"/>
              <a:t> </a:t>
            </a:r>
            <a:r>
              <a:rPr lang="ru-RU" dirty="0" err="1"/>
              <a:t>example</a:t>
            </a:r>
          </a:p>
        </p:txBody>
      </p:sp>
      <p:sp>
        <p:nvSpPr>
          <p:cNvPr id="4" name="Номер слайда 3"/>
          <p:cNvSpPr>
            <a:spLocks noGrp="1"/>
          </p:cNvSpPr>
          <p:nvPr>
            <p:ph type="sldNum" sz="quarter" idx="10"/>
          </p:nvPr>
        </p:nvSpPr>
        <p:spPr/>
        <p:txBody>
          <a:bodyPr/>
          <a:lstStyle/>
          <a:p>
            <a:fld id="{8D45B5CE-0DD5-488D-A4CC-1F918F676A5C}" type="slidenum">
              <a:rPr lang="ru-RU"/>
              <a:t>12</a:t>
            </a:fld>
            <a:endParaRPr lang="ru-RU"/>
          </a:p>
        </p:txBody>
      </p:sp>
    </p:spTree>
    <p:extLst>
      <p:ext uri="{BB962C8B-B14F-4D97-AF65-F5344CB8AC3E}">
        <p14:creationId xmlns:p14="http://schemas.microsoft.com/office/powerpoint/2010/main" val="297305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Summary</a:t>
            </a:r>
            <a:r>
              <a:rPr lang="ru-RU" dirty="0"/>
              <a:t> - </a:t>
            </a:r>
            <a:r>
              <a:rPr lang="ru-RU" dirty="0" err="1"/>
              <a:t>overall</a:t>
            </a:r>
            <a:r>
              <a:rPr lang="ru-RU" dirty="0"/>
              <a:t> </a:t>
            </a:r>
            <a:r>
              <a:rPr lang="ru-RU" dirty="0" err="1"/>
              <a:t>summary</a:t>
            </a:r>
            <a:r>
              <a:rPr lang="ru-RU" dirty="0"/>
              <a:t> </a:t>
            </a:r>
            <a:r>
              <a:rPr lang="ru-RU" dirty="0" err="1"/>
              <a:t>of</a:t>
            </a:r>
            <a:r>
              <a:rPr lang="ru-RU" dirty="0"/>
              <a:t> </a:t>
            </a:r>
            <a:r>
              <a:rPr lang="ru-RU" dirty="0" err="1"/>
              <a:t>your</a:t>
            </a:r>
            <a:r>
              <a:rPr lang="ru-RU" dirty="0"/>
              <a:t> </a:t>
            </a:r>
            <a:r>
              <a:rPr lang="ru-RU" dirty="0" err="1"/>
              <a:t>project</a:t>
            </a:r>
            <a:r>
              <a:rPr lang="ru-RU" dirty="0"/>
              <a:t> </a:t>
            </a:r>
            <a:r>
              <a:rPr lang="ru-RU" dirty="0" err="1"/>
              <a:t>and</a:t>
            </a:r>
            <a:r>
              <a:rPr lang="ru-RU" dirty="0"/>
              <a:t> </a:t>
            </a:r>
            <a:r>
              <a:rPr lang="ru-RU" dirty="0" err="1"/>
              <a:t>progress</a:t>
            </a:r>
          </a:p>
        </p:txBody>
      </p:sp>
      <p:sp>
        <p:nvSpPr>
          <p:cNvPr id="4" name="Номер слайда 3"/>
          <p:cNvSpPr>
            <a:spLocks noGrp="1"/>
          </p:cNvSpPr>
          <p:nvPr>
            <p:ph type="sldNum" sz="quarter" idx="10"/>
          </p:nvPr>
        </p:nvSpPr>
        <p:spPr/>
        <p:txBody>
          <a:bodyPr/>
          <a:lstStyle/>
          <a:p>
            <a:fld id="{8D45B5CE-0DD5-488D-A4CC-1F918F676A5C}" type="slidenum">
              <a:rPr lang="ru-RU"/>
              <a:t>2</a:t>
            </a:fld>
            <a:endParaRPr lang="ru-RU"/>
          </a:p>
        </p:txBody>
      </p:sp>
    </p:spTree>
    <p:extLst>
      <p:ext uri="{BB962C8B-B14F-4D97-AF65-F5344CB8AC3E}">
        <p14:creationId xmlns:p14="http://schemas.microsoft.com/office/powerpoint/2010/main" val="263914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Problem</a:t>
            </a:r>
            <a:r>
              <a:rPr lang="ru-RU" dirty="0"/>
              <a:t> - </a:t>
            </a:r>
            <a:r>
              <a:rPr lang="ru-RU" dirty="0" err="1"/>
              <a:t>what</a:t>
            </a:r>
            <a:r>
              <a:rPr lang="ru-RU" dirty="0"/>
              <a:t> </a:t>
            </a:r>
            <a:r>
              <a:rPr lang="ru-RU" dirty="0" err="1"/>
              <a:t>is</a:t>
            </a:r>
            <a:r>
              <a:rPr lang="ru-RU" dirty="0"/>
              <a:t> </a:t>
            </a:r>
            <a:r>
              <a:rPr lang="ru-RU" dirty="0" err="1"/>
              <a:t>the</a:t>
            </a:r>
            <a:r>
              <a:rPr lang="ru-RU" dirty="0"/>
              <a:t> </a:t>
            </a:r>
            <a:r>
              <a:rPr lang="ru-RU" dirty="0" err="1"/>
              <a:t>problem</a:t>
            </a:r>
            <a:r>
              <a:rPr lang="ru-RU" dirty="0"/>
              <a:t> </a:t>
            </a:r>
            <a:r>
              <a:rPr lang="ru-RU" dirty="0" err="1"/>
              <a:t>that</a:t>
            </a:r>
            <a:r>
              <a:rPr lang="ru-RU" dirty="0"/>
              <a:t> </a:t>
            </a:r>
            <a:r>
              <a:rPr lang="ru-RU" dirty="0" err="1"/>
              <a:t>your</a:t>
            </a:r>
            <a:r>
              <a:rPr lang="ru-RU" dirty="0"/>
              <a:t> </a:t>
            </a:r>
            <a:r>
              <a:rPr lang="ru-RU" dirty="0" err="1"/>
              <a:t>project</a:t>
            </a:r>
            <a:r>
              <a:rPr lang="ru-RU" dirty="0"/>
              <a:t> </a:t>
            </a:r>
            <a:r>
              <a:rPr lang="ru-RU" dirty="0" err="1"/>
              <a:t>is</a:t>
            </a:r>
            <a:r>
              <a:rPr lang="ru-RU" dirty="0"/>
              <a:t> </a:t>
            </a:r>
            <a:r>
              <a:rPr lang="ru-RU" dirty="0" err="1"/>
              <a:t>trying</a:t>
            </a:r>
            <a:r>
              <a:rPr lang="ru-RU" dirty="0"/>
              <a:t> </a:t>
            </a:r>
            <a:r>
              <a:rPr lang="ru-RU" dirty="0" err="1"/>
              <a:t>to</a:t>
            </a:r>
            <a:r>
              <a:rPr lang="ru-RU" dirty="0"/>
              <a:t> </a:t>
            </a:r>
            <a:r>
              <a:rPr lang="ru-RU" dirty="0" err="1"/>
              <a:t>solve</a:t>
            </a:r>
            <a:r>
              <a:rPr lang="ru-RU" dirty="0"/>
              <a:t>? </a:t>
            </a:r>
            <a:r>
              <a:rPr lang="ru-RU" dirty="0" err="1"/>
              <a:t>What</a:t>
            </a:r>
            <a:r>
              <a:rPr lang="ru-RU" dirty="0"/>
              <a:t> </a:t>
            </a:r>
            <a:r>
              <a:rPr lang="ru-RU" dirty="0" err="1"/>
              <a:t>is</a:t>
            </a:r>
            <a:r>
              <a:rPr lang="ru-RU" dirty="0"/>
              <a:t> </a:t>
            </a:r>
            <a:r>
              <a:rPr lang="ru-RU" dirty="0" err="1"/>
              <a:t>the</a:t>
            </a:r>
            <a:r>
              <a:rPr lang="ru-RU" dirty="0"/>
              <a:t> </a:t>
            </a:r>
            <a:r>
              <a:rPr lang="ru-RU" dirty="0" err="1"/>
              <a:t>scale</a:t>
            </a:r>
            <a:r>
              <a:rPr lang="ru-RU" dirty="0"/>
              <a:t> </a:t>
            </a:r>
            <a:r>
              <a:rPr lang="ru-RU" dirty="0" err="1"/>
              <a:t>of</a:t>
            </a:r>
            <a:r>
              <a:rPr lang="ru-RU" dirty="0"/>
              <a:t> </a:t>
            </a:r>
            <a:r>
              <a:rPr lang="ru-RU" dirty="0" err="1"/>
              <a:t>this</a:t>
            </a:r>
            <a:r>
              <a:rPr lang="ru-RU" dirty="0"/>
              <a:t> </a:t>
            </a:r>
            <a:r>
              <a:rPr lang="ru-RU" dirty="0" err="1"/>
              <a:t>problem</a:t>
            </a:r>
            <a:r>
              <a:rPr lang="ru-RU" dirty="0"/>
              <a:t>?</a:t>
            </a:r>
          </a:p>
          <a:p>
            <a:endParaRPr lang="ru-RU" dirty="0"/>
          </a:p>
        </p:txBody>
      </p:sp>
      <p:sp>
        <p:nvSpPr>
          <p:cNvPr id="4" name="Номер слайда 3"/>
          <p:cNvSpPr>
            <a:spLocks noGrp="1"/>
          </p:cNvSpPr>
          <p:nvPr>
            <p:ph type="sldNum" sz="quarter" idx="10"/>
          </p:nvPr>
        </p:nvSpPr>
        <p:spPr/>
        <p:txBody>
          <a:bodyPr/>
          <a:lstStyle/>
          <a:p>
            <a:fld id="{8D45B5CE-0DD5-488D-A4CC-1F918F676A5C}" type="slidenum">
              <a:rPr lang="ru-RU"/>
              <a:t>3</a:t>
            </a:fld>
            <a:endParaRPr lang="ru-RU"/>
          </a:p>
        </p:txBody>
      </p:sp>
    </p:spTree>
    <p:extLst>
      <p:ext uri="{BB962C8B-B14F-4D97-AF65-F5344CB8AC3E}">
        <p14:creationId xmlns:p14="http://schemas.microsoft.com/office/powerpoint/2010/main" val="341280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Solution</a:t>
            </a:r>
            <a:r>
              <a:rPr lang="ru-RU" dirty="0"/>
              <a:t> - </a:t>
            </a:r>
            <a:r>
              <a:rPr lang="ru-RU" dirty="0" err="1"/>
              <a:t>how</a:t>
            </a:r>
            <a:r>
              <a:rPr lang="ru-RU" dirty="0"/>
              <a:t> </a:t>
            </a:r>
            <a:r>
              <a:rPr lang="ru-RU" dirty="0" err="1"/>
              <a:t>does</a:t>
            </a:r>
            <a:r>
              <a:rPr lang="ru-RU" dirty="0"/>
              <a:t> </a:t>
            </a:r>
            <a:r>
              <a:rPr lang="ru-RU" dirty="0" err="1"/>
              <a:t>your</a:t>
            </a:r>
            <a:r>
              <a:rPr lang="ru-RU" dirty="0"/>
              <a:t> </a:t>
            </a:r>
            <a:r>
              <a:rPr lang="ru-RU" dirty="0" err="1"/>
              <a:t>project</a:t>
            </a:r>
            <a:r>
              <a:rPr lang="ru-RU" dirty="0"/>
              <a:t> </a:t>
            </a:r>
            <a:r>
              <a:rPr lang="ru-RU" dirty="0" err="1"/>
              <a:t>solve</a:t>
            </a:r>
            <a:r>
              <a:rPr lang="ru-RU" dirty="0"/>
              <a:t> </a:t>
            </a:r>
            <a:r>
              <a:rPr lang="ru-RU" dirty="0" err="1"/>
              <a:t>the</a:t>
            </a:r>
            <a:r>
              <a:rPr lang="ru-RU" dirty="0"/>
              <a:t> </a:t>
            </a:r>
            <a:r>
              <a:rPr lang="ru-RU" dirty="0" err="1"/>
              <a:t>problem</a:t>
            </a:r>
            <a:r>
              <a:rPr lang="ru-RU" dirty="0"/>
              <a:t> </a:t>
            </a:r>
            <a:r>
              <a:rPr lang="ru-RU" dirty="0" err="1"/>
              <a:t>you</a:t>
            </a:r>
            <a:r>
              <a:rPr lang="ru-RU" dirty="0"/>
              <a:t> </a:t>
            </a:r>
            <a:r>
              <a:rPr lang="ru-RU" dirty="0" err="1"/>
              <a:t>have</a:t>
            </a:r>
            <a:r>
              <a:rPr lang="ru-RU" dirty="0"/>
              <a:t> </a:t>
            </a:r>
            <a:r>
              <a:rPr lang="ru-RU" dirty="0" err="1"/>
              <a:t>outlined</a:t>
            </a:r>
            <a:r>
              <a:rPr lang="ru-RU" dirty="0"/>
              <a:t>? </a:t>
            </a:r>
            <a:r>
              <a:rPr lang="ru-RU" dirty="0" err="1"/>
              <a:t>What</a:t>
            </a:r>
            <a:r>
              <a:rPr lang="ru-RU" dirty="0"/>
              <a:t> </a:t>
            </a:r>
            <a:r>
              <a:rPr lang="ru-RU" dirty="0" err="1"/>
              <a:t>is</a:t>
            </a:r>
            <a:r>
              <a:rPr lang="ru-RU" dirty="0"/>
              <a:t> </a:t>
            </a:r>
            <a:r>
              <a:rPr lang="ru-RU" dirty="0" err="1"/>
              <a:t>the</a:t>
            </a:r>
            <a:r>
              <a:rPr lang="ru-RU" dirty="0"/>
              <a:t> </a:t>
            </a:r>
            <a:r>
              <a:rPr lang="ru-RU" dirty="0" err="1"/>
              <a:t>user</a:t>
            </a:r>
            <a:r>
              <a:rPr lang="ru-RU" dirty="0"/>
              <a:t> </a:t>
            </a:r>
            <a:r>
              <a:rPr lang="ru-RU" dirty="0" err="1"/>
              <a:t>journey</a:t>
            </a:r>
            <a:r>
              <a:rPr lang="ru-RU" dirty="0"/>
              <a:t> (</a:t>
            </a:r>
            <a:r>
              <a:rPr lang="ru-RU" dirty="0" err="1"/>
              <a:t>if</a:t>
            </a:r>
            <a:r>
              <a:rPr lang="ru-RU" dirty="0"/>
              <a:t> </a:t>
            </a:r>
            <a:r>
              <a:rPr lang="ru-RU" dirty="0" err="1"/>
              <a:t>relevant</a:t>
            </a:r>
            <a:r>
              <a:rPr lang="ru-RU" dirty="0"/>
              <a:t>)?</a:t>
            </a:r>
          </a:p>
          <a:p>
            <a:endParaRPr lang="ru-RU" dirty="0"/>
          </a:p>
        </p:txBody>
      </p:sp>
      <p:sp>
        <p:nvSpPr>
          <p:cNvPr id="4" name="Номер слайда 3"/>
          <p:cNvSpPr>
            <a:spLocks noGrp="1"/>
          </p:cNvSpPr>
          <p:nvPr>
            <p:ph type="sldNum" sz="quarter" idx="10"/>
          </p:nvPr>
        </p:nvSpPr>
        <p:spPr/>
        <p:txBody>
          <a:bodyPr/>
          <a:lstStyle/>
          <a:p>
            <a:fld id="{8D45B5CE-0DD5-488D-A4CC-1F918F676A5C}" type="slidenum">
              <a:rPr lang="ru-RU"/>
              <a:t>4</a:t>
            </a:fld>
            <a:endParaRPr lang="ru-RU"/>
          </a:p>
        </p:txBody>
      </p:sp>
    </p:spTree>
    <p:extLst>
      <p:ext uri="{BB962C8B-B14F-4D97-AF65-F5344CB8AC3E}">
        <p14:creationId xmlns:p14="http://schemas.microsoft.com/office/powerpoint/2010/main" val="114514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Innovation</a:t>
            </a:r>
            <a:r>
              <a:rPr lang="ru-RU" dirty="0"/>
              <a:t> - </a:t>
            </a:r>
            <a:r>
              <a:rPr lang="ru-RU" dirty="0" err="1"/>
              <a:t>why</a:t>
            </a:r>
            <a:r>
              <a:rPr lang="ru-RU" dirty="0"/>
              <a:t> </a:t>
            </a:r>
            <a:r>
              <a:rPr lang="ru-RU" dirty="0" err="1"/>
              <a:t>is</a:t>
            </a:r>
            <a:r>
              <a:rPr lang="ru-RU" dirty="0"/>
              <a:t> </a:t>
            </a:r>
            <a:r>
              <a:rPr lang="ru-RU" dirty="0" err="1"/>
              <a:t>this</a:t>
            </a:r>
            <a:r>
              <a:rPr lang="ru-RU" dirty="0"/>
              <a:t> </a:t>
            </a:r>
            <a:r>
              <a:rPr lang="ru-RU" dirty="0" err="1"/>
              <a:t>project</a:t>
            </a:r>
            <a:r>
              <a:rPr lang="ru-RU" dirty="0"/>
              <a:t> </a:t>
            </a:r>
            <a:r>
              <a:rPr lang="ru-RU" dirty="0" err="1"/>
              <a:t>innovative</a:t>
            </a:r>
            <a:r>
              <a:rPr lang="ru-RU" dirty="0"/>
              <a:t>? </a:t>
            </a:r>
            <a:r>
              <a:rPr lang="ru-RU" dirty="0" err="1"/>
              <a:t>How</a:t>
            </a:r>
            <a:r>
              <a:rPr lang="ru-RU" dirty="0"/>
              <a:t> </a:t>
            </a:r>
            <a:r>
              <a:rPr lang="ru-RU" dirty="0" err="1"/>
              <a:t>does</a:t>
            </a:r>
            <a:r>
              <a:rPr lang="ru-RU" dirty="0"/>
              <a:t> </a:t>
            </a:r>
            <a:r>
              <a:rPr lang="ru-RU" dirty="0" err="1"/>
              <a:t>it</a:t>
            </a:r>
            <a:r>
              <a:rPr lang="ru-RU" dirty="0"/>
              <a:t> </a:t>
            </a:r>
            <a:r>
              <a:rPr lang="ru-RU" dirty="0" err="1"/>
              <a:t>improve</a:t>
            </a:r>
            <a:r>
              <a:rPr lang="ru-RU" dirty="0"/>
              <a:t> </a:t>
            </a:r>
            <a:r>
              <a:rPr lang="ru-RU" dirty="0" err="1"/>
              <a:t>on</a:t>
            </a:r>
            <a:r>
              <a:rPr lang="ru-RU" dirty="0"/>
              <a:t> </a:t>
            </a:r>
            <a:r>
              <a:rPr lang="ru-RU" dirty="0" err="1"/>
              <a:t>the</a:t>
            </a:r>
            <a:r>
              <a:rPr lang="ru-RU" dirty="0"/>
              <a:t> </a:t>
            </a:r>
            <a:r>
              <a:rPr lang="ru-RU" dirty="0" err="1"/>
              <a:t>competition</a:t>
            </a:r>
            <a:r>
              <a:rPr lang="ru-RU" dirty="0"/>
              <a:t> (</a:t>
            </a:r>
            <a:r>
              <a:rPr lang="ru-RU" dirty="0" err="1"/>
              <a:t>if</a:t>
            </a:r>
            <a:r>
              <a:rPr lang="ru-RU" dirty="0"/>
              <a:t> </a:t>
            </a:r>
            <a:r>
              <a:rPr lang="ru-RU" dirty="0" err="1"/>
              <a:t>there</a:t>
            </a:r>
            <a:r>
              <a:rPr lang="ru-RU" dirty="0"/>
              <a:t> </a:t>
            </a:r>
            <a:r>
              <a:rPr lang="ru-RU" dirty="0" err="1"/>
              <a:t>is</a:t>
            </a:r>
            <a:r>
              <a:rPr lang="ru-RU" dirty="0"/>
              <a:t> </a:t>
            </a:r>
            <a:r>
              <a:rPr lang="ru-RU" dirty="0" err="1"/>
              <a:t>any</a:t>
            </a:r>
            <a:r>
              <a:rPr lang="ru-RU" dirty="0"/>
              <a:t>)?</a:t>
            </a:r>
          </a:p>
          <a:p>
            <a:endParaRPr lang="ru-RU" dirty="0"/>
          </a:p>
        </p:txBody>
      </p:sp>
      <p:sp>
        <p:nvSpPr>
          <p:cNvPr id="4" name="Номер слайда 3"/>
          <p:cNvSpPr>
            <a:spLocks noGrp="1"/>
          </p:cNvSpPr>
          <p:nvPr>
            <p:ph type="sldNum" sz="quarter" idx="10"/>
          </p:nvPr>
        </p:nvSpPr>
        <p:spPr/>
        <p:txBody>
          <a:bodyPr/>
          <a:lstStyle/>
          <a:p>
            <a:fld id="{8D45B5CE-0DD5-488D-A4CC-1F918F676A5C}" type="slidenum">
              <a:rPr lang="ru-RU"/>
              <a:t>5</a:t>
            </a:fld>
            <a:endParaRPr lang="ru-RU"/>
          </a:p>
        </p:txBody>
      </p:sp>
    </p:spTree>
    <p:extLst>
      <p:ext uri="{BB962C8B-B14F-4D97-AF65-F5344CB8AC3E}">
        <p14:creationId xmlns:p14="http://schemas.microsoft.com/office/powerpoint/2010/main" val="259473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Data</a:t>
            </a:r>
            <a:r>
              <a:rPr lang="ru-RU" dirty="0"/>
              <a:t> - </a:t>
            </a:r>
            <a:r>
              <a:rPr lang="ru-RU" dirty="0" err="1"/>
              <a:t>how</a:t>
            </a:r>
            <a:r>
              <a:rPr lang="ru-RU" dirty="0"/>
              <a:t> </a:t>
            </a:r>
            <a:r>
              <a:rPr lang="ru-RU" dirty="0" err="1"/>
              <a:t>is</a:t>
            </a:r>
            <a:r>
              <a:rPr lang="ru-RU" dirty="0"/>
              <a:t> </a:t>
            </a:r>
            <a:r>
              <a:rPr lang="ru-RU" dirty="0" err="1"/>
              <a:t>data</a:t>
            </a:r>
            <a:r>
              <a:rPr lang="ru-RU" dirty="0"/>
              <a:t> </a:t>
            </a:r>
            <a:r>
              <a:rPr lang="ru-RU" dirty="0" err="1"/>
              <a:t>central</a:t>
            </a:r>
            <a:r>
              <a:rPr lang="ru-RU" dirty="0"/>
              <a:t> </a:t>
            </a:r>
            <a:r>
              <a:rPr lang="ru-RU" dirty="0" err="1"/>
              <a:t>to</a:t>
            </a:r>
            <a:r>
              <a:rPr lang="ru-RU" dirty="0"/>
              <a:t> </a:t>
            </a:r>
            <a:r>
              <a:rPr lang="ru-RU" dirty="0" err="1"/>
              <a:t>your</a:t>
            </a:r>
            <a:r>
              <a:rPr lang="ru-RU" dirty="0"/>
              <a:t> </a:t>
            </a:r>
            <a:r>
              <a:rPr lang="ru-RU" dirty="0" err="1"/>
              <a:t>proposition</a:t>
            </a:r>
            <a:r>
              <a:rPr lang="ru-RU" dirty="0"/>
              <a:t>? </a:t>
            </a:r>
            <a:r>
              <a:rPr lang="ru-RU" dirty="0" err="1"/>
              <a:t>What</a:t>
            </a:r>
            <a:r>
              <a:rPr lang="ru-RU" dirty="0"/>
              <a:t> </a:t>
            </a:r>
            <a:r>
              <a:rPr lang="ru-RU" dirty="0" err="1"/>
              <a:t>data</a:t>
            </a:r>
            <a:r>
              <a:rPr lang="ru-RU" dirty="0"/>
              <a:t> </a:t>
            </a:r>
            <a:r>
              <a:rPr lang="ru-RU" dirty="0" err="1"/>
              <a:t>have</a:t>
            </a:r>
            <a:r>
              <a:rPr lang="ru-RU" dirty="0"/>
              <a:t> </a:t>
            </a:r>
            <a:r>
              <a:rPr lang="ru-RU" dirty="0" err="1"/>
              <a:t>you</a:t>
            </a:r>
            <a:r>
              <a:rPr lang="ru-RU" dirty="0"/>
              <a:t> </a:t>
            </a:r>
            <a:r>
              <a:rPr lang="ru-RU" dirty="0" err="1"/>
              <a:t>used</a:t>
            </a:r>
            <a:r>
              <a:rPr lang="ru-RU" dirty="0"/>
              <a:t>? </a:t>
            </a:r>
            <a:r>
              <a:rPr lang="ru-RU" dirty="0" err="1"/>
              <a:t>What</a:t>
            </a:r>
            <a:r>
              <a:rPr lang="ru-RU" dirty="0"/>
              <a:t> </a:t>
            </a:r>
            <a:r>
              <a:rPr lang="ru-RU" dirty="0" err="1"/>
              <a:t>contribution</a:t>
            </a:r>
            <a:r>
              <a:rPr lang="ru-RU" dirty="0"/>
              <a:t> </a:t>
            </a:r>
            <a:r>
              <a:rPr lang="ru-RU" dirty="0" err="1"/>
              <a:t>have</a:t>
            </a:r>
            <a:r>
              <a:rPr lang="ru-RU" dirty="0"/>
              <a:t> </a:t>
            </a:r>
            <a:r>
              <a:rPr lang="ru-RU" dirty="0" err="1"/>
              <a:t>you</a:t>
            </a:r>
            <a:r>
              <a:rPr lang="ru-RU" dirty="0"/>
              <a:t> </a:t>
            </a:r>
            <a:r>
              <a:rPr lang="ru-RU" dirty="0" err="1"/>
              <a:t>made</a:t>
            </a:r>
            <a:r>
              <a:rPr lang="ru-RU" dirty="0"/>
              <a:t> </a:t>
            </a:r>
            <a:r>
              <a:rPr lang="ru-RU" dirty="0" err="1"/>
              <a:t>to</a:t>
            </a:r>
            <a:r>
              <a:rPr lang="ru-RU" dirty="0"/>
              <a:t> </a:t>
            </a:r>
            <a:r>
              <a:rPr lang="ru-RU" dirty="0" err="1"/>
              <a:t>the</a:t>
            </a:r>
            <a:r>
              <a:rPr lang="ru-RU" dirty="0"/>
              <a:t> </a:t>
            </a:r>
            <a:r>
              <a:rPr lang="ru-RU" dirty="0" err="1"/>
              <a:t>data</a:t>
            </a:r>
            <a:r>
              <a:rPr lang="ru-RU" dirty="0"/>
              <a:t> </a:t>
            </a:r>
            <a:r>
              <a:rPr lang="ru-RU" dirty="0" err="1"/>
              <a:t>ecosystem</a:t>
            </a:r>
            <a:r>
              <a:rPr lang="ru-RU" dirty="0"/>
              <a:t>?</a:t>
            </a:r>
          </a:p>
          <a:p>
            <a:endParaRPr lang="ru-RU" dirty="0"/>
          </a:p>
        </p:txBody>
      </p:sp>
      <p:sp>
        <p:nvSpPr>
          <p:cNvPr id="4" name="Номер слайда 3"/>
          <p:cNvSpPr>
            <a:spLocks noGrp="1"/>
          </p:cNvSpPr>
          <p:nvPr>
            <p:ph type="sldNum" sz="quarter" idx="10"/>
          </p:nvPr>
        </p:nvSpPr>
        <p:spPr/>
        <p:txBody>
          <a:bodyPr/>
          <a:lstStyle/>
          <a:p>
            <a:fld id="{8D45B5CE-0DD5-488D-A4CC-1F918F676A5C}" type="slidenum">
              <a:rPr lang="ru-RU"/>
              <a:t>6</a:t>
            </a:fld>
            <a:endParaRPr lang="ru-RU"/>
          </a:p>
        </p:txBody>
      </p:sp>
    </p:spTree>
    <p:extLst>
      <p:ext uri="{BB962C8B-B14F-4D97-AF65-F5344CB8AC3E}">
        <p14:creationId xmlns:p14="http://schemas.microsoft.com/office/powerpoint/2010/main" val="2221731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Progress</a:t>
            </a:r>
            <a:r>
              <a:rPr lang="ru-RU" dirty="0"/>
              <a:t> - </a:t>
            </a:r>
            <a:r>
              <a:rPr lang="ru-RU" dirty="0" err="1"/>
              <a:t>What</a:t>
            </a:r>
            <a:r>
              <a:rPr lang="ru-RU" dirty="0"/>
              <a:t> </a:t>
            </a:r>
            <a:r>
              <a:rPr lang="ru-RU" dirty="0" err="1"/>
              <a:t>progress</a:t>
            </a:r>
            <a:r>
              <a:rPr lang="ru-RU" dirty="0"/>
              <a:t> </a:t>
            </a:r>
            <a:r>
              <a:rPr lang="ru-RU" dirty="0" err="1"/>
              <a:t>have</a:t>
            </a:r>
            <a:r>
              <a:rPr lang="ru-RU" dirty="0"/>
              <a:t> </a:t>
            </a:r>
            <a:r>
              <a:rPr lang="ru-RU" dirty="0" err="1"/>
              <a:t>you</a:t>
            </a:r>
            <a:r>
              <a:rPr lang="ru-RU" dirty="0"/>
              <a:t> </a:t>
            </a:r>
            <a:r>
              <a:rPr lang="ru-RU" dirty="0" err="1"/>
              <a:t>made</a:t>
            </a:r>
            <a:r>
              <a:rPr lang="ru-RU" dirty="0"/>
              <a:t> </a:t>
            </a:r>
            <a:r>
              <a:rPr lang="ru-RU" dirty="0" err="1"/>
              <a:t>in</a:t>
            </a:r>
            <a:r>
              <a:rPr lang="ru-RU" dirty="0"/>
              <a:t> </a:t>
            </a:r>
            <a:r>
              <a:rPr lang="ru-RU" dirty="0" err="1"/>
              <a:t>the</a:t>
            </a:r>
            <a:r>
              <a:rPr lang="ru-RU" dirty="0"/>
              <a:t> </a:t>
            </a:r>
            <a:r>
              <a:rPr lang="ru-RU" dirty="0" err="1"/>
              <a:t>incubation</a:t>
            </a:r>
            <a:r>
              <a:rPr lang="ru-RU" dirty="0"/>
              <a:t> </a:t>
            </a:r>
            <a:r>
              <a:rPr lang="ru-RU" dirty="0" err="1"/>
              <a:t>period</a:t>
            </a:r>
            <a:r>
              <a:rPr lang="ru-RU" dirty="0"/>
              <a:t>? </a:t>
            </a:r>
            <a:endParaRPr lang="ru-RU"/>
          </a:p>
          <a:p>
            <a:endParaRPr lang="ru-RU" dirty="0"/>
          </a:p>
        </p:txBody>
      </p:sp>
      <p:sp>
        <p:nvSpPr>
          <p:cNvPr id="4" name="Номер слайда 3"/>
          <p:cNvSpPr>
            <a:spLocks noGrp="1"/>
          </p:cNvSpPr>
          <p:nvPr>
            <p:ph type="sldNum" sz="quarter" idx="10"/>
          </p:nvPr>
        </p:nvSpPr>
        <p:spPr/>
        <p:txBody>
          <a:bodyPr/>
          <a:lstStyle/>
          <a:p>
            <a:fld id="{8D45B5CE-0DD5-488D-A4CC-1F918F676A5C}" type="slidenum">
              <a:rPr lang="ru-RU"/>
              <a:t>7</a:t>
            </a:fld>
            <a:endParaRPr lang="ru-RU"/>
          </a:p>
        </p:txBody>
      </p:sp>
    </p:spTree>
    <p:extLst>
      <p:ext uri="{BB962C8B-B14F-4D97-AF65-F5344CB8AC3E}">
        <p14:creationId xmlns:p14="http://schemas.microsoft.com/office/powerpoint/2010/main" val="758186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Impact - What is your </a:t>
            </a:r>
            <a:r>
              <a:rPr lang="ru-RU" b="1" dirty="0"/>
              <a:t>theory of change (NGOs only) </a:t>
            </a:r>
            <a:r>
              <a:rPr lang="ru-RU" dirty="0"/>
              <a:t>. </a:t>
            </a:r>
          </a:p>
        </p:txBody>
      </p:sp>
      <p:sp>
        <p:nvSpPr>
          <p:cNvPr id="4" name="Номер слайда 3"/>
          <p:cNvSpPr>
            <a:spLocks noGrp="1"/>
          </p:cNvSpPr>
          <p:nvPr>
            <p:ph type="sldNum" sz="quarter" idx="10"/>
          </p:nvPr>
        </p:nvSpPr>
        <p:spPr/>
        <p:txBody>
          <a:bodyPr/>
          <a:lstStyle/>
          <a:p>
            <a:fld id="{8D45B5CE-0DD5-488D-A4CC-1F918F676A5C}" type="slidenum">
              <a:rPr lang="ru-RU"/>
              <a:t>8</a:t>
            </a:fld>
            <a:endParaRPr lang="ru-RU"/>
          </a:p>
        </p:txBody>
      </p:sp>
    </p:spTree>
    <p:extLst>
      <p:ext uri="{BB962C8B-B14F-4D97-AF65-F5344CB8AC3E}">
        <p14:creationId xmlns:p14="http://schemas.microsoft.com/office/powerpoint/2010/main" val="4287934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a:t>Impact</a:t>
            </a:r>
            <a:r>
              <a:rPr lang="ru-RU" dirty="0"/>
              <a:t> - </a:t>
            </a:r>
            <a:r>
              <a:rPr lang="ru-RU" dirty="0" err="1"/>
              <a:t>Exploration</a:t>
            </a:r>
            <a:r>
              <a:rPr lang="ru-RU" dirty="0"/>
              <a:t>. What quantitative and qualitative effect has your project had so far in economic, environmental or social terms? </a:t>
            </a:r>
          </a:p>
          <a:p>
            <a:endParaRPr lang="ru-RU" dirty="0"/>
          </a:p>
        </p:txBody>
      </p:sp>
      <p:sp>
        <p:nvSpPr>
          <p:cNvPr id="4" name="Номер слайда 3"/>
          <p:cNvSpPr>
            <a:spLocks noGrp="1"/>
          </p:cNvSpPr>
          <p:nvPr>
            <p:ph type="sldNum" sz="quarter" idx="10"/>
          </p:nvPr>
        </p:nvSpPr>
        <p:spPr/>
        <p:txBody>
          <a:bodyPr/>
          <a:lstStyle/>
          <a:p>
            <a:fld id="{8D45B5CE-0DD5-488D-A4CC-1F918F676A5C}" type="slidenum">
              <a:rPr lang="ru-RU"/>
              <a:t>9</a:t>
            </a:fld>
            <a:endParaRPr lang="ru-RU"/>
          </a:p>
        </p:txBody>
      </p:sp>
    </p:spTree>
    <p:extLst>
      <p:ext uri="{BB962C8B-B14F-4D97-AF65-F5344CB8AC3E}">
        <p14:creationId xmlns:p14="http://schemas.microsoft.com/office/powerpoint/2010/main" val="3298735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20.07.2017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20.07.2017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20.07.2017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20.07.2017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20.07.2017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20.07.2017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20.07.2017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20.07.2017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20.07.2017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20.07.2017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20.07.2017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20.07.2017</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GEC_DigtialTwin.jpg"/>
          <p:cNvPicPr>
            <a:picLocks noChangeAspect="1"/>
          </p:cNvPicPr>
          <p:nvPr/>
        </p:nvPicPr>
        <p:blipFill>
          <a:blip r:embed="rId3"/>
          <a:stretch>
            <a:fillRect/>
          </a:stretch>
        </p:blipFill>
        <p:spPr>
          <a:xfrm>
            <a:off x="0" y="0"/>
            <a:ext cx="12252362" cy="6898614"/>
          </a:xfrm>
          <a:prstGeom prst="rect">
            <a:avLst/>
          </a:prstGeom>
        </p:spPr>
      </p:pic>
      <p:sp>
        <p:nvSpPr>
          <p:cNvPr id="2" name="Заголовок 1"/>
          <p:cNvSpPr>
            <a:spLocks noGrp="1"/>
          </p:cNvSpPr>
          <p:nvPr>
            <p:ph type="ctrTitle"/>
            <p:extLst>
              <p:ext uri="{D42A27DB-BD31-4B8C-83A1-F6EECF244321}">
                <p14:modId xmlns:p14="http://schemas.microsoft.com/office/powerpoint/2010/main" val="398495250"/>
              </p:ext>
            </p:extLst>
          </p:nvPr>
        </p:nvSpPr>
        <p:spPr>
          <a:xfrm>
            <a:off x="3295650" y="428625"/>
            <a:ext cx="9144000" cy="1271182"/>
          </a:xfrm>
        </p:spPr>
        <p:txBody>
          <a:bodyPr/>
          <a:lstStyle/>
          <a:p>
            <a:r>
              <a:rPr lang="ru-RU" dirty="0">
                <a:solidFill>
                  <a:srgbClr val="FFFF00"/>
                </a:solidFill>
              </a:rPr>
              <a:t>DigitalTwins.Info</a:t>
            </a:r>
          </a:p>
        </p:txBody>
      </p:sp>
      <p:sp>
        <p:nvSpPr>
          <p:cNvPr id="3" name="Подзаголовок 2"/>
          <p:cNvSpPr>
            <a:spLocks noGrp="1"/>
          </p:cNvSpPr>
          <p:nvPr>
            <p:ph type="subTitle" idx="1"/>
            <p:extLst>
              <p:ext uri="{D42A27DB-BD31-4B8C-83A1-F6EECF244321}">
                <p14:modId xmlns:p14="http://schemas.microsoft.com/office/powerpoint/2010/main" val="3171845007"/>
              </p:ext>
            </p:extLst>
          </p:nvPr>
        </p:nvSpPr>
        <p:spPr>
          <a:xfrm>
            <a:off x="-533400" y="5676900"/>
            <a:ext cx="9144000" cy="1655762"/>
          </a:xfrm>
        </p:spPr>
        <p:txBody>
          <a:bodyPr vert="horz" lIns="91440" tIns="45720" rIns="91440" bIns="45720" rtlCol="0" anchor="t">
            <a:normAutofit/>
          </a:bodyPr>
          <a:lstStyle/>
          <a:p>
            <a:r>
              <a:rPr lang="ru-RU" sz="3200" b="1" dirty="0">
                <a:solidFill>
                  <a:srgbClr val="FED136"/>
                </a:solidFill>
              </a:rPr>
              <a:t>DIGITAL TWINS FOR PROCUREMENT</a:t>
            </a:r>
          </a:p>
          <a:p>
            <a:r>
              <a:rPr lang="ru-RU" sz="3200" b="1" dirty="0">
                <a:solidFill>
                  <a:srgbClr val="FED136"/>
                </a:solidFill>
              </a:rPr>
              <a:t>DIGITAL TWINS BASED ON OPEN STANDARDS</a:t>
            </a:r>
            <a:endParaRPr sz="3200"/>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84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01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61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extLst>
              <p:ext uri="{D42A27DB-BD31-4B8C-83A1-F6EECF244321}">
                <p14:modId xmlns:p14="http://schemas.microsoft.com/office/powerpoint/2010/main" val="2691244361"/>
              </p:ext>
            </p:extLst>
          </p:nvPr>
        </p:nvSpPr>
        <p:spPr>
          <a:xfrm>
            <a:off x="1638300" y="180975"/>
            <a:ext cx="970088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2400" b="1" i="1" dirty="0">
                <a:solidFill>
                  <a:srgbClr val="0070C0"/>
                </a:solidFill>
              </a:rPr>
              <a:t>http://DigitalTwins.Info  </a:t>
            </a:r>
            <a:r>
              <a:rPr lang="ru-RU" sz="2400" b="1" i="1" dirty="0" err="1">
                <a:solidFill>
                  <a:srgbClr val="0070C0"/>
                </a:solidFill>
              </a:rPr>
              <a:t>project</a:t>
            </a:r>
          </a:p>
        </p:txBody>
      </p:sp>
      <p:sp>
        <p:nvSpPr>
          <p:cNvPr id="5" name="TextBox 4"/>
          <p:cNvSpPr txBox="1"/>
          <p:nvPr>
            <p:extLst>
              <p:ext uri="{D42A27DB-BD31-4B8C-83A1-F6EECF244321}">
                <p14:modId xmlns:p14="http://schemas.microsoft.com/office/powerpoint/2010/main" val="907935455"/>
              </p:ext>
            </p:extLst>
          </p:nvPr>
        </p:nvSpPr>
        <p:spPr>
          <a:xfrm>
            <a:off x="8453887" y="5457825"/>
            <a:ext cx="3739744"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dirty="0" err="1"/>
              <a:t>Begin</a:t>
            </a:r>
            <a:r>
              <a:rPr lang="ru-RU" dirty="0"/>
              <a:t> </a:t>
            </a:r>
            <a:r>
              <a:rPr lang="ru-RU" dirty="0" err="1"/>
              <a:t>date</a:t>
            </a:r>
            <a:r>
              <a:rPr lang="ru-RU" dirty="0"/>
              <a:t>: 15.01.2017</a:t>
            </a:r>
          </a:p>
          <a:p>
            <a:r>
              <a:rPr lang="ru-RU" dirty="0" err="1"/>
              <a:t>Team</a:t>
            </a:r>
            <a:r>
              <a:rPr lang="ru-RU" dirty="0"/>
              <a:t>: 3 </a:t>
            </a:r>
            <a:r>
              <a:rPr lang="ru-RU" dirty="0" err="1"/>
              <a:t>members</a:t>
            </a:r>
          </a:p>
          <a:p>
            <a:r>
              <a:rPr lang="ru-RU" dirty="0" err="1"/>
              <a:t>Website</a:t>
            </a:r>
            <a:r>
              <a:rPr lang="ru-RU" dirty="0"/>
              <a:t>: http://digitaltwins.info</a:t>
            </a:r>
          </a:p>
        </p:txBody>
      </p:sp>
      <p:pic>
        <p:nvPicPr>
          <p:cNvPr id="6" name="Рисунок 6"/>
          <p:cNvPicPr>
            <a:picLocks noChangeAspect="1"/>
          </p:cNvPicPr>
          <p:nvPr/>
        </p:nvPicPr>
        <p:blipFill>
          <a:blip r:embed="rId3"/>
          <a:stretch>
            <a:fillRect/>
          </a:stretch>
        </p:blipFill>
        <p:spPr>
          <a:xfrm>
            <a:off x="1120715" y="2333625"/>
            <a:ext cx="10220536" cy="3041141"/>
          </a:xfrm>
          <a:prstGeom prst="rect">
            <a:avLst/>
          </a:prstGeom>
        </p:spPr>
      </p:pic>
    </p:spTree>
    <p:extLst>
      <p:ext uri="{BB962C8B-B14F-4D97-AF65-F5344CB8AC3E}">
        <p14:creationId xmlns:p14="http://schemas.microsoft.com/office/powerpoint/2010/main" val="391140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extLst>
              <p:ext uri="{D42A27DB-BD31-4B8C-83A1-F6EECF244321}">
                <p14:modId xmlns:p14="http://schemas.microsoft.com/office/powerpoint/2010/main" val="3881504328"/>
              </p:ext>
            </p:extLst>
          </p:nvPr>
        </p:nvSpPr>
        <p:spPr>
          <a:xfrm>
            <a:off x="1638300" y="180975"/>
            <a:ext cx="970088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dirty="0">
                <a:solidFill>
                  <a:srgbClr val="0070C0"/>
                </a:solidFill>
              </a:rPr>
              <a:t>Procurement of "simple" products and "raw" materials on digital market at digital age - "simplification" is an umbrella for "manipulation" and "incompetence"</a:t>
            </a:r>
          </a:p>
        </p:txBody>
      </p:sp>
      <p:sp>
        <p:nvSpPr>
          <p:cNvPr id="2" name="TextBox 1">
            <a:extLst>
              <a:ext uri="{FF2B5EF4-FFF2-40B4-BE49-F238E27FC236}">
                <a16:creationId xmlns:a16="http://schemas.microsoft.com/office/drawing/2014/main" id="{EFB399D9-6DB0-4181-8C12-42D91BDBDAE8}"/>
              </a:ext>
            </a:extLst>
          </p:cNvPr>
          <p:cNvSpPr txBox="1"/>
          <p:nvPr/>
        </p:nvSpPr>
        <p:spPr>
          <a:xfrm>
            <a:off x="4051495" y="1643910"/>
            <a:ext cx="6738425" cy="1477328"/>
          </a:xfrm>
          <a:prstGeom prst="rect">
            <a:avLst/>
          </a:prstGeom>
          <a:noFill/>
        </p:spPr>
        <p:txBody>
          <a:bodyPr wrap="square" rtlCol="0">
            <a:spAutoFit/>
          </a:bodyPr>
          <a:lstStyle/>
          <a:p>
            <a:r>
              <a:rPr lang="en-US" dirty="0"/>
              <a:t>Informal way of describing procurement item can be the source of manipulation and unfair competition (disqualifying proposals and suppliers as an major influence instrument). In the same time ignoring general technical policies can significantly influence on quality, TCO and even on successful and legal operations of procured equipment.</a:t>
            </a:r>
            <a:endParaRPr lang="uk-UA" dirty="0"/>
          </a:p>
        </p:txBody>
      </p:sp>
    </p:spTree>
    <p:extLst>
      <p:ext uri="{BB962C8B-B14F-4D97-AF65-F5344CB8AC3E}">
        <p14:creationId xmlns:p14="http://schemas.microsoft.com/office/powerpoint/2010/main" val="357341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digitaltwins_arch.png"/>
          <p:cNvPicPr>
            <a:picLocks noChangeAspect="1"/>
          </p:cNvPicPr>
          <p:nvPr/>
        </p:nvPicPr>
        <p:blipFill rotWithShape="1">
          <a:blip r:embed="rId3"/>
          <a:srcRect l="4269" t="16139" r="4641" b="10869"/>
          <a:stretch/>
        </p:blipFill>
        <p:spPr>
          <a:xfrm>
            <a:off x="1781175" y="1962150"/>
            <a:ext cx="9780974" cy="4422255"/>
          </a:xfrm>
          <a:prstGeom prst="rect">
            <a:avLst/>
          </a:prstGeom>
        </p:spPr>
      </p:pic>
    </p:spTree>
    <p:extLst>
      <p:ext uri="{BB962C8B-B14F-4D97-AF65-F5344CB8AC3E}">
        <p14:creationId xmlns:p14="http://schemas.microsoft.com/office/powerpoint/2010/main" val="50375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32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07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42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extLst>
              <p:ext uri="{D42A27DB-BD31-4B8C-83A1-F6EECF244321}">
                <p14:modId xmlns:p14="http://schemas.microsoft.com/office/powerpoint/2010/main" val="2756127311"/>
              </p:ext>
            </p:extLst>
          </p:nvPr>
        </p:nvSpPr>
        <p:spPr>
          <a:xfrm rot="-60000">
            <a:off x="2428875" y="1047750"/>
            <a:ext cx="8887046" cy="457639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ru-RU"/>
          </a:p>
        </p:txBody>
      </p:sp>
      <p:graphicFrame>
        <p:nvGraphicFramePr>
          <p:cNvPr id="4" name="Table 3">
            <a:extLst>
              <a:ext uri="{FF2B5EF4-FFF2-40B4-BE49-F238E27FC236}">
                <a16:creationId xmlns:a16="http://schemas.microsoft.com/office/drawing/2014/main" id="{A126F693-52E7-48B1-B31A-2EB9C181F5DC}"/>
              </a:ext>
            </a:extLst>
          </p:cNvPr>
          <p:cNvGraphicFramePr>
            <a:graphicFrameLocks noGrp="1"/>
          </p:cNvGraphicFramePr>
          <p:nvPr>
            <p:extLst>
              <p:ext uri="{D42A27DB-BD31-4B8C-83A1-F6EECF244321}">
                <p14:modId xmlns:p14="http://schemas.microsoft.com/office/powerpoint/2010/main" val="1432150677"/>
              </p:ext>
            </p:extLst>
          </p:nvPr>
        </p:nvGraphicFramePr>
        <p:xfrm>
          <a:off x="610694" y="189152"/>
          <a:ext cx="10789913" cy="4881612"/>
        </p:xfrm>
        <a:graphic>
          <a:graphicData uri="http://schemas.openxmlformats.org/drawingml/2006/table">
            <a:tbl>
              <a:tblPr>
                <a:tableStyleId>{5C22544A-7EE6-4342-B048-85BDC9FD1C3A}</a:tableStyleId>
              </a:tblPr>
              <a:tblGrid>
                <a:gridCol w="10789913">
                  <a:extLst>
                    <a:ext uri="{9D8B030D-6E8A-4147-A177-3AD203B41FA5}">
                      <a16:colId xmlns:a16="http://schemas.microsoft.com/office/drawing/2014/main" val="2005788143"/>
                    </a:ext>
                  </a:extLst>
                </a:gridCol>
              </a:tblGrid>
              <a:tr h="4881612">
                <a:tc>
                  <a:txBody>
                    <a:bodyPr/>
                    <a:lstStyle/>
                    <a:p>
                      <a:pPr algn="l" fontAlgn="b"/>
                      <a:r>
                        <a:rPr lang="en-US" sz="1800" u="none" strike="noStrike" dirty="0">
                          <a:effectLst/>
                        </a:rPr>
                        <a:t>According to AIAEU data near 50% of industrial automation tenders at </a:t>
                      </a:r>
                      <a:r>
                        <a:rPr lang="en-US" sz="1800" u="none" strike="noStrike" dirty="0" err="1">
                          <a:effectLst/>
                        </a:rPr>
                        <a:t>prozorro</a:t>
                      </a:r>
                      <a:r>
                        <a:rPr lang="en-US" sz="1800" u="none" strike="noStrike" dirty="0">
                          <a:effectLst/>
                        </a:rPr>
                        <a:t> system are going with violation of technical policies. Ignoring quality and long term impacts during tenders, and focusing on the price criteria is pushing out most of the big market players from procedure. Therefore tenders are </a:t>
                      </a:r>
                      <a:r>
                        <a:rPr lang="en-US" sz="1800" u="none" strike="noStrike" dirty="0" err="1">
                          <a:effectLst/>
                        </a:rPr>
                        <a:t>usially</a:t>
                      </a:r>
                      <a:r>
                        <a:rPr lang="en-US" sz="1800" u="none" strike="noStrike" dirty="0">
                          <a:effectLst/>
                        </a:rPr>
                        <a:t> arranged between small </a:t>
                      </a:r>
                      <a:r>
                        <a:rPr lang="en-US" sz="1800" u="none" strike="noStrike" dirty="0" err="1">
                          <a:effectLst/>
                        </a:rPr>
                        <a:t>noname</a:t>
                      </a:r>
                      <a:r>
                        <a:rPr lang="en-US" sz="1800" u="none" strike="noStrike" dirty="0">
                          <a:effectLst/>
                        </a:rPr>
                        <a:t> companies.</a:t>
                      </a:r>
                      <a:br>
                        <a:rPr lang="en-US" sz="1800" u="none" strike="noStrike" dirty="0">
                          <a:effectLst/>
                        </a:rPr>
                      </a:br>
                      <a:r>
                        <a:rPr lang="en-US" sz="1800" u="none" strike="noStrike" dirty="0">
                          <a:effectLst/>
                        </a:rPr>
                        <a:t>Possible direct measurements of the quality of digitalized descriptions:</a:t>
                      </a:r>
                      <a:br>
                        <a:rPr lang="en-US" sz="1800" u="none" strike="noStrike" dirty="0">
                          <a:effectLst/>
                        </a:rPr>
                      </a:br>
                      <a:r>
                        <a:rPr lang="en-US" sz="1800" u="none" strike="noStrike" dirty="0">
                          <a:effectLst/>
                        </a:rPr>
                        <a:t> percentage of "direct model" illegal descriptions ("iPhone 7" instead of "mobile phone") </a:t>
                      </a:r>
                      <a:br>
                        <a:rPr lang="en-US" sz="1800" u="none" strike="noStrike" dirty="0">
                          <a:effectLst/>
                        </a:rPr>
                      </a:br>
                      <a:r>
                        <a:rPr lang="en-US" sz="1800" u="none" strike="noStrike" dirty="0">
                          <a:effectLst/>
                        </a:rPr>
                        <a:t> percentage of "double meaning" descriptions ("Notebook" - with no technical description) </a:t>
                      </a:r>
                      <a:br>
                        <a:rPr lang="en-US" sz="1800" u="none" strike="noStrike" dirty="0">
                          <a:effectLst/>
                        </a:rPr>
                      </a:br>
                      <a:r>
                        <a:rPr lang="en-US" sz="1800" u="none" strike="noStrike" dirty="0">
                          <a:effectLst/>
                        </a:rPr>
                        <a:t> percentage and cost estimation of "price before quality" procurement decisions. </a:t>
                      </a:r>
                      <a:br>
                        <a:rPr lang="en-US" sz="1800" u="none" strike="noStrike" dirty="0">
                          <a:effectLst/>
                        </a:rPr>
                      </a:br>
                      <a:r>
                        <a:rPr lang="en-US" sz="1800" u="none" strike="noStrike" dirty="0">
                          <a:effectLst/>
                        </a:rPr>
                        <a:t> percentage and cost estimation of "hidden costs" in procurement items ( services, software, regulation requirements which are not mentioned) </a:t>
                      </a:r>
                      <a:br>
                        <a:rPr lang="en-US" sz="1800" u="none" strike="noStrike" dirty="0">
                          <a:effectLst/>
                        </a:rPr>
                      </a:br>
                      <a:r>
                        <a:rPr lang="en-US" sz="1800" u="none" strike="noStrike" dirty="0">
                          <a:effectLst/>
                        </a:rPr>
                        <a:t>  Indirect measurements, estimated on the model basis: </a:t>
                      </a:r>
                      <a:br>
                        <a:rPr lang="en-US" sz="1800" u="none" strike="noStrike" dirty="0">
                          <a:effectLst/>
                        </a:rPr>
                      </a:br>
                      <a:r>
                        <a:rPr lang="en-US" sz="1800" u="none" strike="noStrike" dirty="0">
                          <a:effectLst/>
                        </a:rPr>
                        <a:t>        estimated TCO reduction, ROI increasing </a:t>
                      </a:r>
                      <a:br>
                        <a:rPr lang="en-US" sz="1800" u="none" strike="noStrike" dirty="0">
                          <a:effectLst/>
                        </a:rPr>
                      </a:br>
                      <a:r>
                        <a:rPr lang="en-US" sz="1800" u="none" strike="noStrike" dirty="0">
                          <a:effectLst/>
                        </a:rPr>
                        <a:t>        estimated budget savings on avoiding "worldwide recognized brand" illness </a:t>
                      </a:r>
                      <a:br>
                        <a:rPr lang="en-US" sz="1800" u="none" strike="noStrike" dirty="0">
                          <a:effectLst/>
                        </a:rPr>
                      </a:br>
                      <a:r>
                        <a:rPr lang="en-US" sz="1800" u="none" strike="noStrike" dirty="0">
                          <a:effectLst/>
                        </a:rPr>
                        <a:t>        estimated "productivity" increasing  </a:t>
                      </a:r>
                      <a:br>
                        <a:rPr lang="en-US" sz="1800" u="none" strike="noStrike" dirty="0">
                          <a:effectLst/>
                        </a:rPr>
                      </a:br>
                      <a:r>
                        <a:rPr lang="en-US" sz="1800" u="none" strike="noStrike" dirty="0">
                          <a:effectLst/>
                        </a:rPr>
                        <a:t>        estimated "asset lifetime" increasing</a:t>
                      </a:r>
                      <a:endParaRPr lang="en-US"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53140429"/>
                  </a:ext>
                </a:extLst>
              </a:tr>
            </a:tbl>
          </a:graphicData>
        </a:graphic>
      </p:graphicFrame>
    </p:spTree>
    <p:extLst>
      <p:ext uri="{BB962C8B-B14F-4D97-AF65-F5344CB8AC3E}">
        <p14:creationId xmlns:p14="http://schemas.microsoft.com/office/powerpoint/2010/main" val="318688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6C0671-9032-4906-A45E-B1E5376FA8A5}"/>
              </a:ext>
            </a:extLst>
          </p:cNvPr>
          <p:cNvGraphicFramePr>
            <a:graphicFrameLocks noGrp="1"/>
          </p:cNvGraphicFramePr>
          <p:nvPr>
            <p:extLst>
              <p:ext uri="{D42A27DB-BD31-4B8C-83A1-F6EECF244321}">
                <p14:modId xmlns:p14="http://schemas.microsoft.com/office/powerpoint/2010/main" val="3650673629"/>
              </p:ext>
            </p:extLst>
          </p:nvPr>
        </p:nvGraphicFramePr>
        <p:xfrm>
          <a:off x="1203844" y="4174028"/>
          <a:ext cx="9385300" cy="2249805"/>
        </p:xfrm>
        <a:graphic>
          <a:graphicData uri="http://schemas.openxmlformats.org/drawingml/2006/table">
            <a:tbl>
              <a:tblPr>
                <a:tableStyleId>{5C22544A-7EE6-4342-B048-85BDC9FD1C3A}</a:tableStyleId>
              </a:tblPr>
              <a:tblGrid>
                <a:gridCol w="9385300">
                  <a:extLst>
                    <a:ext uri="{9D8B030D-6E8A-4147-A177-3AD203B41FA5}">
                      <a16:colId xmlns:a16="http://schemas.microsoft.com/office/drawing/2014/main" val="9105785"/>
                    </a:ext>
                  </a:extLst>
                </a:gridCol>
              </a:tblGrid>
              <a:tr h="571500">
                <a:tc>
                  <a:txBody>
                    <a:bodyPr/>
                    <a:lstStyle/>
                    <a:p>
                      <a:pPr algn="l" fontAlgn="b"/>
                      <a:r>
                        <a:rPr lang="en-US" sz="2400" u="none" strike="noStrike" dirty="0">
                          <a:effectLst/>
                        </a:rPr>
                        <a:t>Idea is based on new combination of existing technologies and practices. Most of them are already sustainable and recognized on market. Moreover - open standards are used as an basis of informational model of proposed system, open Product Catalogs and </a:t>
                      </a:r>
                      <a:r>
                        <a:rPr lang="en-US" sz="2400" u="none" strike="noStrike" dirty="0" err="1">
                          <a:effectLst/>
                        </a:rPr>
                        <a:t>CodeLists</a:t>
                      </a:r>
                      <a:r>
                        <a:rPr lang="en-US" sz="2400" u="none" strike="noStrike" dirty="0">
                          <a:effectLst/>
                        </a:rPr>
                        <a:t>. As an continuation of "</a:t>
                      </a:r>
                      <a:r>
                        <a:rPr lang="en-US" sz="2400" u="none" strike="noStrike" dirty="0" err="1">
                          <a:effectLst/>
                        </a:rPr>
                        <a:t>prozorro</a:t>
                      </a:r>
                      <a:r>
                        <a:rPr lang="en-US" sz="2400" u="none" strike="noStrike" dirty="0">
                          <a:effectLst/>
                        </a:rPr>
                        <a:t>" system - our project will also be open sourced and developed with wide public discussion with most stakeholder groups.</a:t>
                      </a:r>
                      <a:endParaRPr lang="en-US" sz="24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380521807"/>
                  </a:ext>
                </a:extLst>
              </a:tr>
            </a:tbl>
          </a:graphicData>
        </a:graphic>
      </p:graphicFrame>
      <p:graphicFrame>
        <p:nvGraphicFramePr>
          <p:cNvPr id="3" name="Table 2">
            <a:extLst>
              <a:ext uri="{FF2B5EF4-FFF2-40B4-BE49-F238E27FC236}">
                <a16:creationId xmlns:a16="http://schemas.microsoft.com/office/drawing/2014/main" id="{9C6288F2-EF4D-4219-9C5E-CB5D32412CDD}"/>
              </a:ext>
            </a:extLst>
          </p:cNvPr>
          <p:cNvGraphicFramePr>
            <a:graphicFrameLocks noGrp="1"/>
          </p:cNvGraphicFramePr>
          <p:nvPr>
            <p:extLst>
              <p:ext uri="{D42A27DB-BD31-4B8C-83A1-F6EECF244321}">
                <p14:modId xmlns:p14="http://schemas.microsoft.com/office/powerpoint/2010/main" val="3701444180"/>
              </p:ext>
            </p:extLst>
          </p:nvPr>
        </p:nvGraphicFramePr>
        <p:xfrm>
          <a:off x="1203844" y="575336"/>
          <a:ext cx="9385300" cy="1152525"/>
        </p:xfrm>
        <a:graphic>
          <a:graphicData uri="http://schemas.openxmlformats.org/drawingml/2006/table">
            <a:tbl>
              <a:tblPr>
                <a:tableStyleId>{5C22544A-7EE6-4342-B048-85BDC9FD1C3A}</a:tableStyleId>
              </a:tblPr>
              <a:tblGrid>
                <a:gridCol w="9385300">
                  <a:extLst>
                    <a:ext uri="{9D8B030D-6E8A-4147-A177-3AD203B41FA5}">
                      <a16:colId xmlns:a16="http://schemas.microsoft.com/office/drawing/2014/main" val="3011105622"/>
                    </a:ext>
                  </a:extLst>
                </a:gridCol>
              </a:tblGrid>
              <a:tr h="381000">
                <a:tc>
                  <a:txBody>
                    <a:bodyPr/>
                    <a:lstStyle/>
                    <a:p>
                      <a:pPr algn="l" fontAlgn="b"/>
                      <a:r>
                        <a:rPr lang="en-US" sz="2400" u="none" strike="noStrike" dirty="0">
                          <a:effectLst/>
                        </a:rPr>
                        <a:t>Last 10 years we unite community, which is responsible for technical policies at corporate sector. "Technical policy" is an instrument, which allow big companies to drive their investments effectiveness and TCO goals.</a:t>
                      </a:r>
                      <a:endParaRPr lang="en-US" sz="24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106133549"/>
                  </a:ext>
                </a:extLst>
              </a:tr>
            </a:tbl>
          </a:graphicData>
        </a:graphic>
      </p:graphicFrame>
    </p:spTree>
    <p:extLst>
      <p:ext uri="{BB962C8B-B14F-4D97-AF65-F5344CB8AC3E}">
        <p14:creationId xmlns:p14="http://schemas.microsoft.com/office/powerpoint/2010/main" val="336103951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Widescreen</PresentationFormat>
  <Paragraphs>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Тема Office</vt:lpstr>
      <vt:lpstr>DigitalTwins.Info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7</cp:revision>
  <dcterms:created xsi:type="dcterms:W3CDTF">2012-07-30T23:42:41Z</dcterms:created>
  <dcterms:modified xsi:type="dcterms:W3CDTF">2017-07-20T09:26:15Z</dcterms:modified>
</cp:coreProperties>
</file>