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62" r:id="rId6"/>
    <p:sldId id="263" r:id="rId7"/>
    <p:sldId id="264" r:id="rId8"/>
    <p:sldId id="267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840F1-0C8E-4C76-A681-3DDE5DB343B6}" type="datetimeFigureOut">
              <a:rPr lang="ru-RU"/>
              <a:t>09.03.2017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6A0B6-F5BD-443D-BE01-CCD0808C29C5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51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772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2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21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088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1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67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0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90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02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751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6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6028/NIST.IR.810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2575" y="476250"/>
            <a:ext cx="9144000" cy="2387600"/>
          </a:xfrm>
        </p:spPr>
        <p:txBody>
          <a:bodyPr/>
          <a:lstStyle/>
          <a:p>
            <a:r>
              <a:rPr lang="en-US" dirty="0"/>
              <a:t>Digital transformation of production plant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19375" y="3333750"/>
            <a:ext cx="9144000" cy="1655762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en-US" sz="6600" dirty="0"/>
              <a:t>Industry 4.0 solutions for production</a:t>
            </a:r>
            <a:endParaRPr lang="en-US" sz="7200" dirty="0">
              <a:solidFill>
                <a:srgbClr val="000000"/>
              </a:solidFill>
              <a:latin typeface="Calibri"/>
            </a:endParaRPr>
          </a:p>
          <a:p>
            <a:endParaRPr lang="en-US" sz="6600" dirty="0">
              <a:solidFill>
                <a:srgbClr val="000000"/>
              </a:solidFill>
              <a:latin typeface="Calibri"/>
            </a:endParaRPr>
          </a:p>
          <a:p>
            <a:r>
              <a:rPr lang="en-US" sz="6600" dirty="0">
                <a:solidFill>
                  <a:srgbClr val="000000"/>
                </a:solidFill>
                <a:latin typeface="Calibri"/>
              </a:rPr>
              <a:t>Based on: "Current Standards Landscape for Smart Manufacturing Systems" </a:t>
            </a:r>
            <a:endParaRPr lang="en-US" sz="7200" dirty="0">
              <a:solidFill>
                <a:srgbClr val="000000"/>
              </a:solidFill>
              <a:latin typeface="Calibri"/>
            </a:endParaRPr>
          </a:p>
          <a:p>
            <a:r>
              <a:rPr lang="en-US" sz="6600" dirty="0">
                <a:solidFill>
                  <a:srgbClr val="000000"/>
                </a:solidFill>
                <a:latin typeface="Calibri"/>
                <a:hlinkClick r:id="rId3"/>
              </a:rPr>
              <a:t>http://dx.doi.org/10.6028/NIST.IR.8107</a:t>
            </a:r>
            <a:endParaRPr lang="en-US" sz="3600" dirty="0">
              <a:solidFill>
                <a:srgbClr val="000000"/>
              </a:solidFill>
              <a:latin typeface="Calibri"/>
            </a:endParaRPr>
          </a:p>
          <a:p>
            <a:endParaRPr lang="en-US" sz="6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39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IIOT assumes movement to decentralized net-style connection architecture (SOA enabled)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7842"/>
            <a:ext cx="9136388" cy="44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4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bring us to new "service" economy – Products as Services.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rcRect l="55818" t="11299" b="16648"/>
          <a:stretch>
            <a:fillRect/>
          </a:stretch>
        </p:blipFill>
        <p:spPr>
          <a:xfrm>
            <a:off x="1381125" y="1847850"/>
            <a:ext cx="4036685" cy="31716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52868" y="2652982"/>
            <a:ext cx="6139171" cy="15684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Non primary production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Service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Non-critical business processes</a:t>
            </a:r>
          </a:p>
          <a:p>
            <a:endParaRPr lang="en-US" sz="2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79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475" y="142875"/>
            <a:ext cx="10515600" cy="1325563"/>
          </a:xfrm>
        </p:spPr>
        <p:txBody>
          <a:bodyPr/>
          <a:lstStyle/>
          <a:p>
            <a:r>
              <a:rPr lang="en-US" dirty="0"/>
              <a:t>Enterprise strategy defines digitalization projects portfolio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733550"/>
            <a:ext cx="11252908" cy="34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0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-&gt; Capabilities -&gt; KPIs -&gt; Solutions</a:t>
            </a:r>
            <a:br>
              <a:rPr lang="ru-RU" dirty="0"/>
            </a:br>
            <a:r>
              <a:rPr lang="en-US" sz="4000" dirty="0">
                <a:solidFill>
                  <a:srgbClr val="000000"/>
                </a:solidFill>
                <a:latin typeface="Calibri Light"/>
              </a:rPr>
              <a:t>Old rationale approving way for new technologies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5" y="1800225"/>
            <a:ext cx="6355302" cy="46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5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rcRect l="17391" t="14565" r="16074" b="5581"/>
          <a:stretch>
            <a:fillRect/>
          </a:stretch>
        </p:blipFill>
        <p:spPr>
          <a:xfrm>
            <a:off x="990600" y="1017008"/>
            <a:ext cx="8335685" cy="566160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8225" y="476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Calibri Light"/>
              </a:rPr>
              <a:t>Three major dimensions of DX program</a:t>
            </a:r>
          </a:p>
        </p:txBody>
      </p:sp>
    </p:spTree>
    <p:extLst>
      <p:ext uri="{BB962C8B-B14F-4D97-AF65-F5344CB8AC3E}">
        <p14:creationId xmlns:p14="http://schemas.microsoft.com/office/powerpoint/2010/main" val="325060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0150" y="142875"/>
            <a:ext cx="10515600" cy="1325563"/>
          </a:xfrm>
        </p:spPr>
        <p:txBody>
          <a:bodyPr/>
          <a:lstStyle/>
          <a:p>
            <a:r>
              <a:rPr lang="en-US" dirty="0"/>
              <a:t>Product dimension – for differentiation and focusing strategies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rcRect l="16539" t="16080" r="15036" b="2412"/>
          <a:stretch>
            <a:fillRect/>
          </a:stretch>
        </p:blipFill>
        <p:spPr>
          <a:xfrm>
            <a:off x="942975" y="1343025"/>
            <a:ext cx="8051954" cy="51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4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kind of production enterprise needs appropriate equipment digitalization 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rcRect l="16092" t="15806" r="12121" b="1976"/>
          <a:stretch>
            <a:fillRect/>
          </a:stretch>
        </p:blipFill>
        <p:spPr>
          <a:xfrm>
            <a:off x="523875" y="1657350"/>
            <a:ext cx="7781472" cy="472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0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Connected enterprise – standards set for horizontal integration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rcRect l="23887" t="20960" r="32514" b="3030"/>
          <a:stretch>
            <a:fillRect/>
          </a:stretch>
        </p:blipFill>
        <p:spPr>
          <a:xfrm>
            <a:off x="838200" y="1687513"/>
            <a:ext cx="4653349" cy="43325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086" y="1571625"/>
            <a:ext cx="6600266" cy="47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6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772025" y="505777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 err="1"/>
              <a:t>Smart</a:t>
            </a:r>
            <a:r>
              <a:rPr lang="ru-RU" dirty="0"/>
              <a:t> </a:t>
            </a:r>
            <a:r>
              <a:rPr lang="ru-RU" dirty="0" err="1"/>
              <a:t>materials</a:t>
            </a: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857" y="152400"/>
            <a:ext cx="10515600" cy="1142462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Mapping above to generalized business processes of production plant we see possible applications for I4.0 at production plant </a:t>
            </a:r>
            <a:endParaRPr lang="en-US" sz="2400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171575"/>
            <a:ext cx="10223037" cy="37151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5057775"/>
            <a:ext cx="814034" cy="5402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825" y="5067300"/>
            <a:ext cx="919409" cy="6159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950" y="5057775"/>
            <a:ext cx="812877" cy="5404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2650" y="5753100"/>
            <a:ext cx="833919" cy="5523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7275" y="5753100"/>
            <a:ext cx="816716" cy="5420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3350" y="5686425"/>
            <a:ext cx="937203" cy="62428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1750" y="5324475"/>
            <a:ext cx="824382" cy="5542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72075" y="5734050"/>
            <a:ext cx="1944902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 err="1"/>
              <a:t>Cobots</a:t>
            </a:r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47950" y="5591175"/>
            <a:ext cx="2126283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 err="1"/>
              <a:t>Predictive</a:t>
            </a:r>
            <a:r>
              <a:rPr lang="ru-RU" dirty="0"/>
              <a:t> </a:t>
            </a:r>
            <a:r>
              <a:rPr lang="ru-RU" dirty="0" err="1"/>
              <a:t>Maintenance</a:t>
            </a:r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476375" y="50768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CPS </a:t>
            </a:r>
            <a:r>
              <a:rPr lang="ru-RU" dirty="0" err="1"/>
              <a:t>Interaction</a:t>
            </a:r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7753350" y="505777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 err="1"/>
              <a:t>Integrated</a:t>
            </a:r>
            <a:r>
              <a:rPr lang="ru-RU" dirty="0"/>
              <a:t> </a:t>
            </a:r>
            <a:r>
              <a:rPr lang="ru-RU" dirty="0" err="1"/>
              <a:t>Energy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8315325" y="5610225"/>
            <a:ext cx="174653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 err="1"/>
              <a:t>Energy</a:t>
            </a:r>
            <a:r>
              <a:rPr lang="ru-RU" dirty="0"/>
              <a:t> </a:t>
            </a:r>
            <a:r>
              <a:rPr lang="ru-RU" dirty="0" err="1"/>
              <a:t>Efficiency</a:t>
            </a:r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0877550" y="5229225"/>
            <a:ext cx="1022768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 err="1"/>
              <a:t>Digital</a:t>
            </a:r>
            <a:r>
              <a:rPr lang="ru-RU" dirty="0"/>
              <a:t> </a:t>
            </a:r>
            <a:r>
              <a:rPr lang="ru-RU" dirty="0" err="1"/>
              <a:t>Twins</a:t>
            </a:r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0125" y="3019425"/>
            <a:ext cx="846138" cy="5715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5200" y="2638425"/>
            <a:ext cx="724039" cy="48745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4575" y="1533525"/>
            <a:ext cx="498522" cy="35401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3525" y="2286000"/>
            <a:ext cx="824382" cy="55425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6725" y="2638425"/>
            <a:ext cx="727985" cy="486449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1025" y="4019550"/>
            <a:ext cx="529609" cy="35333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225" y="4019550"/>
            <a:ext cx="530365" cy="350157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225" y="2305050"/>
            <a:ext cx="815257" cy="541245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7225" y="2305050"/>
            <a:ext cx="816716" cy="542029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8050" y="4019550"/>
            <a:ext cx="520400" cy="341406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1575" y="4019550"/>
            <a:ext cx="517941" cy="341591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8400" y="2286000"/>
            <a:ext cx="784918" cy="52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23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Standards set for vertical integration allow us to connect any solution one to another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rcRect l="20627" t="15354" r="17300"/>
          <a:stretch>
            <a:fillRect/>
          </a:stretch>
        </p:blipFill>
        <p:spPr>
          <a:xfrm>
            <a:off x="371475" y="1304925"/>
            <a:ext cx="6905087" cy="50276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984" y="3314700"/>
            <a:ext cx="4743181" cy="26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096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Digital transformation of production plant</vt:lpstr>
      <vt:lpstr>Enterprise strategy defines digitalization projects portfolio</vt:lpstr>
      <vt:lpstr>Strategy -&gt; Capabilities -&gt; KPIs -&gt; Solutions Old rationale approving way for new technologies</vt:lpstr>
      <vt:lpstr>Three major dimensions of DX program</vt:lpstr>
      <vt:lpstr>Product dimension – for differentiation and focusing strategies</vt:lpstr>
      <vt:lpstr>Any kind of production enterprise needs appropriate equipment digitalization </vt:lpstr>
      <vt:lpstr>Connected enterprise – standards set for horizontal integration</vt:lpstr>
      <vt:lpstr>Mapping above to generalized business processes of production plant we see possible applications for I4.0 at production plant </vt:lpstr>
      <vt:lpstr>Standards set for vertical integration allow us to connect any solution one to another</vt:lpstr>
      <vt:lpstr>IIOT assumes movement to decentralized net-style connection architecture (SOA enabled)</vt:lpstr>
      <vt:lpstr>Integration bring us to new "service" economy – Products as Services.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of production plant</dc:title>
  <dc:creator/>
  <cp:lastModifiedBy/>
  <cp:revision>10</cp:revision>
  <dcterms:created xsi:type="dcterms:W3CDTF">2012-07-30T23:42:41Z</dcterms:created>
  <dcterms:modified xsi:type="dcterms:W3CDTF">2017-03-09T13:11:53Z</dcterms:modified>
</cp:coreProperties>
</file>