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4" r:id="rId2"/>
    <p:sldId id="435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67" r:id="rId35"/>
    <p:sldId id="468" r:id="rId36"/>
    <p:sldId id="469" r:id="rId37"/>
    <p:sldId id="470" r:id="rId38"/>
    <p:sldId id="471" r:id="rId39"/>
    <p:sldId id="415" r:id="rId40"/>
    <p:sldId id="472" r:id="rId41"/>
    <p:sldId id="473" r:id="rId42"/>
    <p:sldId id="417" r:id="rId43"/>
    <p:sldId id="474" r:id="rId44"/>
    <p:sldId id="475" r:id="rId45"/>
    <p:sldId id="476" r:id="rId46"/>
    <p:sldId id="477" r:id="rId47"/>
    <p:sldId id="478" r:id="rId48"/>
    <p:sldId id="479" r:id="rId49"/>
    <p:sldId id="480" r:id="rId50"/>
    <p:sldId id="481" r:id="rId51"/>
    <p:sldId id="482" r:id="rId52"/>
    <p:sldId id="483" r:id="rId53"/>
    <p:sldId id="484" r:id="rId54"/>
    <p:sldId id="425" r:id="rId55"/>
    <p:sldId id="485" r:id="rId56"/>
    <p:sldId id="486" r:id="rId57"/>
    <p:sldId id="487" r:id="rId58"/>
    <p:sldId id="488" r:id="rId59"/>
    <p:sldId id="423" r:id="rId60"/>
    <p:sldId id="489" r:id="rId61"/>
    <p:sldId id="490" r:id="rId62"/>
    <p:sldId id="491" r:id="rId63"/>
    <p:sldId id="492" r:id="rId64"/>
    <p:sldId id="493" r:id="rId65"/>
    <p:sldId id="494" r:id="rId66"/>
    <p:sldId id="495" r:id="rId67"/>
    <p:sldId id="496" r:id="rId68"/>
    <p:sldId id="497" r:id="rId69"/>
    <p:sldId id="498" r:id="rId70"/>
    <p:sldId id="499" r:id="rId71"/>
    <p:sldId id="500" r:id="rId72"/>
    <p:sldId id="501" r:id="rId73"/>
    <p:sldId id="502" r:id="rId74"/>
    <p:sldId id="503" r:id="rId75"/>
    <p:sldId id="504" r:id="rId76"/>
    <p:sldId id="505" r:id="rId77"/>
    <p:sldId id="506" r:id="rId78"/>
    <p:sldId id="507" r:id="rId79"/>
    <p:sldId id="508" r:id="rId80"/>
    <p:sldId id="509" r:id="rId81"/>
    <p:sldId id="510" r:id="rId82"/>
    <p:sldId id="511" r:id="rId8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1T11:00:01.5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1 235,'682'-32,"-468"21,138-15,-299 21,0 3,0 2,1 2,79 14,-63-10,125-4,-97-4,-45-1,1-2,-1-2,95-27,-75 20,2 3,112-2,-62 6,-72 3,19 0,0-3,127-30,-154 26,0 1,1 3,59-2,142 10,-100 2,112-5,273 4,-475 3,80 16,-81-10,83 4,-59-13,22 0,201 30,-195-4,-79-19,1 0,0-3,0 0,1-2,45 1,1-12,106-24,48-5,142 30,-236 8,-78-2,0 2,-1 3,105 23,-65 9,-81-33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2AAE4-DFF0-87D6-8883-60185EBFF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9E8855-B47D-2CFA-B918-87C2F5C9C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463A1-4868-C3E4-3BEA-E3442442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46F-2791-4176-B55C-EF7D1CDB11F8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46380-8A70-880F-A6A5-45B472BA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B2E6E-A80F-7D39-2E1C-B09DB736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2B65-0837-4A13-9F80-63CE4134A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EBEB3-2E96-7209-048A-9B1A1009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FAB032-DB1E-D33A-1040-FB38857AE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01AF5-6F79-3114-D869-E5193D21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46F-2791-4176-B55C-EF7D1CDB11F8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D6342-E5BC-3470-7E63-003879B9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3C605-6C8A-FDC1-C222-57E0F4DC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2B65-0837-4A13-9F80-63CE4134A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31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28E877-0D4F-F4B1-6244-A76901BB6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E53E3-AD51-ADDA-201C-9D17BE582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EC6BB-0C09-83D7-C53C-A97295ED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46F-2791-4176-B55C-EF7D1CDB11F8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F4D3F-31FB-AC58-0E4A-A2038732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70E44-B174-2A70-9616-A574B819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2B65-0837-4A13-9F80-63CE4134A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3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8764745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860738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0942133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7423579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102012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805033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5655709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396396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50B66-1E07-9D7C-C5F9-8A537F7A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1BA53-2AD1-BB41-E8C8-3E923420F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B72A0-D826-17C1-6BCB-CDBD893B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46F-2791-4176-B55C-EF7D1CDB11F8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DC839-FDC6-1731-0F9C-1C8BEB48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B43C5-4D12-2859-0009-159884A2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2B65-0837-4A13-9F80-63CE4134A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85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3957240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7366009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058009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1236374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2528802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839810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1678409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016116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4546788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754101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42AAF-7923-A402-EC28-54BDEACF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4F5E9-489D-892D-70FC-7B129AF44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9A22F-3D93-78E8-C1A9-9931967D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46F-2791-4176-B55C-EF7D1CDB11F8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EC66D-0E8C-18A3-F274-F5440A2A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C6C3B-00B4-1705-2B1B-3F9B56BE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2B65-0837-4A13-9F80-63CE4134A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787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2655266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8984473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2247977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955712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5933019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3606643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41402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1843405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5144867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7670322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03999-61D9-7781-608A-9EABA7B3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1D773-F1A3-2E01-088F-B0A39CD5D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E7EFBF-E1A2-625B-5A65-3392D0822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CB137F-4BFC-E59B-6BFE-5F0F455F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46F-2791-4176-B55C-EF7D1CDB11F8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62ABC2-AA2E-59AE-BEBD-6A666373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F881C-82F4-64C1-F0F6-4A136460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2B65-0837-4A13-9F80-63CE4134A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5975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1100565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8668390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1925184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0290299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3121876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0876215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5634338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91575947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8538079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9550156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0B4F9-E39B-67B8-EB6C-930A5741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1391B-AC5F-BF1C-4AF0-80819EDA5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032BD8-7C39-8E09-2231-D19DE08F9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918F45-ABC4-C002-414E-AFAFD8954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1EFAA8-42F3-18A8-FDD5-720D0599A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E15DB-1818-1AB9-DE15-9A28DCD8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46F-2791-4176-B55C-EF7D1CDB11F8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6C730D-0C5C-B13A-A832-1C035A73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C53877-4F8E-519C-3488-E7D292C2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2B65-0837-4A13-9F80-63CE4134A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883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549709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115673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5382030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395899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7282535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3249602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586408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28993826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2305287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941346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403F8-CEF0-6395-4E7D-F51EAAF9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1B4DF3-1496-D840-146E-2F8A7303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46F-2791-4176-B55C-EF7D1CDB11F8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C0B8B3-75FC-E3E2-CEFA-4069AE39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D14994-5806-4964-624A-84C898AB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2B65-0837-4A13-9F80-63CE4134A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989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44827508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17874680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2665615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05833745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27966890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77098968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58075964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48275370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8487193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2689727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261C5F-DA8A-B270-0407-5B8A27B4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46F-2791-4176-B55C-EF7D1CDB11F8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FEDC6A-9935-510C-80B7-5209C162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18CEDB-B1DF-8796-758E-5239DD5C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2B65-0837-4A13-9F80-63CE4134A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827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79839027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9286593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31617890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98078350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953575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4615224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07920172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03199653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72762851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27404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CDD34-BBA2-6DDB-F49A-EFD94400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93650-E5F0-3D63-A200-BE299F7B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D54A90-540C-AB57-CCED-94078F414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5CC07-081B-719E-D2DE-387D03E5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46F-2791-4176-B55C-EF7D1CDB11F8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5EF30-F9C3-7742-5B50-A9AB339E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D8C159-ED32-4181-C6BE-64BA9CCC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2B65-0837-4A13-9F80-63CE4134A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41599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537554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28623954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97891361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78657070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70221600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53961086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30414780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5309769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10601175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590608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1060F-384D-B4E6-197B-D6D08792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4864C-06B0-DE1A-A284-52E6AF7ED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A95ACB-10CE-96EC-8B83-0745372AC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A015B9-C9A5-A3F8-DB45-068B8941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46F-2791-4176-B55C-EF7D1CDB11F8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E1277-C506-8562-046B-031B0997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56AD0-CAD2-5268-C745-D1488DC2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2B65-0837-4A13-9F80-63CE4134A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42871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2839525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55271701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16632"/>
            <a:ext cx="11617291" cy="634082"/>
          </a:xfrm>
        </p:spPr>
        <p:txBody>
          <a:bodyPr>
            <a:noAutofit/>
          </a:bodyPr>
          <a:lstStyle>
            <a:lvl1pPr algn="l">
              <a:defRPr sz="3200" b="1">
                <a:latin typeface="Calisto MT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340768"/>
            <a:ext cx="11521280" cy="511256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buFont typeface="Wingdings" pitchFamily="2" charset="2"/>
              <a:buChar char=""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31200" y="1"/>
            <a:ext cx="38608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altLang="ko-KR"/>
              <a:t>Python Data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8679" y="6555940"/>
            <a:ext cx="2844800" cy="293117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EFEC001B-505A-4EF8-9782-35F4C74A5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35361" y="775608"/>
            <a:ext cx="11521280" cy="421145"/>
          </a:xfrm>
        </p:spPr>
        <p:txBody>
          <a:bodyPr anchor="ctr" anchorCtr="0">
            <a:normAutofit/>
          </a:bodyPr>
          <a:lstStyle>
            <a:lvl1pPr>
              <a:buNone/>
              <a:defRPr sz="2400" b="1">
                <a:solidFill>
                  <a:schemeClr val="bg1"/>
                </a:solidFill>
                <a:latin typeface="Calisto MT" pitchFamily="18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6257224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E37773-A2FF-1EFF-5A5A-6D92F900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8CB1E-7806-5BFD-A197-1F3C2D71D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69586-8D57-7A53-A5AA-BCAA0C018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9746F-2791-4176-B55C-EF7D1CDB11F8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8A661-B899-6A98-EDE8-57CEDFB95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B67A-8B0A-3843-D68A-45641DE41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2B65-0837-4A13-9F80-63CE4134A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45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6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code.org/" TargetMode="External"/><Relationship Id="rId1" Type="http://schemas.openxmlformats.org/officeDocument/2006/relationships/slideLayout" Target="../slideLayouts/slideLayout5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8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8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8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8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86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8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8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8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9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91.xml"/><Relationship Id="rId4" Type="http://schemas.openxmlformats.org/officeDocument/2006/relationships/image" Target="../media/image93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9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</a:rPr>
              <a:t>Python Programming</a:t>
            </a:r>
            <a:endParaRPr lang="ko-KR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Interface, Basic Concept &amp; 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9601" y="5589588"/>
            <a:ext cx="3236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ko-KR" altLang="en-US" b="1" dirty="0" err="1">
                <a:latin typeface="+mj-ea"/>
                <a:ea typeface="+mj-ea"/>
              </a:rPr>
              <a:t>송지수</a:t>
            </a:r>
            <a:endParaRPr lang="en-US" altLang="ko-KR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689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Python Basic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간단한 수식 계산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인터프리터 쉘을 통해 간단한 수식 계산이 가능함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한 라인에 여러 구문이 올 경우에는 세미콜론 </a:t>
            </a:r>
            <a:r>
              <a:rPr lang="en-US" altLang="ko-KR" dirty="0">
                <a:latin typeface="+mj-ea"/>
                <a:ea typeface="+mj-ea"/>
              </a:rPr>
              <a:t>’;’</a:t>
            </a:r>
            <a:r>
              <a:rPr lang="ko-KR" altLang="en-US" dirty="0">
                <a:latin typeface="+mj-ea"/>
                <a:ea typeface="+mj-ea"/>
              </a:rPr>
              <a:t>을 사용함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10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Operation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8762" y="2796695"/>
            <a:ext cx="10382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1082" y="2780928"/>
            <a:ext cx="1905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639616" y="2780928"/>
          <a:ext cx="2592288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연산자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더하기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빼기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곱하기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나누기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나눈 나머지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//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정수 몫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지수 승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1082" y="3444766"/>
            <a:ext cx="23241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00618" y="4585266"/>
            <a:ext cx="1170385" cy="44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7879114" y="4059055"/>
            <a:ext cx="2249334" cy="292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kern="0" dirty="0">
                <a:latin typeface="+mj-ea"/>
                <a:ea typeface="+mj-ea"/>
              </a:rPr>
              <a:t>나눈 정수 몫을 결과로 가져옴</a:t>
            </a:r>
            <a:endParaRPr kumimoji="1" lang="en-US" altLang="ko-KR" sz="1200" kern="0" dirty="0">
              <a:latin typeface="+mj-ea"/>
              <a:ea typeface="+mj-ea"/>
            </a:endParaRPr>
          </a:p>
        </p:txBody>
      </p:sp>
      <p:sp>
        <p:nvSpPr>
          <p:cNvPr id="16" name="AutoShape 22"/>
          <p:cNvSpPr>
            <a:spLocks noChangeArrowheads="1"/>
          </p:cNvSpPr>
          <p:nvPr/>
        </p:nvSpPr>
        <p:spPr bwMode="auto">
          <a:xfrm>
            <a:off x="7041595" y="4437112"/>
            <a:ext cx="2592288" cy="504056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latin typeface="+mj-ea"/>
                <a:ea typeface="+mj-ea"/>
              </a:rPr>
              <a:t>+ </a:t>
            </a:r>
            <a:r>
              <a:rPr kumimoji="1" lang="ko-KR" altLang="en-US" sz="1200" dirty="0">
                <a:latin typeface="+mj-ea"/>
                <a:ea typeface="+mj-ea"/>
              </a:rPr>
              <a:t>연산은 숫자일 경우 덧셈이지만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latin typeface="+mj-ea"/>
                <a:ea typeface="+mj-ea"/>
              </a:rPr>
              <a:t>문자열인 경우 문자열의 연결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 cstate="print"/>
          <a:srcRect b="23613"/>
          <a:stretch>
            <a:fillRect/>
          </a:stretch>
        </p:blipFill>
        <p:spPr bwMode="auto">
          <a:xfrm>
            <a:off x="5697092" y="5066584"/>
            <a:ext cx="1615524" cy="66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7814740" y="1818924"/>
            <a:ext cx="2457724" cy="292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kern="0" dirty="0">
                <a:latin typeface="+mj-ea"/>
                <a:ea typeface="+mj-ea"/>
              </a:rPr>
              <a:t>첫 칸은 공백 없이 입력되어야 함</a:t>
            </a:r>
            <a:endParaRPr kumimoji="1" lang="en-US" altLang="ko-KR" sz="1200" kern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11636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8357" y="3633582"/>
            <a:ext cx="30575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Python Basic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프로그램에서 자주 사용되는 특정 기능을 따로 함수로 만들어 정의함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주로 반복적으로 수행되는 코드 블록을 의미함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함수는 파이썬에서 미리 정의된 함수를 사용하거나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사용자가 직접 함수를 정의하여 사용할 수 있음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함수의 사용법</a:t>
            </a: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11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Function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576" y="4653136"/>
            <a:ext cx="349419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2279576" y="3501008"/>
            <a:ext cx="3240360" cy="1008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Function(argument)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Function :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함수이름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Argument :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함수에 입력하는 값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122450" y="3573016"/>
            <a:ext cx="1475084" cy="292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kern="0" dirty="0">
                <a:latin typeface="+mj-ea"/>
                <a:ea typeface="+mj-ea"/>
              </a:rPr>
              <a:t>거듭제곱 </a:t>
            </a:r>
            <a:r>
              <a:rPr kumimoji="1" lang="en-US" altLang="ko-KR" sz="1200" kern="0" dirty="0">
                <a:latin typeface="+mj-ea"/>
                <a:ea typeface="+mj-ea"/>
              </a:rPr>
              <a:t>: 2</a:t>
            </a:r>
            <a:r>
              <a:rPr kumimoji="1" lang="ko-KR" altLang="en-US" sz="1200" kern="0" dirty="0">
                <a:latin typeface="+mj-ea"/>
                <a:ea typeface="+mj-ea"/>
              </a:rPr>
              <a:t>의</a:t>
            </a:r>
            <a:r>
              <a:rPr kumimoji="1" lang="en-US" altLang="ko-KR" sz="1200" kern="0" dirty="0">
                <a:latin typeface="+mj-ea"/>
                <a:ea typeface="+mj-ea"/>
              </a:rPr>
              <a:t> 3</a:t>
            </a:r>
            <a:r>
              <a:rPr kumimoji="1" lang="ko-KR" altLang="en-US" sz="1200" kern="0" dirty="0">
                <a:latin typeface="+mj-ea"/>
                <a:ea typeface="+mj-ea"/>
              </a:rPr>
              <a:t>승</a:t>
            </a:r>
            <a:endParaRPr kumimoji="1" lang="en-US" altLang="ko-KR" sz="1200" kern="0" dirty="0"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61674" y="3036513"/>
            <a:ext cx="2502608" cy="292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kern="0" dirty="0">
                <a:latin typeface="+mj-ea"/>
                <a:ea typeface="+mj-ea"/>
              </a:rPr>
              <a:t>수학에서 사용하는 개념과 비슷함</a:t>
            </a:r>
            <a:endParaRPr kumimoji="1" lang="en-US" altLang="ko-KR" sz="1200" kern="0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69592" y="4249940"/>
            <a:ext cx="3074881" cy="292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latin typeface="+mj-ea"/>
                <a:ea typeface="+mj-ea"/>
              </a:rPr>
              <a:t>10 </a:t>
            </a:r>
            <a:r>
              <a:rPr kumimoji="1" lang="ko-KR" altLang="en-US" sz="1200" dirty="0">
                <a:latin typeface="+mj-ea"/>
                <a:ea typeface="+mj-ea"/>
              </a:rPr>
              <a:t>나누기 </a:t>
            </a:r>
            <a:r>
              <a:rPr kumimoji="1" lang="en-US" altLang="ko-KR" sz="1200" dirty="0">
                <a:latin typeface="+mj-ea"/>
                <a:ea typeface="+mj-ea"/>
              </a:rPr>
              <a:t>3</a:t>
            </a:r>
            <a:r>
              <a:rPr kumimoji="1" lang="ko-KR" altLang="en-US" sz="1200" dirty="0">
                <a:latin typeface="+mj-ea"/>
                <a:ea typeface="+mj-ea"/>
              </a:rPr>
              <a:t>의 몫과 나머지를 동시에 구함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0485" y="4713701"/>
            <a:ext cx="1941557" cy="292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kern="0" dirty="0">
                <a:latin typeface="+mj-ea"/>
                <a:ea typeface="+mj-ea"/>
              </a:rPr>
              <a:t>두 개의</a:t>
            </a:r>
            <a:r>
              <a:rPr kumimoji="1" lang="en-US" altLang="ko-KR" sz="1200" kern="0" dirty="0">
                <a:latin typeface="+mj-ea"/>
                <a:ea typeface="+mj-ea"/>
              </a:rPr>
              <a:t> </a:t>
            </a:r>
            <a:r>
              <a:rPr kumimoji="1" lang="ko-KR" altLang="en-US" sz="1200" kern="0" dirty="0">
                <a:latin typeface="+mj-ea"/>
                <a:ea typeface="+mj-ea"/>
              </a:rPr>
              <a:t>변수에 각각 대입</a:t>
            </a:r>
            <a:endParaRPr kumimoji="1" lang="en-US" altLang="ko-KR" sz="1200" kern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590791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Python Basic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help() </a:t>
            </a:r>
            <a:r>
              <a:rPr lang="ko-KR" altLang="en-US" dirty="0">
                <a:latin typeface="+mj-ea"/>
                <a:ea typeface="+mj-ea"/>
              </a:rPr>
              <a:t>함수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인수에 해당하는 대상의 설명을 표시하는 내장 함수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대상은 함수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객체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클래스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모듈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패키지 등이 올 수 있음</a:t>
            </a:r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12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Function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561" y="2708920"/>
            <a:ext cx="8311085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99566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Python Basic</a:t>
            </a:r>
            <a:endParaRPr lang="ko-KR" altLang="en-US" dirty="0">
              <a:latin typeface="+mj-ea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내장 함수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 err="1">
                <a:latin typeface="+mj-ea"/>
                <a:ea typeface="+mj-ea"/>
              </a:rPr>
              <a:t>파이썬에서</a:t>
            </a:r>
            <a:r>
              <a:rPr lang="ko-KR" altLang="en-US" dirty="0">
                <a:latin typeface="+mj-ea"/>
                <a:ea typeface="+mj-ea"/>
              </a:rPr>
              <a:t> 기본적으로 제공되는 기본 함수 리스트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모듈을 읽어 들이지 않더라도 바로 사용할 수 있는 함수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13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Function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5600" y="2647642"/>
            <a:ext cx="6696744" cy="3805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399465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Python Basic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일반적인 프로그래밍에서의 변수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숫자나 문자와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같은 데이터를 기억장소에 보관해둘 필요가 있을 때 메모리 공간을 할당하여 이름을 붙인 것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일반적으로 변수는 데이터의 종류에 따라 사용 전에 미리 선언함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변수는 하나의 데이터를 보관하며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이름을 통해 값을 읽거나 변경함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파이썬에서의 변수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프로그래머가 특별히 메모리 공간을 관리하지 않음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메모리 공간은 자동으로 할당되므로 변수를 선언하지 않음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변수는 실제 데이터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객체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를 참조하는 참조 변수의 개념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‘=‘ </a:t>
            </a:r>
            <a:r>
              <a:rPr lang="ko-KR" altLang="en-US" dirty="0">
                <a:latin typeface="+mj-ea"/>
                <a:ea typeface="+mj-ea"/>
              </a:rPr>
              <a:t>대입 연산자를 이용하여 변수에 값을 대입함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14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Variable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2224" y="5085184"/>
            <a:ext cx="203661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13843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Python Basic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type()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type()</a:t>
            </a:r>
            <a:r>
              <a:rPr lang="ko-KR" altLang="en-US" dirty="0">
                <a:latin typeface="+mj-ea"/>
                <a:ea typeface="+mj-ea"/>
              </a:rPr>
              <a:t>은 </a:t>
            </a:r>
            <a:r>
              <a:rPr lang="ko-KR" altLang="en-US" dirty="0" err="1">
                <a:latin typeface="+mj-ea"/>
                <a:ea typeface="+mj-ea"/>
              </a:rPr>
              <a:t>입력받은</a:t>
            </a:r>
            <a:r>
              <a:rPr lang="ko-KR" altLang="en-US" dirty="0">
                <a:latin typeface="+mj-ea"/>
                <a:ea typeface="+mj-ea"/>
              </a:rPr>
              <a:t> 객체의 </a:t>
            </a:r>
            <a:r>
              <a:rPr lang="ko-KR" altLang="en-US" dirty="0" err="1">
                <a:latin typeface="+mj-ea"/>
                <a:ea typeface="+mj-ea"/>
              </a:rPr>
              <a:t>자료형이</a:t>
            </a:r>
            <a:r>
              <a:rPr lang="ko-KR" altLang="en-US" dirty="0">
                <a:latin typeface="+mj-ea"/>
                <a:ea typeface="+mj-ea"/>
              </a:rPr>
              <a:t> 무엇인지 알려주는 함수</a:t>
            </a:r>
            <a:r>
              <a:rPr lang="en-US" altLang="ko-KR" dirty="0">
                <a:latin typeface="+mj-ea"/>
                <a:ea typeface="+mj-ea"/>
              </a:rPr>
              <a:t>.</a:t>
            </a:r>
            <a:br>
              <a:rPr lang="en-US" altLang="ko-KR" dirty="0">
                <a:latin typeface="+mj-ea"/>
                <a:ea typeface="+mj-ea"/>
              </a:rPr>
            </a:b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err="1">
                <a:latin typeface="+mj-ea"/>
                <a:ea typeface="+mj-ea"/>
              </a:rPr>
              <a:t>sys.getrefcount</a:t>
            </a:r>
            <a:r>
              <a:rPr lang="en-US" altLang="ko-KR" dirty="0">
                <a:latin typeface="+mj-ea"/>
                <a:ea typeface="+mj-ea"/>
              </a:rPr>
              <a:t>()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객체에 참조 개수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명칭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가 몇 개 있는지 알려주는 함수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id()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 err="1">
                <a:latin typeface="+mj-ea"/>
                <a:ea typeface="+mj-ea"/>
              </a:rPr>
              <a:t>파이썬에서</a:t>
            </a:r>
            <a:r>
              <a:rPr lang="ko-KR" altLang="en-US" dirty="0">
                <a:latin typeface="+mj-ea"/>
                <a:ea typeface="+mj-ea"/>
              </a:rPr>
              <a:t> 메모리에 할당된 객체의 주소를 알려주는 함수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15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Variable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396650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16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3-6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1025" name="_x238634232" descr="EMB0000080c31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484" y="1412776"/>
            <a:ext cx="752388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93516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Python Basic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하나의 객체에 어떤 메서드가 존재하는지 확인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err="1">
                <a:latin typeface="+mj-ea"/>
                <a:ea typeface="+mj-ea"/>
              </a:rPr>
              <a:t>dir</a:t>
            </a:r>
            <a:r>
              <a:rPr lang="en-US" altLang="ko-KR" dirty="0">
                <a:latin typeface="+mj-ea"/>
                <a:ea typeface="+mj-ea"/>
              </a:rPr>
              <a:t>() </a:t>
            </a:r>
            <a:r>
              <a:rPr lang="ko-KR" altLang="en-US" dirty="0">
                <a:latin typeface="+mj-ea"/>
                <a:ea typeface="+mj-ea"/>
              </a:rPr>
              <a:t>함수는 인자에 해당하는 대상의 다양한 리스트를 표시함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dir() : </a:t>
            </a:r>
            <a:r>
              <a:rPr lang="ko-KR" altLang="en-US" dirty="0">
                <a:latin typeface="+mj-ea"/>
                <a:ea typeface="+mj-ea"/>
              </a:rPr>
              <a:t>현재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포함되어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있는 요소들을 구함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dir(</a:t>
            </a:r>
            <a:r>
              <a:rPr lang="ko-KR" altLang="en-US" dirty="0">
                <a:latin typeface="+mj-ea"/>
                <a:ea typeface="+mj-ea"/>
              </a:rPr>
              <a:t>객체</a:t>
            </a:r>
            <a:r>
              <a:rPr lang="en-US" altLang="ko-KR" dirty="0">
                <a:latin typeface="+mj-ea"/>
                <a:ea typeface="+mj-ea"/>
              </a:rPr>
              <a:t>) : </a:t>
            </a:r>
            <a:r>
              <a:rPr lang="ko-KR" altLang="en-US" dirty="0">
                <a:latin typeface="+mj-ea"/>
                <a:ea typeface="+mj-ea"/>
              </a:rPr>
              <a:t>객체가 가진 속성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메소드들을 구함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dir(</a:t>
            </a:r>
            <a:r>
              <a:rPr lang="ko-KR" altLang="en-US" dirty="0">
                <a:latin typeface="+mj-ea"/>
                <a:ea typeface="+mj-ea"/>
              </a:rPr>
              <a:t>클래스</a:t>
            </a:r>
            <a:r>
              <a:rPr lang="en-US" altLang="ko-KR" dirty="0">
                <a:latin typeface="+mj-ea"/>
                <a:ea typeface="+mj-ea"/>
              </a:rPr>
              <a:t>) : </a:t>
            </a:r>
            <a:r>
              <a:rPr lang="ko-KR" altLang="en-US" dirty="0">
                <a:latin typeface="+mj-ea"/>
                <a:ea typeface="+mj-ea"/>
              </a:rPr>
              <a:t>클래스가 가진 속성들을 구함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dir(</a:t>
            </a:r>
            <a:r>
              <a:rPr lang="ko-KR" altLang="en-US" dirty="0">
                <a:latin typeface="+mj-ea"/>
                <a:ea typeface="+mj-ea"/>
              </a:rPr>
              <a:t>모듈</a:t>
            </a:r>
            <a:r>
              <a:rPr lang="en-US" altLang="ko-KR" dirty="0">
                <a:latin typeface="+mj-ea"/>
                <a:ea typeface="+mj-ea"/>
              </a:rPr>
              <a:t>) : </a:t>
            </a:r>
            <a:r>
              <a:rPr lang="ko-KR" altLang="en-US" dirty="0">
                <a:latin typeface="+mj-ea"/>
                <a:ea typeface="+mj-ea"/>
              </a:rPr>
              <a:t>모듈이 포함하고 있는 요소들의 이름들을 구함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dir(</a:t>
            </a:r>
            <a:r>
              <a:rPr lang="ko-KR" altLang="en-US" dirty="0">
                <a:latin typeface="+mj-ea"/>
                <a:ea typeface="+mj-ea"/>
              </a:rPr>
              <a:t>패키지</a:t>
            </a:r>
            <a:r>
              <a:rPr lang="en-US" altLang="ko-KR" dirty="0">
                <a:latin typeface="+mj-ea"/>
                <a:ea typeface="+mj-ea"/>
              </a:rPr>
              <a:t>) : </a:t>
            </a:r>
            <a:r>
              <a:rPr lang="ko-KR" altLang="en-US" dirty="0">
                <a:latin typeface="+mj-ea"/>
                <a:ea typeface="+mj-ea"/>
              </a:rPr>
              <a:t>패키지가 포함하고 있는 요소들의 이름을 구함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데이터를 포함하는 함수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17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tx1"/>
                </a:solidFill>
                <a:latin typeface="+mj-ea"/>
                <a:ea typeface="+mj-ea"/>
              </a:rPr>
              <a:t>dir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( )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063281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Python Basic</a:t>
            </a:r>
            <a:endParaRPr lang="ko-KR" altLang="en-US" dirty="0">
              <a:latin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18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Method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6" y="1340768"/>
            <a:ext cx="8388424" cy="241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6" y="3861048"/>
            <a:ext cx="833349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11107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print() </a:t>
            </a:r>
            <a:r>
              <a:rPr lang="ko-KR" altLang="en-US" dirty="0">
                <a:latin typeface="+mj-ea"/>
                <a:ea typeface="+mj-ea"/>
              </a:rPr>
              <a:t>함수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표준 출력 화면에 문자열을 출력하는 방법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형식</a:t>
            </a:r>
            <a:r>
              <a:rPr lang="en-US" altLang="ko-KR" dirty="0">
                <a:latin typeface="+mj-ea"/>
                <a:ea typeface="+mj-ea"/>
              </a:rPr>
              <a:t> : print(“</a:t>
            </a:r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1”, “</a:t>
            </a:r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”, …)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여러 개의 인수를 </a:t>
            </a:r>
            <a:r>
              <a:rPr lang="en-US" altLang="ko-KR" dirty="0">
                <a:latin typeface="+mj-ea"/>
                <a:ea typeface="+mj-ea"/>
              </a:rPr>
              <a:t>,(</a:t>
            </a:r>
            <a:r>
              <a:rPr lang="ko-KR" altLang="en-US" dirty="0">
                <a:latin typeface="+mj-ea"/>
                <a:ea typeface="+mj-ea"/>
              </a:rPr>
              <a:t>콤마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로 구분하여 사용할 수 있음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출력 문자열 사이에 공백이 추가됨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이 함수는 줄 바꿈이 포함된 문자열을 출력함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코드의 문장이 길어질 경우 ‘</a:t>
            </a:r>
            <a:r>
              <a:rPr lang="en-US" altLang="ko-KR" dirty="0">
                <a:latin typeface="+mj-ea"/>
                <a:ea typeface="+mj-ea"/>
              </a:rPr>
              <a:t>\’(</a:t>
            </a:r>
            <a:r>
              <a:rPr lang="ko-KR" altLang="en-US" dirty="0" err="1">
                <a:latin typeface="+mj-ea"/>
                <a:ea typeface="+mj-ea"/>
              </a:rPr>
              <a:t>역슬래시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를 통해 여러 라인으로 작성 가능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Python Basic</a:t>
            </a:r>
            <a:endParaRPr lang="ko-KR" altLang="en-US" dirty="0">
              <a:latin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19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String Output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36937"/>
          <a:stretch>
            <a:fillRect/>
          </a:stretch>
        </p:blipFill>
        <p:spPr bwMode="auto">
          <a:xfrm>
            <a:off x="2279577" y="4084414"/>
            <a:ext cx="3406623" cy="196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r="19817" b="27300"/>
          <a:stretch>
            <a:fillRect/>
          </a:stretch>
        </p:blipFill>
        <p:spPr bwMode="auto">
          <a:xfrm>
            <a:off x="6096000" y="4090067"/>
            <a:ext cx="3650200" cy="237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9768409" y="4698724"/>
            <a:ext cx="492443" cy="292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kern="0" dirty="0">
                <a:latin typeface="+mj-ea"/>
                <a:ea typeface="+mj-ea"/>
              </a:rPr>
              <a:t>비교</a:t>
            </a:r>
            <a:endParaRPr kumimoji="1" lang="en-US" altLang="ko-KR" sz="1200" kern="0" dirty="0">
              <a:latin typeface="+mj-ea"/>
              <a:ea typeface="+mj-ea"/>
            </a:endParaRPr>
          </a:p>
        </p:txBody>
      </p:sp>
      <p:sp>
        <p:nvSpPr>
          <p:cNvPr id="11" name="오른쪽 중괄호 10"/>
          <p:cNvSpPr/>
          <p:nvPr/>
        </p:nvSpPr>
        <p:spPr>
          <a:xfrm>
            <a:off x="9552384" y="4482700"/>
            <a:ext cx="216024" cy="720080"/>
          </a:xfrm>
          <a:prstGeom prst="rightBrace">
            <a:avLst>
              <a:gd name="adj1" fmla="val 26578"/>
              <a:gd name="adj2" fmla="val 50000"/>
            </a:avLst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40217" y="5130772"/>
            <a:ext cx="854721" cy="292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kern="0" dirty="0">
                <a:latin typeface="+mj-ea"/>
                <a:ea typeface="+mj-ea"/>
              </a:rPr>
              <a:t>공백 추가</a:t>
            </a:r>
            <a:endParaRPr kumimoji="1" lang="en-US" altLang="ko-KR" sz="1200" kern="0" dirty="0"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34794" y="4962926"/>
            <a:ext cx="144016" cy="21602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19696" y="5346796"/>
            <a:ext cx="1524776" cy="292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kern="0" dirty="0">
                <a:latin typeface="+mj-ea"/>
                <a:ea typeface="+mj-ea"/>
              </a:rPr>
              <a:t>문자열의 반복 연산</a:t>
            </a:r>
            <a:endParaRPr kumimoji="1" lang="en-US" altLang="ko-KR" sz="1200" kern="0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35760" y="5994868"/>
            <a:ext cx="1297150" cy="292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kern="0" dirty="0">
                <a:latin typeface="+mj-ea"/>
                <a:ea typeface="+mj-ea"/>
              </a:rPr>
              <a:t>a</a:t>
            </a:r>
            <a:r>
              <a:rPr kumimoji="1" lang="ko-KR" altLang="en-US" sz="1200" kern="0" dirty="0">
                <a:latin typeface="+mj-ea"/>
                <a:ea typeface="+mj-ea"/>
              </a:rPr>
              <a:t>는 변수가 아님</a:t>
            </a:r>
            <a:endParaRPr kumimoji="1" lang="en-US" altLang="ko-KR" sz="1200" kern="0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40217" y="5994868"/>
            <a:ext cx="1887055" cy="292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kern="0" dirty="0">
                <a:latin typeface="+mj-ea"/>
                <a:ea typeface="+mj-ea"/>
              </a:rPr>
              <a:t>다음 줄이 하나로 이어짐</a:t>
            </a:r>
            <a:endParaRPr kumimoji="1" lang="en-US" altLang="ko-KR" sz="1200" kern="0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60038" y="5803554"/>
            <a:ext cx="200335" cy="26614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D7D55677-DF75-51FF-42B5-D1693E9F234E}"/>
                  </a:ext>
                </a:extLst>
              </p14:cNvPr>
              <p14:cNvContentPartPr/>
              <p14:nvPr/>
            </p14:nvContentPartPr>
            <p14:xfrm>
              <a:off x="3823316" y="3332811"/>
              <a:ext cx="2595960" cy="849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7D55677-DF75-51FF-42B5-D1693E9F23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7316" y="3260811"/>
                <a:ext cx="2667600" cy="2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16071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Interface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사용자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인터페이스 </a:t>
            </a:r>
            <a:r>
              <a:rPr lang="en-US" altLang="ko-KR" dirty="0">
                <a:latin typeface="+mj-ea"/>
                <a:ea typeface="+mj-ea"/>
              </a:rPr>
              <a:t>(User Interface)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사용자가 컴퓨터를 조작하기 위한 환경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GUI (Graphical User Interface)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시각적으로 사용자와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컴퓨터 사이의 중개하는 환경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예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 err="1">
                <a:latin typeface="+mj-ea"/>
                <a:ea typeface="+mj-ea"/>
              </a:rPr>
              <a:t>윈도우즈의</a:t>
            </a:r>
            <a:r>
              <a:rPr lang="ko-KR" altLang="en-US" dirty="0">
                <a:latin typeface="+mj-ea"/>
                <a:ea typeface="+mj-ea"/>
              </a:rPr>
              <a:t> 바탕화면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CUI (Character User Interface)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화면의 문자를 통해 사용자와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컴퓨터 사이의 중개하는 환경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키보드로 명령을 내리고 화면의 창을 통해 결과를 확인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예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>
                <a:latin typeface="+mj-ea"/>
                <a:ea typeface="+mj-ea"/>
              </a:rPr>
              <a:t>윈도우의 명령 프롬프트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리눅스의 쉘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2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Overview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596136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Python Basic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문자로 표현하기 힘든 특수 문자 표현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  <a:cs typeface="Consolas" pitchFamily="49" charset="0"/>
              </a:rPr>
              <a:t>\n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줄 바꿈 문자를 표현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  <a:cs typeface="Consolas" pitchFamily="49" charset="0"/>
              </a:rPr>
              <a:t>\t </a:t>
            </a:r>
            <a:r>
              <a:rPr lang="en-US" altLang="ko-KR" dirty="0">
                <a:latin typeface="+mj-ea"/>
                <a:ea typeface="+mj-ea"/>
              </a:rPr>
              <a:t>: Tab </a:t>
            </a:r>
            <a:r>
              <a:rPr lang="ko-KR" altLang="en-US" dirty="0">
                <a:latin typeface="+mj-ea"/>
                <a:ea typeface="+mj-ea"/>
              </a:rPr>
              <a:t>문자를 표현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\\ : \</a:t>
            </a:r>
            <a:r>
              <a:rPr lang="ko-KR" altLang="en-US" dirty="0">
                <a:latin typeface="+mj-ea"/>
                <a:ea typeface="+mj-ea"/>
              </a:rPr>
              <a:t>문자를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표현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\’ : ‘ </a:t>
            </a:r>
            <a:r>
              <a:rPr lang="ko-KR" altLang="en-US" dirty="0">
                <a:latin typeface="+mj-ea"/>
                <a:ea typeface="+mj-ea"/>
              </a:rPr>
              <a:t>문자를 표현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\” : “ </a:t>
            </a:r>
            <a:r>
              <a:rPr lang="ko-KR" altLang="en-US" dirty="0">
                <a:latin typeface="+mj-ea"/>
                <a:ea typeface="+mj-ea"/>
              </a:rPr>
              <a:t>문자를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표현</a:t>
            </a:r>
            <a:r>
              <a:rPr lang="en-US" altLang="ko-KR" dirty="0">
                <a:latin typeface="+mj-ea"/>
                <a:ea typeface="+mj-ea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20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String Output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9025" y="4293096"/>
            <a:ext cx="5233953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147730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21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3-8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2049" name="_x238634152" descr="EMB0000080c31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08" y="1412776"/>
            <a:ext cx="6714851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81585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Python Basic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만약 문자열 끝에 줄 바꿈을 포함하고 싶지 않은 경우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  <a:cs typeface="Consolas" pitchFamily="49" charset="0"/>
              </a:rPr>
              <a:t>print</a:t>
            </a:r>
            <a:r>
              <a:rPr lang="ko-KR" altLang="en-US" dirty="0">
                <a:latin typeface="+mj-ea"/>
                <a:ea typeface="+mj-ea"/>
              </a:rPr>
              <a:t>함수의 인수 </a:t>
            </a:r>
            <a:r>
              <a:rPr lang="en-US" altLang="ko-KR" dirty="0">
                <a:latin typeface="+mj-ea"/>
                <a:ea typeface="+mj-ea"/>
                <a:cs typeface="Consolas" pitchFamily="49" charset="0"/>
              </a:rPr>
              <a:t>end</a:t>
            </a:r>
            <a:r>
              <a:rPr lang="ko-KR" altLang="en-US" dirty="0">
                <a:latin typeface="+mj-ea"/>
                <a:ea typeface="+mj-ea"/>
              </a:rPr>
              <a:t>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이용하여 마지막 출력 문자를 변경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만약 문자열 사이에 공백이 아닌 다른 문자로 구분하고 싶은 경우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print</a:t>
            </a:r>
            <a:r>
              <a:rPr lang="ko-KR" altLang="en-US" dirty="0">
                <a:latin typeface="+mj-ea"/>
                <a:ea typeface="+mj-ea"/>
              </a:rPr>
              <a:t>함수의 인수 </a:t>
            </a:r>
            <a:r>
              <a:rPr lang="en-US" altLang="ko-KR" dirty="0" err="1">
                <a:latin typeface="+mj-ea"/>
                <a:ea typeface="+mj-ea"/>
              </a:rPr>
              <a:t>sep</a:t>
            </a:r>
            <a:r>
              <a:rPr lang="ko-KR" altLang="en-US" dirty="0">
                <a:latin typeface="+mj-ea"/>
                <a:ea typeface="+mj-ea"/>
              </a:rPr>
              <a:t>를 이용하여 구분 문자를 변경</a:t>
            </a: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22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String Output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07568" y="3068960"/>
            <a:ext cx="4752528" cy="12961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print(“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문자열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1”, “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문자열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2”, … , end=“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문자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”)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출력하는 문자열 마지막 끝에 줄 바꿈 대신 지정한 문자를 삽입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print(“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문자열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1”, “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문자열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2”, … , sep=“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문자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”)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출력하는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문자열 각 항목간의 출력 문자를 지정한 문자로 변경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487" y="4581129"/>
            <a:ext cx="56673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연결선 13"/>
          <p:cNvCxnSpPr/>
          <p:nvPr/>
        </p:nvCxnSpPr>
        <p:spPr>
          <a:xfrm>
            <a:off x="2647542" y="5445224"/>
            <a:ext cx="28803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00370" y="5424840"/>
            <a:ext cx="2095445" cy="292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kern="0" dirty="0">
                <a:latin typeface="+mj-ea"/>
                <a:ea typeface="+mj-ea"/>
              </a:rPr>
              <a:t>문자열</a:t>
            </a:r>
            <a:r>
              <a:rPr kumimoji="1" lang="en-US" altLang="ko-KR" sz="1200" kern="0" dirty="0">
                <a:latin typeface="+mj-ea"/>
                <a:ea typeface="+mj-ea"/>
              </a:rPr>
              <a:t> </a:t>
            </a:r>
            <a:r>
              <a:rPr kumimoji="1" lang="ko-KR" altLang="en-US" sz="1200" kern="0" dirty="0">
                <a:latin typeface="+mj-ea"/>
                <a:ea typeface="+mj-ea"/>
              </a:rPr>
              <a:t>끝에 공백</a:t>
            </a:r>
            <a:r>
              <a:rPr kumimoji="1" lang="en-US" altLang="ko-KR" sz="1200" kern="0" dirty="0">
                <a:latin typeface="+mj-ea"/>
                <a:ea typeface="+mj-ea"/>
              </a:rPr>
              <a:t> </a:t>
            </a:r>
            <a:r>
              <a:rPr kumimoji="1" lang="ko-KR" altLang="en-US" sz="1200" kern="0" dirty="0">
                <a:latin typeface="+mj-ea"/>
                <a:ea typeface="+mj-ea"/>
              </a:rPr>
              <a:t>문자 삽입</a:t>
            </a:r>
            <a:endParaRPr kumimoji="1" lang="en-US" altLang="ko-KR" sz="1200" kern="0" dirty="0"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679990" y="5877272"/>
            <a:ext cx="10801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887902" y="5877272"/>
            <a:ext cx="2584362" cy="292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kern="0" dirty="0">
                <a:latin typeface="+mj-ea"/>
                <a:ea typeface="+mj-ea"/>
              </a:rPr>
              <a:t>각 문자열</a:t>
            </a:r>
            <a:r>
              <a:rPr kumimoji="1" lang="en-US" altLang="ko-KR" sz="1200" kern="0" dirty="0">
                <a:latin typeface="+mj-ea"/>
                <a:ea typeface="+mj-ea"/>
              </a:rPr>
              <a:t> </a:t>
            </a:r>
            <a:r>
              <a:rPr kumimoji="1" lang="ko-KR" altLang="en-US" sz="1200" kern="0" dirty="0">
                <a:latin typeface="+mj-ea"/>
                <a:ea typeface="+mj-ea"/>
              </a:rPr>
              <a:t>사이를 </a:t>
            </a:r>
            <a:r>
              <a:rPr kumimoji="1" lang="ko-KR" altLang="en-US" sz="1200" kern="0" dirty="0" err="1">
                <a:latin typeface="+mj-ea"/>
                <a:ea typeface="+mj-ea"/>
              </a:rPr>
              <a:t>콜른</a:t>
            </a:r>
            <a:r>
              <a:rPr kumimoji="1" lang="en-US" altLang="ko-KR" sz="1200" kern="0" dirty="0">
                <a:latin typeface="+mj-ea"/>
                <a:ea typeface="+mj-ea"/>
              </a:rPr>
              <a:t>(:) </a:t>
            </a:r>
            <a:r>
              <a:rPr kumimoji="1" lang="ko-KR" altLang="en-US" sz="1200" kern="0" dirty="0">
                <a:latin typeface="+mj-ea"/>
                <a:ea typeface="+mj-ea"/>
              </a:rPr>
              <a:t>으로</a:t>
            </a:r>
            <a:r>
              <a:rPr kumimoji="1" lang="en-US" altLang="ko-KR" sz="1200" kern="0" dirty="0">
                <a:latin typeface="+mj-ea"/>
                <a:ea typeface="+mj-ea"/>
              </a:rPr>
              <a:t> </a:t>
            </a:r>
            <a:r>
              <a:rPr kumimoji="1" lang="ko-KR" altLang="en-US" sz="1200" kern="0" dirty="0">
                <a:latin typeface="+mj-ea"/>
                <a:ea typeface="+mj-ea"/>
              </a:rPr>
              <a:t>구분</a:t>
            </a:r>
            <a:endParaRPr kumimoji="1" lang="en-US" altLang="ko-KR" sz="1200" kern="0" dirty="0"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41256" y="3082308"/>
            <a:ext cx="3024336" cy="12827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참고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  <a:cs typeface="Consolas" pitchFamily="49" charset="0"/>
              </a:rPr>
              <a:t>print()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를 통해 파일로 출력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  <a:cs typeface="Consolas" pitchFamily="49" charset="0"/>
              </a:rPr>
              <a:t>text = open(‘out.txt’, ‘w’)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  <a:cs typeface="Consolas" pitchFamily="49" charset="0"/>
              </a:rPr>
              <a:t>print(“hello”, “world”, file=text)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  <a:cs typeface="Consolas" pitchFamily="49" charset="0"/>
              </a:rPr>
              <a:t>text = close()</a:t>
            </a:r>
          </a:p>
        </p:txBody>
      </p:sp>
    </p:spTree>
    <p:extLst>
      <p:ext uri="{BB962C8B-B14F-4D97-AF65-F5344CB8AC3E}">
        <p14:creationId xmlns:p14="http://schemas.microsoft.com/office/powerpoint/2010/main" val="316408443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23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3-9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3073" name="_x238634552" descr="EMB0000080c313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94" y="1412776"/>
            <a:ext cx="762514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35027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Python Basic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주석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주석은 프로그래머를 위한 것으로 프로그램 소스에 설명문을 넣을 때 사용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프로그램 문서화의 한 부분으로 사용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프로그램 수행에 영향을 미치지 않음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‘#’ </a:t>
            </a:r>
            <a:r>
              <a:rPr lang="ko-KR" altLang="en-US" dirty="0">
                <a:latin typeface="+mj-ea"/>
                <a:ea typeface="+mj-ea"/>
              </a:rPr>
              <a:t>으로 시작하는 문장은 </a:t>
            </a:r>
            <a:r>
              <a:rPr lang="en-US" altLang="ko-KR" dirty="0">
                <a:latin typeface="+mj-ea"/>
                <a:ea typeface="+mj-ea"/>
              </a:rPr>
              <a:t>'#‘ </a:t>
            </a:r>
            <a:r>
              <a:rPr lang="ko-KR" altLang="en-US" dirty="0">
                <a:latin typeface="+mj-ea"/>
                <a:ea typeface="+mj-ea"/>
              </a:rPr>
              <a:t>부터 시작해서 그 줄 끝까지 주석 처리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여러 줄의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주석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xxx.py </a:t>
            </a:r>
            <a:r>
              <a:rPr lang="ko-KR" altLang="en-US" dirty="0">
                <a:latin typeface="+mj-ea"/>
                <a:ea typeface="+mj-ea"/>
              </a:rPr>
              <a:t>파이썬 파일에서 여러 라인을 주석 처리할 때 사용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’’’ ’’’ (</a:t>
            </a:r>
            <a:r>
              <a:rPr lang="ko-KR" altLang="en-US" dirty="0">
                <a:latin typeface="+mj-ea"/>
                <a:ea typeface="+mj-ea"/>
              </a:rPr>
              <a:t>삼중 따옴표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>
                <a:latin typeface="+mj-ea"/>
                <a:ea typeface="+mj-ea"/>
              </a:rPr>
              <a:t>또는</a:t>
            </a:r>
            <a:r>
              <a:rPr lang="en-US" altLang="ko-KR" dirty="0">
                <a:latin typeface="+mj-ea"/>
                <a:ea typeface="+mj-ea"/>
              </a:rPr>
              <a:t> “”” “”” </a:t>
            </a:r>
            <a:r>
              <a:rPr lang="ko-KR" altLang="en-US" dirty="0">
                <a:latin typeface="+mj-ea"/>
                <a:ea typeface="+mj-ea"/>
              </a:rPr>
              <a:t>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시작 위치와 끝 위치를 지정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실제 주석은 아니지만 문자열에 대한 변수 명도 없으므로 아무 일도 하지 않는 문자열로 정의하여 주석처럼 사용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24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Comment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t="73805"/>
          <a:stretch>
            <a:fillRect/>
          </a:stretch>
        </p:blipFill>
        <p:spPr bwMode="auto">
          <a:xfrm>
            <a:off x="6943725" y="2348880"/>
            <a:ext cx="203536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4097" name="_x238634552" descr="EMB0000080c31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894" y="5301208"/>
            <a:ext cx="579689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43008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간단한 제목과 인사말 출력하기 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파이썬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파일로 코드 작성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25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3-10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53816" y="1844825"/>
            <a:ext cx="624644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print("=" * 35)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#print("Python Programming")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print("</a:t>
            </a:r>
            <a:r>
              <a:rPr lang="ko-KR" altLang="en-US" dirty="0">
                <a:latin typeface="+mj-ea"/>
                <a:ea typeface="+mj-ea"/>
              </a:rPr>
              <a:t>파이썬 프로그래밍</a:t>
            </a:r>
            <a:r>
              <a:rPr lang="en-US" altLang="ko-KR" dirty="0">
                <a:latin typeface="+mj-ea"/>
                <a:ea typeface="+mj-ea"/>
              </a:rPr>
              <a:t>\n\n")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name = "</a:t>
            </a:r>
            <a:r>
              <a:rPr lang="ko-KR" altLang="en-US" dirty="0">
                <a:latin typeface="+mj-ea"/>
                <a:ea typeface="+mj-ea"/>
              </a:rPr>
              <a:t>홍길동</a:t>
            </a:r>
            <a:r>
              <a:rPr lang="en-US" altLang="ko-KR" dirty="0">
                <a:latin typeface="+mj-ea"/>
                <a:ea typeface="+mj-ea"/>
              </a:rPr>
              <a:t>"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print("</a:t>
            </a:r>
            <a:r>
              <a:rPr lang="ko-KR" altLang="en-US" dirty="0">
                <a:latin typeface="+mj-ea"/>
                <a:ea typeface="+mj-ea"/>
              </a:rPr>
              <a:t>반갑습니다</a:t>
            </a:r>
            <a:r>
              <a:rPr lang="en-US" altLang="ko-KR" dirty="0">
                <a:latin typeface="+mj-ea"/>
                <a:ea typeface="+mj-ea"/>
              </a:rPr>
              <a:t>\t</a:t>
            </a:r>
            <a:r>
              <a:rPr lang="ko-KR" altLang="en-US" dirty="0">
                <a:latin typeface="+mj-ea"/>
                <a:ea typeface="+mj-ea"/>
              </a:rPr>
              <a:t>저는 </a:t>
            </a:r>
            <a:r>
              <a:rPr lang="en-US" altLang="ko-KR" dirty="0">
                <a:latin typeface="+mj-ea"/>
                <a:ea typeface="+mj-ea"/>
              </a:rPr>
              <a:t>\'", name, "\' </a:t>
            </a:r>
            <a:r>
              <a:rPr lang="ko-KR" altLang="en-US" dirty="0">
                <a:latin typeface="+mj-ea"/>
                <a:ea typeface="+mj-ea"/>
              </a:rPr>
              <a:t>입니다</a:t>
            </a:r>
            <a:r>
              <a:rPr lang="en-US" altLang="ko-KR" dirty="0">
                <a:latin typeface="+mj-ea"/>
                <a:ea typeface="+mj-ea"/>
              </a:rPr>
              <a:t>")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print("=" * 35)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5121" name="_x283292448" descr="EMB0000080c31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4469889"/>
            <a:ext cx="4299659" cy="12453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2065358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명이 식사를 하고 나온 금액이 </a:t>
            </a:r>
            <a:r>
              <a:rPr lang="en-US" altLang="ko-KR" dirty="0">
                <a:latin typeface="+mj-ea"/>
                <a:ea typeface="+mj-ea"/>
              </a:rPr>
              <a:t>14500</a:t>
            </a:r>
            <a:r>
              <a:rPr lang="ko-KR" altLang="en-US" dirty="0">
                <a:latin typeface="+mj-ea"/>
                <a:ea typeface="+mj-ea"/>
              </a:rPr>
              <a:t>원이 나왔다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팁으로 </a:t>
            </a:r>
            <a:r>
              <a:rPr lang="en-US" altLang="ko-KR" dirty="0">
                <a:latin typeface="+mj-ea"/>
                <a:ea typeface="+mj-ea"/>
              </a:rPr>
              <a:t>5%</a:t>
            </a:r>
            <a:r>
              <a:rPr lang="ko-KR" altLang="en-US" dirty="0">
                <a:latin typeface="+mj-ea"/>
                <a:ea typeface="+mj-ea"/>
              </a:rPr>
              <a:t>를 더 주고 각자 똑같이 얼마를 나타내야 하는가</a:t>
            </a:r>
            <a:r>
              <a:rPr lang="en-US" altLang="ko-KR" dirty="0">
                <a:latin typeface="+mj-ea"/>
                <a:ea typeface="+mj-ea"/>
              </a:rPr>
              <a:t>?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총 금액</a:t>
            </a:r>
            <a:r>
              <a:rPr lang="en-US" altLang="ko-KR" dirty="0">
                <a:latin typeface="+mj-ea"/>
                <a:ea typeface="+mj-ea"/>
              </a:rPr>
              <a:t>(cost) = 14500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팁</a:t>
            </a:r>
            <a:r>
              <a:rPr lang="en-US" altLang="ko-KR" dirty="0">
                <a:latin typeface="+mj-ea"/>
                <a:ea typeface="+mj-ea"/>
              </a:rPr>
              <a:t>(tip) = 0.05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비용</a:t>
            </a:r>
            <a:r>
              <a:rPr lang="en-US" altLang="ko-KR" dirty="0">
                <a:latin typeface="+mj-ea"/>
                <a:ea typeface="+mj-ea"/>
              </a:rPr>
              <a:t>(pay) = (cost + (cost * tip)) / 3</a:t>
            </a: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26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3-11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32112" y="3429001"/>
            <a:ext cx="4572000" cy="14311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cost = 14500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tip = 0.05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pay = (cost + (cost * tip)) / 3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print("</a:t>
            </a:r>
            <a:r>
              <a:rPr lang="ko-KR" altLang="en-US" dirty="0">
                <a:latin typeface="+mj-ea"/>
                <a:ea typeface="+mj-ea"/>
              </a:rPr>
              <a:t>각자 내는 금액 </a:t>
            </a:r>
            <a:r>
              <a:rPr lang="en-US" altLang="ko-KR" dirty="0">
                <a:latin typeface="+mj-ea"/>
                <a:ea typeface="+mj-ea"/>
              </a:rPr>
              <a:t>:", pay, "</a:t>
            </a:r>
            <a:r>
              <a:rPr lang="ko-KR" altLang="en-US" dirty="0">
                <a:latin typeface="+mj-ea"/>
                <a:ea typeface="+mj-ea"/>
              </a:rPr>
              <a:t>원</a:t>
            </a:r>
            <a:r>
              <a:rPr lang="en-US" altLang="ko-KR" dirty="0">
                <a:latin typeface="+mj-ea"/>
                <a:ea typeface="+mj-ea"/>
              </a:rPr>
              <a:t>")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6145" name="_x283292608" descr="EMB0000080c31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69" y="5303704"/>
            <a:ext cx="3348399" cy="293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792175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Python Basic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print() </a:t>
            </a:r>
            <a:r>
              <a:rPr lang="ko-KR" altLang="en-US" dirty="0">
                <a:latin typeface="+mj-ea"/>
                <a:ea typeface="+mj-ea"/>
              </a:rPr>
              <a:t>함수를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이용한 출력 서식 지정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문자열의 출력을 좀더 세련되게 하기 위해 출력 서식을 지정함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 내에 </a:t>
            </a:r>
            <a:r>
              <a:rPr lang="en-US" altLang="ko-KR" dirty="0">
                <a:latin typeface="+mj-ea"/>
                <a:ea typeface="+mj-ea"/>
                <a:cs typeface="Consolas" pitchFamily="49" charset="0"/>
              </a:rPr>
              <a:t>%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표시를 통해 문자열을 구성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예</a:t>
            </a:r>
            <a:r>
              <a:rPr lang="en-US" altLang="ko-KR" dirty="0">
                <a:latin typeface="+mj-ea"/>
                <a:ea typeface="+mj-ea"/>
              </a:rPr>
              <a:t> : ( </a:t>
            </a:r>
            <a:r>
              <a:rPr lang="en-US" altLang="ko-KR" dirty="0">
                <a:latin typeface="+mj-ea"/>
                <a:ea typeface="+mj-ea"/>
                <a:cs typeface="Consolas" pitchFamily="49" charset="0"/>
              </a:rPr>
              <a:t>%.2f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소수점 이하의 두 자리 수를 지정할 경우 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27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String Format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4962872"/>
            <a:ext cx="4610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608" y="5708104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7101000" y="5682770"/>
            <a:ext cx="2973891" cy="292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kern="0" dirty="0">
                <a:latin typeface="+mj-ea"/>
                <a:ea typeface="+mj-ea"/>
              </a:rPr>
              <a:t>두 개의 값을 차례로 서식으로 출력할 때</a:t>
            </a:r>
            <a:endParaRPr kumimoji="1" lang="en-US" altLang="ko-KR" sz="1200" kern="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609" y="2602626"/>
            <a:ext cx="6867149" cy="183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9878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Basic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사용 예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print("My age is %d" %25)</a:t>
            </a:r>
          </a:p>
          <a:p>
            <a:pPr lvl="2"/>
            <a:r>
              <a:rPr lang="en-US" altLang="ko-KR" dirty="0">
                <a:latin typeface="+mj-ea"/>
                <a:ea typeface="+mj-ea"/>
              </a:rPr>
              <a:t>My age is 25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print("My weight is %</a:t>
            </a:r>
            <a:r>
              <a:rPr lang="en-US" altLang="ko-KR" dirty="0" err="1">
                <a:latin typeface="+mj-ea"/>
                <a:ea typeface="+mj-ea"/>
              </a:rPr>
              <a:t>fkg</a:t>
            </a:r>
            <a:r>
              <a:rPr lang="en-US" altLang="ko-KR" dirty="0">
                <a:latin typeface="+mj-ea"/>
                <a:ea typeface="+mj-ea"/>
              </a:rPr>
              <a:t>" %65.3)</a:t>
            </a:r>
          </a:p>
          <a:p>
            <a:pPr lvl="2"/>
            <a:r>
              <a:rPr lang="en-US" altLang="ko-KR" dirty="0">
                <a:latin typeface="+mj-ea"/>
                <a:ea typeface="+mj-ea"/>
              </a:rPr>
              <a:t>My weight is 65.300000kg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print("My weight is %6.2fkg" %65.3)</a:t>
            </a:r>
          </a:p>
          <a:p>
            <a:pPr lvl="2"/>
            <a:r>
              <a:rPr lang="en-US" altLang="ko-KR" dirty="0">
                <a:latin typeface="+mj-ea"/>
                <a:ea typeface="+mj-ea"/>
              </a:rPr>
              <a:t>My weight is  65.30kg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print("My name is %s, age is %d" %("</a:t>
            </a:r>
            <a:r>
              <a:rPr lang="ko-KR" altLang="en-US" dirty="0">
                <a:latin typeface="+mj-ea"/>
                <a:ea typeface="+mj-ea"/>
              </a:rPr>
              <a:t>홍길동</a:t>
            </a:r>
            <a:r>
              <a:rPr lang="en-US" altLang="ko-KR" dirty="0">
                <a:latin typeface="+mj-ea"/>
                <a:ea typeface="+mj-ea"/>
              </a:rPr>
              <a:t>", 25))</a:t>
            </a:r>
          </a:p>
          <a:p>
            <a:pPr lvl="2"/>
            <a:r>
              <a:rPr lang="en-US" altLang="ko-KR" dirty="0">
                <a:latin typeface="+mj-ea"/>
                <a:ea typeface="+mj-ea"/>
              </a:rPr>
              <a:t>My name is </a:t>
            </a:r>
            <a:r>
              <a:rPr lang="ko-KR" altLang="en-US" dirty="0">
                <a:latin typeface="+mj-ea"/>
                <a:ea typeface="+mj-ea"/>
              </a:rPr>
              <a:t>홍길동</a:t>
            </a:r>
            <a:r>
              <a:rPr lang="en-US" altLang="ko-KR" dirty="0">
                <a:latin typeface="+mj-ea"/>
                <a:ea typeface="+mj-ea"/>
              </a:rPr>
              <a:t>, age is 25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name = ＂</a:t>
            </a:r>
            <a:r>
              <a:rPr lang="ko-KR" altLang="en-US" dirty="0">
                <a:latin typeface="+mj-ea"/>
                <a:ea typeface="+mj-ea"/>
              </a:rPr>
              <a:t>홍길동</a:t>
            </a:r>
            <a:r>
              <a:rPr lang="en-US" altLang="ko-KR" dirty="0">
                <a:latin typeface="+mj-ea"/>
                <a:ea typeface="+mj-ea"/>
              </a:rPr>
              <a:t>＂; age = 25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print(＂My name is %s, age is %d＂ %(name, age))</a:t>
            </a:r>
          </a:p>
          <a:p>
            <a:pPr lvl="2"/>
            <a:r>
              <a:rPr lang="en-US" altLang="ko-KR" dirty="0">
                <a:latin typeface="+mj-ea"/>
                <a:ea typeface="+mj-ea"/>
              </a:rPr>
              <a:t>My name is </a:t>
            </a:r>
            <a:r>
              <a:rPr lang="ko-KR" altLang="en-US" dirty="0">
                <a:latin typeface="+mj-ea"/>
                <a:ea typeface="+mj-ea"/>
              </a:rPr>
              <a:t>홍길동</a:t>
            </a:r>
            <a:r>
              <a:rPr lang="en-US" altLang="ko-KR" dirty="0">
                <a:latin typeface="+mj-ea"/>
                <a:ea typeface="+mj-ea"/>
              </a:rPr>
              <a:t>, age is 25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28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String Format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455901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Python Basic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format() </a:t>
            </a:r>
            <a:r>
              <a:rPr lang="ko-KR" altLang="en-US" dirty="0">
                <a:latin typeface="+mj-ea"/>
                <a:ea typeface="+mj-ea"/>
              </a:rPr>
              <a:t>메서드를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이용한 출력 서식 지정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하나의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값을 주어진 출력 서식의 문자열로 변환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주로 데이터 한 개에 대한 서식 지정을 위해 많이 사용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예</a:t>
            </a:r>
            <a:r>
              <a:rPr lang="en-US" altLang="ko-KR" dirty="0">
                <a:latin typeface="+mj-ea"/>
                <a:ea typeface="+mj-ea"/>
              </a:rPr>
              <a:t> : print(format(3.14159, ".2f"))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두 번째 인수의 </a:t>
            </a:r>
            <a:r>
              <a:rPr lang="en-US" altLang="ko-KR" dirty="0">
                <a:latin typeface="+mj-ea"/>
                <a:ea typeface="+mj-ea"/>
              </a:rPr>
              <a:t>.2f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%</a:t>
            </a:r>
            <a:r>
              <a:rPr lang="ko-KR" altLang="en-US" dirty="0">
                <a:latin typeface="+mj-ea"/>
                <a:ea typeface="+mj-ea"/>
              </a:rPr>
              <a:t>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사용하지 않음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29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String Format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42570" y="4293096"/>
            <a:ext cx="4262705" cy="292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kern="0" dirty="0">
                <a:latin typeface="+mj-ea"/>
                <a:ea typeface="+mj-ea"/>
              </a:rPr>
              <a:t>{0}</a:t>
            </a:r>
            <a:r>
              <a:rPr kumimoji="1" lang="ko-KR" altLang="en-US" sz="1200" kern="0" dirty="0">
                <a:latin typeface="+mj-ea"/>
                <a:ea typeface="+mj-ea"/>
              </a:rPr>
              <a:t>와</a:t>
            </a:r>
            <a:r>
              <a:rPr kumimoji="1" lang="en-US" altLang="ko-KR" sz="1200" kern="0" dirty="0">
                <a:latin typeface="+mj-ea"/>
                <a:ea typeface="+mj-ea"/>
              </a:rPr>
              <a:t> {1}</a:t>
            </a:r>
            <a:r>
              <a:rPr kumimoji="1" lang="ko-KR" altLang="en-US" sz="1200" kern="0" dirty="0">
                <a:latin typeface="+mj-ea"/>
                <a:ea typeface="+mj-ea"/>
              </a:rPr>
              <a:t>은</a:t>
            </a:r>
            <a:r>
              <a:rPr kumimoji="1" lang="en-US" altLang="ko-KR" sz="1200" kern="0" dirty="0">
                <a:latin typeface="+mj-ea"/>
                <a:ea typeface="+mj-ea"/>
              </a:rPr>
              <a:t> </a:t>
            </a:r>
            <a:r>
              <a:rPr kumimoji="1" lang="ko-KR" altLang="en-US" sz="1200" kern="0" dirty="0">
                <a:latin typeface="+mj-ea"/>
                <a:ea typeface="+mj-ea"/>
              </a:rPr>
              <a:t>메서드의 첫 번째와 두 번째 인수를 각각 의미함</a:t>
            </a:r>
            <a:endParaRPr kumimoji="1" lang="en-US" altLang="ko-KR" sz="1200" kern="0" dirty="0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7169" name="_x283293648" descr="EMB0000080c31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959" y="3412864"/>
            <a:ext cx="7135253" cy="73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3471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Python Interface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쉘 </a:t>
            </a:r>
            <a:r>
              <a:rPr lang="en-US" altLang="ko-KR" dirty="0">
                <a:latin typeface="+mj-ea"/>
                <a:ea typeface="+mj-ea"/>
              </a:rPr>
              <a:t>(Shell)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컴퓨터와 사용자간의 </a:t>
            </a:r>
            <a:r>
              <a:rPr lang="en-US" altLang="ko-KR" dirty="0">
                <a:latin typeface="+mj-ea"/>
                <a:ea typeface="+mj-ea"/>
              </a:rPr>
              <a:t>CUI </a:t>
            </a:r>
            <a:r>
              <a:rPr lang="ko-KR" altLang="en-US" dirty="0">
                <a:latin typeface="+mj-ea"/>
                <a:ea typeface="+mj-ea"/>
              </a:rPr>
              <a:t>인터페이스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사용자의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명령을 해석하여 이 명령을 수행함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예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>
                <a:latin typeface="+mj-ea"/>
                <a:ea typeface="+mj-ea"/>
              </a:rPr>
              <a:t>리눅스의 </a:t>
            </a:r>
            <a:r>
              <a:rPr lang="en-US" altLang="ko-KR" dirty="0">
                <a:latin typeface="+mj-ea"/>
                <a:ea typeface="+mj-ea"/>
              </a:rPr>
              <a:t>Bash, </a:t>
            </a:r>
            <a:r>
              <a:rPr lang="ko-KR" altLang="en-US" dirty="0">
                <a:latin typeface="+mj-ea"/>
                <a:ea typeface="+mj-ea"/>
              </a:rPr>
              <a:t>윈도우의 명령 프롬프트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파이썬은 인터프리터 쉘을 통해 명령을 입력하면 주어진 명령을 수행하고 결과를 즉시 보여줌</a:t>
            </a:r>
          </a:p>
          <a:p>
            <a:r>
              <a:rPr lang="ko-KR" altLang="en-US" dirty="0">
                <a:latin typeface="+mj-ea"/>
                <a:ea typeface="+mj-ea"/>
              </a:rPr>
              <a:t>파이썬의 인터프리터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쉘 프롬프트 </a:t>
            </a:r>
            <a:r>
              <a:rPr lang="en-US" altLang="ko-KR" dirty="0">
                <a:latin typeface="+mj-ea"/>
                <a:ea typeface="+mj-ea"/>
              </a:rPr>
              <a:t>(&gt;&gt;&gt;)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대화식 모드로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명령을 입력 받을 준비가 되어 있음을 의미함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사용자는 쉘 상에서 프로그램 명령을 한 줄씩 입력하고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실행하여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결과를 한 행씩 테스트 해볼 수 있음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파이썬은 인터프리터 쉘을 통해 한 줄씩 실행도 가능하며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에디터를 통해 여러 줄의 전체 프로그램 작성도 가능함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프로그램은 한 줄씩 실행하며 마지막 줄이 실행되고 나면 프로그램은 종료함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Shell Prompt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6324385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200km</a:t>
            </a:r>
            <a:r>
              <a:rPr lang="ko-KR" altLang="en-US" dirty="0">
                <a:latin typeface="+mj-ea"/>
                <a:ea typeface="+mj-ea"/>
              </a:rPr>
              <a:t>의 거리를 시간당 </a:t>
            </a:r>
            <a:r>
              <a:rPr lang="en-US" altLang="ko-KR" dirty="0">
                <a:latin typeface="+mj-ea"/>
                <a:ea typeface="+mj-ea"/>
              </a:rPr>
              <a:t>80km</a:t>
            </a:r>
            <a:r>
              <a:rPr lang="ko-KR" altLang="en-US" dirty="0">
                <a:latin typeface="+mj-ea"/>
                <a:ea typeface="+mj-ea"/>
              </a:rPr>
              <a:t>의 속도로 운전할 때 걸리는 시간 구하기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30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3-12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5560" y="1911308"/>
            <a:ext cx="777686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distance = 200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speed = 80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time = distance / speed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print("%</a:t>
            </a:r>
            <a:r>
              <a:rPr lang="en-US" altLang="ko-KR" dirty="0" err="1">
                <a:latin typeface="+mj-ea"/>
                <a:ea typeface="+mj-ea"/>
              </a:rPr>
              <a:t>dkm</a:t>
            </a:r>
            <a:r>
              <a:rPr lang="ko-KR" altLang="en-US" dirty="0">
                <a:latin typeface="+mj-ea"/>
                <a:ea typeface="+mj-ea"/>
              </a:rPr>
              <a:t>의 거리를 시간당 </a:t>
            </a:r>
            <a:r>
              <a:rPr lang="en-US" altLang="ko-KR" dirty="0">
                <a:latin typeface="+mj-ea"/>
                <a:ea typeface="+mj-ea"/>
              </a:rPr>
              <a:t>%</a:t>
            </a:r>
            <a:r>
              <a:rPr lang="en-US" altLang="ko-KR" dirty="0" err="1">
                <a:latin typeface="+mj-ea"/>
                <a:ea typeface="+mj-ea"/>
              </a:rPr>
              <a:t>dkm</a:t>
            </a:r>
            <a:r>
              <a:rPr lang="ko-KR" altLang="en-US" dirty="0">
                <a:latin typeface="+mj-ea"/>
                <a:ea typeface="+mj-ea"/>
              </a:rPr>
              <a:t>로 운전할 때 걸리는 시간은 </a:t>
            </a:r>
            <a:r>
              <a:rPr lang="en-US" altLang="ko-KR" dirty="0">
                <a:latin typeface="+mj-ea"/>
                <a:ea typeface="+mj-ea"/>
              </a:rPr>
              <a:t>%d</a:t>
            </a:r>
            <a:r>
              <a:rPr lang="ko-KR" altLang="en-US" dirty="0">
                <a:latin typeface="+mj-ea"/>
                <a:ea typeface="+mj-ea"/>
              </a:rPr>
              <a:t>시간 입니다</a:t>
            </a:r>
            <a:r>
              <a:rPr lang="en-US" altLang="ko-KR" dirty="0">
                <a:latin typeface="+mj-ea"/>
                <a:ea typeface="+mj-ea"/>
              </a:rPr>
              <a:t>" %(distance, speed, time))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8193" name="_x283294688" descr="EMB0000080c3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878" y="4052728"/>
            <a:ext cx="7572229" cy="313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742407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Python Basic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input() </a:t>
            </a:r>
            <a:r>
              <a:rPr lang="ko-KR" altLang="en-US" dirty="0">
                <a:latin typeface="+mj-ea"/>
                <a:ea typeface="+mj-ea"/>
              </a:rPr>
              <a:t>함수를 이용한 표준 입력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표준 입력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키보드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으로부터 값을 입력 받는 방법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형식 </a:t>
            </a:r>
            <a:r>
              <a:rPr lang="en-US" altLang="ko-KR" dirty="0">
                <a:latin typeface="+mj-ea"/>
                <a:ea typeface="+mj-ea"/>
              </a:rPr>
              <a:t>: variable = input(“</a:t>
            </a:r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”)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함수의 인수는 입력 받기 전 표시할 문자열을 의미함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입력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받은 문자열은 변수에 저장하여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프로그램에서 사용 가능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파이썬 </a:t>
            </a:r>
            <a:r>
              <a:rPr lang="en-US" altLang="ko-KR" dirty="0">
                <a:latin typeface="+mj-ea"/>
                <a:ea typeface="+mj-ea"/>
              </a:rPr>
              <a:t>v2</a:t>
            </a:r>
            <a:r>
              <a:rPr lang="ko-KR" altLang="en-US" dirty="0">
                <a:latin typeface="+mj-ea"/>
                <a:ea typeface="+mj-ea"/>
              </a:rPr>
              <a:t>에서는 </a:t>
            </a:r>
            <a:r>
              <a:rPr lang="en-US" altLang="ko-KR" dirty="0" err="1">
                <a:latin typeface="+mj-ea"/>
                <a:ea typeface="+mj-ea"/>
              </a:rPr>
              <a:t>raw_input</a:t>
            </a:r>
            <a:r>
              <a:rPr lang="en-US" altLang="ko-KR" dirty="0">
                <a:latin typeface="+mj-ea"/>
                <a:ea typeface="+mj-ea"/>
              </a:rPr>
              <a:t>(“</a:t>
            </a:r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”)</a:t>
            </a:r>
            <a:r>
              <a:rPr lang="ko-KR" altLang="en-US" dirty="0">
                <a:latin typeface="+mj-ea"/>
                <a:ea typeface="+mj-ea"/>
              </a:rPr>
              <a:t>을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사용함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주의 사항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입력 받은 데이터는 문자열로 인식됨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입력 받은 데이터가 정수나 실수와 같은 숫자라면 계산에 활용할 수 없음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숫자 입력의 경우 정수나 실수로 데이터를 형 변환 하여야 함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31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String Input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9" y="5373217"/>
            <a:ext cx="4924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126620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Python Basic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데이터의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형 변환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데이터는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정수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실수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문자열 등의 다양한 형식이 존재하며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서로 다른 데이터 형끼리 연산을 수행할 경우 형 변환을 필요로 함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  <a:cs typeface="Consolas" pitchFamily="49" charset="0"/>
              </a:rPr>
              <a:t>print() </a:t>
            </a:r>
            <a:r>
              <a:rPr lang="ko-KR" altLang="en-US" dirty="0">
                <a:latin typeface="+mj-ea"/>
                <a:ea typeface="+mj-ea"/>
              </a:rPr>
              <a:t>함수를 수행할 때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유의해야 할 형 변환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print()</a:t>
            </a:r>
            <a:r>
              <a:rPr lang="ko-KR" altLang="en-US" dirty="0">
                <a:latin typeface="+mj-ea"/>
                <a:ea typeface="+mj-ea"/>
              </a:rPr>
              <a:t>에서 숫자 형과 문자열을 </a:t>
            </a:r>
            <a:r>
              <a:rPr lang="en-US" altLang="ko-KR" dirty="0">
                <a:latin typeface="+mj-ea"/>
                <a:ea typeface="+mj-ea"/>
              </a:rPr>
              <a:t>‘+’</a:t>
            </a:r>
            <a:r>
              <a:rPr lang="ko-KR" altLang="en-US" dirty="0">
                <a:latin typeface="+mj-ea"/>
                <a:ea typeface="+mj-ea"/>
              </a:rPr>
              <a:t>로 연결할 경우 오류 발생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숫자 형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데이터를 문자열로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형 변환을 수행함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 err="1">
                <a:latin typeface="+mj-ea"/>
                <a:ea typeface="+mj-ea"/>
              </a:rPr>
              <a:t>str</a:t>
            </a:r>
            <a:r>
              <a:rPr lang="en-US" altLang="ko-KR" dirty="0">
                <a:latin typeface="+mj-ea"/>
                <a:ea typeface="+mj-ea"/>
              </a:rPr>
              <a:t>() </a:t>
            </a:r>
            <a:r>
              <a:rPr lang="ko-KR" altLang="en-US" dirty="0">
                <a:latin typeface="+mj-ea"/>
                <a:ea typeface="+mj-ea"/>
              </a:rPr>
              <a:t>함수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숫자 형 혹은 다른 형태의 데이터 형을 문자열로 형 변환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32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Type Casting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t="35896"/>
          <a:stretch>
            <a:fillRect/>
          </a:stretch>
        </p:blipFill>
        <p:spPr bwMode="auto">
          <a:xfrm>
            <a:off x="2495601" y="4221088"/>
            <a:ext cx="6912768" cy="162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021503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Python Basic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  <a:ea typeface="+mj-ea"/>
                <a:cs typeface="Consolas" pitchFamily="49" charset="0"/>
              </a:rPr>
              <a:t>input() </a:t>
            </a:r>
            <a:r>
              <a:rPr lang="ko-KR" altLang="en-US" dirty="0">
                <a:latin typeface="+mj-ea"/>
                <a:ea typeface="+mj-ea"/>
              </a:rPr>
              <a:t>함수를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수행할 때 유의해야 할 형 변환 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  <a:cs typeface="Consolas" pitchFamily="49" charset="0"/>
              </a:rPr>
              <a:t>input()</a:t>
            </a:r>
            <a:r>
              <a:rPr lang="ko-KR" altLang="en-US" dirty="0">
                <a:latin typeface="+mj-ea"/>
                <a:ea typeface="+mj-ea"/>
              </a:rPr>
              <a:t>을 통해 입력된 데이터는 문자열 형태임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입력된 숫자 문자열을 숫자 형으로 사용하기 위해서는 형 변환이 필요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() </a:t>
            </a:r>
            <a:r>
              <a:rPr lang="ko-KR" altLang="en-US" dirty="0">
                <a:latin typeface="+mj-ea"/>
                <a:ea typeface="+mj-ea"/>
              </a:rPr>
              <a:t>함수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숫자로 구성된 문자열 데이터를 정수 형 숫자로 변환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float() </a:t>
            </a:r>
            <a:r>
              <a:rPr lang="ko-KR" altLang="en-US" dirty="0">
                <a:latin typeface="+mj-ea"/>
                <a:ea typeface="+mj-ea"/>
              </a:rPr>
              <a:t>함수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숫자로 구성된 문자열 데이터를 실수 형 숫자로 변환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33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Type Casting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b="63398"/>
          <a:stretch>
            <a:fillRect/>
          </a:stretch>
        </p:blipFill>
        <p:spPr bwMode="auto">
          <a:xfrm>
            <a:off x="2495600" y="3429000"/>
            <a:ext cx="696934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5601" y="4540350"/>
            <a:ext cx="4695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065594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34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3-13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9217" name="_x283295328" descr="EMB0000080c31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5" y="1412776"/>
            <a:ext cx="7918044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27098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가로 세로 길이를 입력 받아 사각형의 면적 구하기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35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3-15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5560" y="1916833"/>
            <a:ext cx="563684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width = input("</a:t>
            </a:r>
            <a:r>
              <a:rPr lang="ko-KR" altLang="en-US" dirty="0">
                <a:latin typeface="+mj-ea"/>
                <a:ea typeface="+mj-ea"/>
              </a:rPr>
              <a:t>가로 길이 </a:t>
            </a:r>
            <a:r>
              <a:rPr lang="en-US" altLang="ko-KR" dirty="0">
                <a:latin typeface="+mj-ea"/>
                <a:ea typeface="+mj-ea"/>
              </a:rPr>
              <a:t>: ")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height = input("</a:t>
            </a:r>
            <a:r>
              <a:rPr lang="ko-KR" altLang="en-US" dirty="0">
                <a:latin typeface="+mj-ea"/>
                <a:ea typeface="+mj-ea"/>
              </a:rPr>
              <a:t>세로 길이 </a:t>
            </a:r>
            <a:r>
              <a:rPr lang="en-US" altLang="ko-KR" dirty="0">
                <a:latin typeface="+mj-ea"/>
                <a:ea typeface="+mj-ea"/>
              </a:rPr>
              <a:t>: ")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area =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(width) *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(height)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print("</a:t>
            </a:r>
            <a:r>
              <a:rPr lang="ko-KR" altLang="en-US" dirty="0">
                <a:latin typeface="+mj-ea"/>
                <a:ea typeface="+mj-ea"/>
              </a:rPr>
              <a:t>직사각형의 넓이 </a:t>
            </a:r>
            <a:r>
              <a:rPr lang="en-US" altLang="ko-KR" dirty="0">
                <a:latin typeface="+mj-ea"/>
                <a:ea typeface="+mj-ea"/>
              </a:rPr>
              <a:t>: " + </a:t>
            </a:r>
            <a:r>
              <a:rPr lang="en-US" altLang="ko-KR" dirty="0" err="1">
                <a:latin typeface="+mj-ea"/>
                <a:ea typeface="+mj-ea"/>
              </a:rPr>
              <a:t>str</a:t>
            </a:r>
            <a:r>
              <a:rPr lang="en-US" altLang="ko-KR" dirty="0">
                <a:latin typeface="+mj-ea"/>
                <a:ea typeface="+mj-ea"/>
              </a:rPr>
              <a:t>(area))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10241" name="_x283290368" descr="EMB0000080c31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435" y="3717629"/>
            <a:ext cx="2650329" cy="7920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1962764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가지 잔돈 금액을 입력 받아 잔돈의 합 구하기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36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3-16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5560" y="1911308"/>
            <a:ext cx="748883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 err="1">
                <a:latin typeface="+mj-ea"/>
                <a:ea typeface="+mj-ea"/>
              </a:rPr>
              <a:t>fivehundred</a:t>
            </a:r>
            <a:r>
              <a:rPr lang="en-US" altLang="ko-KR" dirty="0">
                <a:latin typeface="+mj-ea"/>
                <a:ea typeface="+mj-ea"/>
              </a:rPr>
              <a:t> =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(input("500</a:t>
            </a:r>
            <a:r>
              <a:rPr lang="ko-KR" altLang="en-US" dirty="0">
                <a:latin typeface="+mj-ea"/>
                <a:ea typeface="+mj-ea"/>
              </a:rPr>
              <a:t>원 개수 </a:t>
            </a:r>
            <a:r>
              <a:rPr lang="en-US" altLang="ko-KR" dirty="0">
                <a:latin typeface="+mj-ea"/>
                <a:ea typeface="+mj-ea"/>
              </a:rPr>
              <a:t>: "))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hundred =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(input("100</a:t>
            </a:r>
            <a:r>
              <a:rPr lang="ko-KR" altLang="en-US" dirty="0">
                <a:latin typeface="+mj-ea"/>
                <a:ea typeface="+mj-ea"/>
              </a:rPr>
              <a:t>원 개수 </a:t>
            </a:r>
            <a:r>
              <a:rPr lang="en-US" altLang="ko-KR" dirty="0">
                <a:latin typeface="+mj-ea"/>
                <a:ea typeface="+mj-ea"/>
              </a:rPr>
              <a:t>: "))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fifty =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(input("50</a:t>
            </a:r>
            <a:r>
              <a:rPr lang="ko-KR" altLang="en-US" dirty="0">
                <a:latin typeface="+mj-ea"/>
                <a:ea typeface="+mj-ea"/>
              </a:rPr>
              <a:t>원 개수 </a:t>
            </a:r>
            <a:r>
              <a:rPr lang="en-US" altLang="ko-KR" dirty="0">
                <a:latin typeface="+mj-ea"/>
                <a:ea typeface="+mj-ea"/>
              </a:rPr>
              <a:t>: "))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money = 500 * </a:t>
            </a:r>
            <a:r>
              <a:rPr lang="en-US" altLang="ko-KR" dirty="0" err="1">
                <a:latin typeface="+mj-ea"/>
                <a:ea typeface="+mj-ea"/>
              </a:rPr>
              <a:t>fivehundred</a:t>
            </a:r>
            <a:r>
              <a:rPr lang="en-US" altLang="ko-KR" dirty="0">
                <a:latin typeface="+mj-ea"/>
                <a:ea typeface="+mj-ea"/>
              </a:rPr>
              <a:t> + 100 * hundred + 50 * fifty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print("</a:t>
            </a:r>
            <a:r>
              <a:rPr lang="ko-KR" altLang="en-US" dirty="0">
                <a:latin typeface="+mj-ea"/>
                <a:ea typeface="+mj-ea"/>
              </a:rPr>
              <a:t>잔돈 합 </a:t>
            </a:r>
            <a:r>
              <a:rPr lang="en-US" altLang="ko-KR" dirty="0">
                <a:latin typeface="+mj-ea"/>
                <a:ea typeface="+mj-ea"/>
              </a:rPr>
              <a:t>: " + </a:t>
            </a:r>
            <a:r>
              <a:rPr lang="en-US" altLang="ko-KR" dirty="0" err="1">
                <a:latin typeface="+mj-ea"/>
                <a:ea typeface="+mj-ea"/>
              </a:rPr>
              <a:t>str</a:t>
            </a:r>
            <a:r>
              <a:rPr lang="en-US" altLang="ko-KR" dirty="0">
                <a:latin typeface="+mj-ea"/>
                <a:ea typeface="+mj-ea"/>
              </a:rPr>
              <a:t>(money) + "</a:t>
            </a:r>
            <a:r>
              <a:rPr lang="ko-KR" altLang="en-US" dirty="0">
                <a:latin typeface="+mj-ea"/>
                <a:ea typeface="+mj-ea"/>
              </a:rPr>
              <a:t>원</a:t>
            </a:r>
            <a:r>
              <a:rPr lang="en-US" altLang="ko-KR" dirty="0">
                <a:latin typeface="+mj-ea"/>
                <a:ea typeface="+mj-ea"/>
              </a:rPr>
              <a:t>")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11265" name="_x283290528" descr="EMB0000080c31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4077072"/>
            <a:ext cx="1894075" cy="900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5464491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화씨 온도를 입력하여 섭씨 온도로 변환하기</a:t>
            </a:r>
          </a:p>
          <a:p>
            <a:r>
              <a:rPr lang="ko-KR" altLang="en-US" dirty="0">
                <a:latin typeface="+mj-ea"/>
                <a:ea typeface="+mj-ea"/>
              </a:rPr>
              <a:t>변환 수식 </a:t>
            </a:r>
            <a:r>
              <a:rPr lang="en-US" altLang="ko-KR" dirty="0">
                <a:latin typeface="+mj-ea"/>
                <a:ea typeface="+mj-ea"/>
              </a:rPr>
              <a:t>: C = 5 / 9 * (F – 32)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37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3-17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5560" y="2351782"/>
            <a:ext cx="64624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fah = float(input("</a:t>
            </a:r>
            <a:r>
              <a:rPr lang="ko-KR" altLang="en-US" dirty="0">
                <a:latin typeface="+mj-ea"/>
                <a:ea typeface="+mj-ea"/>
              </a:rPr>
              <a:t>화씨 온도를 입력 </a:t>
            </a:r>
            <a:r>
              <a:rPr lang="en-US" altLang="ko-KR" dirty="0">
                <a:latin typeface="+mj-ea"/>
                <a:ea typeface="+mj-ea"/>
              </a:rPr>
              <a:t>: "))</a:t>
            </a:r>
          </a:p>
          <a:p>
            <a:pPr>
              <a:spcBef>
                <a:spcPts val="600"/>
              </a:spcBef>
            </a:pPr>
            <a:r>
              <a:rPr lang="en-US" altLang="ko-KR" dirty="0" err="1">
                <a:latin typeface="+mj-ea"/>
                <a:ea typeface="+mj-ea"/>
              </a:rPr>
              <a:t>cel</a:t>
            </a:r>
            <a:r>
              <a:rPr lang="en-US" altLang="ko-KR" dirty="0">
                <a:latin typeface="+mj-ea"/>
                <a:ea typeface="+mj-ea"/>
              </a:rPr>
              <a:t> = 5 / 9 * (fah - 32)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print("</a:t>
            </a:r>
            <a:r>
              <a:rPr lang="ko-KR" altLang="en-US" dirty="0">
                <a:latin typeface="+mj-ea"/>
                <a:ea typeface="+mj-ea"/>
              </a:rPr>
              <a:t>화씨 온도 </a:t>
            </a:r>
            <a:r>
              <a:rPr lang="en-US" altLang="ko-KR" dirty="0">
                <a:latin typeface="+mj-ea"/>
                <a:ea typeface="+mj-ea"/>
              </a:rPr>
              <a:t>%.1f</a:t>
            </a:r>
            <a:r>
              <a:rPr lang="ko-KR" altLang="en-US" dirty="0">
                <a:latin typeface="+mj-ea"/>
                <a:ea typeface="+mj-ea"/>
              </a:rPr>
              <a:t>의 섭씨 온도는 </a:t>
            </a:r>
            <a:r>
              <a:rPr lang="en-US" altLang="ko-KR" dirty="0">
                <a:latin typeface="+mj-ea"/>
                <a:ea typeface="+mj-ea"/>
              </a:rPr>
              <a:t>%.1f</a:t>
            </a:r>
            <a:r>
              <a:rPr lang="ko-KR" altLang="en-US" dirty="0">
                <a:latin typeface="+mj-ea"/>
                <a:ea typeface="+mj-ea"/>
              </a:rPr>
              <a:t>입니다</a:t>
            </a:r>
            <a:r>
              <a:rPr lang="en-US" altLang="ko-KR" dirty="0">
                <a:latin typeface="+mj-ea"/>
                <a:ea typeface="+mj-ea"/>
              </a:rPr>
              <a:t>" %(fah, </a:t>
            </a:r>
            <a:r>
              <a:rPr lang="en-US" altLang="ko-KR" dirty="0" err="1">
                <a:latin typeface="+mj-ea"/>
                <a:ea typeface="+mj-ea"/>
              </a:rPr>
              <a:t>cel</a:t>
            </a:r>
            <a:r>
              <a:rPr lang="en-US" altLang="ko-KR" dirty="0">
                <a:latin typeface="+mj-ea"/>
                <a:ea typeface="+mj-ea"/>
              </a:rPr>
              <a:t>))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12289" name="_x283295408" descr="EMB0000080c31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3921605"/>
            <a:ext cx="4412522" cy="5163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9992271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국어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영어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수학 점수를 입력 받아 총점과 평균 구하기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38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3-18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5560" y="1916832"/>
            <a:ext cx="660648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 err="1">
                <a:latin typeface="+mj-ea"/>
                <a:ea typeface="+mj-ea"/>
              </a:rPr>
              <a:t>kor</a:t>
            </a:r>
            <a:r>
              <a:rPr lang="en-US" altLang="ko-KR" dirty="0">
                <a:latin typeface="+mj-ea"/>
                <a:ea typeface="+mj-ea"/>
              </a:rPr>
              <a:t> = input("</a:t>
            </a:r>
            <a:r>
              <a:rPr lang="ko-KR" altLang="en-US" dirty="0">
                <a:latin typeface="+mj-ea"/>
                <a:ea typeface="+mj-ea"/>
              </a:rPr>
              <a:t>국어 점수 </a:t>
            </a:r>
            <a:r>
              <a:rPr lang="en-US" altLang="ko-KR" dirty="0">
                <a:latin typeface="+mj-ea"/>
                <a:ea typeface="+mj-ea"/>
              </a:rPr>
              <a:t>: ")</a:t>
            </a:r>
          </a:p>
          <a:p>
            <a:pPr>
              <a:spcBef>
                <a:spcPts val="600"/>
              </a:spcBef>
            </a:pP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 = input("</a:t>
            </a:r>
            <a:r>
              <a:rPr lang="ko-KR" altLang="en-US" dirty="0">
                <a:latin typeface="+mj-ea"/>
                <a:ea typeface="+mj-ea"/>
              </a:rPr>
              <a:t>영어 점수 </a:t>
            </a:r>
            <a:r>
              <a:rPr lang="en-US" altLang="ko-KR" dirty="0">
                <a:latin typeface="+mj-ea"/>
                <a:ea typeface="+mj-ea"/>
              </a:rPr>
              <a:t>: ")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math = input("</a:t>
            </a:r>
            <a:r>
              <a:rPr lang="ko-KR" altLang="en-US" dirty="0">
                <a:latin typeface="+mj-ea"/>
                <a:ea typeface="+mj-ea"/>
              </a:rPr>
              <a:t>수학 점수 </a:t>
            </a:r>
            <a:r>
              <a:rPr lang="en-US" altLang="ko-KR" dirty="0">
                <a:latin typeface="+mj-ea"/>
                <a:ea typeface="+mj-ea"/>
              </a:rPr>
              <a:t>: ")</a:t>
            </a:r>
          </a:p>
          <a:p>
            <a:pPr>
              <a:spcBef>
                <a:spcPts val="600"/>
              </a:spcBef>
            </a:pPr>
            <a:endParaRPr lang="en-US" altLang="ko-KR" dirty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total =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kor</a:t>
            </a:r>
            <a:r>
              <a:rPr lang="en-US" altLang="ko-KR" dirty="0">
                <a:latin typeface="+mj-ea"/>
                <a:ea typeface="+mj-ea"/>
              </a:rPr>
              <a:t>) +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) +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(math)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average = total / 3</a:t>
            </a:r>
          </a:p>
          <a:p>
            <a:pPr>
              <a:spcBef>
                <a:spcPts val="600"/>
              </a:spcBef>
            </a:pPr>
            <a:endParaRPr lang="en-US" altLang="ko-KR" dirty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print("</a:t>
            </a:r>
            <a:r>
              <a:rPr lang="ko-KR" altLang="en-US" dirty="0">
                <a:latin typeface="+mj-ea"/>
                <a:ea typeface="+mj-ea"/>
              </a:rPr>
              <a:t>총합 </a:t>
            </a:r>
            <a:r>
              <a:rPr lang="en-US" altLang="ko-KR" dirty="0">
                <a:latin typeface="+mj-ea"/>
                <a:ea typeface="+mj-ea"/>
              </a:rPr>
              <a:t>: %d" %total)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print("</a:t>
            </a:r>
            <a:r>
              <a:rPr lang="ko-KR" altLang="en-US" dirty="0">
                <a:latin typeface="+mj-ea"/>
                <a:ea typeface="+mj-ea"/>
              </a:rPr>
              <a:t>평균 </a:t>
            </a:r>
            <a:r>
              <a:rPr lang="en-US" altLang="ko-KR" dirty="0">
                <a:latin typeface="+mj-ea"/>
                <a:ea typeface="+mj-ea"/>
              </a:rPr>
              <a:t>: %.2f" %average)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13313" name="_x283293808" descr="EMB0000080c318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4582109"/>
            <a:ext cx="1800200" cy="127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90263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문자열은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문자들의 모임으로 문자를 순차적으로 나열하는 데이터 형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‘ ‘ </a:t>
            </a:r>
            <a:r>
              <a:rPr lang="ko-KR" altLang="en-US" dirty="0">
                <a:latin typeface="+mj-ea"/>
                <a:ea typeface="+mj-ea"/>
              </a:rPr>
              <a:t>또는 </a:t>
            </a:r>
            <a:r>
              <a:rPr lang="en-US" altLang="ko-KR" dirty="0">
                <a:latin typeface="+mj-ea"/>
                <a:ea typeface="+mj-ea"/>
              </a:rPr>
              <a:t>“ “</a:t>
            </a:r>
            <a:r>
              <a:rPr lang="ko-KR" altLang="en-US" dirty="0">
                <a:latin typeface="+mj-ea"/>
                <a:ea typeface="+mj-ea"/>
              </a:rPr>
              <a:t>로 문자들을 감싸서 표현함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"Welcome to Python", 'Welcome to Python'</a:t>
            </a:r>
          </a:p>
          <a:p>
            <a:r>
              <a:rPr lang="ko-KR" altLang="en-US" dirty="0">
                <a:latin typeface="+mj-ea"/>
                <a:ea typeface="+mj-ea"/>
              </a:rPr>
              <a:t>숫자도 인용 부호로 감싸면 문자열이 되며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"20170801"</a:t>
            </a:r>
          </a:p>
          <a:p>
            <a:r>
              <a:rPr lang="en-US" altLang="ko-KR" dirty="0">
                <a:latin typeface="+mj-ea"/>
                <a:ea typeface="+mj-ea"/>
              </a:rPr>
              <a:t>‘ </a:t>
            </a:r>
            <a:r>
              <a:rPr lang="ko-KR" altLang="en-US" dirty="0">
                <a:latin typeface="+mj-ea"/>
                <a:ea typeface="+mj-ea"/>
              </a:rPr>
              <a:t>와</a:t>
            </a:r>
            <a:r>
              <a:rPr lang="en-US" altLang="ko-KR" dirty="0">
                <a:latin typeface="+mj-ea"/>
                <a:ea typeface="+mj-ea"/>
              </a:rPr>
              <a:t> “ </a:t>
            </a:r>
            <a:r>
              <a:rPr lang="ko-KR" altLang="en-US" dirty="0">
                <a:latin typeface="+mj-ea"/>
                <a:ea typeface="+mj-ea"/>
              </a:rPr>
              <a:t>두 가지를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사용하는 이유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 내의 </a:t>
            </a:r>
            <a:r>
              <a:rPr lang="en-US" altLang="ko-KR" dirty="0">
                <a:latin typeface="+mj-ea"/>
                <a:ea typeface="+mj-ea"/>
              </a:rPr>
              <a:t>‘ </a:t>
            </a:r>
            <a:r>
              <a:rPr lang="ko-KR" altLang="en-US" dirty="0">
                <a:latin typeface="+mj-ea"/>
                <a:ea typeface="+mj-ea"/>
              </a:rPr>
              <a:t>또는 </a:t>
            </a:r>
            <a:r>
              <a:rPr lang="en-US" altLang="ko-KR" dirty="0">
                <a:latin typeface="+mj-ea"/>
                <a:ea typeface="+mj-ea"/>
              </a:rPr>
              <a:t>“ </a:t>
            </a:r>
            <a:r>
              <a:rPr lang="ko-KR" altLang="en-US" dirty="0">
                <a:latin typeface="+mj-ea"/>
                <a:ea typeface="+mj-ea"/>
              </a:rPr>
              <a:t>를 구분하기 위함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"He's my father"</a:t>
            </a:r>
          </a:p>
          <a:p>
            <a:r>
              <a:rPr lang="ko-KR" altLang="en-US" dirty="0">
                <a:latin typeface="+mj-ea"/>
                <a:ea typeface="+mj-ea"/>
              </a:rPr>
              <a:t>여러 줄의 문자열을 표현할 경우 </a:t>
            </a:r>
            <a:r>
              <a:rPr lang="en-US" altLang="ko-KR" dirty="0">
                <a:latin typeface="+mj-ea"/>
                <a:ea typeface="+mj-ea"/>
              </a:rPr>
              <a:t>’’’ ’’’ </a:t>
            </a:r>
            <a:r>
              <a:rPr lang="ko-KR" altLang="en-US" dirty="0">
                <a:latin typeface="+mj-ea"/>
                <a:ea typeface="+mj-ea"/>
              </a:rPr>
              <a:t>또는</a:t>
            </a:r>
            <a:r>
              <a:rPr lang="en-US" altLang="ko-KR" dirty="0">
                <a:latin typeface="+mj-ea"/>
                <a:ea typeface="+mj-ea"/>
              </a:rPr>
              <a:t> “”” “”” </a:t>
            </a:r>
            <a:r>
              <a:rPr lang="ko-KR" altLang="en-US" dirty="0">
                <a:latin typeface="+mj-ea"/>
                <a:ea typeface="+mj-ea"/>
              </a:rPr>
              <a:t>을 사용함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여러 줄의 주석을 처리할 경우 유용함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'''</a:t>
            </a:r>
            <a:r>
              <a:rPr lang="ko-KR" altLang="en-US" dirty="0" err="1">
                <a:latin typeface="+mj-ea"/>
                <a:ea typeface="+mj-ea"/>
              </a:rPr>
              <a:t>파이썬은</a:t>
            </a:r>
            <a:r>
              <a:rPr lang="ko-KR" altLang="en-US" dirty="0">
                <a:latin typeface="+mj-ea"/>
                <a:ea typeface="+mj-ea"/>
              </a:rPr>
              <a:t> 누구나 쉽게 배울 수 있는 프로그래밍 언어입니다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이제부터 파이선의 세계로 빠져볼까요</a:t>
            </a:r>
            <a:r>
              <a:rPr lang="en-US" altLang="ko-KR" dirty="0">
                <a:latin typeface="+mj-ea"/>
                <a:ea typeface="+mj-ea"/>
              </a:rPr>
              <a:t>?''’</a:t>
            </a:r>
          </a:p>
          <a:p>
            <a:pPr lvl="1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39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Overview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3-1, 3-2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1027" name="_x238234024" descr="EMB000022204b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628801"/>
            <a:ext cx="5741666" cy="251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39339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파이썬에서</a:t>
            </a:r>
            <a:r>
              <a:rPr lang="ko-KR" altLang="en-US" dirty="0">
                <a:latin typeface="+mj-ea"/>
                <a:ea typeface="+mj-ea"/>
              </a:rPr>
              <a:t> 모든 문자열은 기본적으로 유니코드로 표현</a:t>
            </a:r>
          </a:p>
          <a:p>
            <a:r>
              <a:rPr lang="ko-KR" altLang="en-US" dirty="0">
                <a:latin typeface="+mj-ea"/>
                <a:ea typeface="+mj-ea"/>
              </a:rPr>
              <a:t>유니코드</a:t>
            </a:r>
            <a:r>
              <a:rPr lang="en-US" altLang="ko-KR" dirty="0">
                <a:latin typeface="+mj-ea"/>
                <a:ea typeface="+mj-ea"/>
              </a:rPr>
              <a:t>(Unicode)</a:t>
            </a:r>
          </a:p>
          <a:p>
            <a:pPr lvl="1"/>
            <a:r>
              <a:rPr lang="en-US" altLang="ko-KR" dirty="0"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http://www.unicode.org/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각 나라별 언어를 모두 표현하기 위해 나온 코드 체계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모든 문자를 </a:t>
            </a:r>
            <a:r>
              <a:rPr lang="en-US" altLang="ko-KR" dirty="0">
                <a:latin typeface="+mj-ea"/>
                <a:ea typeface="+mj-ea"/>
              </a:rPr>
              <a:t>2byte</a:t>
            </a:r>
            <a:r>
              <a:rPr lang="ko-KR" altLang="en-US" dirty="0">
                <a:latin typeface="+mj-ea"/>
                <a:ea typeface="+mj-ea"/>
              </a:rPr>
              <a:t>로 표현하므로 최대 </a:t>
            </a:r>
            <a:r>
              <a:rPr lang="en-US" altLang="ko-KR" dirty="0">
                <a:latin typeface="+mj-ea"/>
                <a:ea typeface="+mj-ea"/>
              </a:rPr>
              <a:t>65,536</a:t>
            </a:r>
            <a:r>
              <a:rPr lang="ko-KR" altLang="en-US" dirty="0">
                <a:latin typeface="+mj-ea"/>
                <a:ea typeface="+mj-ea"/>
              </a:rPr>
              <a:t>자 표현 가능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아스키코드</a:t>
            </a:r>
            <a:r>
              <a:rPr lang="en-US" altLang="ko-KR" dirty="0">
                <a:latin typeface="+mj-ea"/>
                <a:ea typeface="+mj-ea"/>
              </a:rPr>
              <a:t>(ASCII) : 1byte</a:t>
            </a:r>
            <a:r>
              <a:rPr lang="ko-KR" altLang="en-US" dirty="0">
                <a:latin typeface="+mj-ea"/>
                <a:ea typeface="+mj-ea"/>
              </a:rPr>
              <a:t>로 표현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유니코드에 기반을 둔 </a:t>
            </a:r>
            <a:r>
              <a:rPr lang="ko-KR" altLang="en-US" dirty="0" err="1">
                <a:latin typeface="+mj-ea"/>
                <a:ea typeface="+mj-ea"/>
              </a:rPr>
              <a:t>인코딩</a:t>
            </a:r>
            <a:r>
              <a:rPr lang="ko-KR" altLang="en-US" dirty="0">
                <a:latin typeface="+mj-ea"/>
                <a:ea typeface="+mj-ea"/>
              </a:rPr>
              <a:t> 방식 </a:t>
            </a:r>
            <a:r>
              <a:rPr lang="en-US" altLang="ko-KR" dirty="0">
                <a:latin typeface="+mj-ea"/>
                <a:ea typeface="+mj-ea"/>
              </a:rPr>
              <a:t>: UTF-8, UTF-16, UTF-32</a:t>
            </a:r>
            <a:endParaRPr lang="ko-KR" altLang="en-US" dirty="0">
              <a:latin typeface="+mj-ea"/>
              <a:ea typeface="+mj-ea"/>
            </a:endParaRPr>
          </a:p>
          <a:p>
            <a:pPr lvl="1"/>
            <a:r>
              <a:rPr lang="ko-KR" altLang="en-US" dirty="0" err="1">
                <a:latin typeface="+mj-ea"/>
                <a:ea typeface="+mj-ea"/>
              </a:rPr>
              <a:t>파이썬에서는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‘\u’</a:t>
            </a:r>
            <a:r>
              <a:rPr lang="ko-KR" altLang="en-US" dirty="0">
                <a:latin typeface="+mj-ea"/>
                <a:ea typeface="+mj-ea"/>
              </a:rPr>
              <a:t>를 사용하여 유니코드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문자를 표현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문자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표현과 관련한 문자열 함수와 </a:t>
            </a:r>
            <a:r>
              <a:rPr lang="ko-KR" altLang="en-US" dirty="0" err="1">
                <a:latin typeface="+mj-ea"/>
                <a:ea typeface="+mj-ea"/>
              </a:rPr>
              <a:t>메서드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 err="1">
                <a:latin typeface="+mj-ea"/>
                <a:ea typeface="+mj-ea"/>
              </a:rPr>
              <a:t>ord</a:t>
            </a:r>
            <a:r>
              <a:rPr lang="en-US" altLang="ko-KR" dirty="0">
                <a:latin typeface="+mj-ea"/>
                <a:ea typeface="+mj-ea"/>
              </a:rPr>
              <a:t>("</a:t>
            </a:r>
            <a:r>
              <a:rPr lang="ko-KR" altLang="en-US" dirty="0">
                <a:latin typeface="+mj-ea"/>
                <a:ea typeface="+mj-ea"/>
              </a:rPr>
              <a:t>문자</a:t>
            </a:r>
            <a:r>
              <a:rPr lang="en-US" altLang="ko-KR" dirty="0">
                <a:latin typeface="+mj-ea"/>
                <a:ea typeface="+mj-ea"/>
              </a:rPr>
              <a:t>") → </a:t>
            </a:r>
            <a:r>
              <a:rPr lang="ko-KR" altLang="en-US" dirty="0">
                <a:latin typeface="+mj-ea"/>
                <a:ea typeface="+mj-ea"/>
              </a:rPr>
              <a:t>문자의 코드 값을 반환 </a:t>
            </a:r>
          </a:p>
          <a:p>
            <a:pPr lvl="1"/>
            <a:r>
              <a:rPr lang="en-US" altLang="ko-KR" dirty="0" err="1">
                <a:latin typeface="+mj-ea"/>
                <a:ea typeface="+mj-ea"/>
              </a:rPr>
              <a:t>chr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 err="1">
                <a:latin typeface="+mj-ea"/>
                <a:ea typeface="+mj-ea"/>
              </a:rPr>
              <a:t>코드값</a:t>
            </a:r>
            <a:r>
              <a:rPr lang="en-US" altLang="ko-KR" dirty="0">
                <a:latin typeface="+mj-ea"/>
                <a:ea typeface="+mj-ea"/>
              </a:rPr>
              <a:t>) → </a:t>
            </a:r>
            <a:r>
              <a:rPr lang="ko-KR" altLang="en-US" dirty="0">
                <a:latin typeface="+mj-ea"/>
                <a:ea typeface="+mj-ea"/>
              </a:rPr>
              <a:t>문자 코드에 대한 문자를 반환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.encode("</a:t>
            </a:r>
            <a:r>
              <a:rPr lang="ko-KR" altLang="en-US" dirty="0" err="1">
                <a:latin typeface="+mj-ea"/>
                <a:ea typeface="+mj-ea"/>
              </a:rPr>
              <a:t>인코딩방식</a:t>
            </a:r>
            <a:r>
              <a:rPr lang="en-US" altLang="ko-KR" dirty="0">
                <a:latin typeface="+mj-ea"/>
                <a:ea typeface="+mj-ea"/>
              </a:rPr>
              <a:t>") → </a:t>
            </a:r>
            <a:r>
              <a:rPr lang="ko-KR" altLang="en-US" dirty="0">
                <a:latin typeface="+mj-ea"/>
                <a:ea typeface="+mj-ea"/>
              </a:rPr>
              <a:t>문자열을 지정된 바이트 열로 </a:t>
            </a:r>
            <a:r>
              <a:rPr lang="ko-KR" altLang="en-US" dirty="0" err="1">
                <a:latin typeface="+mj-ea"/>
                <a:ea typeface="+mj-ea"/>
              </a:rPr>
              <a:t>인코딩</a:t>
            </a:r>
            <a:endParaRPr lang="ko-KR" altLang="en-US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바이트</a:t>
            </a:r>
            <a:r>
              <a:rPr lang="en-US" altLang="ko-KR" dirty="0">
                <a:latin typeface="+mj-ea"/>
                <a:ea typeface="+mj-ea"/>
              </a:rPr>
              <a:t>.decode("</a:t>
            </a:r>
            <a:r>
              <a:rPr lang="ko-KR" altLang="en-US" dirty="0" err="1">
                <a:latin typeface="+mj-ea"/>
                <a:ea typeface="+mj-ea"/>
              </a:rPr>
              <a:t>인코딩방식</a:t>
            </a:r>
            <a:r>
              <a:rPr lang="en-US" altLang="ko-KR" dirty="0">
                <a:latin typeface="+mj-ea"/>
                <a:ea typeface="+mj-ea"/>
              </a:rPr>
              <a:t>") → </a:t>
            </a:r>
            <a:r>
              <a:rPr lang="ko-KR" altLang="en-US" dirty="0">
                <a:latin typeface="+mj-ea"/>
                <a:ea typeface="+mj-ea"/>
              </a:rPr>
              <a:t>바이트를 문자열로 변환</a:t>
            </a:r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40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Unicode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889447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41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7-1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1025" name="_x96924328" descr="EMB00005c30a7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412776"/>
            <a:ext cx="4836603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24864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연산자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‘</a:t>
            </a:r>
            <a:r>
              <a:rPr lang="en-US" altLang="ko-KR" dirty="0">
                <a:latin typeface="+mj-ea"/>
                <a:ea typeface="+mj-ea"/>
              </a:rPr>
              <a:t>+’ </a:t>
            </a:r>
            <a:r>
              <a:rPr lang="ko-KR" altLang="en-US" dirty="0">
                <a:latin typeface="+mj-ea"/>
                <a:ea typeface="+mj-ea"/>
              </a:rPr>
              <a:t>연산은 문자열 연결을 의미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‘*’ </a:t>
            </a:r>
            <a:r>
              <a:rPr lang="ko-KR" altLang="en-US" dirty="0">
                <a:latin typeface="+mj-ea"/>
                <a:ea typeface="+mj-ea"/>
              </a:rPr>
              <a:t>연산은 문자열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반복을 의미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‘\’ </a:t>
            </a:r>
            <a:r>
              <a:rPr lang="ko-KR" altLang="en-US" dirty="0">
                <a:latin typeface="+mj-ea"/>
                <a:ea typeface="+mj-ea"/>
              </a:rPr>
              <a:t>연산은 현재 라인과 다음 라인을 연결</a:t>
            </a:r>
          </a:p>
          <a:p>
            <a:pPr lvl="1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42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Operator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17449"/>
          <a:stretch>
            <a:fillRect/>
          </a:stretch>
        </p:blipFill>
        <p:spPr bwMode="auto">
          <a:xfrm>
            <a:off x="2207569" y="3009190"/>
            <a:ext cx="3312368" cy="174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7568" y="4780244"/>
            <a:ext cx="2808312" cy="79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7568" y="5605209"/>
            <a:ext cx="3888432" cy="74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2051" name="_x96925048" descr="EMB00005c30a73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3047616"/>
            <a:ext cx="2520280" cy="43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2053" name="_x96924568" descr="EMB00005c30a73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3595170"/>
            <a:ext cx="3308680" cy="141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_x96925928" descr="EMB00005c30a7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59" y="2198122"/>
            <a:ext cx="5376046" cy="159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+mj-ea"/>
                <a:ea typeface="+mj-ea"/>
              </a:rPr>
              <a:t>문자열과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숫자는 </a:t>
            </a:r>
            <a:r>
              <a:rPr lang="en-US" altLang="ko-KR" dirty="0">
                <a:latin typeface="+mj-ea"/>
                <a:ea typeface="+mj-ea"/>
              </a:rPr>
              <a:t>‘+’ </a:t>
            </a:r>
            <a:r>
              <a:rPr lang="ko-KR" altLang="en-US" dirty="0">
                <a:latin typeface="+mj-ea"/>
                <a:ea typeface="+mj-ea"/>
              </a:rPr>
              <a:t>연산자로 연결할 수 없음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숫자를 문자열로 형 변환을 수행하여 동일한 종류의 데이터 형으로 연산함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in </a:t>
            </a:r>
            <a:r>
              <a:rPr lang="ko-KR" altLang="en-US" dirty="0">
                <a:latin typeface="+mj-ea"/>
                <a:ea typeface="+mj-ea"/>
              </a:rPr>
              <a:t>키워드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데이터 내부에 포함된 요소의 존재를 확인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요소가 포함되어 있을 경우 </a:t>
            </a:r>
            <a:r>
              <a:rPr lang="en-US" altLang="ko-KR" dirty="0">
                <a:latin typeface="+mj-ea"/>
                <a:ea typeface="+mj-ea"/>
              </a:rPr>
              <a:t>True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요소가 없으면 </a:t>
            </a:r>
            <a:r>
              <a:rPr lang="en-US" altLang="ko-KR" dirty="0">
                <a:latin typeface="+mj-ea"/>
                <a:ea typeface="+mj-ea"/>
              </a:rPr>
              <a:t>False</a:t>
            </a:r>
            <a:r>
              <a:rPr lang="ko-KR" altLang="en-US" dirty="0">
                <a:latin typeface="+mj-ea"/>
                <a:ea typeface="+mj-ea"/>
              </a:rPr>
              <a:t>를 반환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not in </a:t>
            </a:r>
            <a:r>
              <a:rPr lang="ko-KR" altLang="en-US" dirty="0">
                <a:latin typeface="+mj-ea"/>
                <a:ea typeface="+mj-ea"/>
              </a:rPr>
              <a:t>키워드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요소가 내부에 포함되어 있지 않음을 확인함</a:t>
            </a:r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43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Operator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949993" y="2204865"/>
            <a:ext cx="25141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문자열과 숫자는 연결할 수 없음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4286892" y="3573016"/>
            <a:ext cx="1233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888088" y="3068960"/>
            <a:ext cx="3384376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※ 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함수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en-US" altLang="ko-KR" sz="1400" b="1" dirty="0" err="1">
                <a:solidFill>
                  <a:schemeClr val="tx1"/>
                </a:solidFill>
                <a:latin typeface="+mj-ea"/>
                <a:ea typeface="+mj-ea"/>
              </a:rPr>
              <a:t>str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객체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숫자 객체를 출력할 수 있는 문자열로 형 변환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4366898"/>
            <a:ext cx="3084652" cy="18704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문자열의 출력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print()</a:t>
            </a:r>
            <a:r>
              <a:rPr lang="ko-KR" altLang="en-US" dirty="0">
                <a:latin typeface="+mj-ea"/>
                <a:ea typeface="+mj-ea"/>
              </a:rPr>
              <a:t>를 사용하여 문자열 출력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en-US" altLang="ko-KR" dirty="0">
                <a:latin typeface="+mj-ea"/>
                <a:ea typeface="+mj-ea"/>
              </a:rPr>
              <a:t>print() </a:t>
            </a:r>
            <a:r>
              <a:rPr lang="ko-KR" altLang="en-US" dirty="0">
                <a:latin typeface="+mj-ea"/>
                <a:ea typeface="+mj-ea"/>
              </a:rPr>
              <a:t>함수의 </a:t>
            </a:r>
            <a:r>
              <a:rPr lang="en-US" altLang="ko-KR" dirty="0">
                <a:latin typeface="+mj-ea"/>
                <a:ea typeface="+mj-ea"/>
              </a:rPr>
              <a:t>%d, %f, %s</a:t>
            </a:r>
            <a:r>
              <a:rPr lang="ko-KR" altLang="en-US" dirty="0">
                <a:latin typeface="+mj-ea"/>
                <a:ea typeface="+mj-ea"/>
              </a:rPr>
              <a:t>와 같은 서식문자를 사용하여 출력 문자열의 다양한 출력 형식을 지정할 수 있음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사용 예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en-US" altLang="ko-KR" dirty="0">
                <a:latin typeface="+mj-ea"/>
                <a:ea typeface="+mj-ea"/>
              </a:rPr>
              <a:t>name = "</a:t>
            </a:r>
            <a:r>
              <a:rPr lang="ko-KR" altLang="en-US" dirty="0">
                <a:latin typeface="+mj-ea"/>
                <a:ea typeface="+mj-ea"/>
              </a:rPr>
              <a:t>홍길동</a:t>
            </a:r>
            <a:r>
              <a:rPr lang="en-US" altLang="ko-KR" dirty="0">
                <a:latin typeface="+mj-ea"/>
                <a:ea typeface="+mj-ea"/>
              </a:rPr>
              <a:t>"; age = 25</a:t>
            </a:r>
          </a:p>
          <a:p>
            <a:pPr lvl="2"/>
            <a:r>
              <a:rPr lang="en-US" altLang="ko-KR" dirty="0">
                <a:latin typeface="+mj-ea"/>
                <a:ea typeface="+mj-ea"/>
              </a:rPr>
              <a:t>print("My name is %s, age is %d" %(name, age))</a:t>
            </a:r>
          </a:p>
          <a:p>
            <a:pPr lvl="2"/>
            <a:r>
              <a:rPr lang="en-US" altLang="ko-KR" dirty="0">
                <a:latin typeface="+mj-ea"/>
                <a:ea typeface="+mj-ea"/>
              </a:rPr>
              <a:t>print("Hello", "Python", "World", end='#')</a:t>
            </a:r>
          </a:p>
          <a:p>
            <a:pPr lvl="3"/>
            <a:r>
              <a:rPr lang="en-US" altLang="ko-KR" dirty="0">
                <a:latin typeface="+mj-ea"/>
                <a:ea typeface="+mj-ea"/>
              </a:rPr>
              <a:t>end </a:t>
            </a:r>
            <a:r>
              <a:rPr lang="ko-KR" altLang="en-US" dirty="0">
                <a:latin typeface="+mj-ea"/>
                <a:ea typeface="+mj-ea"/>
              </a:rPr>
              <a:t>인수를 사용하여 마지막 문자를 다른 문자로 변경가능</a:t>
            </a:r>
          </a:p>
          <a:p>
            <a:pPr lvl="2"/>
            <a:r>
              <a:rPr lang="en-US" altLang="ko-KR" dirty="0">
                <a:latin typeface="+mj-ea"/>
                <a:ea typeface="+mj-ea"/>
              </a:rPr>
              <a:t>print("Hello", "Python", "World", </a:t>
            </a:r>
            <a:r>
              <a:rPr lang="en-US" altLang="ko-KR" dirty="0" err="1">
                <a:latin typeface="+mj-ea"/>
                <a:ea typeface="+mj-ea"/>
              </a:rPr>
              <a:t>sep</a:t>
            </a:r>
            <a:r>
              <a:rPr lang="en-US" altLang="ko-KR" dirty="0">
                <a:latin typeface="+mj-ea"/>
                <a:ea typeface="+mj-ea"/>
              </a:rPr>
              <a:t>='#')</a:t>
            </a:r>
          </a:p>
          <a:p>
            <a:pPr lvl="3"/>
            <a:r>
              <a:rPr lang="en-US" altLang="ko-KR" dirty="0" err="1">
                <a:latin typeface="+mj-ea"/>
                <a:ea typeface="+mj-ea"/>
              </a:rPr>
              <a:t>sep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인수를 사용하여 출력할 문자열 사이에 다른 문자를 삽입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en-US" altLang="ko-KR" dirty="0">
                <a:latin typeface="+mj-ea"/>
                <a:ea typeface="+mj-ea"/>
              </a:rPr>
              <a:t>Print(“%d” % (5+1))</a:t>
            </a:r>
          </a:p>
          <a:p>
            <a:pPr lvl="3"/>
            <a:r>
              <a:rPr lang="ko-KR" altLang="en-US" dirty="0">
                <a:latin typeface="+mj-ea"/>
                <a:ea typeface="+mj-ea"/>
              </a:rPr>
              <a:t>서식에 해당 값이 수식일 때 괄호로 감싸는 것을 권장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44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Output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6399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문자열 </a:t>
            </a:r>
            <a:r>
              <a:rPr lang="ko-KR" altLang="en-US" dirty="0" err="1">
                <a:latin typeface="+mj-ea"/>
                <a:ea typeface="+mj-ea"/>
              </a:rPr>
              <a:t>포매팅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 내에 어떤 값을 넣어서 새로운 문자열을 만드는 것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문자열의 출력 서식을 지정하여 문자열 양식을 만들 수 있음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서식 문자를 활용한 출력 서식 지정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 내에 </a:t>
            </a:r>
            <a:r>
              <a:rPr lang="en-US" altLang="ko-KR" dirty="0">
                <a:latin typeface="+mj-ea"/>
                <a:ea typeface="+mj-ea"/>
              </a:rPr>
              <a:t>% </a:t>
            </a:r>
            <a:r>
              <a:rPr lang="ko-KR" altLang="en-US" dirty="0">
                <a:latin typeface="+mj-ea"/>
                <a:ea typeface="+mj-ea"/>
              </a:rPr>
              <a:t>표시를 통해 변수 값을 삽입하여 문자열을 구성함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45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Formatting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423592" y="3501008"/>
          <a:ext cx="7416824" cy="273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서식문자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서식문자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%d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정수형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서식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%3d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필드 폭을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칸 확보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오른쪽 정렬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%o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진수 정수형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서식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%-3d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필드 폭을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칸 확보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왼쪽 정렬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%x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진수 정수형 서식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%.1f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소수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자리까지 실수 출력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%f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실수형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서식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%5.2f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개의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공간에 소수점 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자리까지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%e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표기식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실수형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서식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%%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표시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%c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문자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서식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%s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문자열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서식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501071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</a:t>
            </a:r>
            <a:endParaRPr lang="ko-KR" altLang="en-US" dirty="0">
              <a:latin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46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Formatting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1412776"/>
            <a:ext cx="613229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7528" y="3221382"/>
            <a:ext cx="8712968" cy="999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87131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문자열의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입력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input() </a:t>
            </a:r>
            <a:r>
              <a:rPr lang="ko-KR" altLang="en-US" dirty="0">
                <a:latin typeface="+mj-ea"/>
                <a:ea typeface="+mj-ea"/>
              </a:rPr>
              <a:t>함수를 통해 입력 받은 문자열을 변수에 저장하여 사용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단 입력 받은 데이터는 문자열로 처리되므로 계산에 활용할 수 없음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데이터의 형 변환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입력된 데이터를 연산이 가능한 정수나 실수의 데이터로 형 변환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() : </a:t>
            </a:r>
            <a:r>
              <a:rPr lang="ko-KR" altLang="en-US" dirty="0">
                <a:latin typeface="+mj-ea"/>
                <a:ea typeface="+mj-ea"/>
              </a:rPr>
              <a:t>문자열 형태의 숫자를 </a:t>
            </a:r>
            <a:r>
              <a:rPr lang="ko-KR" altLang="en-US" dirty="0" err="1">
                <a:latin typeface="+mj-ea"/>
                <a:ea typeface="+mj-ea"/>
              </a:rPr>
              <a:t>정수형으로</a:t>
            </a:r>
            <a:r>
              <a:rPr lang="ko-KR" altLang="en-US" dirty="0">
                <a:latin typeface="+mj-ea"/>
                <a:ea typeface="+mj-ea"/>
              </a:rPr>
              <a:t> 변환 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반올림을 하지 않음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float() : </a:t>
            </a:r>
            <a:r>
              <a:rPr lang="ko-KR" altLang="en-US" dirty="0">
                <a:latin typeface="+mj-ea"/>
                <a:ea typeface="+mj-ea"/>
              </a:rPr>
              <a:t>문자열 형태의 숫자나 정수를 실수로 변환</a:t>
            </a:r>
          </a:p>
          <a:p>
            <a:pPr lvl="1"/>
            <a:r>
              <a:rPr lang="en-US" altLang="ko-KR" dirty="0" err="1">
                <a:latin typeface="+mj-ea"/>
                <a:ea typeface="+mj-ea"/>
              </a:rPr>
              <a:t>str</a:t>
            </a:r>
            <a:r>
              <a:rPr lang="en-US" altLang="ko-KR" dirty="0">
                <a:latin typeface="+mj-ea"/>
                <a:ea typeface="+mj-ea"/>
              </a:rPr>
              <a:t>() : </a:t>
            </a:r>
            <a:r>
              <a:rPr lang="ko-KR" altLang="en-US" dirty="0">
                <a:latin typeface="+mj-ea"/>
                <a:ea typeface="+mj-ea"/>
              </a:rPr>
              <a:t>숫자 데이터를 문자열로 반환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사용 예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변수</a:t>
            </a:r>
            <a:r>
              <a:rPr lang="en-US" altLang="ko-KR" dirty="0">
                <a:latin typeface="+mj-ea"/>
                <a:ea typeface="+mj-ea"/>
              </a:rPr>
              <a:t> = 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(input("</a:t>
            </a:r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"))</a:t>
            </a: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47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Input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4644171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임의의 문자열을 </a:t>
            </a:r>
            <a:r>
              <a:rPr lang="ko-KR" altLang="en-US" dirty="0" err="1">
                <a:latin typeface="+mj-ea"/>
                <a:ea typeface="+mj-ea"/>
              </a:rPr>
              <a:t>입력받아</a:t>
            </a:r>
            <a:r>
              <a:rPr lang="ko-KR" altLang="en-US" dirty="0">
                <a:latin typeface="+mj-ea"/>
                <a:ea typeface="+mj-ea"/>
              </a:rPr>
              <a:t> 문자와 숫자의 개수 구하기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48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7-2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5560" y="1838866"/>
            <a:ext cx="6750496" cy="4470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dirty="0" err="1">
                <a:latin typeface="+mj-ea"/>
                <a:ea typeface="+mj-ea"/>
              </a:rPr>
              <a:t>nchar</a:t>
            </a:r>
            <a:r>
              <a:rPr lang="en-US" altLang="ko-KR" dirty="0">
                <a:latin typeface="+mj-ea"/>
                <a:ea typeface="+mj-ea"/>
              </a:rPr>
              <a:t> = 0; </a:t>
            </a:r>
            <a:r>
              <a:rPr lang="en-US" altLang="ko-KR" dirty="0" err="1">
                <a:latin typeface="+mj-ea"/>
                <a:ea typeface="+mj-ea"/>
              </a:rPr>
              <a:t>ndigit</a:t>
            </a:r>
            <a:r>
              <a:rPr lang="en-US" altLang="ko-KR" dirty="0">
                <a:latin typeface="+mj-ea"/>
                <a:ea typeface="+mj-ea"/>
              </a:rPr>
              <a:t> = 0; </a:t>
            </a:r>
            <a:r>
              <a:rPr lang="en-US" altLang="ko-KR" dirty="0" err="1">
                <a:latin typeface="+mj-ea"/>
                <a:ea typeface="+mj-ea"/>
              </a:rPr>
              <a:t>nother</a:t>
            </a:r>
            <a:r>
              <a:rPr lang="en-US" altLang="ko-KR" dirty="0">
                <a:latin typeface="+mj-ea"/>
                <a:ea typeface="+mj-ea"/>
              </a:rPr>
              <a:t> = 0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message = input("</a:t>
            </a:r>
            <a:r>
              <a:rPr lang="ko-KR" altLang="en-US" dirty="0">
                <a:latin typeface="+mj-ea"/>
                <a:ea typeface="+mj-ea"/>
              </a:rPr>
              <a:t>문자열을 입력 </a:t>
            </a:r>
            <a:r>
              <a:rPr lang="en-US" altLang="ko-KR" dirty="0">
                <a:latin typeface="+mj-ea"/>
                <a:ea typeface="+mj-ea"/>
              </a:rPr>
              <a:t>: ")</a:t>
            </a:r>
          </a:p>
          <a:p>
            <a:pPr>
              <a:spcBef>
                <a:spcPts val="300"/>
              </a:spcBef>
            </a:pPr>
            <a:endParaRPr lang="en-US" altLang="ko-KR" dirty="0"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for letter in message: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if 'A' &lt;= letter &lt;= 'Z' or 'a' &lt;= letter &lt;= 'z':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    </a:t>
            </a:r>
            <a:r>
              <a:rPr lang="en-US" altLang="ko-KR" dirty="0" err="1">
                <a:latin typeface="+mj-ea"/>
                <a:ea typeface="+mj-ea"/>
              </a:rPr>
              <a:t>nchar</a:t>
            </a:r>
            <a:r>
              <a:rPr lang="en-US" altLang="ko-KR" dirty="0">
                <a:latin typeface="+mj-ea"/>
                <a:ea typeface="+mj-ea"/>
              </a:rPr>
              <a:t> += 1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</a:t>
            </a:r>
            <a:r>
              <a:rPr lang="en-US" altLang="ko-KR" dirty="0" err="1">
                <a:latin typeface="+mj-ea"/>
                <a:ea typeface="+mj-ea"/>
              </a:rPr>
              <a:t>elif</a:t>
            </a:r>
            <a:r>
              <a:rPr lang="en-US" altLang="ko-KR" dirty="0">
                <a:latin typeface="+mj-ea"/>
                <a:ea typeface="+mj-ea"/>
              </a:rPr>
              <a:t> '0' &lt;= letter &lt;= '9':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    </a:t>
            </a:r>
            <a:r>
              <a:rPr lang="en-US" altLang="ko-KR" dirty="0" err="1">
                <a:latin typeface="+mj-ea"/>
                <a:ea typeface="+mj-ea"/>
              </a:rPr>
              <a:t>ndigit</a:t>
            </a:r>
            <a:r>
              <a:rPr lang="en-US" altLang="ko-KR" dirty="0">
                <a:latin typeface="+mj-ea"/>
                <a:ea typeface="+mj-ea"/>
              </a:rPr>
              <a:t> += 1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else: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    </a:t>
            </a:r>
            <a:r>
              <a:rPr lang="en-US" altLang="ko-KR" dirty="0" err="1">
                <a:latin typeface="+mj-ea"/>
                <a:ea typeface="+mj-ea"/>
              </a:rPr>
              <a:t>nother</a:t>
            </a:r>
            <a:r>
              <a:rPr lang="en-US" altLang="ko-KR" dirty="0">
                <a:latin typeface="+mj-ea"/>
                <a:ea typeface="+mj-ea"/>
              </a:rPr>
              <a:t> += 1</a:t>
            </a:r>
          </a:p>
          <a:p>
            <a:pPr>
              <a:spcBef>
                <a:spcPts val="300"/>
              </a:spcBef>
            </a:pPr>
            <a:endParaRPr lang="en-US" altLang="ko-KR" dirty="0"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print("</a:t>
            </a:r>
            <a:r>
              <a:rPr lang="ko-KR" altLang="en-US" dirty="0">
                <a:latin typeface="+mj-ea"/>
                <a:ea typeface="+mj-ea"/>
              </a:rPr>
              <a:t>문자 </a:t>
            </a:r>
            <a:r>
              <a:rPr lang="en-US" altLang="ko-KR" dirty="0">
                <a:latin typeface="+mj-ea"/>
                <a:ea typeface="+mj-ea"/>
              </a:rPr>
              <a:t>: %d</a:t>
            </a:r>
            <a:r>
              <a:rPr lang="ko-KR" altLang="en-US" dirty="0">
                <a:latin typeface="+mj-ea"/>
                <a:ea typeface="+mj-ea"/>
              </a:rPr>
              <a:t>개</a:t>
            </a:r>
            <a:r>
              <a:rPr lang="en-US" altLang="ko-KR" dirty="0">
                <a:latin typeface="+mj-ea"/>
                <a:ea typeface="+mj-ea"/>
              </a:rPr>
              <a:t>" %</a:t>
            </a:r>
            <a:r>
              <a:rPr lang="en-US" altLang="ko-KR" dirty="0" err="1">
                <a:latin typeface="+mj-ea"/>
                <a:ea typeface="+mj-ea"/>
              </a:rPr>
              <a:t>nchar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print("</a:t>
            </a:r>
            <a:r>
              <a:rPr lang="ko-KR" altLang="en-US" dirty="0">
                <a:latin typeface="+mj-ea"/>
                <a:ea typeface="+mj-ea"/>
              </a:rPr>
              <a:t>숫자 </a:t>
            </a:r>
            <a:r>
              <a:rPr lang="en-US" altLang="ko-KR" dirty="0">
                <a:latin typeface="+mj-ea"/>
                <a:ea typeface="+mj-ea"/>
              </a:rPr>
              <a:t>: %d</a:t>
            </a:r>
            <a:r>
              <a:rPr lang="ko-KR" altLang="en-US" dirty="0">
                <a:latin typeface="+mj-ea"/>
                <a:ea typeface="+mj-ea"/>
              </a:rPr>
              <a:t>개</a:t>
            </a:r>
            <a:r>
              <a:rPr lang="en-US" altLang="ko-KR" dirty="0">
                <a:latin typeface="+mj-ea"/>
                <a:ea typeface="+mj-ea"/>
              </a:rPr>
              <a:t>" %</a:t>
            </a:r>
            <a:r>
              <a:rPr lang="en-US" altLang="ko-KR" dirty="0" err="1">
                <a:latin typeface="+mj-ea"/>
                <a:ea typeface="+mj-ea"/>
              </a:rPr>
              <a:t>ndigit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print("</a:t>
            </a:r>
            <a:r>
              <a:rPr lang="ko-KR" altLang="en-US" dirty="0">
                <a:latin typeface="+mj-ea"/>
                <a:ea typeface="+mj-ea"/>
              </a:rPr>
              <a:t>기타 </a:t>
            </a:r>
            <a:r>
              <a:rPr lang="en-US" altLang="ko-KR" dirty="0">
                <a:latin typeface="+mj-ea"/>
                <a:ea typeface="+mj-ea"/>
              </a:rPr>
              <a:t>: %d</a:t>
            </a:r>
            <a:r>
              <a:rPr lang="ko-KR" altLang="en-US" dirty="0">
                <a:latin typeface="+mj-ea"/>
                <a:ea typeface="+mj-ea"/>
              </a:rPr>
              <a:t>개</a:t>
            </a:r>
            <a:r>
              <a:rPr lang="en-US" altLang="ko-KR" dirty="0">
                <a:latin typeface="+mj-ea"/>
                <a:ea typeface="+mj-ea"/>
              </a:rPr>
              <a:t>" %</a:t>
            </a:r>
            <a:r>
              <a:rPr lang="en-US" altLang="ko-KR" dirty="0" err="1">
                <a:latin typeface="+mj-ea"/>
                <a:ea typeface="+mj-ea"/>
              </a:rPr>
              <a:t>nother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4097" name="_x105603552" descr="EMB00005c30a7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4074092"/>
            <a:ext cx="3898478" cy="8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937559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입력된 문자열에서 공백을 구분하여 단어로 출력하기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49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7-3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72072" y="1844824"/>
            <a:ext cx="4572000" cy="35240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message = input("</a:t>
            </a:r>
            <a:r>
              <a:rPr lang="ko-KR" altLang="en-US" dirty="0">
                <a:latin typeface="+mj-ea"/>
                <a:ea typeface="+mj-ea"/>
              </a:rPr>
              <a:t>문자열을 입력 </a:t>
            </a:r>
            <a:r>
              <a:rPr lang="en-US" altLang="ko-KR" dirty="0">
                <a:latin typeface="+mj-ea"/>
                <a:ea typeface="+mj-ea"/>
              </a:rPr>
              <a:t>: ")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word = ""</a:t>
            </a:r>
          </a:p>
          <a:p>
            <a:pPr>
              <a:spcBef>
                <a:spcPts val="300"/>
              </a:spcBef>
            </a:pPr>
            <a:endParaRPr lang="en-US" altLang="ko-KR" dirty="0"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for letter in message: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if letter == " ":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    print(word)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    word = ""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    continue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word += letter</a:t>
            </a:r>
          </a:p>
          <a:p>
            <a:pPr>
              <a:spcBef>
                <a:spcPts val="300"/>
              </a:spcBef>
            </a:pPr>
            <a:endParaRPr lang="en-US" altLang="ko-KR" dirty="0"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print(word)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5121" name="_x105603792" descr="EMB00005c30a7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3418544"/>
            <a:ext cx="4007264" cy="94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71FDCC-C1BB-D762-D954-1E30BA8422F9}"/>
              </a:ext>
            </a:extLst>
          </p:cNvPr>
          <p:cNvSpPr txBox="1"/>
          <p:nvPr/>
        </p:nvSpPr>
        <p:spPr>
          <a:xfrm>
            <a:off x="5735960" y="515719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데이터 </a:t>
            </a:r>
            <a:r>
              <a:rPr lang="ko-KR" altLang="en-US" dirty="0" err="1">
                <a:latin typeface="+mj-ea"/>
                <a:ea typeface="+mj-ea"/>
              </a:rPr>
              <a:t>전처리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코드에 맞게 데이터를 수정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36230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0CE4CE5-2D4A-BECB-A4B4-18D959181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82" b="1"/>
          <a:stretch/>
        </p:blipFill>
        <p:spPr>
          <a:xfrm>
            <a:off x="1854321" y="1628800"/>
            <a:ext cx="4294341" cy="26459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C001B-505A-4EF8-9782-35F4C74A50D4}" type="slidenum">
              <a:rPr lang="ko-KR" altLang="en-US">
                <a:latin typeface="+mj-ea"/>
                <a:ea typeface="+mj-ea"/>
              </a:rPr>
              <a:pPr>
                <a:defRPr/>
              </a:p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3-1, 3-2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554356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주민번호를 입력하여 “</a:t>
            </a:r>
            <a:r>
              <a:rPr lang="en-US" altLang="ko-KR" dirty="0">
                <a:latin typeface="+mj-ea"/>
                <a:ea typeface="+mj-ea"/>
              </a:rPr>
              <a:t>-” </a:t>
            </a:r>
            <a:r>
              <a:rPr lang="ko-KR" altLang="en-US" dirty="0">
                <a:latin typeface="+mj-ea"/>
                <a:ea typeface="+mj-ea"/>
              </a:rPr>
              <a:t>문자 없애기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50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7-4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5560" y="1821736"/>
            <a:ext cx="5814392" cy="383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dirty="0" err="1">
                <a:latin typeface="+mj-ea"/>
                <a:ea typeface="+mj-ea"/>
              </a:rPr>
              <a:t>idnumber</a:t>
            </a:r>
            <a:r>
              <a:rPr lang="en-US" altLang="ko-KR" dirty="0">
                <a:latin typeface="+mj-ea"/>
                <a:ea typeface="+mj-ea"/>
              </a:rPr>
              <a:t> = input("</a:t>
            </a:r>
            <a:r>
              <a:rPr lang="ko-KR" altLang="en-US" dirty="0">
                <a:latin typeface="+mj-ea"/>
                <a:ea typeface="+mj-ea"/>
              </a:rPr>
              <a:t>주민번호를 입력 </a:t>
            </a:r>
            <a:r>
              <a:rPr lang="en-US" altLang="ko-KR" dirty="0">
                <a:latin typeface="+mj-ea"/>
                <a:ea typeface="+mj-ea"/>
              </a:rPr>
              <a:t>: ")</a:t>
            </a:r>
          </a:p>
          <a:p>
            <a:pPr>
              <a:spcBef>
                <a:spcPts val="300"/>
              </a:spcBef>
            </a:pPr>
            <a:r>
              <a:rPr lang="en-US" altLang="ko-KR" dirty="0" err="1">
                <a:latin typeface="+mj-ea"/>
                <a:ea typeface="+mj-ea"/>
              </a:rPr>
              <a:t>newid</a:t>
            </a:r>
            <a:r>
              <a:rPr lang="en-US" altLang="ko-KR" dirty="0">
                <a:latin typeface="+mj-ea"/>
                <a:ea typeface="+mj-ea"/>
              </a:rPr>
              <a:t> = ""</a:t>
            </a:r>
          </a:p>
          <a:p>
            <a:pPr>
              <a:spcBef>
                <a:spcPts val="300"/>
              </a:spcBef>
            </a:pPr>
            <a:endParaRPr lang="en-US" altLang="ko-KR" dirty="0"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if "-" in </a:t>
            </a:r>
            <a:r>
              <a:rPr lang="en-US" altLang="ko-KR" dirty="0" err="1">
                <a:latin typeface="+mj-ea"/>
                <a:ea typeface="+mj-ea"/>
              </a:rPr>
              <a:t>idnumber</a:t>
            </a:r>
            <a:r>
              <a:rPr lang="en-US" altLang="ko-KR" dirty="0">
                <a:latin typeface="+mj-ea"/>
                <a:ea typeface="+mj-ea"/>
              </a:rPr>
              <a:t>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print('"-" </a:t>
            </a:r>
            <a:r>
              <a:rPr lang="ko-KR" altLang="en-US" dirty="0">
                <a:latin typeface="+mj-ea"/>
                <a:ea typeface="+mj-ea"/>
              </a:rPr>
              <a:t>문자를 제거합니다</a:t>
            </a:r>
            <a:r>
              <a:rPr lang="en-US" altLang="ko-KR" dirty="0">
                <a:latin typeface="+mj-ea"/>
                <a:ea typeface="+mj-ea"/>
              </a:rPr>
              <a:t>')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for letter in </a:t>
            </a:r>
            <a:r>
              <a:rPr lang="en-US" altLang="ko-KR" dirty="0" err="1">
                <a:latin typeface="+mj-ea"/>
                <a:ea typeface="+mj-ea"/>
              </a:rPr>
              <a:t>idnumber</a:t>
            </a:r>
            <a:r>
              <a:rPr lang="en-US" altLang="ko-KR" dirty="0">
                <a:latin typeface="+mj-ea"/>
                <a:ea typeface="+mj-ea"/>
              </a:rPr>
              <a:t>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    if letter != "-":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        </a:t>
            </a:r>
            <a:r>
              <a:rPr lang="en-US" altLang="ko-KR" dirty="0" err="1">
                <a:latin typeface="+mj-ea"/>
                <a:ea typeface="+mj-ea"/>
              </a:rPr>
              <a:t>newid</a:t>
            </a:r>
            <a:r>
              <a:rPr lang="en-US" altLang="ko-KR" dirty="0">
                <a:latin typeface="+mj-ea"/>
                <a:ea typeface="+mj-ea"/>
              </a:rPr>
              <a:t> += letter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else: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print("</a:t>
            </a:r>
            <a:r>
              <a:rPr lang="ko-KR" altLang="en-US" dirty="0">
                <a:latin typeface="+mj-ea"/>
                <a:ea typeface="+mj-ea"/>
              </a:rPr>
              <a:t>올바르게 입력</a:t>
            </a:r>
            <a:r>
              <a:rPr lang="en-US" altLang="ko-KR" dirty="0">
                <a:latin typeface="+mj-ea"/>
                <a:ea typeface="+mj-ea"/>
              </a:rPr>
              <a:t>")</a:t>
            </a:r>
          </a:p>
          <a:p>
            <a:pPr>
              <a:spcBef>
                <a:spcPts val="300"/>
              </a:spcBef>
            </a:pPr>
            <a:endParaRPr lang="en-US" altLang="ko-KR" dirty="0"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print("ID : " + </a:t>
            </a:r>
            <a:r>
              <a:rPr lang="en-US" altLang="ko-KR" dirty="0" err="1">
                <a:latin typeface="+mj-ea"/>
                <a:ea typeface="+mj-ea"/>
              </a:rPr>
              <a:t>newid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6145" name="_x105606832" descr="EMB00005c30a7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4077072"/>
            <a:ext cx="3493634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459944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입력된 문자열에서 특수문자를 제거하여 출력하기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51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7-5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72072" y="1844825"/>
            <a:ext cx="6804248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message = input("</a:t>
            </a:r>
            <a:r>
              <a:rPr lang="ko-KR" altLang="en-US" dirty="0">
                <a:latin typeface="+mj-ea"/>
                <a:ea typeface="+mj-ea"/>
              </a:rPr>
              <a:t>문자열을 입력 </a:t>
            </a:r>
            <a:r>
              <a:rPr lang="en-US" altLang="ko-KR" dirty="0">
                <a:latin typeface="+mj-ea"/>
                <a:ea typeface="+mj-ea"/>
              </a:rPr>
              <a:t>: ")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special = '''~!@#$%^&amp;*-+=|?/\()[]{}&lt;&gt;"':;'''</a:t>
            </a:r>
          </a:p>
          <a:p>
            <a:pPr>
              <a:spcBef>
                <a:spcPts val="300"/>
              </a:spcBef>
            </a:pPr>
            <a:r>
              <a:rPr lang="en-US" altLang="ko-KR" dirty="0" err="1">
                <a:latin typeface="+mj-ea"/>
                <a:ea typeface="+mj-ea"/>
              </a:rPr>
              <a:t>new_message</a:t>
            </a:r>
            <a:r>
              <a:rPr lang="en-US" altLang="ko-KR" dirty="0">
                <a:latin typeface="+mj-ea"/>
                <a:ea typeface="+mj-ea"/>
              </a:rPr>
              <a:t> = ""</a:t>
            </a:r>
          </a:p>
          <a:p>
            <a:pPr>
              <a:spcBef>
                <a:spcPts val="300"/>
              </a:spcBef>
            </a:pPr>
            <a:endParaRPr lang="en-US" altLang="ko-KR" dirty="0"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for letter in message: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if letter in special: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    continue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</a:t>
            </a:r>
            <a:r>
              <a:rPr lang="en-US" altLang="ko-KR" dirty="0" err="1">
                <a:latin typeface="+mj-ea"/>
                <a:ea typeface="+mj-ea"/>
              </a:rPr>
              <a:t>new_message</a:t>
            </a:r>
            <a:r>
              <a:rPr lang="en-US" altLang="ko-KR" dirty="0">
                <a:latin typeface="+mj-ea"/>
                <a:ea typeface="+mj-ea"/>
              </a:rPr>
              <a:t> += letter</a:t>
            </a:r>
          </a:p>
          <a:p>
            <a:pPr>
              <a:spcBef>
                <a:spcPts val="300"/>
              </a:spcBef>
            </a:pPr>
            <a:endParaRPr lang="en-US" altLang="ko-KR" dirty="0"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print("</a:t>
            </a:r>
            <a:r>
              <a:rPr lang="ko-KR" altLang="en-US" dirty="0">
                <a:latin typeface="+mj-ea"/>
                <a:ea typeface="+mj-ea"/>
              </a:rPr>
              <a:t>특수문자를 제거한 후 </a:t>
            </a:r>
            <a:r>
              <a:rPr lang="en-US" altLang="ko-KR" dirty="0">
                <a:latin typeface="+mj-ea"/>
                <a:ea typeface="+mj-ea"/>
              </a:rPr>
              <a:t>: %s" %</a:t>
            </a:r>
            <a:r>
              <a:rPr lang="en-US" altLang="ko-KR" dirty="0" err="1">
                <a:latin typeface="+mj-ea"/>
                <a:ea typeface="+mj-ea"/>
              </a:rPr>
              <a:t>new_message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7169" name="_x105604912" descr="EMB00005c30a73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5301208"/>
            <a:ext cx="5403267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8634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문자열은 순차적인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자료형으로</a:t>
            </a:r>
            <a:r>
              <a:rPr lang="ko-KR" altLang="en-US" dirty="0">
                <a:latin typeface="+mj-ea"/>
                <a:ea typeface="+mj-ea"/>
              </a:rPr>
              <a:t> 인덱스를 통해 각 문자에 접근함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인덱스</a:t>
            </a:r>
            <a:r>
              <a:rPr lang="en-US" altLang="ko-KR" dirty="0">
                <a:latin typeface="+mj-ea"/>
                <a:ea typeface="+mj-ea"/>
              </a:rPr>
              <a:t>(index)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연속된 데이터의 요소를 구별하기 위해 사용하는 번호 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대상의 위치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인덱스는 항상 </a:t>
            </a:r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부터 시작함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마지막 인덱스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전체개수</a:t>
            </a:r>
            <a:r>
              <a:rPr lang="en-US" altLang="ko-KR" dirty="0">
                <a:latin typeface="+mj-ea"/>
                <a:ea typeface="+mj-ea"/>
              </a:rPr>
              <a:t>-1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인덱스 정보를 사용하여 문자열의 문자 위치를 바로 알 수 있음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만약 인덱싱을 통해 문자열의 일부를 변경할 경우 에러를 발생함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endParaRPr lang="ko-KR" altLang="en-US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ko-KR" altLang="en-US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52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Indexing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22" y="3789040"/>
            <a:ext cx="727358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96735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53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7-6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1025" name="_x278201344" descr="EMB000013d031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7" y="1412776"/>
            <a:ext cx="8399236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960096" y="4437112"/>
            <a:ext cx="3024336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※ 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함수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en-US" altLang="ko-KR" sz="1400" b="1" dirty="0" err="1">
                <a:solidFill>
                  <a:schemeClr val="tx1"/>
                </a:solidFill>
                <a:latin typeface="+mj-ea"/>
                <a:ea typeface="+mj-ea"/>
              </a:rPr>
              <a:t>len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문자열 객체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문자열 객체의 길이를 구함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18010" y="2780929"/>
            <a:ext cx="1887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200" dirty="0">
                <a:latin typeface="+mj-ea"/>
                <a:ea typeface="+mj-ea"/>
              </a:rPr>
              <a:t>각 요소의 변경은 불가능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9521843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인덱스가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역방향 경우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문자열의 인덱스를 음수로 사용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문자열의 뒤에서 읽으며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마지막 글자가 인덱스가 </a:t>
            </a:r>
            <a:r>
              <a:rPr lang="en-US" altLang="ko-KR" dirty="0">
                <a:latin typeface="+mj-ea"/>
                <a:ea typeface="+mj-ea"/>
              </a:rPr>
              <a:t>-1</a:t>
            </a:r>
            <a:r>
              <a:rPr lang="ko-KR" altLang="en-US" dirty="0">
                <a:latin typeface="+mj-ea"/>
                <a:ea typeface="+mj-ea"/>
              </a:rPr>
              <a:t>이 되어 앞으로 감소함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54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Indexing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668404"/>
            <a:ext cx="7938135" cy="1624692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2049" name="_x278202944" descr="EMB000013d0311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30" y="4509120"/>
            <a:ext cx="5165830" cy="84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문자열의 중간에 있는 문자를 출력하기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55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7-7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07568" y="1844825"/>
            <a:ext cx="7488832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word = input("</a:t>
            </a:r>
            <a:r>
              <a:rPr lang="ko-KR" altLang="en-US" dirty="0">
                <a:latin typeface="+mj-ea"/>
                <a:ea typeface="+mj-ea"/>
              </a:rPr>
              <a:t>문자열을 입력 </a:t>
            </a:r>
            <a:r>
              <a:rPr lang="en-US" altLang="ko-KR" dirty="0">
                <a:latin typeface="+mj-ea"/>
                <a:ea typeface="+mj-ea"/>
              </a:rPr>
              <a:t>: ")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length = </a:t>
            </a:r>
            <a:r>
              <a:rPr lang="en-US" altLang="ko-KR" dirty="0" err="1">
                <a:latin typeface="+mj-ea"/>
                <a:ea typeface="+mj-ea"/>
              </a:rPr>
              <a:t>len</a:t>
            </a:r>
            <a:r>
              <a:rPr lang="en-US" altLang="ko-KR" dirty="0">
                <a:latin typeface="+mj-ea"/>
                <a:ea typeface="+mj-ea"/>
              </a:rPr>
              <a:t>(word)</a:t>
            </a:r>
          </a:p>
          <a:p>
            <a:pPr>
              <a:spcBef>
                <a:spcPts val="300"/>
              </a:spcBef>
            </a:pPr>
            <a:endParaRPr lang="en-US" altLang="ko-KR" dirty="0"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if length % 2 == 1: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letter = word[length // 2]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print("</a:t>
            </a:r>
            <a:r>
              <a:rPr lang="ko-KR" altLang="en-US" dirty="0">
                <a:latin typeface="+mj-ea"/>
                <a:ea typeface="+mj-ea"/>
              </a:rPr>
              <a:t>중간 글자 </a:t>
            </a:r>
            <a:r>
              <a:rPr lang="en-US" altLang="ko-KR" dirty="0">
                <a:latin typeface="+mj-ea"/>
                <a:ea typeface="+mj-ea"/>
              </a:rPr>
              <a:t>: %s" %letter)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else: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letter1 = word[(length // 2) - 1]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letter2 = word[(length // 2)]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print("</a:t>
            </a:r>
            <a:r>
              <a:rPr lang="ko-KR" altLang="en-US" dirty="0">
                <a:latin typeface="+mj-ea"/>
                <a:ea typeface="+mj-ea"/>
              </a:rPr>
              <a:t>중간 글자 </a:t>
            </a:r>
            <a:r>
              <a:rPr lang="en-US" altLang="ko-KR" dirty="0">
                <a:latin typeface="+mj-ea"/>
                <a:ea typeface="+mj-ea"/>
              </a:rPr>
              <a:t>: %s" %(letter1+letter2))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3073" name="_x278205504" descr="EMB000013d031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5157193"/>
            <a:ext cx="2329560" cy="49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3075" name="_x278205584" descr="EMB000013d031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5726107"/>
            <a:ext cx="2886954" cy="52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759131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입력된 문자열을 거꾸로 읽기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56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7-8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35560" y="1844825"/>
            <a:ext cx="7056784" cy="2577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message = input("</a:t>
            </a:r>
            <a:r>
              <a:rPr lang="ko-KR" altLang="en-US" dirty="0">
                <a:latin typeface="+mj-ea"/>
                <a:ea typeface="+mj-ea"/>
              </a:rPr>
              <a:t>문자열 입력 </a:t>
            </a:r>
            <a:r>
              <a:rPr lang="en-US" altLang="ko-KR" dirty="0">
                <a:latin typeface="+mj-ea"/>
                <a:ea typeface="+mj-ea"/>
              </a:rPr>
              <a:t>: ")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length = </a:t>
            </a:r>
            <a:r>
              <a:rPr lang="en-US" altLang="ko-KR" dirty="0" err="1">
                <a:latin typeface="+mj-ea"/>
                <a:ea typeface="+mj-ea"/>
              </a:rPr>
              <a:t>len</a:t>
            </a:r>
            <a:r>
              <a:rPr lang="en-US" altLang="ko-KR" dirty="0">
                <a:latin typeface="+mj-ea"/>
                <a:ea typeface="+mj-ea"/>
              </a:rPr>
              <a:t>(message)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reverse = ""</a:t>
            </a:r>
          </a:p>
          <a:p>
            <a:pPr>
              <a:spcBef>
                <a:spcPts val="300"/>
              </a:spcBef>
            </a:pPr>
            <a:endParaRPr lang="en-US" altLang="ko-KR" dirty="0"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for letter in range(0, length):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reverse += message[length-(letter+1)]</a:t>
            </a:r>
          </a:p>
          <a:p>
            <a:pPr>
              <a:spcBef>
                <a:spcPts val="300"/>
              </a:spcBef>
            </a:pPr>
            <a:endParaRPr lang="en-US" altLang="ko-KR" dirty="0"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print("</a:t>
            </a:r>
            <a:r>
              <a:rPr lang="ko-KR" altLang="en-US" dirty="0">
                <a:latin typeface="+mj-ea"/>
                <a:ea typeface="+mj-ea"/>
              </a:rPr>
              <a:t>반대 문자열 </a:t>
            </a:r>
            <a:r>
              <a:rPr lang="en-US" altLang="ko-KR" dirty="0">
                <a:latin typeface="+mj-ea"/>
                <a:ea typeface="+mj-ea"/>
              </a:rPr>
              <a:t>: " + reverse)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4097" name="_x278205504" descr="EMB000013d031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4708337"/>
            <a:ext cx="3888432" cy="64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737516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메뉴를 입력 받고 계속 수행 여부를 판단하는 프로그램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57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7-9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53816" y="1892726"/>
            <a:ext cx="6534472" cy="441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while True: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print("1.New, 2.Load, 3.Save, 4.Exit")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menu = 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(input("</a:t>
            </a:r>
            <a:r>
              <a:rPr lang="ko-KR" altLang="en-US" sz="1600" dirty="0">
                <a:latin typeface="+mj-ea"/>
                <a:ea typeface="+mj-ea"/>
              </a:rPr>
              <a:t>메뉴 입력 </a:t>
            </a:r>
            <a:r>
              <a:rPr lang="en-US" altLang="ko-KR" sz="1600" dirty="0">
                <a:latin typeface="+mj-ea"/>
                <a:ea typeface="+mj-ea"/>
              </a:rPr>
              <a:t>: "))</a:t>
            </a:r>
          </a:p>
          <a:p>
            <a:pPr>
              <a:spcBef>
                <a:spcPts val="300"/>
              </a:spcBef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if menu == 1: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    print("New Game")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en-US" altLang="ko-KR" sz="1600" dirty="0" err="1">
                <a:latin typeface="+mj-ea"/>
                <a:ea typeface="+mj-ea"/>
              </a:rPr>
              <a:t>elif</a:t>
            </a:r>
            <a:r>
              <a:rPr lang="en-US" altLang="ko-KR" sz="1600" dirty="0">
                <a:latin typeface="+mj-ea"/>
                <a:ea typeface="+mj-ea"/>
              </a:rPr>
              <a:t> menu == 2: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    print("Load Game")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en-US" altLang="ko-KR" sz="1600" dirty="0" err="1">
                <a:latin typeface="+mj-ea"/>
                <a:ea typeface="+mj-ea"/>
              </a:rPr>
              <a:t>elif</a:t>
            </a:r>
            <a:r>
              <a:rPr lang="en-US" altLang="ko-KR" sz="1600" dirty="0">
                <a:latin typeface="+mj-ea"/>
                <a:ea typeface="+mj-ea"/>
              </a:rPr>
              <a:t> menu == 3: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    print("Save Game")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en-US" altLang="ko-KR" sz="1600" dirty="0" err="1">
                <a:latin typeface="+mj-ea"/>
                <a:ea typeface="+mj-ea"/>
              </a:rPr>
              <a:t>elif</a:t>
            </a:r>
            <a:r>
              <a:rPr lang="en-US" altLang="ko-KR" sz="1600" dirty="0">
                <a:latin typeface="+mj-ea"/>
                <a:ea typeface="+mj-ea"/>
              </a:rPr>
              <a:t> menu == 4: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    print("</a:t>
            </a:r>
            <a:r>
              <a:rPr lang="ko-KR" altLang="en-US" sz="1600" dirty="0">
                <a:latin typeface="+mj-ea"/>
                <a:ea typeface="+mj-ea"/>
              </a:rPr>
              <a:t>종료합니다</a:t>
            </a:r>
            <a:r>
              <a:rPr lang="en-US" altLang="ko-KR" sz="1600" dirty="0">
                <a:latin typeface="+mj-ea"/>
                <a:ea typeface="+mj-ea"/>
              </a:rPr>
              <a:t>")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    answer = input("</a:t>
            </a:r>
            <a:r>
              <a:rPr lang="ko-KR" altLang="en-US" sz="1600" dirty="0">
                <a:latin typeface="+mj-ea"/>
                <a:ea typeface="+mj-ea"/>
              </a:rPr>
              <a:t>종료 하시겠습니까</a:t>
            </a:r>
            <a:r>
              <a:rPr lang="en-US" altLang="ko-KR" sz="1600" dirty="0">
                <a:latin typeface="+mj-ea"/>
                <a:ea typeface="+mj-ea"/>
              </a:rPr>
              <a:t>(y/n)? ")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    if </a:t>
            </a:r>
            <a:r>
              <a:rPr lang="en-US" altLang="ko-KR" sz="1600" dirty="0" err="1">
                <a:latin typeface="+mj-ea"/>
                <a:ea typeface="+mj-ea"/>
              </a:rPr>
              <a:t>answer.lower</a:t>
            </a:r>
            <a:r>
              <a:rPr lang="en-US" altLang="ko-KR" sz="1600" dirty="0">
                <a:latin typeface="+mj-ea"/>
                <a:ea typeface="+mj-ea"/>
              </a:rPr>
              <a:t>()[0] == "y":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        break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5121" name="_x278205344" descr="EMB000013d031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84646"/>
            <a:ext cx="3679992" cy="90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25474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입력된 문자열에서 특수 문자를 제거하여 출력하기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while</a:t>
            </a:r>
            <a:r>
              <a:rPr lang="ko-KR" altLang="en-US" dirty="0">
                <a:latin typeface="+mj-ea"/>
                <a:ea typeface="+mj-ea"/>
              </a:rPr>
              <a:t>문과 인덱싱을 사용하여 프로그램 하기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58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7-10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23592" y="2121904"/>
            <a:ext cx="660648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400" dirty="0">
                <a:latin typeface="+mj-ea"/>
                <a:ea typeface="+mj-ea"/>
              </a:rPr>
              <a:t>message = input("</a:t>
            </a:r>
            <a:r>
              <a:rPr lang="ko-KR" altLang="en-US" sz="1400" dirty="0">
                <a:latin typeface="+mj-ea"/>
                <a:ea typeface="+mj-ea"/>
              </a:rPr>
              <a:t>문자열을 입력 </a:t>
            </a:r>
            <a:r>
              <a:rPr lang="en-US" altLang="ko-KR" sz="1400" dirty="0">
                <a:latin typeface="+mj-ea"/>
                <a:ea typeface="+mj-ea"/>
              </a:rPr>
              <a:t>: ")</a:t>
            </a:r>
          </a:p>
          <a:p>
            <a:pPr>
              <a:spcBef>
                <a:spcPts val="300"/>
              </a:spcBef>
            </a:pPr>
            <a:r>
              <a:rPr lang="en-US" altLang="ko-KR" sz="1400" dirty="0">
                <a:latin typeface="+mj-ea"/>
                <a:ea typeface="+mj-ea"/>
              </a:rPr>
              <a:t>special = '''~!@#$%^&amp;*-+=|?/\()&lt;&gt;"':;'''</a:t>
            </a:r>
          </a:p>
          <a:p>
            <a:pPr>
              <a:spcBef>
                <a:spcPts val="300"/>
              </a:spcBef>
            </a:pPr>
            <a:r>
              <a:rPr lang="en-US" altLang="ko-KR" sz="1400" dirty="0" err="1">
                <a:latin typeface="+mj-ea"/>
                <a:ea typeface="+mj-ea"/>
              </a:rPr>
              <a:t>new_message</a:t>
            </a:r>
            <a:r>
              <a:rPr lang="en-US" altLang="ko-KR" sz="1400" dirty="0">
                <a:latin typeface="+mj-ea"/>
                <a:ea typeface="+mj-ea"/>
              </a:rPr>
              <a:t> = ""</a:t>
            </a:r>
          </a:p>
          <a:p>
            <a:pPr>
              <a:spcBef>
                <a:spcPts val="300"/>
              </a:spcBef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lang="en-US" altLang="ko-KR" sz="1400" dirty="0" err="1">
                <a:latin typeface="+mj-ea"/>
                <a:ea typeface="+mj-ea"/>
              </a:rPr>
              <a:t>index_m</a:t>
            </a:r>
            <a:r>
              <a:rPr lang="en-US" altLang="ko-KR" sz="1400" dirty="0">
                <a:latin typeface="+mj-ea"/>
                <a:ea typeface="+mj-ea"/>
              </a:rPr>
              <a:t> = 0</a:t>
            </a:r>
          </a:p>
          <a:p>
            <a:pPr>
              <a:spcBef>
                <a:spcPts val="300"/>
              </a:spcBef>
            </a:pPr>
            <a:r>
              <a:rPr lang="en-US" altLang="ko-KR" sz="1400" dirty="0">
                <a:latin typeface="+mj-ea"/>
                <a:ea typeface="+mj-ea"/>
              </a:rPr>
              <a:t>while </a:t>
            </a:r>
            <a:r>
              <a:rPr lang="en-US" altLang="ko-KR" sz="1400" dirty="0" err="1">
                <a:latin typeface="+mj-ea"/>
                <a:ea typeface="+mj-ea"/>
              </a:rPr>
              <a:t>index_m</a:t>
            </a:r>
            <a:r>
              <a:rPr lang="en-US" altLang="ko-KR" sz="1400" dirty="0">
                <a:latin typeface="+mj-ea"/>
                <a:ea typeface="+mj-ea"/>
              </a:rPr>
              <a:t> &lt; </a:t>
            </a:r>
            <a:r>
              <a:rPr lang="en-US" altLang="ko-KR" sz="1400" dirty="0" err="1">
                <a:latin typeface="+mj-ea"/>
                <a:ea typeface="+mj-ea"/>
              </a:rPr>
              <a:t>len</a:t>
            </a:r>
            <a:r>
              <a:rPr lang="en-US" altLang="ko-KR" sz="1400" dirty="0">
                <a:latin typeface="+mj-ea"/>
                <a:ea typeface="+mj-ea"/>
              </a:rPr>
              <a:t>(message):</a:t>
            </a:r>
          </a:p>
          <a:p>
            <a:pPr>
              <a:spcBef>
                <a:spcPts val="300"/>
              </a:spcBef>
            </a:pPr>
            <a:r>
              <a:rPr lang="en-US" altLang="ko-KR" sz="1400" dirty="0">
                <a:latin typeface="+mj-ea"/>
                <a:ea typeface="+mj-ea"/>
              </a:rPr>
              <a:t>    </a:t>
            </a:r>
            <a:r>
              <a:rPr lang="en-US" altLang="ko-KR" sz="1400" dirty="0" err="1">
                <a:latin typeface="+mj-ea"/>
                <a:ea typeface="+mj-ea"/>
              </a:rPr>
              <a:t>index_s</a:t>
            </a:r>
            <a:r>
              <a:rPr lang="en-US" altLang="ko-KR" sz="1400" dirty="0">
                <a:latin typeface="+mj-ea"/>
                <a:ea typeface="+mj-ea"/>
              </a:rPr>
              <a:t> = 0</a:t>
            </a:r>
          </a:p>
          <a:p>
            <a:pPr>
              <a:spcBef>
                <a:spcPts val="300"/>
              </a:spcBef>
            </a:pPr>
            <a:r>
              <a:rPr lang="en-US" altLang="ko-KR" sz="1400" dirty="0">
                <a:latin typeface="+mj-ea"/>
                <a:ea typeface="+mj-ea"/>
              </a:rPr>
              <a:t>    while </a:t>
            </a:r>
            <a:r>
              <a:rPr lang="en-US" altLang="ko-KR" sz="1400" dirty="0" err="1">
                <a:latin typeface="+mj-ea"/>
                <a:ea typeface="+mj-ea"/>
              </a:rPr>
              <a:t>index_s</a:t>
            </a:r>
            <a:r>
              <a:rPr lang="en-US" altLang="ko-KR" sz="1400" dirty="0">
                <a:latin typeface="+mj-ea"/>
                <a:ea typeface="+mj-ea"/>
              </a:rPr>
              <a:t> &lt; </a:t>
            </a:r>
            <a:r>
              <a:rPr lang="en-US" altLang="ko-KR" sz="1400" dirty="0" err="1">
                <a:latin typeface="+mj-ea"/>
                <a:ea typeface="+mj-ea"/>
              </a:rPr>
              <a:t>len</a:t>
            </a:r>
            <a:r>
              <a:rPr lang="en-US" altLang="ko-KR" sz="1400" dirty="0">
                <a:latin typeface="+mj-ea"/>
                <a:ea typeface="+mj-ea"/>
              </a:rPr>
              <a:t>(special):</a:t>
            </a:r>
          </a:p>
          <a:p>
            <a:pPr>
              <a:spcBef>
                <a:spcPts val="300"/>
              </a:spcBef>
            </a:pPr>
            <a:r>
              <a:rPr lang="en-US" altLang="ko-KR" sz="1400" dirty="0">
                <a:latin typeface="+mj-ea"/>
                <a:ea typeface="+mj-ea"/>
              </a:rPr>
              <a:t>        if message[</a:t>
            </a:r>
            <a:r>
              <a:rPr lang="en-US" altLang="ko-KR" sz="1400" dirty="0" err="1">
                <a:latin typeface="+mj-ea"/>
                <a:ea typeface="+mj-ea"/>
              </a:rPr>
              <a:t>index_m</a:t>
            </a:r>
            <a:r>
              <a:rPr lang="en-US" altLang="ko-KR" sz="1400" dirty="0">
                <a:latin typeface="+mj-ea"/>
                <a:ea typeface="+mj-ea"/>
              </a:rPr>
              <a:t>] == special[</a:t>
            </a:r>
            <a:r>
              <a:rPr lang="en-US" altLang="ko-KR" sz="1400" dirty="0" err="1">
                <a:latin typeface="+mj-ea"/>
                <a:ea typeface="+mj-ea"/>
              </a:rPr>
              <a:t>index_s</a:t>
            </a:r>
            <a:r>
              <a:rPr lang="en-US" altLang="ko-KR" sz="1400" dirty="0">
                <a:latin typeface="+mj-ea"/>
                <a:ea typeface="+mj-ea"/>
              </a:rPr>
              <a:t>]:</a:t>
            </a:r>
          </a:p>
          <a:p>
            <a:pPr>
              <a:spcBef>
                <a:spcPts val="300"/>
              </a:spcBef>
            </a:pPr>
            <a:r>
              <a:rPr lang="en-US" altLang="ko-KR" sz="1400" dirty="0">
                <a:latin typeface="+mj-ea"/>
                <a:ea typeface="+mj-ea"/>
              </a:rPr>
              <a:t>            break</a:t>
            </a:r>
          </a:p>
          <a:p>
            <a:pPr>
              <a:spcBef>
                <a:spcPts val="300"/>
              </a:spcBef>
            </a:pPr>
            <a:r>
              <a:rPr lang="en-US" altLang="ko-KR" sz="1400" dirty="0">
                <a:latin typeface="+mj-ea"/>
                <a:ea typeface="+mj-ea"/>
              </a:rPr>
              <a:t>        </a:t>
            </a:r>
            <a:r>
              <a:rPr lang="en-US" altLang="ko-KR" sz="1400" dirty="0" err="1">
                <a:latin typeface="+mj-ea"/>
                <a:ea typeface="+mj-ea"/>
              </a:rPr>
              <a:t>index_s</a:t>
            </a:r>
            <a:r>
              <a:rPr lang="en-US" altLang="ko-KR" sz="1400" dirty="0">
                <a:latin typeface="+mj-ea"/>
                <a:ea typeface="+mj-ea"/>
              </a:rPr>
              <a:t> += 1</a:t>
            </a:r>
          </a:p>
          <a:p>
            <a:pPr>
              <a:spcBef>
                <a:spcPts val="300"/>
              </a:spcBef>
            </a:pPr>
            <a:r>
              <a:rPr lang="en-US" altLang="ko-KR" sz="1400" dirty="0">
                <a:latin typeface="+mj-ea"/>
                <a:ea typeface="+mj-ea"/>
              </a:rPr>
              <a:t>    else:</a:t>
            </a:r>
          </a:p>
          <a:p>
            <a:pPr>
              <a:spcBef>
                <a:spcPts val="300"/>
              </a:spcBef>
            </a:pPr>
            <a:r>
              <a:rPr lang="en-US" altLang="ko-KR" sz="1400" dirty="0">
                <a:latin typeface="+mj-ea"/>
                <a:ea typeface="+mj-ea"/>
              </a:rPr>
              <a:t>        </a:t>
            </a:r>
            <a:r>
              <a:rPr lang="en-US" altLang="ko-KR" sz="1400" dirty="0" err="1">
                <a:latin typeface="+mj-ea"/>
                <a:ea typeface="+mj-ea"/>
              </a:rPr>
              <a:t>new_message</a:t>
            </a:r>
            <a:r>
              <a:rPr lang="en-US" altLang="ko-KR" sz="1400" dirty="0">
                <a:latin typeface="+mj-ea"/>
                <a:ea typeface="+mj-ea"/>
              </a:rPr>
              <a:t> += message[</a:t>
            </a:r>
            <a:r>
              <a:rPr lang="en-US" altLang="ko-KR" sz="1400" dirty="0" err="1">
                <a:latin typeface="+mj-ea"/>
                <a:ea typeface="+mj-ea"/>
              </a:rPr>
              <a:t>index_m</a:t>
            </a:r>
            <a:r>
              <a:rPr lang="en-US" altLang="ko-KR" sz="1400" dirty="0">
                <a:latin typeface="+mj-ea"/>
                <a:ea typeface="+mj-ea"/>
              </a:rPr>
              <a:t>]   </a:t>
            </a:r>
          </a:p>
          <a:p>
            <a:pPr>
              <a:spcBef>
                <a:spcPts val="300"/>
              </a:spcBef>
            </a:pPr>
            <a:r>
              <a:rPr lang="en-US" altLang="ko-KR" sz="1400" dirty="0">
                <a:latin typeface="+mj-ea"/>
                <a:ea typeface="+mj-ea"/>
              </a:rPr>
              <a:t>        </a:t>
            </a:r>
          </a:p>
          <a:p>
            <a:pPr>
              <a:spcBef>
                <a:spcPts val="300"/>
              </a:spcBef>
            </a:pPr>
            <a:r>
              <a:rPr lang="en-US" altLang="ko-KR" sz="1400" dirty="0">
                <a:latin typeface="+mj-ea"/>
                <a:ea typeface="+mj-ea"/>
              </a:rPr>
              <a:t>    </a:t>
            </a:r>
            <a:r>
              <a:rPr lang="en-US" altLang="ko-KR" sz="1400" dirty="0" err="1">
                <a:latin typeface="+mj-ea"/>
                <a:ea typeface="+mj-ea"/>
              </a:rPr>
              <a:t>index_m</a:t>
            </a:r>
            <a:r>
              <a:rPr lang="en-US" altLang="ko-KR" sz="1400" dirty="0">
                <a:latin typeface="+mj-ea"/>
                <a:ea typeface="+mj-ea"/>
              </a:rPr>
              <a:t> += 1</a:t>
            </a:r>
          </a:p>
          <a:p>
            <a:pPr>
              <a:spcBef>
                <a:spcPts val="300"/>
              </a:spcBef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lang="en-US" altLang="ko-KR" sz="1400" dirty="0">
                <a:latin typeface="+mj-ea"/>
                <a:ea typeface="+mj-ea"/>
              </a:rPr>
              <a:t>print("</a:t>
            </a:r>
            <a:r>
              <a:rPr lang="ko-KR" altLang="en-US" sz="1400" dirty="0">
                <a:latin typeface="+mj-ea"/>
                <a:ea typeface="+mj-ea"/>
              </a:rPr>
              <a:t>특수문자를 제거한 후 </a:t>
            </a:r>
            <a:r>
              <a:rPr lang="en-US" altLang="ko-KR" sz="1400" dirty="0">
                <a:latin typeface="+mj-ea"/>
                <a:ea typeface="+mj-ea"/>
              </a:rPr>
              <a:t>: %s" %</a:t>
            </a:r>
            <a:r>
              <a:rPr lang="en-US" altLang="ko-KR" sz="1400" dirty="0" err="1">
                <a:latin typeface="+mj-ea"/>
                <a:ea typeface="+mj-ea"/>
              </a:rPr>
              <a:t>new_message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6145" name="_x278200064" descr="EMB000013d031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062" y="2937365"/>
            <a:ext cx="4613418" cy="49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871071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+mj-ea"/>
                <a:ea typeface="+mj-ea"/>
              </a:rPr>
              <a:t>슬라이싱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문자열에서 문자열의 일부를 분리해서 부분 문자열을 만드는 것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인덱스 범위 내에서 순차 자료의 일부를 추출하는 것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 err="1">
                <a:latin typeface="+mj-ea"/>
                <a:ea typeface="+mj-ea"/>
              </a:rPr>
              <a:t>슬라이싱의</a:t>
            </a:r>
            <a:r>
              <a:rPr lang="ko-KR" altLang="en-US" dirty="0">
                <a:latin typeface="+mj-ea"/>
                <a:ea typeface="+mj-ea"/>
              </a:rPr>
              <a:t> 결과에서 마지막 인덱스 요소는 포함되지 않음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결과는 원래의 </a:t>
            </a:r>
            <a:r>
              <a:rPr lang="ko-KR" altLang="en-US" dirty="0" err="1">
                <a:latin typeface="+mj-ea"/>
                <a:ea typeface="+mj-ea"/>
              </a:rPr>
              <a:t>자료형과</a:t>
            </a:r>
            <a:r>
              <a:rPr lang="ko-KR" altLang="en-US" dirty="0">
                <a:latin typeface="+mj-ea"/>
                <a:ea typeface="+mj-ea"/>
              </a:rPr>
              <a:t> 같으며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문자열은 새로운 객체로 인식 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Str</a:t>
            </a:r>
            <a:r>
              <a:rPr lang="ko-KR" altLang="en-US" dirty="0">
                <a:latin typeface="+mj-ea"/>
                <a:ea typeface="+mj-ea"/>
              </a:rPr>
              <a:t> 객체는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>
                <a:latin typeface="+mj-ea"/>
                <a:ea typeface="+mj-ea"/>
              </a:rPr>
              <a:t>뒤에 </a:t>
            </a:r>
            <a:r>
              <a:rPr lang="ko-KR" altLang="en-US" dirty="0" err="1">
                <a:latin typeface="+mj-ea"/>
                <a:ea typeface="+mj-ea"/>
              </a:rPr>
              <a:t>슬라이싱을</a:t>
            </a:r>
            <a:r>
              <a:rPr lang="ko-KR" altLang="en-US" dirty="0">
                <a:latin typeface="+mj-ea"/>
                <a:ea typeface="+mj-ea"/>
              </a:rPr>
              <a:t> 사용해도 새로운 객체 </a:t>
            </a:r>
            <a:r>
              <a:rPr lang="en-US" altLang="ko-KR" dirty="0">
                <a:latin typeface="+mj-ea"/>
                <a:ea typeface="+mj-ea"/>
              </a:rPr>
              <a:t>x</a:t>
            </a: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ko-KR" altLang="en-US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59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Slicing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48980" y="3861048"/>
            <a:ext cx="3411016" cy="12241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600" b="1" dirty="0" err="1">
                <a:solidFill>
                  <a:schemeClr val="tx1"/>
                </a:solidFill>
                <a:latin typeface="+mj-ea"/>
                <a:ea typeface="+mj-ea"/>
              </a:rPr>
              <a:t>stringObject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en-US" altLang="ko-KR" sz="1600" b="1" dirty="0" err="1">
                <a:solidFill>
                  <a:schemeClr val="tx1"/>
                </a:solidFill>
                <a:latin typeface="+mj-ea"/>
                <a:ea typeface="+mj-ea"/>
              </a:rPr>
              <a:t>start:end:step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str_obj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문자열 객체이름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start :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시작 인덱스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end :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마지막 인덱스</a:t>
            </a:r>
          </a:p>
        </p:txBody>
      </p:sp>
      <p:sp>
        <p:nvSpPr>
          <p:cNvPr id="78" name="AutoShape 22"/>
          <p:cNvSpPr>
            <a:spLocks noChangeArrowheads="1"/>
          </p:cNvSpPr>
          <p:nvPr/>
        </p:nvSpPr>
        <p:spPr bwMode="auto">
          <a:xfrm>
            <a:off x="6600056" y="3717032"/>
            <a:ext cx="2448272" cy="792088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latin typeface="+mj-ea"/>
                <a:ea typeface="+mj-ea"/>
              </a:rPr>
              <a:t>인덱싱과 마찬가지로 인덱스를</a:t>
            </a:r>
            <a:endParaRPr kumimoji="1" lang="en-US" altLang="ko-KR" sz="1200" dirty="0">
              <a:latin typeface="+mj-ea"/>
              <a:ea typeface="+mj-ea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latin typeface="+mj-ea"/>
                <a:ea typeface="+mj-ea"/>
              </a:rPr>
              <a:t>음수로 사용할 수 있음</a:t>
            </a:r>
            <a:r>
              <a:rPr kumimoji="1" lang="en-US" altLang="ko-KR" sz="1200" dirty="0">
                <a:latin typeface="+mj-ea"/>
                <a:ea typeface="+mj-ea"/>
              </a:rPr>
              <a:t>,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latin typeface="+mj-ea"/>
                <a:ea typeface="+mj-ea"/>
              </a:rPr>
              <a:t>이때 문자열은 뒤에서부터 읽음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Python Editor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대화형 인터프리터의 경우 작성한 프로그램은 종료함과 동시에 사라짐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많은 라인의 코드를 작성하여 프로그램이 커질 경우 파일로 만들어서 수행함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파이썬 쉘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메뉴 </a:t>
            </a:r>
            <a:r>
              <a:rPr lang="en-US" altLang="ko-KR" dirty="0">
                <a:latin typeface="+mj-ea"/>
                <a:ea typeface="+mj-ea"/>
              </a:rPr>
              <a:t>– File – New File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파일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저장 </a:t>
            </a:r>
            <a:r>
              <a:rPr lang="en-US" altLang="ko-KR" dirty="0">
                <a:latin typeface="+mj-ea"/>
                <a:ea typeface="+mj-ea"/>
              </a:rPr>
              <a:t>: test.py (</a:t>
            </a:r>
            <a:r>
              <a:rPr lang="ko-KR" altLang="en-US" dirty="0">
                <a:latin typeface="+mj-ea"/>
                <a:ea typeface="+mj-ea"/>
              </a:rPr>
              <a:t>저장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경로 </a:t>
            </a:r>
            <a:r>
              <a:rPr lang="en-US" altLang="ko-KR" dirty="0">
                <a:latin typeface="+mj-ea"/>
                <a:ea typeface="+mj-ea"/>
              </a:rPr>
              <a:t>: C:\Work\Python)</a:t>
            </a: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Script File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312024" y="2204864"/>
            <a:ext cx="2808312" cy="792088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33399"/>
                </a:solidFill>
                <a:latin typeface="+mj-ea"/>
                <a:ea typeface="+mj-ea"/>
              </a:rPr>
              <a:t>스크립트 파일로 실행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333399"/>
                </a:solidFill>
                <a:latin typeface="+mj-ea"/>
                <a:ea typeface="+mj-ea"/>
              </a:rPr>
              <a:t>: </a:t>
            </a:r>
            <a:r>
              <a:rPr kumimoji="1" lang="ko-KR" altLang="en-US" sz="1200" dirty="0">
                <a:solidFill>
                  <a:srgbClr val="333399"/>
                </a:solidFill>
                <a:latin typeface="+mj-ea"/>
                <a:ea typeface="+mj-ea"/>
              </a:rPr>
              <a:t>텍스트 파일에 프로그램을 작성하고</a:t>
            </a:r>
            <a:endParaRPr kumimoji="1" lang="en-US" altLang="ko-KR" sz="1200" dirty="0">
              <a:solidFill>
                <a:srgbClr val="333399"/>
              </a:solidFill>
              <a:latin typeface="+mj-ea"/>
              <a:ea typeface="+mj-ea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33399"/>
                </a:solidFill>
                <a:latin typeface="+mj-ea"/>
                <a:ea typeface="+mj-ea"/>
              </a:rPr>
              <a:t>  이것을 한꺼번에 일괄적으로 실행</a:t>
            </a:r>
            <a:endParaRPr kumimoji="1" lang="en-US" altLang="ko-KR" sz="1200" dirty="0">
              <a:solidFill>
                <a:srgbClr val="333399"/>
              </a:solidFill>
              <a:latin typeface="+mj-ea"/>
              <a:ea typeface="+mj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3073" name="_x238234024" descr="EMB000022204b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3" t="9648" r="43997" b="53931"/>
          <a:stretch>
            <a:fillRect/>
          </a:stretch>
        </p:blipFill>
        <p:spPr bwMode="auto">
          <a:xfrm>
            <a:off x="2567608" y="3407017"/>
            <a:ext cx="608292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379876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message[0:5] → "Hello"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message[1:8] → "</a:t>
            </a:r>
            <a:r>
              <a:rPr lang="en-US" altLang="ko-KR" dirty="0" err="1">
                <a:latin typeface="+mj-ea"/>
                <a:ea typeface="+mj-ea"/>
              </a:rPr>
              <a:t>ello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Py</a:t>
            </a:r>
            <a:r>
              <a:rPr lang="en-US" altLang="ko-KR" dirty="0">
                <a:latin typeface="+mj-ea"/>
                <a:ea typeface="+mj-ea"/>
              </a:rPr>
              <a:t>"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message[2:10:2] → "</a:t>
            </a:r>
            <a:r>
              <a:rPr lang="en-US" altLang="ko-KR" dirty="0" err="1">
                <a:latin typeface="+mj-ea"/>
                <a:ea typeface="+mj-ea"/>
              </a:rPr>
              <a:t>loPt</a:t>
            </a:r>
            <a:r>
              <a:rPr lang="en-US" altLang="ko-KR" dirty="0">
                <a:latin typeface="+mj-ea"/>
                <a:ea typeface="+mj-ea"/>
              </a:rPr>
              <a:t>"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message[-1:-7:-1] → "</a:t>
            </a:r>
            <a:r>
              <a:rPr lang="en-US" altLang="ko-KR" dirty="0" err="1">
                <a:latin typeface="+mj-ea"/>
                <a:ea typeface="+mj-ea"/>
              </a:rPr>
              <a:t>nohtyP</a:t>
            </a:r>
            <a:r>
              <a:rPr lang="en-US" altLang="ko-KR" dirty="0">
                <a:latin typeface="+mj-ea"/>
                <a:ea typeface="+mj-ea"/>
              </a:rPr>
              <a:t>"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message[-3:-10:-2] → "</a:t>
            </a:r>
            <a:r>
              <a:rPr lang="en-US" altLang="ko-KR" dirty="0" err="1">
                <a:latin typeface="+mj-ea"/>
                <a:ea typeface="+mj-ea"/>
              </a:rPr>
              <a:t>hy</a:t>
            </a:r>
            <a:r>
              <a:rPr lang="en-US" altLang="ko-KR" dirty="0">
                <a:latin typeface="+mj-ea"/>
                <a:ea typeface="+mj-ea"/>
              </a:rPr>
              <a:t> l"</a:t>
            </a:r>
            <a:endParaRPr lang="ko-KR" altLang="en-US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message = message[0:6] + "World" → "Hello World"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60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Slicing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398246"/>
            <a:ext cx="7344816" cy="23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30062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61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7-11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7169" name="_x278203024" descr="EMB000013d031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424" y="1412776"/>
            <a:ext cx="840923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214667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슬라이싱의</a:t>
            </a:r>
            <a:r>
              <a:rPr lang="ko-KR" altLang="en-US" dirty="0">
                <a:latin typeface="+mj-ea"/>
                <a:ea typeface="+mj-ea"/>
              </a:rPr>
              <a:t> 인덱스 생략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 err="1">
                <a:latin typeface="+mj-ea"/>
                <a:ea typeface="+mj-ea"/>
              </a:rPr>
              <a:t>슬라이싱의</a:t>
            </a:r>
            <a:r>
              <a:rPr lang="ko-KR" altLang="en-US" dirty="0">
                <a:latin typeface="+mj-ea"/>
                <a:ea typeface="+mj-ea"/>
              </a:rPr>
              <a:t> 시작 위치를 생략하면 처음부터 라는 의미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 err="1">
                <a:latin typeface="+mj-ea"/>
                <a:ea typeface="+mj-ea"/>
              </a:rPr>
              <a:t>슬라이싱의</a:t>
            </a:r>
            <a:r>
              <a:rPr lang="ko-KR" altLang="en-US" dirty="0">
                <a:latin typeface="+mj-ea"/>
                <a:ea typeface="+mj-ea"/>
              </a:rPr>
              <a:t> 마지막 위치를 생략하면 끝까지 라는 의미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사용 예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message = "Hello Python"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message[:5] → "Hello"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message[6:] → "Python"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message[:] → "Hello Python"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message[::2] → "</a:t>
            </a:r>
            <a:r>
              <a:rPr lang="en-US" altLang="ko-KR" dirty="0" err="1">
                <a:latin typeface="+mj-ea"/>
                <a:ea typeface="+mj-ea"/>
              </a:rPr>
              <a:t>HloPto</a:t>
            </a:r>
            <a:r>
              <a:rPr lang="en-US" altLang="ko-KR" dirty="0">
                <a:latin typeface="+mj-ea"/>
                <a:ea typeface="+mj-ea"/>
              </a:rPr>
              <a:t>"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message[::-1] → "</a:t>
            </a:r>
            <a:r>
              <a:rPr lang="en-US" altLang="ko-KR" dirty="0" err="1">
                <a:latin typeface="+mj-ea"/>
                <a:ea typeface="+mj-ea"/>
              </a:rPr>
              <a:t>nohtyP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olleH</a:t>
            </a:r>
            <a:r>
              <a:rPr lang="en-US" altLang="ko-KR" dirty="0">
                <a:latin typeface="+mj-ea"/>
                <a:ea typeface="+mj-ea"/>
              </a:rPr>
              <a:t>"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62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Slicing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8943631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입력한 주민번호에서 생년월일 추출하여 출력하기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63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7-12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5560" y="1811426"/>
            <a:ext cx="6876256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import sys</a:t>
            </a:r>
          </a:p>
          <a:p>
            <a:pPr>
              <a:spcBef>
                <a:spcPts val="200"/>
              </a:spcBef>
            </a:pPr>
            <a:r>
              <a:rPr lang="en-US" altLang="ko-KR" dirty="0" err="1">
                <a:latin typeface="+mj-ea"/>
                <a:ea typeface="+mj-ea"/>
              </a:rPr>
              <a:t>idnumber</a:t>
            </a:r>
            <a:r>
              <a:rPr lang="en-US" altLang="ko-KR" dirty="0">
                <a:latin typeface="+mj-ea"/>
                <a:ea typeface="+mj-ea"/>
              </a:rPr>
              <a:t> = input("</a:t>
            </a:r>
            <a:r>
              <a:rPr lang="ko-KR" altLang="en-US" dirty="0">
                <a:latin typeface="+mj-ea"/>
                <a:ea typeface="+mj-ea"/>
              </a:rPr>
              <a:t>주민번호를 </a:t>
            </a:r>
            <a:r>
              <a:rPr lang="en-US" altLang="ko-KR" dirty="0">
                <a:latin typeface="+mj-ea"/>
                <a:ea typeface="+mj-ea"/>
              </a:rPr>
              <a:t>'-' </a:t>
            </a:r>
            <a:r>
              <a:rPr lang="ko-KR" altLang="en-US" dirty="0">
                <a:latin typeface="+mj-ea"/>
                <a:ea typeface="+mj-ea"/>
              </a:rPr>
              <a:t>없이 입력 </a:t>
            </a:r>
            <a:r>
              <a:rPr lang="en-US" altLang="ko-KR" dirty="0">
                <a:latin typeface="+mj-ea"/>
                <a:ea typeface="+mj-ea"/>
              </a:rPr>
              <a:t>: ")</a:t>
            </a:r>
          </a:p>
          <a:p>
            <a:pPr>
              <a:spcBef>
                <a:spcPts val="200"/>
              </a:spcBef>
            </a:pPr>
            <a:endParaRPr lang="en-US" altLang="ko-KR" dirty="0">
              <a:latin typeface="+mj-ea"/>
              <a:ea typeface="+mj-ea"/>
            </a:endParaRPr>
          </a:p>
          <a:p>
            <a:pPr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if "1" &lt;= </a:t>
            </a:r>
            <a:r>
              <a:rPr lang="en-US" altLang="ko-KR" dirty="0" err="1">
                <a:latin typeface="+mj-ea"/>
                <a:ea typeface="+mj-ea"/>
              </a:rPr>
              <a:t>idnumber</a:t>
            </a:r>
            <a:r>
              <a:rPr lang="en-US" altLang="ko-KR" dirty="0">
                <a:latin typeface="+mj-ea"/>
                <a:ea typeface="+mj-ea"/>
              </a:rPr>
              <a:t>[6] &lt;= "2":</a:t>
            </a:r>
          </a:p>
          <a:p>
            <a:pPr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    year = "19" + </a:t>
            </a:r>
            <a:r>
              <a:rPr lang="en-US" altLang="ko-KR" dirty="0" err="1">
                <a:latin typeface="+mj-ea"/>
                <a:ea typeface="+mj-ea"/>
              </a:rPr>
              <a:t>idnumber</a:t>
            </a:r>
            <a:r>
              <a:rPr lang="en-US" altLang="ko-KR" dirty="0">
                <a:latin typeface="+mj-ea"/>
                <a:ea typeface="+mj-ea"/>
              </a:rPr>
              <a:t>[:2] + "</a:t>
            </a:r>
            <a:r>
              <a:rPr lang="ko-KR" altLang="en-US" dirty="0">
                <a:latin typeface="+mj-ea"/>
                <a:ea typeface="+mj-ea"/>
              </a:rPr>
              <a:t>년</a:t>
            </a:r>
            <a:r>
              <a:rPr lang="en-US" altLang="ko-KR" dirty="0">
                <a:latin typeface="+mj-ea"/>
                <a:ea typeface="+mj-ea"/>
              </a:rPr>
              <a:t>"</a:t>
            </a:r>
          </a:p>
          <a:p>
            <a:pPr>
              <a:spcBef>
                <a:spcPts val="200"/>
              </a:spcBef>
            </a:pPr>
            <a:r>
              <a:rPr lang="en-US" altLang="ko-KR" dirty="0" err="1">
                <a:latin typeface="+mj-ea"/>
                <a:ea typeface="+mj-ea"/>
              </a:rPr>
              <a:t>elif</a:t>
            </a:r>
            <a:r>
              <a:rPr lang="en-US" altLang="ko-KR" dirty="0">
                <a:latin typeface="+mj-ea"/>
                <a:ea typeface="+mj-ea"/>
              </a:rPr>
              <a:t> "3" &lt;= </a:t>
            </a:r>
            <a:r>
              <a:rPr lang="en-US" altLang="ko-KR" dirty="0" err="1">
                <a:latin typeface="+mj-ea"/>
                <a:ea typeface="+mj-ea"/>
              </a:rPr>
              <a:t>idnumber</a:t>
            </a:r>
            <a:r>
              <a:rPr lang="en-US" altLang="ko-KR" dirty="0">
                <a:latin typeface="+mj-ea"/>
                <a:ea typeface="+mj-ea"/>
              </a:rPr>
              <a:t>[6] &lt;= "4":</a:t>
            </a:r>
          </a:p>
          <a:p>
            <a:pPr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    year = "20" + </a:t>
            </a:r>
            <a:r>
              <a:rPr lang="en-US" altLang="ko-KR" dirty="0" err="1">
                <a:latin typeface="+mj-ea"/>
                <a:ea typeface="+mj-ea"/>
              </a:rPr>
              <a:t>idnumber</a:t>
            </a:r>
            <a:r>
              <a:rPr lang="en-US" altLang="ko-KR" dirty="0">
                <a:latin typeface="+mj-ea"/>
                <a:ea typeface="+mj-ea"/>
              </a:rPr>
              <a:t>[:2] + "</a:t>
            </a:r>
            <a:r>
              <a:rPr lang="ko-KR" altLang="en-US" dirty="0">
                <a:latin typeface="+mj-ea"/>
                <a:ea typeface="+mj-ea"/>
              </a:rPr>
              <a:t>년</a:t>
            </a:r>
            <a:r>
              <a:rPr lang="en-US" altLang="ko-KR" dirty="0">
                <a:latin typeface="+mj-ea"/>
                <a:ea typeface="+mj-ea"/>
              </a:rPr>
              <a:t>"</a:t>
            </a:r>
          </a:p>
          <a:p>
            <a:pPr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else:</a:t>
            </a:r>
          </a:p>
          <a:p>
            <a:pPr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    print("</a:t>
            </a:r>
            <a:r>
              <a:rPr lang="ko-KR" altLang="en-US" dirty="0">
                <a:latin typeface="+mj-ea"/>
                <a:ea typeface="+mj-ea"/>
              </a:rPr>
              <a:t>잘못 입력</a:t>
            </a:r>
            <a:r>
              <a:rPr lang="en-US" altLang="ko-KR" dirty="0">
                <a:latin typeface="+mj-ea"/>
                <a:ea typeface="+mj-ea"/>
              </a:rPr>
              <a:t>")</a:t>
            </a:r>
          </a:p>
          <a:p>
            <a:pPr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    </a:t>
            </a:r>
            <a:r>
              <a:rPr lang="en-US" altLang="ko-KR" dirty="0" err="1">
                <a:latin typeface="+mj-ea"/>
                <a:ea typeface="+mj-ea"/>
              </a:rPr>
              <a:t>sys.exit</a:t>
            </a:r>
            <a:r>
              <a:rPr lang="en-US" altLang="ko-KR" dirty="0">
                <a:latin typeface="+mj-ea"/>
                <a:ea typeface="+mj-ea"/>
              </a:rPr>
              <a:t>()</a:t>
            </a:r>
          </a:p>
          <a:p>
            <a:pPr>
              <a:spcBef>
                <a:spcPts val="200"/>
              </a:spcBef>
            </a:pPr>
            <a:endParaRPr lang="en-US" altLang="ko-KR" dirty="0">
              <a:latin typeface="+mj-ea"/>
              <a:ea typeface="+mj-ea"/>
            </a:endParaRPr>
          </a:p>
          <a:p>
            <a:pPr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month = </a:t>
            </a:r>
            <a:r>
              <a:rPr lang="en-US" altLang="ko-KR" dirty="0" err="1">
                <a:latin typeface="+mj-ea"/>
                <a:ea typeface="+mj-ea"/>
              </a:rPr>
              <a:t>idnumber</a:t>
            </a:r>
            <a:r>
              <a:rPr lang="en-US" altLang="ko-KR" dirty="0">
                <a:latin typeface="+mj-ea"/>
                <a:ea typeface="+mj-ea"/>
              </a:rPr>
              <a:t>[2:4] + "</a:t>
            </a:r>
            <a:r>
              <a:rPr lang="ko-KR" altLang="en-US" dirty="0">
                <a:latin typeface="+mj-ea"/>
                <a:ea typeface="+mj-ea"/>
              </a:rPr>
              <a:t>월</a:t>
            </a:r>
            <a:r>
              <a:rPr lang="en-US" altLang="ko-KR" dirty="0">
                <a:latin typeface="+mj-ea"/>
                <a:ea typeface="+mj-ea"/>
              </a:rPr>
              <a:t>"</a:t>
            </a:r>
          </a:p>
          <a:p>
            <a:pPr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day = </a:t>
            </a:r>
            <a:r>
              <a:rPr lang="en-US" altLang="ko-KR" dirty="0" err="1">
                <a:latin typeface="+mj-ea"/>
                <a:ea typeface="+mj-ea"/>
              </a:rPr>
              <a:t>idnumber</a:t>
            </a:r>
            <a:r>
              <a:rPr lang="en-US" altLang="ko-KR" dirty="0">
                <a:latin typeface="+mj-ea"/>
                <a:ea typeface="+mj-ea"/>
              </a:rPr>
              <a:t>[4:6] + "</a:t>
            </a:r>
            <a:r>
              <a:rPr lang="ko-KR" altLang="en-US" dirty="0">
                <a:latin typeface="+mj-ea"/>
                <a:ea typeface="+mj-ea"/>
              </a:rPr>
              <a:t>일</a:t>
            </a:r>
            <a:r>
              <a:rPr lang="en-US" altLang="ko-KR" dirty="0">
                <a:latin typeface="+mj-ea"/>
                <a:ea typeface="+mj-ea"/>
              </a:rPr>
              <a:t>"</a:t>
            </a:r>
          </a:p>
          <a:p>
            <a:pPr>
              <a:spcBef>
                <a:spcPts val="200"/>
              </a:spcBef>
            </a:pPr>
            <a:endParaRPr lang="en-US" altLang="ko-KR" dirty="0">
              <a:latin typeface="+mj-ea"/>
              <a:ea typeface="+mj-ea"/>
            </a:endParaRPr>
          </a:p>
          <a:p>
            <a:pPr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print(year + month + day)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8193" name="_x278203744" descr="EMB000013d031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4221088"/>
            <a:ext cx="4571660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496911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 Method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문자열 관련 내장 함수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 err="1">
                <a:latin typeface="+mj-ea"/>
                <a:ea typeface="+mj-ea"/>
              </a:rPr>
              <a:t>len</a:t>
            </a:r>
            <a:r>
              <a:rPr lang="en-US" altLang="ko-KR" dirty="0">
                <a:latin typeface="+mj-ea"/>
                <a:ea typeface="+mj-ea"/>
              </a:rPr>
              <a:t>() : </a:t>
            </a:r>
            <a:r>
              <a:rPr lang="ko-KR" altLang="en-US" dirty="0">
                <a:latin typeface="+mj-ea"/>
                <a:ea typeface="+mj-ea"/>
              </a:rPr>
              <a:t>문자열의 길이를 구함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max(), min() : </a:t>
            </a:r>
            <a:r>
              <a:rPr lang="ko-KR" altLang="en-US" dirty="0">
                <a:latin typeface="+mj-ea"/>
                <a:ea typeface="+mj-ea"/>
              </a:rPr>
              <a:t>문자열에서 가장 큰 요소와 가장 작은 요소 구하기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참고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다음 장에 나오는 리스트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튜플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집합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사전에도 적용 가능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64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Function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9217" name="_x278205184" descr="EMB000013d031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886" y="3429001"/>
            <a:ext cx="4286202" cy="182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652723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 Method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문자열 변환하기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.upper() : </a:t>
            </a:r>
            <a:r>
              <a:rPr lang="ko-KR" altLang="en-US" dirty="0">
                <a:latin typeface="+mj-ea"/>
                <a:ea typeface="+mj-ea"/>
              </a:rPr>
              <a:t>문자열을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대문자로 바꿈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.lower() : </a:t>
            </a:r>
            <a:r>
              <a:rPr lang="ko-KR" altLang="en-US" dirty="0">
                <a:latin typeface="+mj-ea"/>
                <a:ea typeface="+mj-ea"/>
              </a:rPr>
              <a:t>문자열을 소문자로 바꿈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dirty="0" err="1">
                <a:latin typeface="+mj-ea"/>
                <a:ea typeface="+mj-ea"/>
              </a:rPr>
              <a:t>swapcase</a:t>
            </a:r>
            <a:r>
              <a:rPr lang="en-US" altLang="ko-KR" dirty="0">
                <a:latin typeface="+mj-ea"/>
                <a:ea typeface="+mj-ea"/>
              </a:rPr>
              <a:t>() : </a:t>
            </a:r>
            <a:r>
              <a:rPr lang="ko-KR" altLang="en-US" dirty="0">
                <a:latin typeface="+mj-ea"/>
                <a:ea typeface="+mj-ea"/>
              </a:rPr>
              <a:t>문자열의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대문자와 소문자를 서로 바꿈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.capitalize() : </a:t>
            </a:r>
            <a:r>
              <a:rPr lang="ko-KR" altLang="en-US" dirty="0">
                <a:latin typeface="+mj-ea"/>
                <a:ea typeface="+mj-ea"/>
              </a:rPr>
              <a:t>문자열의 첫 문자만 대문자로 바꿈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.title() : </a:t>
            </a:r>
            <a:r>
              <a:rPr lang="ko-KR" altLang="en-US" dirty="0">
                <a:latin typeface="+mj-ea"/>
                <a:ea typeface="+mj-ea"/>
              </a:rPr>
              <a:t>문자열의 각 단어의 첫 글자만 대문자로 변환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dirty="0" err="1">
                <a:latin typeface="+mj-ea"/>
                <a:ea typeface="+mj-ea"/>
              </a:rPr>
              <a:t>expandtabs</a:t>
            </a:r>
            <a:r>
              <a:rPr lang="en-US" altLang="ko-KR" dirty="0">
                <a:latin typeface="+mj-ea"/>
                <a:ea typeface="+mj-ea"/>
              </a:rPr>
              <a:t>() : </a:t>
            </a:r>
            <a:r>
              <a:rPr lang="ko-KR" altLang="en-US" dirty="0">
                <a:latin typeface="+mj-ea"/>
                <a:ea typeface="+mj-ea"/>
              </a:rPr>
              <a:t>문자열의 탭 문자를 공백 문자로 바꿈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65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Replace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10241" name="_x278198064" descr="EMB000013d031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4221088"/>
            <a:ext cx="310879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978950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 Method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문자열 검색하기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.count(</a:t>
            </a:r>
            <a:r>
              <a:rPr lang="ko-KR" altLang="en-US" dirty="0">
                <a:latin typeface="+mj-ea"/>
                <a:ea typeface="+mj-ea"/>
              </a:rPr>
              <a:t>찾을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찾을 위치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문자열에서 인수로 지정한 문자열이 몇 번 나오는지 개수를 셈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.replace(</a:t>
            </a:r>
            <a:r>
              <a:rPr lang="ko-KR" altLang="en-US" dirty="0">
                <a:latin typeface="+mj-ea"/>
                <a:ea typeface="+mj-ea"/>
              </a:rPr>
              <a:t>찾을 문자열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바꿀 문자열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첫 번째 인수에서 지정한 문자열을 찾아서 두 번째 인수에서 지정한 문자열로 바꿈</a:t>
            </a:r>
            <a:r>
              <a:rPr lang="en-US" altLang="ko-KR" dirty="0">
                <a:latin typeface="+mj-ea"/>
                <a:ea typeface="+mj-ea"/>
              </a:rPr>
              <a:t>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66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Search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11265" name="_x278197984" descr="EMB000013d0315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083" y="3645024"/>
            <a:ext cx="637408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06886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 Method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문자열 검색하기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.index(</a:t>
            </a:r>
            <a:r>
              <a:rPr lang="ko-KR" altLang="en-US" dirty="0">
                <a:latin typeface="+mj-ea"/>
                <a:ea typeface="+mj-ea"/>
              </a:rPr>
              <a:t>찾을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찾을 위치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문자열에서 인수로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지정한 문자나 문자열의 처음 나타나는 인덱스를 반환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dirty="0" err="1">
                <a:latin typeface="+mj-ea"/>
                <a:ea typeface="+mj-ea"/>
              </a:rPr>
              <a:t>rindex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찾을 문자열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찾을 위치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뒤에서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부터 검색하여 처음 나타나는 인덱스 값을 반환</a:t>
            </a:r>
            <a:r>
              <a:rPr lang="en-US" altLang="ko-KR" dirty="0">
                <a:latin typeface="+mj-ea"/>
                <a:ea typeface="+mj-ea"/>
              </a:rPr>
              <a:t>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67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Search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12289" name="_x278199584" descr="EMB000013d031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356992"/>
            <a:ext cx="599607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22"/>
          <p:cNvSpPr>
            <a:spLocks noChangeArrowheads="1"/>
          </p:cNvSpPr>
          <p:nvPr/>
        </p:nvSpPr>
        <p:spPr bwMode="auto">
          <a:xfrm>
            <a:off x="7327815" y="3897052"/>
            <a:ext cx="2448272" cy="1008112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latin typeface="+mj-ea"/>
                <a:ea typeface="+mj-ea"/>
              </a:rPr>
              <a:t>※ </a:t>
            </a:r>
            <a:r>
              <a:rPr kumimoji="1" lang="ko-KR" altLang="en-US" sz="1200" dirty="0">
                <a:latin typeface="+mj-ea"/>
                <a:ea typeface="+mj-ea"/>
              </a:rPr>
              <a:t>리스트 자료 형의 경우</a:t>
            </a:r>
            <a:endParaRPr kumimoji="1" lang="en-US" altLang="ko-KR" sz="1200" dirty="0">
              <a:latin typeface="+mj-ea"/>
              <a:ea typeface="+mj-ea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latin typeface="+mj-ea"/>
                <a:ea typeface="+mj-ea"/>
                <a:cs typeface="Consolas" pitchFamily="49" charset="0"/>
              </a:rPr>
              <a:t>test = [1, 2, 3, 4]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err="1">
                <a:latin typeface="+mj-ea"/>
                <a:ea typeface="+mj-ea"/>
                <a:cs typeface="Consolas" pitchFamily="49" charset="0"/>
              </a:rPr>
              <a:t>test.index</a:t>
            </a:r>
            <a:r>
              <a:rPr kumimoji="1" lang="en-US" altLang="ko-KR" sz="1200" dirty="0">
                <a:latin typeface="+mj-ea"/>
                <a:ea typeface="+mj-ea"/>
                <a:cs typeface="Consolas" pitchFamily="49" charset="0"/>
              </a:rPr>
              <a:t>(2)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latin typeface="+mj-ea"/>
                <a:ea typeface="+mj-ea"/>
              </a:rPr>
              <a:t>결과</a:t>
            </a:r>
            <a:r>
              <a:rPr kumimoji="1" lang="en-US" altLang="ko-KR" sz="1200" dirty="0">
                <a:latin typeface="+mj-ea"/>
                <a:ea typeface="+mj-ea"/>
              </a:rPr>
              <a:t> : 1</a:t>
            </a:r>
            <a:endParaRPr kumimoji="1"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8363959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 Method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문자열 검색하기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.find(</a:t>
            </a:r>
            <a:r>
              <a:rPr lang="ko-KR" altLang="en-US" dirty="0">
                <a:latin typeface="+mj-ea"/>
                <a:ea typeface="+mj-ea"/>
              </a:rPr>
              <a:t>찾을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찾을 위치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문자열에서 인수로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지정한 문자열의 위치를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앞에서 인덱스를 반환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dirty="0" err="1">
                <a:latin typeface="+mj-ea"/>
                <a:ea typeface="+mj-ea"/>
              </a:rPr>
              <a:t>rfind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찾을 문자열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찾을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위치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뒤에서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부터 검색하여 처음 나타나는 위치의 인덱스 값을 반환</a:t>
            </a:r>
            <a:r>
              <a:rPr lang="en-US" altLang="ko-KR" dirty="0">
                <a:latin typeface="+mj-ea"/>
                <a:ea typeface="+mj-ea"/>
              </a:rPr>
              <a:t>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68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Search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13313" name="_x278197984" descr="EMB000013d031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82" y="3429000"/>
            <a:ext cx="647646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888088" y="1807095"/>
            <a:ext cx="1455848" cy="292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200" dirty="0">
                <a:latin typeface="+mj-ea"/>
                <a:ea typeface="+mj-ea"/>
              </a:rPr>
              <a:t>위치는 </a:t>
            </a:r>
            <a:r>
              <a:rPr kumimoji="1" lang="en-US" altLang="ko-KR" sz="1200" dirty="0">
                <a:latin typeface="+mj-ea"/>
                <a:ea typeface="+mj-ea"/>
              </a:rPr>
              <a:t>0</a:t>
            </a:r>
            <a:r>
              <a:rPr kumimoji="1" lang="ko-KR" altLang="en-US" sz="1200" dirty="0">
                <a:latin typeface="+mj-ea"/>
                <a:ea typeface="+mj-ea"/>
              </a:rPr>
              <a:t>부터 찾기</a:t>
            </a:r>
            <a:endParaRPr kumimoji="1" lang="en-US" altLang="ko-KR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4797989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 Method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문자열 검색하기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dirty="0" err="1">
                <a:latin typeface="+mj-ea"/>
                <a:ea typeface="+mj-ea"/>
              </a:rPr>
              <a:t>startswith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찾을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찾을 위치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문자열에서 인수로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지정한 문자열로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시작하는지를 판단하여 </a:t>
            </a:r>
            <a:r>
              <a:rPr lang="ko-KR" altLang="en-US" dirty="0" err="1">
                <a:latin typeface="+mj-ea"/>
                <a:ea typeface="+mj-ea"/>
              </a:rPr>
              <a:t>부울형으로</a:t>
            </a:r>
            <a:r>
              <a:rPr lang="ko-KR" altLang="en-US" dirty="0">
                <a:latin typeface="+mj-ea"/>
                <a:ea typeface="+mj-ea"/>
              </a:rPr>
              <a:t> 반환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dirty="0" err="1">
                <a:latin typeface="+mj-ea"/>
                <a:ea typeface="+mj-ea"/>
              </a:rPr>
              <a:t>endswith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찾을 문자열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찾을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위치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문자열에서 인수로 지정한 문자열로 끝나는지를 판단하여 </a:t>
            </a:r>
            <a:r>
              <a:rPr lang="ko-KR" altLang="en-US" dirty="0" err="1">
                <a:latin typeface="+mj-ea"/>
                <a:ea typeface="+mj-ea"/>
              </a:rPr>
              <a:t>부울형으로</a:t>
            </a:r>
            <a:r>
              <a:rPr lang="ko-KR" altLang="en-US" dirty="0">
                <a:latin typeface="+mj-ea"/>
                <a:ea typeface="+mj-ea"/>
              </a:rPr>
              <a:t> 반환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69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Search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14337" name="_x278198784" descr="EMB000013d031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7" y="3429000"/>
            <a:ext cx="515075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899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Python Editor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파이썬 코드의 작성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파이썬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코드의 실행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실행</a:t>
            </a:r>
            <a:r>
              <a:rPr lang="en-US" altLang="ko-KR" dirty="0">
                <a:latin typeface="+mj-ea"/>
                <a:ea typeface="+mj-ea"/>
              </a:rPr>
              <a:t> : </a:t>
            </a:r>
            <a:r>
              <a:rPr lang="ko-KR" altLang="en-US" dirty="0">
                <a:latin typeface="+mj-ea"/>
                <a:ea typeface="+mj-ea"/>
              </a:rPr>
              <a:t>메뉴 </a:t>
            </a:r>
            <a:r>
              <a:rPr lang="en-US" altLang="ko-KR" dirty="0">
                <a:latin typeface="+mj-ea"/>
                <a:ea typeface="+mj-ea"/>
              </a:rPr>
              <a:t>– Run – Run Module(F5)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Script File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4097" name="_x285404184" descr="EMB000022204b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834" y="1843977"/>
            <a:ext cx="5041335" cy="18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4099" name="_x285400904" descr="EMB000022204bf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3" t="41069" r="27870" b="38957"/>
          <a:stretch>
            <a:fillRect/>
          </a:stretch>
        </p:blipFill>
        <p:spPr bwMode="auto">
          <a:xfrm>
            <a:off x="2566833" y="4797152"/>
            <a:ext cx="5074569" cy="133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473572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 Method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문자열의 정렬과 채우기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.center(</a:t>
            </a:r>
            <a:r>
              <a:rPr lang="ko-KR" altLang="en-US" dirty="0">
                <a:latin typeface="+mj-ea"/>
                <a:ea typeface="+mj-ea"/>
              </a:rPr>
              <a:t>전체 자릿수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문자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지정된 수만큼 전체 자릿수를 잡아서 문자열을 가운데로 정렬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두 번째 인수를 지정하면 지정된 문자로 공백을 채움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dirty="0" err="1">
                <a:latin typeface="+mj-ea"/>
                <a:ea typeface="+mj-ea"/>
              </a:rPr>
              <a:t>ljust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전체 자릿수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문자</a:t>
            </a:r>
            <a:r>
              <a:rPr lang="en-US" altLang="ko-KR" dirty="0">
                <a:latin typeface="+mj-ea"/>
                <a:ea typeface="+mj-ea"/>
              </a:rPr>
              <a:t>) : </a:t>
            </a:r>
            <a:r>
              <a:rPr lang="ko-KR" altLang="en-US" dirty="0">
                <a:latin typeface="+mj-ea"/>
                <a:ea typeface="+mj-ea"/>
              </a:rPr>
              <a:t>문자열을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왼쪽 정렬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dirty="0" err="1">
                <a:latin typeface="+mj-ea"/>
                <a:ea typeface="+mj-ea"/>
              </a:rPr>
              <a:t>rjust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전체 자릿수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문자</a:t>
            </a:r>
            <a:r>
              <a:rPr lang="en-US" altLang="ko-KR" dirty="0">
                <a:latin typeface="+mj-ea"/>
                <a:ea typeface="+mj-ea"/>
              </a:rPr>
              <a:t>) : </a:t>
            </a:r>
            <a:r>
              <a:rPr lang="ko-KR" altLang="en-US" dirty="0">
                <a:latin typeface="+mj-ea"/>
                <a:ea typeface="+mj-ea"/>
              </a:rPr>
              <a:t>문자열을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오른쪽 정렬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dirty="0" err="1">
                <a:latin typeface="+mj-ea"/>
                <a:ea typeface="+mj-ea"/>
              </a:rPr>
              <a:t>zfill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전체 자릿수</a:t>
            </a:r>
            <a:r>
              <a:rPr lang="en-US" altLang="ko-KR" dirty="0">
                <a:latin typeface="+mj-ea"/>
                <a:ea typeface="+mj-ea"/>
              </a:rPr>
              <a:t>) : </a:t>
            </a:r>
            <a:r>
              <a:rPr lang="ko-KR" altLang="en-US" dirty="0">
                <a:latin typeface="+mj-ea"/>
                <a:ea typeface="+mj-ea"/>
              </a:rPr>
              <a:t>지정된 수만큼 전체 자릿수를 잡아서 오른쪽으로 붙여 쓰고 왼쪽 빈 공간을 </a:t>
            </a:r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으로 채움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70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Arrangement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15361" name="_x278198784" descr="EMB000013d031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4365104"/>
            <a:ext cx="297599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636922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 Method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문자열의 문자 제거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.strip(</a:t>
            </a:r>
            <a:r>
              <a:rPr lang="ko-KR" altLang="en-US" dirty="0">
                <a:latin typeface="+mj-ea"/>
                <a:ea typeface="+mj-ea"/>
              </a:rPr>
              <a:t>문자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문자열의 좌우에 지정된 문자를 모두 제거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인수에 아무것도 지정하지 않으면 공백을 제거함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참고로 문자열 중간의 문자를 제거하기 위해서는 </a:t>
            </a:r>
            <a:r>
              <a:rPr lang="en-US" altLang="ko-KR" dirty="0">
                <a:latin typeface="+mj-ea"/>
                <a:ea typeface="+mj-ea"/>
              </a:rPr>
              <a:t>replace() </a:t>
            </a:r>
            <a:r>
              <a:rPr lang="ko-KR" altLang="en-US" dirty="0">
                <a:latin typeface="+mj-ea"/>
                <a:ea typeface="+mj-ea"/>
              </a:rPr>
              <a:t>메서드를 활용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dirty="0" err="1">
                <a:latin typeface="+mj-ea"/>
                <a:ea typeface="+mj-ea"/>
              </a:rPr>
              <a:t>lstrip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문자</a:t>
            </a:r>
            <a:r>
              <a:rPr lang="en-US" altLang="ko-KR" dirty="0">
                <a:latin typeface="+mj-ea"/>
                <a:ea typeface="+mj-ea"/>
              </a:rPr>
              <a:t>) : </a:t>
            </a:r>
            <a:r>
              <a:rPr lang="ko-KR" altLang="en-US" dirty="0">
                <a:latin typeface="+mj-ea"/>
                <a:ea typeface="+mj-ea"/>
              </a:rPr>
              <a:t>문자열의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왼쪽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문자를 제거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dirty="0" err="1">
                <a:latin typeface="+mj-ea"/>
                <a:ea typeface="+mj-ea"/>
              </a:rPr>
              <a:t>rstrip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문자</a:t>
            </a:r>
            <a:r>
              <a:rPr lang="en-US" altLang="ko-KR" dirty="0">
                <a:latin typeface="+mj-ea"/>
                <a:ea typeface="+mj-ea"/>
              </a:rPr>
              <a:t>) : </a:t>
            </a:r>
            <a:r>
              <a:rPr lang="ko-KR" altLang="en-US" dirty="0">
                <a:latin typeface="+mj-ea"/>
                <a:ea typeface="+mj-ea"/>
              </a:rPr>
              <a:t>문자열의 오른쪽 문자를 제거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71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Strip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16385" name="_x278198544" descr="EMB000013d031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4077072"/>
            <a:ext cx="397344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92925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 Method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문자열의 검사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문자열의 구성을 분석하여 결과를 </a:t>
            </a:r>
            <a:r>
              <a:rPr lang="en-US" altLang="ko-KR" dirty="0">
                <a:latin typeface="+mj-ea"/>
                <a:ea typeface="+mj-ea"/>
              </a:rPr>
              <a:t>True, false</a:t>
            </a:r>
            <a:r>
              <a:rPr lang="ko-KR" altLang="en-US" dirty="0">
                <a:latin typeface="+mj-ea"/>
                <a:ea typeface="+mj-ea"/>
              </a:rPr>
              <a:t>로 반환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dirty="0" err="1">
                <a:latin typeface="+mj-ea"/>
                <a:ea typeface="+mj-ea"/>
              </a:rPr>
              <a:t>isalpha</a:t>
            </a:r>
            <a:r>
              <a:rPr lang="en-US" altLang="ko-KR" dirty="0">
                <a:latin typeface="+mj-ea"/>
                <a:ea typeface="+mj-ea"/>
              </a:rPr>
              <a:t>()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문자열이 문자로만 구성되어 있는지 검사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dirty="0" err="1">
                <a:latin typeface="+mj-ea"/>
                <a:ea typeface="+mj-ea"/>
              </a:rPr>
              <a:t>isdigit</a:t>
            </a:r>
            <a:r>
              <a:rPr lang="en-US" altLang="ko-KR" dirty="0">
                <a:latin typeface="+mj-ea"/>
                <a:ea typeface="+mj-ea"/>
              </a:rPr>
              <a:t>()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문자열이 숫자로만 구성되어 있는지 검사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dirty="0" err="1">
                <a:latin typeface="+mj-ea"/>
                <a:ea typeface="+mj-ea"/>
              </a:rPr>
              <a:t>isalnum</a:t>
            </a:r>
            <a:r>
              <a:rPr lang="en-US" altLang="ko-KR" dirty="0">
                <a:latin typeface="+mj-ea"/>
                <a:ea typeface="+mj-ea"/>
              </a:rPr>
              <a:t>()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문자열이 문자 또는 숫자로만 구성되어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있거나 문자와 숫자가 같이 구성되어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있으면 </a:t>
            </a:r>
            <a:r>
              <a:rPr lang="en-US" altLang="ko-KR" dirty="0">
                <a:latin typeface="+mj-ea"/>
                <a:ea typeface="+mj-ea"/>
              </a:rPr>
              <a:t>True</a:t>
            </a:r>
            <a:r>
              <a:rPr lang="ko-KR" altLang="en-US" dirty="0">
                <a:latin typeface="+mj-ea"/>
                <a:ea typeface="+mj-ea"/>
              </a:rPr>
              <a:t>를 반환</a:t>
            </a:r>
            <a:r>
              <a:rPr lang="en-US" altLang="ko-KR" dirty="0">
                <a:latin typeface="+mj-ea"/>
                <a:ea typeface="+mj-ea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72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Check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17409" name="_x278199504" descr="EMB000013d031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30" y="2564904"/>
            <a:ext cx="3422554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067561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 Method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문자열의 검사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문자열의 구성을 분석하여 결과를 </a:t>
            </a:r>
            <a:r>
              <a:rPr lang="en-US" altLang="ko-KR" dirty="0">
                <a:latin typeface="+mj-ea"/>
                <a:ea typeface="+mj-ea"/>
              </a:rPr>
              <a:t>True, false</a:t>
            </a:r>
            <a:r>
              <a:rPr lang="ko-KR" altLang="en-US" dirty="0">
                <a:latin typeface="+mj-ea"/>
                <a:ea typeface="+mj-ea"/>
              </a:rPr>
              <a:t>로 반환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dirty="0" err="1">
                <a:latin typeface="+mj-ea"/>
                <a:ea typeface="+mj-ea"/>
              </a:rPr>
              <a:t>islower</a:t>
            </a:r>
            <a:r>
              <a:rPr lang="en-US" altLang="ko-KR" dirty="0">
                <a:latin typeface="+mj-ea"/>
                <a:ea typeface="+mj-ea"/>
              </a:rPr>
              <a:t>() : </a:t>
            </a:r>
            <a:r>
              <a:rPr lang="ko-KR" altLang="en-US" dirty="0">
                <a:latin typeface="+mj-ea"/>
                <a:ea typeface="+mj-ea"/>
              </a:rPr>
              <a:t>문자열이 소문자로만 구성되어 있는지 검사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dirty="0" err="1">
                <a:latin typeface="+mj-ea"/>
                <a:ea typeface="+mj-ea"/>
              </a:rPr>
              <a:t>isupper</a:t>
            </a:r>
            <a:r>
              <a:rPr lang="en-US" altLang="ko-KR" dirty="0">
                <a:latin typeface="+mj-ea"/>
                <a:ea typeface="+mj-ea"/>
              </a:rPr>
              <a:t>() : </a:t>
            </a:r>
            <a:r>
              <a:rPr lang="ko-KR" altLang="en-US" dirty="0">
                <a:latin typeface="+mj-ea"/>
                <a:ea typeface="+mj-ea"/>
              </a:rPr>
              <a:t>문자열이 대문자로만 구성되어 있는지 검사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dirty="0" err="1">
                <a:latin typeface="+mj-ea"/>
                <a:ea typeface="+mj-ea"/>
              </a:rPr>
              <a:t>isspace</a:t>
            </a:r>
            <a:r>
              <a:rPr lang="en-US" altLang="ko-KR" dirty="0">
                <a:latin typeface="+mj-ea"/>
                <a:ea typeface="+mj-ea"/>
              </a:rPr>
              <a:t>() : </a:t>
            </a:r>
            <a:r>
              <a:rPr lang="ko-KR" altLang="en-US" dirty="0">
                <a:latin typeface="+mj-ea"/>
                <a:ea typeface="+mj-ea"/>
              </a:rPr>
              <a:t>문자열이 오직 공백으로 구성되어 있는지 검사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dirty="0" err="1">
                <a:latin typeface="+mj-ea"/>
                <a:ea typeface="+mj-ea"/>
              </a:rPr>
              <a:t>istitle</a:t>
            </a:r>
            <a:r>
              <a:rPr lang="en-US" altLang="ko-KR" dirty="0">
                <a:latin typeface="+mj-ea"/>
                <a:ea typeface="+mj-ea"/>
              </a:rPr>
              <a:t>() : </a:t>
            </a:r>
            <a:r>
              <a:rPr lang="ko-KR" altLang="en-US" dirty="0">
                <a:latin typeface="+mj-ea"/>
                <a:ea typeface="+mj-ea"/>
              </a:rPr>
              <a:t>문자열의 첫 글자가 대문자인지 검사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73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Check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18433" name="_x278198304" descr="EMB000013d031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959" y="3789040"/>
            <a:ext cx="391986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226697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 Method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문자열의 분리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.split()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문자열에서 부분문자열을 특정 구분문자로 분리하여 리스트로 반환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endParaRPr lang="en-US" altLang="ko-KR" dirty="0">
              <a:latin typeface="+mj-ea"/>
              <a:ea typeface="+mj-ea"/>
            </a:endParaRPr>
          </a:p>
          <a:p>
            <a:pPr lvl="2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dirty="0" err="1">
                <a:latin typeface="+mj-ea"/>
                <a:ea typeface="+mj-ea"/>
              </a:rPr>
              <a:t>splitlines</a:t>
            </a:r>
            <a:r>
              <a:rPr lang="en-US" altLang="ko-KR" dirty="0">
                <a:latin typeface="+mj-ea"/>
                <a:ea typeface="+mj-ea"/>
              </a:rPr>
              <a:t>()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문자열에서 줄 바꿈이 포함된 문자열을 행 단위로 분리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74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Split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1025" name="_x303044320" descr="EMB000018041d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2551704"/>
            <a:ext cx="4824536" cy="74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1027" name="_x303044400" descr="EMB000018041d2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4365104"/>
            <a:ext cx="6192688" cy="153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004472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String Method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문자열의 결합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구분문자</a:t>
            </a:r>
            <a:r>
              <a:rPr lang="en-US" altLang="ko-KR" dirty="0">
                <a:latin typeface="+mj-ea"/>
                <a:ea typeface="+mj-ea"/>
              </a:rPr>
              <a:t>.join(</a:t>
            </a:r>
            <a:r>
              <a:rPr lang="ko-KR" altLang="en-US" dirty="0">
                <a:latin typeface="+mj-ea"/>
                <a:ea typeface="+mj-ea"/>
              </a:rPr>
              <a:t>문자열 또는 리스트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인수에서 지정한 문자열이나 리스트의 각 항목들에 구분 문자를 중간에 삽입하여 하나의 문자열을 만들어 반환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75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Join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2049" name="_x310532824" descr="EMB000018041d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2852936"/>
            <a:ext cx="362863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2051" name="_x310533144" descr="EMB000018041d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3645024"/>
            <a:ext cx="482119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2053" name="_x87585248" descr="EMB000018041d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4509121"/>
            <a:ext cx="4752529" cy="67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230834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비행코드를 입력하여 정보 얻기 </a:t>
            </a:r>
            <a:r>
              <a:rPr lang="en-US" altLang="ko-KR" dirty="0">
                <a:latin typeface="+mj-ea"/>
                <a:ea typeface="+mj-ea"/>
              </a:rPr>
              <a:t>(NYC : </a:t>
            </a:r>
            <a:r>
              <a:rPr lang="ko-KR" altLang="en-US" dirty="0">
                <a:latin typeface="+mj-ea"/>
                <a:ea typeface="+mj-ea"/>
              </a:rPr>
              <a:t>뉴욕</a:t>
            </a:r>
            <a:r>
              <a:rPr lang="en-US" altLang="ko-KR" dirty="0">
                <a:latin typeface="+mj-ea"/>
                <a:ea typeface="+mj-ea"/>
              </a:rPr>
              <a:t>, ICN : </a:t>
            </a:r>
            <a:r>
              <a:rPr lang="ko-KR" altLang="en-US" dirty="0">
                <a:latin typeface="+mj-ea"/>
                <a:ea typeface="+mj-ea"/>
              </a:rPr>
              <a:t>인천</a:t>
            </a:r>
            <a:r>
              <a:rPr lang="en-US" altLang="ko-KR" dirty="0">
                <a:latin typeface="+mj-ea"/>
                <a:ea typeface="+mj-ea"/>
              </a:rPr>
              <a:t>, NRT : </a:t>
            </a:r>
            <a:r>
              <a:rPr lang="ko-KR" altLang="en-US" dirty="0">
                <a:latin typeface="+mj-ea"/>
                <a:ea typeface="+mj-ea"/>
              </a:rPr>
              <a:t>도쿄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코드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출발지역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비행기번호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도착지역을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공백 없이 붙여서 구성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76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7-26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79576" y="2276872"/>
            <a:ext cx="381642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code = input("</a:t>
            </a:r>
            <a:r>
              <a:rPr lang="ko-KR" altLang="en-US" sz="1600" dirty="0">
                <a:latin typeface="+mj-ea"/>
                <a:ea typeface="+mj-ea"/>
              </a:rPr>
              <a:t>비행 코드 입력 </a:t>
            </a:r>
            <a:r>
              <a:rPr lang="en-US" altLang="ko-KR" sz="1600" dirty="0">
                <a:latin typeface="+mj-ea"/>
                <a:ea typeface="+mj-ea"/>
              </a:rPr>
              <a:t>: ")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code = </a:t>
            </a:r>
            <a:r>
              <a:rPr lang="en-US" altLang="ko-KR" sz="1600" dirty="0" err="1">
                <a:latin typeface="+mj-ea"/>
                <a:ea typeface="+mj-ea"/>
              </a:rPr>
              <a:t>code.upper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</a:p>
          <a:p>
            <a:pPr>
              <a:spcBef>
                <a:spcPts val="300"/>
              </a:spcBef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if </a:t>
            </a:r>
            <a:r>
              <a:rPr lang="en-US" altLang="ko-KR" sz="1600" dirty="0" err="1">
                <a:latin typeface="+mj-ea"/>
                <a:ea typeface="+mj-ea"/>
              </a:rPr>
              <a:t>code.startswith</a:t>
            </a:r>
            <a:r>
              <a:rPr lang="en-US" altLang="ko-KR" sz="1600" dirty="0">
                <a:latin typeface="+mj-ea"/>
                <a:ea typeface="+mj-ea"/>
              </a:rPr>
              <a:t>("NYC"):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print("</a:t>
            </a:r>
            <a:r>
              <a:rPr lang="ko-KR" altLang="en-US" sz="1600" dirty="0">
                <a:latin typeface="+mj-ea"/>
                <a:ea typeface="+mj-ea"/>
              </a:rPr>
              <a:t>출발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뉴욕</a:t>
            </a:r>
            <a:r>
              <a:rPr lang="en-US" altLang="ko-KR" sz="1600" dirty="0">
                <a:latin typeface="+mj-ea"/>
                <a:ea typeface="+mj-ea"/>
              </a:rPr>
              <a:t>", end="")</a:t>
            </a:r>
          </a:p>
          <a:p>
            <a:pPr>
              <a:spcBef>
                <a:spcPts val="300"/>
              </a:spcBef>
            </a:pPr>
            <a:r>
              <a:rPr lang="en-US" altLang="ko-KR" sz="1600" dirty="0" err="1">
                <a:latin typeface="+mj-ea"/>
                <a:ea typeface="+mj-ea"/>
              </a:rPr>
              <a:t>elif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code.startswith</a:t>
            </a:r>
            <a:r>
              <a:rPr lang="en-US" altLang="ko-KR" sz="1600" dirty="0">
                <a:latin typeface="+mj-ea"/>
                <a:ea typeface="+mj-ea"/>
              </a:rPr>
              <a:t>("NRT"):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print("</a:t>
            </a:r>
            <a:r>
              <a:rPr lang="ko-KR" altLang="en-US" sz="1600" dirty="0">
                <a:latin typeface="+mj-ea"/>
                <a:ea typeface="+mj-ea"/>
              </a:rPr>
              <a:t>출발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도쿄</a:t>
            </a:r>
            <a:r>
              <a:rPr lang="en-US" altLang="ko-KR" sz="1600" dirty="0">
                <a:latin typeface="+mj-ea"/>
                <a:ea typeface="+mj-ea"/>
              </a:rPr>
              <a:t>", end="")</a:t>
            </a:r>
          </a:p>
          <a:p>
            <a:pPr>
              <a:spcBef>
                <a:spcPts val="300"/>
              </a:spcBef>
            </a:pPr>
            <a:r>
              <a:rPr lang="en-US" altLang="ko-KR" sz="1600" dirty="0" err="1">
                <a:latin typeface="+mj-ea"/>
                <a:ea typeface="+mj-ea"/>
              </a:rPr>
              <a:t>elif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code.startswith</a:t>
            </a:r>
            <a:r>
              <a:rPr lang="en-US" altLang="ko-KR" sz="1600" dirty="0">
                <a:latin typeface="+mj-ea"/>
                <a:ea typeface="+mj-ea"/>
              </a:rPr>
              <a:t>("ICN"):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print("</a:t>
            </a:r>
            <a:r>
              <a:rPr lang="ko-KR" altLang="en-US" sz="1600" dirty="0">
                <a:latin typeface="+mj-ea"/>
                <a:ea typeface="+mj-ea"/>
              </a:rPr>
              <a:t>출발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인천</a:t>
            </a:r>
            <a:r>
              <a:rPr lang="en-US" altLang="ko-KR" sz="1600" dirty="0">
                <a:latin typeface="+mj-ea"/>
                <a:ea typeface="+mj-ea"/>
              </a:rPr>
              <a:t>", end="")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else: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print("</a:t>
            </a:r>
            <a:r>
              <a:rPr lang="ko-KR" altLang="en-US" sz="1600" dirty="0">
                <a:latin typeface="+mj-ea"/>
                <a:ea typeface="+mj-ea"/>
              </a:rPr>
              <a:t>코드가 없습니다</a:t>
            </a:r>
            <a:r>
              <a:rPr lang="en-US" altLang="ko-KR" sz="1600" dirty="0">
                <a:latin typeface="+mj-ea"/>
                <a:ea typeface="+mj-ea"/>
              </a:rPr>
              <a:t>")</a:t>
            </a:r>
          </a:p>
          <a:p>
            <a:pPr>
              <a:spcBef>
                <a:spcPts val="300"/>
              </a:spcBef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print(" &lt;-&gt; ", end="")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3073" name="_x306967888" descr="EMB000018041d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4977172"/>
            <a:ext cx="3240360" cy="52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384032" y="2276873"/>
            <a:ext cx="3960440" cy="2331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if </a:t>
            </a:r>
            <a:r>
              <a:rPr lang="en-US" altLang="ko-KR" sz="1600" dirty="0" err="1">
                <a:latin typeface="+mj-ea"/>
                <a:ea typeface="+mj-ea"/>
              </a:rPr>
              <a:t>code.endswith</a:t>
            </a:r>
            <a:r>
              <a:rPr lang="en-US" altLang="ko-KR" sz="1600" dirty="0">
                <a:latin typeface="+mj-ea"/>
                <a:ea typeface="+mj-ea"/>
              </a:rPr>
              <a:t>("NYC"):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print("</a:t>
            </a:r>
            <a:r>
              <a:rPr lang="ko-KR" altLang="en-US" sz="1600" dirty="0">
                <a:latin typeface="+mj-ea"/>
                <a:ea typeface="+mj-ea"/>
              </a:rPr>
              <a:t>도착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뉴욕</a:t>
            </a:r>
            <a:r>
              <a:rPr lang="en-US" altLang="ko-KR" sz="1600" dirty="0">
                <a:latin typeface="+mj-ea"/>
                <a:ea typeface="+mj-ea"/>
              </a:rPr>
              <a:t>")</a:t>
            </a:r>
          </a:p>
          <a:p>
            <a:pPr>
              <a:spcBef>
                <a:spcPts val="300"/>
              </a:spcBef>
            </a:pPr>
            <a:r>
              <a:rPr lang="en-US" altLang="ko-KR" sz="1600" dirty="0" err="1">
                <a:latin typeface="+mj-ea"/>
                <a:ea typeface="+mj-ea"/>
              </a:rPr>
              <a:t>elif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code.endswith</a:t>
            </a:r>
            <a:r>
              <a:rPr lang="en-US" altLang="ko-KR" sz="1600" dirty="0">
                <a:latin typeface="+mj-ea"/>
                <a:ea typeface="+mj-ea"/>
              </a:rPr>
              <a:t>("NRT"):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print("</a:t>
            </a:r>
            <a:r>
              <a:rPr lang="ko-KR" altLang="en-US" sz="1600" dirty="0">
                <a:latin typeface="+mj-ea"/>
                <a:ea typeface="+mj-ea"/>
              </a:rPr>
              <a:t>도착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도쿄</a:t>
            </a:r>
            <a:r>
              <a:rPr lang="en-US" altLang="ko-KR" sz="1600" dirty="0">
                <a:latin typeface="+mj-ea"/>
                <a:ea typeface="+mj-ea"/>
              </a:rPr>
              <a:t>")</a:t>
            </a:r>
          </a:p>
          <a:p>
            <a:pPr>
              <a:spcBef>
                <a:spcPts val="300"/>
              </a:spcBef>
            </a:pPr>
            <a:r>
              <a:rPr lang="en-US" altLang="ko-KR" sz="1600" dirty="0" err="1">
                <a:latin typeface="+mj-ea"/>
                <a:ea typeface="+mj-ea"/>
              </a:rPr>
              <a:t>elif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code.endswith</a:t>
            </a:r>
            <a:r>
              <a:rPr lang="en-US" altLang="ko-KR" sz="1600" dirty="0">
                <a:latin typeface="+mj-ea"/>
                <a:ea typeface="+mj-ea"/>
              </a:rPr>
              <a:t>("ICN"):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print("</a:t>
            </a:r>
            <a:r>
              <a:rPr lang="ko-KR" altLang="en-US" sz="1600" dirty="0">
                <a:latin typeface="+mj-ea"/>
                <a:ea typeface="+mj-ea"/>
              </a:rPr>
              <a:t>도착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인천</a:t>
            </a:r>
            <a:r>
              <a:rPr lang="en-US" altLang="ko-KR" sz="1600" dirty="0">
                <a:latin typeface="+mj-ea"/>
                <a:ea typeface="+mj-ea"/>
              </a:rPr>
              <a:t>")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else: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print("</a:t>
            </a:r>
            <a:r>
              <a:rPr lang="ko-KR" altLang="en-US" sz="1600" dirty="0">
                <a:latin typeface="+mj-ea"/>
                <a:ea typeface="+mj-ea"/>
              </a:rPr>
              <a:t>코드가 없습니다</a:t>
            </a:r>
            <a:r>
              <a:rPr lang="en-US" altLang="ko-KR" sz="1600" dirty="0">
                <a:latin typeface="+mj-ea"/>
                <a:ea typeface="+mj-ea"/>
              </a:rPr>
              <a:t>")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9544288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‘*’</a:t>
            </a:r>
            <a:r>
              <a:rPr lang="ko-KR" altLang="en-US" dirty="0" err="1">
                <a:latin typeface="+mj-ea"/>
                <a:ea typeface="+mj-ea"/>
              </a:rPr>
              <a:t>로</a:t>
            </a:r>
            <a:r>
              <a:rPr lang="ko-KR" altLang="en-US" dirty="0">
                <a:latin typeface="+mj-ea"/>
                <a:ea typeface="+mj-ea"/>
              </a:rPr>
              <a:t> 다이아몬드 그리기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77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7-27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07568" y="1838866"/>
            <a:ext cx="6048672" cy="4470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width =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(input("</a:t>
            </a:r>
            <a:r>
              <a:rPr lang="ko-KR" altLang="en-US" dirty="0">
                <a:latin typeface="+mj-ea"/>
                <a:ea typeface="+mj-ea"/>
              </a:rPr>
              <a:t>다이아몬드의 폭을 입력 </a:t>
            </a:r>
            <a:r>
              <a:rPr lang="en-US" altLang="ko-KR" dirty="0">
                <a:latin typeface="+mj-ea"/>
                <a:ea typeface="+mj-ea"/>
              </a:rPr>
              <a:t>: "))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star = "*"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loop = width-(width//2)</a:t>
            </a:r>
          </a:p>
          <a:p>
            <a:pPr>
              <a:spcBef>
                <a:spcPts val="300"/>
              </a:spcBef>
            </a:pPr>
            <a:endParaRPr lang="en-US" altLang="ko-KR" dirty="0"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if width % 2 == 1: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for count in range(loop):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    print(</a:t>
            </a:r>
            <a:r>
              <a:rPr lang="en-US" altLang="ko-KR" dirty="0" err="1">
                <a:latin typeface="+mj-ea"/>
                <a:ea typeface="+mj-ea"/>
              </a:rPr>
              <a:t>star.center</a:t>
            </a:r>
            <a:r>
              <a:rPr lang="en-US" altLang="ko-KR" dirty="0">
                <a:latin typeface="+mj-ea"/>
                <a:ea typeface="+mj-ea"/>
              </a:rPr>
              <a:t>(width))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    star += "**"</a:t>
            </a:r>
          </a:p>
          <a:p>
            <a:pPr>
              <a:spcBef>
                <a:spcPts val="300"/>
              </a:spcBef>
            </a:pPr>
            <a:endParaRPr lang="en-US" altLang="ko-KR" dirty="0"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for count in range(loop-1, 0, -1):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    star = "*" * (count * 2 - 1)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    print(</a:t>
            </a:r>
            <a:r>
              <a:rPr lang="en-US" altLang="ko-KR" dirty="0" err="1">
                <a:latin typeface="+mj-ea"/>
                <a:ea typeface="+mj-ea"/>
              </a:rPr>
              <a:t>star.center</a:t>
            </a:r>
            <a:r>
              <a:rPr lang="en-US" altLang="ko-KR" dirty="0">
                <a:latin typeface="+mj-ea"/>
                <a:ea typeface="+mj-ea"/>
              </a:rPr>
              <a:t>(width))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else: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print("</a:t>
            </a:r>
            <a:r>
              <a:rPr lang="ko-KR" altLang="en-US" dirty="0">
                <a:latin typeface="+mj-ea"/>
                <a:ea typeface="+mj-ea"/>
              </a:rPr>
              <a:t>홀수를 입력하세요</a:t>
            </a:r>
            <a:r>
              <a:rPr lang="en-US" altLang="ko-KR" dirty="0">
                <a:latin typeface="+mj-ea"/>
                <a:ea typeface="+mj-ea"/>
              </a:rPr>
              <a:t>")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4097" name="_x311725176" descr="EMB000018041d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2708920"/>
            <a:ext cx="2448272" cy="226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171860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임의의 문자열을 입력 받아 문자와 숫자의 개수 구하기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단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문자열 검사 </a:t>
            </a:r>
            <a:r>
              <a:rPr lang="ko-KR" altLang="en-US" dirty="0" err="1">
                <a:latin typeface="+mj-ea"/>
                <a:ea typeface="+mj-ea"/>
              </a:rPr>
              <a:t>메서드를</a:t>
            </a:r>
            <a:r>
              <a:rPr lang="ko-KR" altLang="en-US" dirty="0">
                <a:latin typeface="+mj-ea"/>
                <a:ea typeface="+mj-ea"/>
              </a:rPr>
              <a:t> 활용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78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7-28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7608" y="2204865"/>
            <a:ext cx="4572000" cy="41011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600" dirty="0" err="1">
                <a:latin typeface="+mj-ea"/>
                <a:ea typeface="+mj-ea"/>
              </a:rPr>
              <a:t>nchar</a:t>
            </a:r>
            <a:r>
              <a:rPr lang="en-US" altLang="ko-KR" sz="1600" dirty="0">
                <a:latin typeface="+mj-ea"/>
                <a:ea typeface="+mj-ea"/>
              </a:rPr>
              <a:t> = 0; </a:t>
            </a:r>
            <a:r>
              <a:rPr lang="en-US" altLang="ko-KR" sz="1600" dirty="0" err="1">
                <a:latin typeface="+mj-ea"/>
                <a:ea typeface="+mj-ea"/>
              </a:rPr>
              <a:t>ndigit</a:t>
            </a:r>
            <a:r>
              <a:rPr lang="en-US" altLang="ko-KR" sz="1600" dirty="0">
                <a:latin typeface="+mj-ea"/>
                <a:ea typeface="+mj-ea"/>
              </a:rPr>
              <a:t> = 0; </a:t>
            </a:r>
            <a:r>
              <a:rPr lang="en-US" altLang="ko-KR" sz="1600" dirty="0" err="1">
                <a:latin typeface="+mj-ea"/>
                <a:ea typeface="+mj-ea"/>
              </a:rPr>
              <a:t>nother</a:t>
            </a:r>
            <a:r>
              <a:rPr lang="en-US" altLang="ko-KR" sz="1600" dirty="0">
                <a:latin typeface="+mj-ea"/>
                <a:ea typeface="+mj-ea"/>
              </a:rPr>
              <a:t> = 0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message = input("</a:t>
            </a:r>
            <a:r>
              <a:rPr lang="ko-KR" altLang="en-US" sz="1600" dirty="0">
                <a:latin typeface="+mj-ea"/>
                <a:ea typeface="+mj-ea"/>
              </a:rPr>
              <a:t>문자열을 입력 </a:t>
            </a:r>
            <a:r>
              <a:rPr lang="en-US" altLang="ko-KR" sz="1600" dirty="0">
                <a:latin typeface="+mj-ea"/>
                <a:ea typeface="+mj-ea"/>
              </a:rPr>
              <a:t>: ")</a:t>
            </a:r>
          </a:p>
          <a:p>
            <a:pPr>
              <a:spcBef>
                <a:spcPts val="300"/>
              </a:spcBef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for letter in message: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if </a:t>
            </a:r>
            <a:r>
              <a:rPr lang="en-US" altLang="ko-KR" sz="1600" dirty="0" err="1">
                <a:latin typeface="+mj-ea"/>
                <a:ea typeface="+mj-ea"/>
              </a:rPr>
              <a:t>letter.isalpha</a:t>
            </a:r>
            <a:r>
              <a:rPr lang="en-US" altLang="ko-KR" sz="1600" dirty="0">
                <a:latin typeface="+mj-ea"/>
                <a:ea typeface="+mj-ea"/>
              </a:rPr>
              <a:t>():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en-US" altLang="ko-KR" sz="1600" dirty="0" err="1">
                <a:latin typeface="+mj-ea"/>
                <a:ea typeface="+mj-ea"/>
              </a:rPr>
              <a:t>nchar</a:t>
            </a:r>
            <a:r>
              <a:rPr lang="en-US" altLang="ko-KR" sz="1600" dirty="0">
                <a:latin typeface="+mj-ea"/>
                <a:ea typeface="+mj-ea"/>
              </a:rPr>
              <a:t> += 1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en-US" altLang="ko-KR" sz="1600" dirty="0" err="1">
                <a:latin typeface="+mj-ea"/>
                <a:ea typeface="+mj-ea"/>
              </a:rPr>
              <a:t>elif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letter.isdigit</a:t>
            </a:r>
            <a:r>
              <a:rPr lang="en-US" altLang="ko-KR" sz="1600" dirty="0">
                <a:latin typeface="+mj-ea"/>
                <a:ea typeface="+mj-ea"/>
              </a:rPr>
              <a:t>():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en-US" altLang="ko-KR" sz="1600" dirty="0" err="1">
                <a:latin typeface="+mj-ea"/>
                <a:ea typeface="+mj-ea"/>
              </a:rPr>
              <a:t>ndigit</a:t>
            </a:r>
            <a:r>
              <a:rPr lang="en-US" altLang="ko-KR" sz="1600" dirty="0">
                <a:latin typeface="+mj-ea"/>
                <a:ea typeface="+mj-ea"/>
              </a:rPr>
              <a:t> += 1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else: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en-US" altLang="ko-KR" sz="1600" dirty="0" err="1">
                <a:latin typeface="+mj-ea"/>
                <a:ea typeface="+mj-ea"/>
              </a:rPr>
              <a:t>nother</a:t>
            </a:r>
            <a:r>
              <a:rPr lang="en-US" altLang="ko-KR" sz="1600" dirty="0">
                <a:latin typeface="+mj-ea"/>
                <a:ea typeface="+mj-ea"/>
              </a:rPr>
              <a:t> += 1</a:t>
            </a:r>
          </a:p>
          <a:p>
            <a:pPr>
              <a:spcBef>
                <a:spcPts val="300"/>
              </a:spcBef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print("</a:t>
            </a:r>
            <a:r>
              <a:rPr lang="ko-KR" altLang="en-US" sz="1600" dirty="0">
                <a:latin typeface="+mj-ea"/>
                <a:ea typeface="+mj-ea"/>
              </a:rPr>
              <a:t>문자 </a:t>
            </a:r>
            <a:r>
              <a:rPr lang="en-US" altLang="ko-KR" sz="1600" dirty="0">
                <a:latin typeface="+mj-ea"/>
                <a:ea typeface="+mj-ea"/>
              </a:rPr>
              <a:t>: %d</a:t>
            </a:r>
            <a:r>
              <a:rPr lang="ko-KR" altLang="en-US" sz="1600" dirty="0">
                <a:latin typeface="+mj-ea"/>
                <a:ea typeface="+mj-ea"/>
              </a:rPr>
              <a:t>개</a:t>
            </a:r>
            <a:r>
              <a:rPr lang="en-US" altLang="ko-KR" sz="1600" dirty="0">
                <a:latin typeface="+mj-ea"/>
                <a:ea typeface="+mj-ea"/>
              </a:rPr>
              <a:t>" %</a:t>
            </a:r>
            <a:r>
              <a:rPr lang="en-US" altLang="ko-KR" sz="1600" dirty="0" err="1">
                <a:latin typeface="+mj-ea"/>
                <a:ea typeface="+mj-ea"/>
              </a:rPr>
              <a:t>nchar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print("</a:t>
            </a:r>
            <a:r>
              <a:rPr lang="ko-KR" altLang="en-US" sz="1600" dirty="0">
                <a:latin typeface="+mj-ea"/>
                <a:ea typeface="+mj-ea"/>
              </a:rPr>
              <a:t>숫자 </a:t>
            </a:r>
            <a:r>
              <a:rPr lang="en-US" altLang="ko-KR" sz="1600" dirty="0">
                <a:latin typeface="+mj-ea"/>
                <a:ea typeface="+mj-ea"/>
              </a:rPr>
              <a:t>: %d</a:t>
            </a:r>
            <a:r>
              <a:rPr lang="ko-KR" altLang="en-US" sz="1600" dirty="0">
                <a:latin typeface="+mj-ea"/>
                <a:ea typeface="+mj-ea"/>
              </a:rPr>
              <a:t>개</a:t>
            </a:r>
            <a:r>
              <a:rPr lang="en-US" altLang="ko-KR" sz="1600" dirty="0">
                <a:latin typeface="+mj-ea"/>
                <a:ea typeface="+mj-ea"/>
              </a:rPr>
              <a:t>" %</a:t>
            </a:r>
            <a:r>
              <a:rPr lang="en-US" altLang="ko-KR" sz="1600" dirty="0" err="1">
                <a:latin typeface="+mj-ea"/>
                <a:ea typeface="+mj-ea"/>
              </a:rPr>
              <a:t>ndigit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1600" dirty="0">
                <a:latin typeface="+mj-ea"/>
                <a:ea typeface="+mj-ea"/>
              </a:rPr>
              <a:t>print("</a:t>
            </a:r>
            <a:r>
              <a:rPr lang="ko-KR" altLang="en-US" sz="1600" dirty="0">
                <a:latin typeface="+mj-ea"/>
                <a:ea typeface="+mj-ea"/>
              </a:rPr>
              <a:t>기타 </a:t>
            </a:r>
            <a:r>
              <a:rPr lang="en-US" altLang="ko-KR" sz="1600" dirty="0">
                <a:latin typeface="+mj-ea"/>
                <a:ea typeface="+mj-ea"/>
              </a:rPr>
              <a:t>: %d</a:t>
            </a:r>
            <a:r>
              <a:rPr lang="ko-KR" altLang="en-US" sz="1600" dirty="0">
                <a:latin typeface="+mj-ea"/>
                <a:ea typeface="+mj-ea"/>
              </a:rPr>
              <a:t>개</a:t>
            </a:r>
            <a:r>
              <a:rPr lang="en-US" altLang="ko-KR" sz="1600" dirty="0">
                <a:latin typeface="+mj-ea"/>
                <a:ea typeface="+mj-ea"/>
              </a:rPr>
              <a:t>" %</a:t>
            </a:r>
            <a:r>
              <a:rPr lang="en-US" altLang="ko-KR" sz="1600" dirty="0" err="1">
                <a:latin typeface="+mj-ea"/>
                <a:ea typeface="+mj-ea"/>
              </a:rPr>
              <a:t>nother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6145" name="_x311720056" descr="EMB000018041d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849" y="3429001"/>
            <a:ext cx="3638094" cy="80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824061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이름과 나이를 입력 받아 문자인지 숫자인지 검사하는 프로그램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79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7-29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53816" y="1811426"/>
            <a:ext cx="6174432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while True:</a:t>
            </a:r>
          </a:p>
          <a:p>
            <a:pPr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    name = input("</a:t>
            </a:r>
            <a:r>
              <a:rPr lang="ko-KR" altLang="en-US" dirty="0">
                <a:latin typeface="+mj-ea"/>
                <a:ea typeface="+mj-ea"/>
              </a:rPr>
              <a:t>이름 입력 </a:t>
            </a:r>
            <a:r>
              <a:rPr lang="en-US" altLang="ko-KR" dirty="0">
                <a:latin typeface="+mj-ea"/>
                <a:ea typeface="+mj-ea"/>
              </a:rPr>
              <a:t>: ")</a:t>
            </a:r>
          </a:p>
          <a:p>
            <a:pPr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    if not </a:t>
            </a:r>
            <a:r>
              <a:rPr lang="en-US" altLang="ko-KR" dirty="0" err="1">
                <a:latin typeface="+mj-ea"/>
                <a:ea typeface="+mj-ea"/>
              </a:rPr>
              <a:t>name.isalpha</a:t>
            </a:r>
            <a:r>
              <a:rPr lang="en-US" altLang="ko-KR" dirty="0">
                <a:latin typeface="+mj-ea"/>
                <a:ea typeface="+mj-ea"/>
              </a:rPr>
              <a:t>():</a:t>
            </a:r>
          </a:p>
          <a:p>
            <a:pPr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        print("</a:t>
            </a:r>
            <a:r>
              <a:rPr lang="ko-KR" altLang="en-US" dirty="0">
                <a:latin typeface="+mj-ea"/>
                <a:ea typeface="+mj-ea"/>
              </a:rPr>
              <a:t>문자만 입력 가능합니다</a:t>
            </a:r>
            <a:r>
              <a:rPr lang="en-US" altLang="ko-KR" dirty="0">
                <a:latin typeface="+mj-ea"/>
                <a:ea typeface="+mj-ea"/>
              </a:rPr>
              <a:t>")</a:t>
            </a:r>
          </a:p>
          <a:p>
            <a:pPr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        continue</a:t>
            </a:r>
          </a:p>
          <a:p>
            <a:pPr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    </a:t>
            </a:r>
          </a:p>
          <a:p>
            <a:pPr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    age = input("</a:t>
            </a:r>
            <a:r>
              <a:rPr lang="ko-KR" altLang="en-US" dirty="0">
                <a:latin typeface="+mj-ea"/>
                <a:ea typeface="+mj-ea"/>
              </a:rPr>
              <a:t>나이 입력 </a:t>
            </a:r>
            <a:r>
              <a:rPr lang="en-US" altLang="ko-KR" dirty="0">
                <a:latin typeface="+mj-ea"/>
                <a:ea typeface="+mj-ea"/>
              </a:rPr>
              <a:t>: ")</a:t>
            </a:r>
          </a:p>
          <a:p>
            <a:pPr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    if not </a:t>
            </a:r>
            <a:r>
              <a:rPr lang="en-US" altLang="ko-KR" dirty="0" err="1">
                <a:latin typeface="+mj-ea"/>
                <a:ea typeface="+mj-ea"/>
              </a:rPr>
              <a:t>age.isdigit</a:t>
            </a:r>
            <a:r>
              <a:rPr lang="en-US" altLang="ko-KR" dirty="0">
                <a:latin typeface="+mj-ea"/>
                <a:ea typeface="+mj-ea"/>
              </a:rPr>
              <a:t>():</a:t>
            </a:r>
          </a:p>
          <a:p>
            <a:pPr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        print("</a:t>
            </a:r>
            <a:r>
              <a:rPr lang="ko-KR" altLang="en-US" dirty="0">
                <a:latin typeface="+mj-ea"/>
                <a:ea typeface="+mj-ea"/>
              </a:rPr>
              <a:t>숫자만 입력 가능합니다</a:t>
            </a:r>
            <a:r>
              <a:rPr lang="en-US" altLang="ko-KR" dirty="0">
                <a:latin typeface="+mj-ea"/>
                <a:ea typeface="+mj-ea"/>
              </a:rPr>
              <a:t>")</a:t>
            </a:r>
          </a:p>
          <a:p>
            <a:pPr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        continue</a:t>
            </a:r>
          </a:p>
          <a:p>
            <a:pPr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    else:</a:t>
            </a:r>
          </a:p>
          <a:p>
            <a:pPr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        age =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(age);</a:t>
            </a:r>
          </a:p>
          <a:p>
            <a:pPr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        break</a:t>
            </a:r>
          </a:p>
          <a:p>
            <a:pPr>
              <a:spcBef>
                <a:spcPts val="200"/>
              </a:spcBef>
            </a:pPr>
            <a:endParaRPr lang="en-US" altLang="ko-KR" dirty="0">
              <a:latin typeface="+mj-ea"/>
              <a:ea typeface="+mj-ea"/>
            </a:endParaRPr>
          </a:p>
          <a:p>
            <a:pPr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    print("</a:t>
            </a:r>
            <a:r>
              <a:rPr lang="ko-KR" altLang="en-US" dirty="0">
                <a:latin typeface="+mj-ea"/>
                <a:ea typeface="+mj-ea"/>
              </a:rPr>
              <a:t>이름 </a:t>
            </a:r>
            <a:r>
              <a:rPr lang="en-US" altLang="ko-KR" dirty="0">
                <a:latin typeface="+mj-ea"/>
                <a:ea typeface="+mj-ea"/>
              </a:rPr>
              <a:t>: %s, </a:t>
            </a:r>
            <a:r>
              <a:rPr lang="ko-KR" altLang="en-US" dirty="0">
                <a:latin typeface="+mj-ea"/>
                <a:ea typeface="+mj-ea"/>
              </a:rPr>
              <a:t>나이 </a:t>
            </a:r>
            <a:r>
              <a:rPr lang="en-US" altLang="ko-KR" dirty="0">
                <a:latin typeface="+mj-ea"/>
                <a:ea typeface="+mj-ea"/>
              </a:rPr>
              <a:t>: %d" %(name, age))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7169" name="_x311724696" descr="EMB000018041d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2708920"/>
            <a:ext cx="267120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09552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Python Editor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윈도우 도스 창을 이용하여 파이썬 프로그램 실행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프로그램이 저장된 폴더 명에서 </a:t>
            </a:r>
            <a:r>
              <a:rPr lang="en-US" altLang="ko-KR" dirty="0">
                <a:latin typeface="+mj-ea"/>
                <a:ea typeface="+mj-ea"/>
              </a:rPr>
              <a:t>Shift + </a:t>
            </a:r>
            <a:r>
              <a:rPr lang="ko-KR" altLang="en-US" dirty="0">
                <a:latin typeface="+mj-ea"/>
                <a:ea typeface="+mj-ea"/>
              </a:rPr>
              <a:t>오른쪽 마우스 클릭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여기서 명령 창 열기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반드시 관리자 권한으로 창이 열려야 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Script File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9617" y="3068960"/>
            <a:ext cx="31718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0041390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비밀번호를 입력하여 문자는 ‘</a:t>
            </a:r>
            <a:r>
              <a:rPr lang="en-US" altLang="ko-KR" dirty="0">
                <a:latin typeface="+mj-ea"/>
                <a:ea typeface="+mj-ea"/>
              </a:rPr>
              <a:t>#’</a:t>
            </a:r>
            <a:r>
              <a:rPr lang="ko-KR" altLang="en-US" dirty="0">
                <a:latin typeface="+mj-ea"/>
                <a:ea typeface="+mj-ea"/>
              </a:rPr>
              <a:t>으로 숫자는 ‘*’으로 표시하여 출력하기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80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7-30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5560" y="1844825"/>
            <a:ext cx="7632848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dirty="0" err="1">
                <a:latin typeface="+mj-ea"/>
                <a:ea typeface="+mj-ea"/>
              </a:rPr>
              <a:t>s_passwd</a:t>
            </a:r>
            <a:r>
              <a:rPr lang="en-US" altLang="ko-KR" dirty="0">
                <a:latin typeface="+mj-ea"/>
                <a:ea typeface="+mj-ea"/>
              </a:rPr>
              <a:t> = input("</a:t>
            </a:r>
            <a:r>
              <a:rPr lang="ko-KR" altLang="en-US" dirty="0">
                <a:latin typeface="+mj-ea"/>
                <a:ea typeface="+mj-ea"/>
              </a:rPr>
              <a:t>비밀번호 입력 </a:t>
            </a:r>
            <a:r>
              <a:rPr lang="en-US" altLang="ko-KR" dirty="0">
                <a:latin typeface="+mj-ea"/>
                <a:ea typeface="+mj-ea"/>
              </a:rPr>
              <a:t>: ")</a:t>
            </a:r>
          </a:p>
          <a:p>
            <a:pPr>
              <a:spcBef>
                <a:spcPts val="300"/>
              </a:spcBef>
            </a:pPr>
            <a:r>
              <a:rPr lang="en-US" altLang="ko-KR" dirty="0" err="1">
                <a:latin typeface="+mj-ea"/>
                <a:ea typeface="+mj-ea"/>
              </a:rPr>
              <a:t>h_passwd</a:t>
            </a:r>
            <a:r>
              <a:rPr lang="en-US" altLang="ko-KR" dirty="0">
                <a:latin typeface="+mj-ea"/>
                <a:ea typeface="+mj-ea"/>
              </a:rPr>
              <a:t> = </a:t>
            </a:r>
            <a:r>
              <a:rPr lang="en-US" altLang="ko-KR" dirty="0" err="1">
                <a:latin typeface="+mj-ea"/>
                <a:ea typeface="+mj-ea"/>
              </a:rPr>
              <a:t>s_passwd</a:t>
            </a:r>
            <a:endParaRPr lang="en-US" altLang="ko-KR" dirty="0"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for count in range(</a:t>
            </a:r>
            <a:r>
              <a:rPr lang="en-US" altLang="ko-KR" dirty="0" err="1">
                <a:latin typeface="+mj-ea"/>
                <a:ea typeface="+mj-ea"/>
              </a:rPr>
              <a:t>len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s_passwd</a:t>
            </a:r>
            <a:r>
              <a:rPr lang="en-US" altLang="ko-KR" dirty="0">
                <a:latin typeface="+mj-ea"/>
                <a:ea typeface="+mj-ea"/>
              </a:rPr>
              <a:t>)):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if </a:t>
            </a:r>
            <a:r>
              <a:rPr lang="en-US" altLang="ko-KR" dirty="0" err="1">
                <a:latin typeface="+mj-ea"/>
                <a:ea typeface="+mj-ea"/>
              </a:rPr>
              <a:t>s_passwd</a:t>
            </a:r>
            <a:r>
              <a:rPr lang="en-US" altLang="ko-KR" dirty="0">
                <a:latin typeface="+mj-ea"/>
                <a:ea typeface="+mj-ea"/>
              </a:rPr>
              <a:t>[count].</a:t>
            </a:r>
            <a:r>
              <a:rPr lang="en-US" altLang="ko-KR" dirty="0" err="1">
                <a:latin typeface="+mj-ea"/>
                <a:ea typeface="+mj-ea"/>
              </a:rPr>
              <a:t>isdigit</a:t>
            </a:r>
            <a:r>
              <a:rPr lang="en-US" altLang="ko-KR" dirty="0">
                <a:latin typeface="+mj-ea"/>
                <a:ea typeface="+mj-ea"/>
              </a:rPr>
              <a:t>():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    </a:t>
            </a:r>
            <a:r>
              <a:rPr lang="en-US" altLang="ko-KR" dirty="0" err="1">
                <a:latin typeface="+mj-ea"/>
                <a:ea typeface="+mj-ea"/>
              </a:rPr>
              <a:t>h_passwd</a:t>
            </a:r>
            <a:r>
              <a:rPr lang="en-US" altLang="ko-KR" dirty="0">
                <a:latin typeface="+mj-ea"/>
                <a:ea typeface="+mj-ea"/>
              </a:rPr>
              <a:t> = </a:t>
            </a:r>
            <a:r>
              <a:rPr lang="en-US" altLang="ko-KR" dirty="0" err="1">
                <a:latin typeface="+mj-ea"/>
                <a:ea typeface="+mj-ea"/>
              </a:rPr>
              <a:t>h_passwd.replace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s_passwd</a:t>
            </a:r>
            <a:r>
              <a:rPr lang="en-US" altLang="ko-KR" dirty="0">
                <a:latin typeface="+mj-ea"/>
                <a:ea typeface="+mj-ea"/>
              </a:rPr>
              <a:t>[count], "*")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if </a:t>
            </a:r>
            <a:r>
              <a:rPr lang="en-US" altLang="ko-KR" dirty="0" err="1">
                <a:latin typeface="+mj-ea"/>
                <a:ea typeface="+mj-ea"/>
              </a:rPr>
              <a:t>s_passwd</a:t>
            </a:r>
            <a:r>
              <a:rPr lang="en-US" altLang="ko-KR" dirty="0">
                <a:latin typeface="+mj-ea"/>
                <a:ea typeface="+mj-ea"/>
              </a:rPr>
              <a:t>[count].</a:t>
            </a:r>
            <a:r>
              <a:rPr lang="en-US" altLang="ko-KR" dirty="0" err="1">
                <a:latin typeface="+mj-ea"/>
                <a:ea typeface="+mj-ea"/>
              </a:rPr>
              <a:t>isalpha</a:t>
            </a:r>
            <a:r>
              <a:rPr lang="en-US" altLang="ko-KR" dirty="0">
                <a:latin typeface="+mj-ea"/>
                <a:ea typeface="+mj-ea"/>
              </a:rPr>
              <a:t>():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    </a:t>
            </a:r>
            <a:r>
              <a:rPr lang="en-US" altLang="ko-KR" dirty="0" err="1">
                <a:latin typeface="+mj-ea"/>
                <a:ea typeface="+mj-ea"/>
              </a:rPr>
              <a:t>h_passwd</a:t>
            </a:r>
            <a:r>
              <a:rPr lang="en-US" altLang="ko-KR" dirty="0">
                <a:latin typeface="+mj-ea"/>
                <a:ea typeface="+mj-ea"/>
              </a:rPr>
              <a:t> = </a:t>
            </a:r>
            <a:r>
              <a:rPr lang="en-US" altLang="ko-KR" dirty="0" err="1">
                <a:latin typeface="+mj-ea"/>
                <a:ea typeface="+mj-ea"/>
              </a:rPr>
              <a:t>h_passwd.replace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s_passwd</a:t>
            </a:r>
            <a:r>
              <a:rPr lang="en-US" altLang="ko-KR" dirty="0">
                <a:latin typeface="+mj-ea"/>
                <a:ea typeface="+mj-ea"/>
              </a:rPr>
              <a:t>[count], "#")</a:t>
            </a:r>
          </a:p>
          <a:p>
            <a:pPr>
              <a:spcBef>
                <a:spcPts val="300"/>
              </a:spcBef>
            </a:pPr>
            <a:endParaRPr lang="en-US" altLang="ko-KR" dirty="0"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print("</a:t>
            </a:r>
            <a:r>
              <a:rPr lang="ko-KR" altLang="en-US" dirty="0">
                <a:latin typeface="+mj-ea"/>
                <a:ea typeface="+mj-ea"/>
              </a:rPr>
              <a:t>비밀번호 </a:t>
            </a:r>
            <a:r>
              <a:rPr lang="en-US" altLang="ko-KR" dirty="0">
                <a:latin typeface="+mj-ea"/>
                <a:ea typeface="+mj-ea"/>
              </a:rPr>
              <a:t>: " + </a:t>
            </a:r>
            <a:r>
              <a:rPr lang="en-US" altLang="ko-KR" dirty="0" err="1">
                <a:latin typeface="+mj-ea"/>
                <a:ea typeface="+mj-ea"/>
              </a:rPr>
              <a:t>s_passwd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print("</a:t>
            </a:r>
            <a:r>
              <a:rPr lang="ko-KR" altLang="en-US" dirty="0">
                <a:latin typeface="+mj-ea"/>
                <a:ea typeface="+mj-ea"/>
              </a:rPr>
              <a:t>숨겨진 비밀번호 </a:t>
            </a:r>
            <a:r>
              <a:rPr lang="en-US" altLang="ko-KR" dirty="0">
                <a:latin typeface="+mj-ea"/>
                <a:ea typeface="+mj-ea"/>
              </a:rPr>
              <a:t>: " + </a:t>
            </a:r>
            <a:r>
              <a:rPr lang="en-US" altLang="ko-KR" dirty="0" err="1">
                <a:latin typeface="+mj-ea"/>
                <a:ea typeface="+mj-ea"/>
              </a:rPr>
              <a:t>h_passwd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8193" name="_x309684224" descr="EMB000018041d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5301208"/>
            <a:ext cx="396823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745004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이름과 비밀번호를 체크하여 처리하는 프로그램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단 비밀번호는 숫자나 문자만 오면 안 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동일한 숫자나 문자는 연속으로 올 수 없음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81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7-31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67608" y="2624857"/>
            <a:ext cx="7704856" cy="3731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en-US" altLang="ko-KR" sz="1400" dirty="0">
                <a:latin typeface="+mj-ea"/>
                <a:ea typeface="+mj-ea"/>
              </a:rPr>
              <a:t>name = input("</a:t>
            </a:r>
            <a:r>
              <a:rPr lang="ko-KR" altLang="en-US" sz="1400" dirty="0">
                <a:latin typeface="+mj-ea"/>
                <a:ea typeface="+mj-ea"/>
              </a:rPr>
              <a:t>이름 입력 </a:t>
            </a:r>
            <a:r>
              <a:rPr lang="en-US" altLang="ko-KR" sz="1400" dirty="0">
                <a:latin typeface="+mj-ea"/>
                <a:ea typeface="+mj-ea"/>
              </a:rPr>
              <a:t>: ")</a:t>
            </a:r>
          </a:p>
          <a:p>
            <a:pPr>
              <a:spcBef>
                <a:spcPts val="100"/>
              </a:spcBef>
            </a:pPr>
            <a:r>
              <a:rPr lang="en-US" altLang="ko-KR" sz="1400" dirty="0" err="1">
                <a:latin typeface="+mj-ea"/>
                <a:ea typeface="+mj-ea"/>
              </a:rPr>
              <a:t>name.strip</a:t>
            </a:r>
            <a:r>
              <a:rPr lang="en-US" altLang="ko-KR" sz="1400" dirty="0">
                <a:latin typeface="+mj-ea"/>
                <a:ea typeface="+mj-ea"/>
              </a:rPr>
              <a:t>()</a:t>
            </a:r>
          </a:p>
          <a:p>
            <a:pPr>
              <a:spcBef>
                <a:spcPts val="100"/>
              </a:spcBef>
            </a:pPr>
            <a:r>
              <a:rPr lang="en-US" altLang="ko-KR" sz="1400" dirty="0">
                <a:latin typeface="+mj-ea"/>
                <a:ea typeface="+mj-ea"/>
              </a:rPr>
              <a:t>name = </a:t>
            </a:r>
            <a:r>
              <a:rPr lang="en-US" altLang="ko-KR" sz="1400" dirty="0" err="1">
                <a:latin typeface="+mj-ea"/>
                <a:ea typeface="+mj-ea"/>
              </a:rPr>
              <a:t>name.replace</a:t>
            </a:r>
            <a:r>
              <a:rPr lang="en-US" altLang="ko-KR" sz="1400" dirty="0">
                <a:latin typeface="+mj-ea"/>
                <a:ea typeface="+mj-ea"/>
              </a:rPr>
              <a:t>(" ", "")</a:t>
            </a:r>
          </a:p>
          <a:p>
            <a:pPr>
              <a:spcBef>
                <a:spcPts val="100"/>
              </a:spcBef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spcBef>
                <a:spcPts val="100"/>
              </a:spcBef>
            </a:pPr>
            <a:r>
              <a:rPr lang="en-US" altLang="ko-KR" sz="1400" dirty="0" err="1">
                <a:latin typeface="+mj-ea"/>
                <a:ea typeface="+mj-ea"/>
              </a:rPr>
              <a:t>passwd</a:t>
            </a:r>
            <a:r>
              <a:rPr lang="en-US" altLang="ko-KR" sz="1400" dirty="0">
                <a:latin typeface="+mj-ea"/>
                <a:ea typeface="+mj-ea"/>
              </a:rPr>
              <a:t> = input("</a:t>
            </a:r>
            <a:r>
              <a:rPr lang="ko-KR" altLang="en-US" sz="1400" dirty="0">
                <a:latin typeface="+mj-ea"/>
                <a:ea typeface="+mj-ea"/>
              </a:rPr>
              <a:t>비밀 번호를 입력 </a:t>
            </a:r>
            <a:r>
              <a:rPr lang="en-US" altLang="ko-KR" sz="1400" dirty="0">
                <a:latin typeface="+mj-ea"/>
                <a:ea typeface="+mj-ea"/>
              </a:rPr>
              <a:t>: ")</a:t>
            </a:r>
          </a:p>
          <a:p>
            <a:pPr>
              <a:spcBef>
                <a:spcPts val="100"/>
              </a:spcBef>
            </a:pPr>
            <a:r>
              <a:rPr lang="en-US" altLang="ko-KR" sz="1400" dirty="0">
                <a:latin typeface="+mj-ea"/>
                <a:ea typeface="+mj-ea"/>
              </a:rPr>
              <a:t>for count in range(0, </a:t>
            </a:r>
            <a:r>
              <a:rPr lang="en-US" altLang="ko-KR" sz="1400" dirty="0" err="1">
                <a:latin typeface="+mj-ea"/>
                <a:ea typeface="+mj-ea"/>
              </a:rPr>
              <a:t>len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passwd</a:t>
            </a:r>
            <a:r>
              <a:rPr lang="en-US" altLang="ko-KR" sz="1400" dirty="0">
                <a:latin typeface="+mj-ea"/>
                <a:ea typeface="+mj-ea"/>
              </a:rPr>
              <a:t>)-1):</a:t>
            </a:r>
          </a:p>
          <a:p>
            <a:pPr>
              <a:spcBef>
                <a:spcPts val="100"/>
              </a:spcBef>
            </a:pPr>
            <a:r>
              <a:rPr lang="en-US" altLang="ko-KR" sz="1400" dirty="0">
                <a:latin typeface="+mj-ea"/>
                <a:ea typeface="+mj-ea"/>
              </a:rPr>
              <a:t>    if </a:t>
            </a:r>
            <a:r>
              <a:rPr lang="en-US" altLang="ko-KR" sz="1400" dirty="0" err="1">
                <a:latin typeface="+mj-ea"/>
                <a:ea typeface="+mj-ea"/>
              </a:rPr>
              <a:t>passwd</a:t>
            </a:r>
            <a:r>
              <a:rPr lang="en-US" altLang="ko-KR" sz="1400" dirty="0">
                <a:latin typeface="+mj-ea"/>
                <a:ea typeface="+mj-ea"/>
              </a:rPr>
              <a:t>[count] == </a:t>
            </a:r>
            <a:r>
              <a:rPr lang="en-US" altLang="ko-KR" sz="1400" dirty="0" err="1">
                <a:latin typeface="+mj-ea"/>
                <a:ea typeface="+mj-ea"/>
              </a:rPr>
              <a:t>passwd</a:t>
            </a:r>
            <a:r>
              <a:rPr lang="en-US" altLang="ko-KR" sz="1400" dirty="0">
                <a:latin typeface="+mj-ea"/>
                <a:ea typeface="+mj-ea"/>
              </a:rPr>
              <a:t>[count+1]:</a:t>
            </a:r>
          </a:p>
          <a:p>
            <a:pPr>
              <a:spcBef>
                <a:spcPts val="100"/>
              </a:spcBef>
            </a:pPr>
            <a:r>
              <a:rPr lang="en-US" altLang="ko-KR" sz="1400" dirty="0">
                <a:latin typeface="+mj-ea"/>
                <a:ea typeface="+mj-ea"/>
              </a:rPr>
              <a:t>        print("</a:t>
            </a:r>
            <a:r>
              <a:rPr lang="ko-KR" altLang="en-US" sz="1400" dirty="0">
                <a:latin typeface="+mj-ea"/>
                <a:ea typeface="+mj-ea"/>
              </a:rPr>
              <a:t>연속된 문자가 존재합니다</a:t>
            </a:r>
            <a:r>
              <a:rPr lang="en-US" altLang="ko-KR" sz="1400" dirty="0">
                <a:latin typeface="+mj-ea"/>
                <a:ea typeface="+mj-ea"/>
              </a:rPr>
              <a:t>")</a:t>
            </a:r>
          </a:p>
          <a:p>
            <a:pPr>
              <a:spcBef>
                <a:spcPts val="100"/>
              </a:spcBef>
            </a:pPr>
            <a:r>
              <a:rPr lang="en-US" altLang="ko-KR" sz="1400" dirty="0">
                <a:latin typeface="+mj-ea"/>
                <a:ea typeface="+mj-ea"/>
              </a:rPr>
              <a:t>        break;</a:t>
            </a:r>
          </a:p>
          <a:p>
            <a:pPr>
              <a:spcBef>
                <a:spcPts val="100"/>
              </a:spcBef>
            </a:pPr>
            <a:r>
              <a:rPr lang="en-US" altLang="ko-KR" sz="1400" dirty="0">
                <a:latin typeface="+mj-ea"/>
                <a:ea typeface="+mj-ea"/>
              </a:rPr>
              <a:t>    </a:t>
            </a:r>
          </a:p>
          <a:p>
            <a:pPr>
              <a:spcBef>
                <a:spcPts val="100"/>
              </a:spcBef>
            </a:pPr>
            <a:r>
              <a:rPr lang="en-US" altLang="ko-KR" sz="1400" dirty="0">
                <a:latin typeface="+mj-ea"/>
                <a:ea typeface="+mj-ea"/>
              </a:rPr>
              <a:t>else:   </a:t>
            </a:r>
          </a:p>
          <a:p>
            <a:pPr>
              <a:spcBef>
                <a:spcPts val="100"/>
              </a:spcBef>
            </a:pPr>
            <a:r>
              <a:rPr lang="en-US" altLang="ko-KR" sz="1400" dirty="0">
                <a:latin typeface="+mj-ea"/>
                <a:ea typeface="+mj-ea"/>
              </a:rPr>
              <a:t>    if </a:t>
            </a:r>
            <a:r>
              <a:rPr lang="en-US" altLang="ko-KR" sz="1400" dirty="0" err="1">
                <a:latin typeface="+mj-ea"/>
                <a:ea typeface="+mj-ea"/>
              </a:rPr>
              <a:t>passwd.isalpha</a:t>
            </a:r>
            <a:r>
              <a:rPr lang="en-US" altLang="ko-KR" sz="1400" dirty="0">
                <a:latin typeface="+mj-ea"/>
                <a:ea typeface="+mj-ea"/>
              </a:rPr>
              <a:t>() or </a:t>
            </a:r>
            <a:r>
              <a:rPr lang="en-US" altLang="ko-KR" sz="1400" dirty="0" err="1">
                <a:latin typeface="+mj-ea"/>
                <a:ea typeface="+mj-ea"/>
              </a:rPr>
              <a:t>passwd.isdigit</a:t>
            </a:r>
            <a:r>
              <a:rPr lang="en-US" altLang="ko-KR" sz="1400" dirty="0">
                <a:latin typeface="+mj-ea"/>
                <a:ea typeface="+mj-ea"/>
              </a:rPr>
              <a:t>():</a:t>
            </a:r>
          </a:p>
          <a:p>
            <a:pPr>
              <a:spcBef>
                <a:spcPts val="100"/>
              </a:spcBef>
            </a:pPr>
            <a:r>
              <a:rPr lang="en-US" altLang="ko-KR" sz="1400" dirty="0">
                <a:latin typeface="+mj-ea"/>
                <a:ea typeface="+mj-ea"/>
              </a:rPr>
              <a:t>        print("</a:t>
            </a:r>
            <a:r>
              <a:rPr lang="ko-KR" altLang="en-US" sz="1400" dirty="0">
                <a:latin typeface="+mj-ea"/>
                <a:ea typeface="+mj-ea"/>
              </a:rPr>
              <a:t>문자와 숫자를 섞어야 합니다</a:t>
            </a:r>
            <a:r>
              <a:rPr lang="en-US" altLang="ko-KR" sz="1400" dirty="0">
                <a:latin typeface="+mj-ea"/>
                <a:ea typeface="+mj-ea"/>
              </a:rPr>
              <a:t>")</a:t>
            </a:r>
          </a:p>
          <a:p>
            <a:pPr>
              <a:spcBef>
                <a:spcPts val="100"/>
              </a:spcBef>
            </a:pPr>
            <a:r>
              <a:rPr lang="en-US" altLang="ko-KR" sz="1400" dirty="0">
                <a:latin typeface="+mj-ea"/>
                <a:ea typeface="+mj-ea"/>
              </a:rPr>
              <a:t>    else:</a:t>
            </a:r>
          </a:p>
          <a:p>
            <a:pPr>
              <a:spcBef>
                <a:spcPts val="100"/>
              </a:spcBef>
            </a:pPr>
            <a:r>
              <a:rPr lang="en-US" altLang="ko-KR" sz="1400" dirty="0">
                <a:latin typeface="+mj-ea"/>
                <a:ea typeface="+mj-ea"/>
              </a:rPr>
              <a:t>        print("</a:t>
            </a:r>
            <a:r>
              <a:rPr lang="ko-KR" altLang="en-US" sz="1400" dirty="0">
                <a:latin typeface="+mj-ea"/>
                <a:ea typeface="+mj-ea"/>
              </a:rPr>
              <a:t>정상처리 되었습니다</a:t>
            </a:r>
            <a:r>
              <a:rPr lang="en-US" altLang="ko-KR" sz="1400" dirty="0">
                <a:latin typeface="+mj-ea"/>
                <a:ea typeface="+mj-ea"/>
              </a:rPr>
              <a:t>")</a:t>
            </a:r>
          </a:p>
          <a:p>
            <a:pPr>
              <a:spcBef>
                <a:spcPts val="100"/>
              </a:spcBef>
            </a:pPr>
            <a:r>
              <a:rPr lang="en-US" altLang="ko-KR" sz="1400" dirty="0">
                <a:latin typeface="+mj-ea"/>
                <a:ea typeface="+mj-ea"/>
              </a:rPr>
              <a:t>        print("</a:t>
            </a:r>
            <a:r>
              <a:rPr lang="ko-KR" altLang="en-US" sz="1400" dirty="0">
                <a:latin typeface="+mj-ea"/>
                <a:ea typeface="+mj-ea"/>
              </a:rPr>
              <a:t>이름 </a:t>
            </a:r>
            <a:r>
              <a:rPr lang="en-US" altLang="ko-KR" sz="1400" dirty="0">
                <a:latin typeface="+mj-ea"/>
                <a:ea typeface="+mj-ea"/>
              </a:rPr>
              <a:t>: %s, </a:t>
            </a:r>
            <a:r>
              <a:rPr lang="ko-KR" altLang="en-US" sz="1400" dirty="0">
                <a:latin typeface="+mj-ea"/>
                <a:ea typeface="+mj-ea"/>
              </a:rPr>
              <a:t>비밀번호 </a:t>
            </a:r>
            <a:r>
              <a:rPr lang="en-US" altLang="ko-KR" sz="1400" dirty="0">
                <a:latin typeface="+mj-ea"/>
                <a:ea typeface="+mj-ea"/>
              </a:rPr>
              <a:t>: %s" %(name, </a:t>
            </a:r>
            <a:r>
              <a:rPr lang="en-US" altLang="ko-KR" sz="1400" dirty="0" err="1">
                <a:latin typeface="+mj-ea"/>
                <a:ea typeface="+mj-ea"/>
              </a:rPr>
              <a:t>passwd</a:t>
            </a:r>
            <a:r>
              <a:rPr lang="en-US" altLang="ko-KR" sz="1400" dirty="0">
                <a:latin typeface="+mj-ea"/>
                <a:ea typeface="+mj-ea"/>
              </a:rPr>
              <a:t>))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9217" name="_x310134232" descr="EMB000018041d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46" y="2708920"/>
            <a:ext cx="2380326" cy="60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9219" name="_x310124232" descr="EMB000018041d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46" y="3496208"/>
            <a:ext cx="2477816" cy="58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9221" name="_x310128472" descr="EMB000018041d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4221088"/>
            <a:ext cx="313179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366443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Practice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점수를 차례로 입력하여 총합 구하기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String Type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82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Example 7-32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53816" y="1844824"/>
            <a:ext cx="5598368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score = input("</a:t>
            </a:r>
            <a:r>
              <a:rPr lang="ko-KR" altLang="en-US" dirty="0">
                <a:latin typeface="+mj-ea"/>
                <a:ea typeface="+mj-ea"/>
              </a:rPr>
              <a:t>점수를 차례로 </a:t>
            </a:r>
            <a:r>
              <a:rPr lang="en-US" altLang="ko-KR" dirty="0">
                <a:latin typeface="+mj-ea"/>
                <a:ea typeface="+mj-ea"/>
              </a:rPr>
              <a:t>(-)</a:t>
            </a:r>
            <a:r>
              <a:rPr lang="ko-KR" altLang="en-US" dirty="0">
                <a:latin typeface="+mj-ea"/>
                <a:ea typeface="+mj-ea"/>
              </a:rPr>
              <a:t>로 입력 </a:t>
            </a:r>
            <a:r>
              <a:rPr lang="en-US" altLang="ko-KR" dirty="0">
                <a:latin typeface="+mj-ea"/>
                <a:ea typeface="+mj-ea"/>
              </a:rPr>
              <a:t>: ")</a:t>
            </a:r>
          </a:p>
          <a:p>
            <a:pPr>
              <a:spcBef>
                <a:spcPts val="300"/>
              </a:spcBef>
            </a:pPr>
            <a:endParaRPr lang="en-US" altLang="ko-KR" dirty="0"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total = 0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for item in </a:t>
            </a:r>
            <a:r>
              <a:rPr lang="en-US" altLang="ko-KR" dirty="0" err="1">
                <a:latin typeface="+mj-ea"/>
                <a:ea typeface="+mj-ea"/>
              </a:rPr>
              <a:t>score.split</a:t>
            </a:r>
            <a:r>
              <a:rPr lang="en-US" altLang="ko-KR" dirty="0">
                <a:latin typeface="+mj-ea"/>
                <a:ea typeface="+mj-ea"/>
              </a:rPr>
              <a:t>("-"):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   total +=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(item)</a:t>
            </a:r>
          </a:p>
          <a:p>
            <a:pPr>
              <a:spcBef>
                <a:spcPts val="300"/>
              </a:spcBef>
            </a:pPr>
            <a:endParaRPr lang="en-US" altLang="ko-KR" dirty="0"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print("</a:t>
            </a:r>
            <a:r>
              <a:rPr lang="ko-KR" altLang="en-US" dirty="0">
                <a:latin typeface="+mj-ea"/>
                <a:ea typeface="+mj-ea"/>
              </a:rPr>
              <a:t>총점 </a:t>
            </a:r>
            <a:r>
              <a:rPr lang="en-US" altLang="ko-KR" dirty="0">
                <a:latin typeface="+mj-ea"/>
                <a:ea typeface="+mj-ea"/>
              </a:rPr>
              <a:t>: %d" %total)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15361" name="_x311804808" descr="EMB000018041d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4365104"/>
            <a:ext cx="4412781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4315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Python Basic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문자열은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문자들의 모임으로 문자를 나열한 것을 말함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문자열 표현 방법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‘ ‘ </a:t>
            </a:r>
            <a:r>
              <a:rPr lang="ko-KR" altLang="en-US" dirty="0">
                <a:latin typeface="+mj-ea"/>
                <a:ea typeface="+mj-ea"/>
              </a:rPr>
              <a:t>또는 </a:t>
            </a:r>
            <a:r>
              <a:rPr lang="en-US" altLang="ko-KR" dirty="0">
                <a:latin typeface="+mj-ea"/>
                <a:ea typeface="+mj-ea"/>
              </a:rPr>
              <a:t>“ “</a:t>
            </a:r>
            <a:r>
              <a:rPr lang="ko-KR" altLang="en-US" dirty="0">
                <a:latin typeface="+mj-ea"/>
                <a:ea typeface="+mj-ea"/>
              </a:rPr>
              <a:t>로 문자들을 묶어서 표현하며 시작과 끝의 부호가 같아야 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 표현에 </a:t>
            </a:r>
            <a:r>
              <a:rPr lang="en-US" altLang="ko-KR" dirty="0">
                <a:latin typeface="+mj-ea"/>
                <a:ea typeface="+mj-ea"/>
              </a:rPr>
              <a:t>‘ </a:t>
            </a:r>
            <a:r>
              <a:rPr lang="ko-KR" altLang="en-US" dirty="0">
                <a:latin typeface="+mj-ea"/>
                <a:ea typeface="+mj-ea"/>
              </a:rPr>
              <a:t>와</a:t>
            </a:r>
            <a:r>
              <a:rPr lang="en-US" altLang="ko-KR" dirty="0">
                <a:latin typeface="+mj-ea"/>
                <a:ea typeface="+mj-ea"/>
              </a:rPr>
              <a:t> “ </a:t>
            </a:r>
            <a:r>
              <a:rPr lang="ko-KR" altLang="en-US" dirty="0">
                <a:latin typeface="+mj-ea"/>
                <a:ea typeface="+mj-ea"/>
              </a:rPr>
              <a:t>두 가지 모두가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사용되는 이유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문자열 내에 </a:t>
            </a:r>
            <a:r>
              <a:rPr lang="en-US" altLang="ko-KR" dirty="0">
                <a:latin typeface="+mj-ea"/>
                <a:ea typeface="+mj-ea"/>
              </a:rPr>
              <a:t>‘ </a:t>
            </a:r>
            <a:r>
              <a:rPr lang="ko-KR" altLang="en-US" dirty="0">
                <a:latin typeface="+mj-ea"/>
                <a:ea typeface="+mj-ea"/>
              </a:rPr>
              <a:t>또는 </a:t>
            </a:r>
            <a:r>
              <a:rPr lang="en-US" altLang="ko-KR" dirty="0">
                <a:latin typeface="+mj-ea"/>
                <a:ea typeface="+mj-ea"/>
              </a:rPr>
              <a:t>“ </a:t>
            </a:r>
            <a:r>
              <a:rPr lang="ko-KR" altLang="en-US" dirty="0">
                <a:latin typeface="+mj-ea"/>
                <a:ea typeface="+mj-ea"/>
              </a:rPr>
              <a:t>를 포함시킬 필요가 있을 때 구분하기 위함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문자열에서의 </a:t>
            </a:r>
            <a:r>
              <a:rPr lang="en-US" altLang="ko-KR" dirty="0">
                <a:latin typeface="+mj-ea"/>
                <a:ea typeface="+mj-ea"/>
              </a:rPr>
              <a:t>‘+’ </a:t>
            </a:r>
            <a:r>
              <a:rPr lang="ko-KR" altLang="en-US" dirty="0">
                <a:latin typeface="+mj-ea"/>
                <a:ea typeface="+mj-ea"/>
              </a:rPr>
              <a:t>연산은 문자열 연결을 의미함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 err="1">
                <a:latin typeface="+mj-ea"/>
                <a:ea typeface="+mj-ea"/>
              </a:rPr>
              <a:t>상수식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문자열과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숫자는 서로 </a:t>
            </a:r>
            <a:r>
              <a:rPr lang="en-US" altLang="ko-KR" dirty="0">
                <a:latin typeface="+mj-ea"/>
                <a:ea typeface="+mj-ea"/>
              </a:rPr>
              <a:t>‘+’ </a:t>
            </a:r>
            <a:r>
              <a:rPr lang="ko-KR" altLang="en-US" dirty="0">
                <a:latin typeface="+mj-ea"/>
                <a:ea typeface="+mj-ea"/>
              </a:rPr>
              <a:t>연산을 수행할 수 없음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Python Basic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01B-505A-4EF8-9782-35F4C74A50D4}" type="slidenum">
              <a:rPr lang="ko-KR" altLang="en-US" smtClean="0">
                <a:latin typeface="+mj-ea"/>
                <a:ea typeface="+mj-ea"/>
              </a:rPr>
              <a:pPr/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String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2690" y="4298809"/>
            <a:ext cx="31527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4131289" y="4930907"/>
            <a:ext cx="1678665" cy="292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kern="0" dirty="0">
                <a:latin typeface="+mj-ea"/>
                <a:ea typeface="+mj-ea"/>
              </a:rPr>
              <a:t>공백이 포함되지 않음</a:t>
            </a:r>
            <a:endParaRPr kumimoji="1" lang="en-US" altLang="ko-KR" sz="1200" kern="0" dirty="0">
              <a:latin typeface="+mj-ea"/>
              <a:ea typeface="+mj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5749" y="4332318"/>
            <a:ext cx="2456336" cy="676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8776062" y="4721108"/>
            <a:ext cx="492443" cy="292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kern="0" dirty="0">
                <a:latin typeface="+mj-ea"/>
                <a:ea typeface="+mj-ea"/>
              </a:rPr>
              <a:t>에러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9110" y="5643804"/>
            <a:ext cx="3039195" cy="665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8048" y="5395858"/>
            <a:ext cx="2376264" cy="69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/>
        </p:nvCxnSpPr>
        <p:spPr>
          <a:xfrm>
            <a:off x="6975861" y="5009140"/>
            <a:ext cx="1800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975861" y="6089260"/>
            <a:ext cx="1800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848070" y="5801228"/>
            <a:ext cx="492443" cy="292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kern="0" dirty="0">
                <a:latin typeface="+mj-ea"/>
                <a:ea typeface="+mj-ea"/>
              </a:rPr>
              <a:t>에러</a:t>
            </a:r>
            <a:endParaRPr kumimoji="1" lang="en-US" altLang="ko-KR" sz="1200" kern="0" dirty="0"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52868" y="5397311"/>
            <a:ext cx="144016" cy="14401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35344" y="5362955"/>
            <a:ext cx="1460656" cy="292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kern="0" dirty="0">
                <a:latin typeface="+mj-ea"/>
                <a:ea typeface="+mj-ea"/>
              </a:rPr>
              <a:t>‘ </a:t>
            </a:r>
            <a:r>
              <a:rPr kumimoji="1" lang="ko-KR" altLang="en-US" sz="1200" kern="0" dirty="0">
                <a:latin typeface="+mj-ea"/>
                <a:ea typeface="+mj-ea"/>
              </a:rPr>
              <a:t>문자</a:t>
            </a:r>
            <a:r>
              <a:rPr kumimoji="1" lang="en-US" altLang="ko-KR" sz="1200" kern="0" dirty="0">
                <a:latin typeface="+mj-ea"/>
                <a:ea typeface="+mj-ea"/>
              </a:rPr>
              <a:t> </a:t>
            </a:r>
            <a:r>
              <a:rPr kumimoji="1" lang="ko-KR" altLang="en-US" sz="1200" kern="0" dirty="0">
                <a:latin typeface="+mj-ea"/>
                <a:ea typeface="+mj-ea"/>
              </a:rPr>
              <a:t>포함 문자열</a:t>
            </a:r>
            <a:endParaRPr kumimoji="1" lang="en-US" altLang="ko-KR" sz="1200" kern="0" dirty="0"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36448" y="4985491"/>
            <a:ext cx="1832553" cy="292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kern="0" dirty="0">
                <a:latin typeface="+mj-ea"/>
                <a:ea typeface="+mj-ea"/>
              </a:rPr>
              <a:t>문자열과 정수간의</a:t>
            </a:r>
            <a:r>
              <a:rPr kumimoji="1" lang="en-US" altLang="ko-KR" sz="1200" kern="0" dirty="0">
                <a:latin typeface="+mj-ea"/>
                <a:ea typeface="+mj-ea"/>
              </a:rPr>
              <a:t> </a:t>
            </a:r>
            <a:r>
              <a:rPr kumimoji="1" lang="ko-KR" altLang="en-US" sz="1200" kern="0" dirty="0">
                <a:latin typeface="+mj-ea"/>
                <a:ea typeface="+mj-ea"/>
              </a:rPr>
              <a:t>연결</a:t>
            </a:r>
            <a:endParaRPr kumimoji="1" lang="en-US" altLang="ko-KR" sz="1200" kern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32506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5264</Words>
  <Application>Microsoft Office PowerPoint</Application>
  <PresentationFormat>와이드스크린</PresentationFormat>
  <Paragraphs>1041</Paragraphs>
  <Slides>82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89" baseType="lpstr">
      <vt:lpstr>맑은 고딕</vt:lpstr>
      <vt:lpstr>Arial</vt:lpstr>
      <vt:lpstr>Calisto MT</vt:lpstr>
      <vt:lpstr>Consolas</vt:lpstr>
      <vt:lpstr>Georgia</vt:lpstr>
      <vt:lpstr>Wingdings</vt:lpstr>
      <vt:lpstr>Office 테마</vt:lpstr>
      <vt:lpstr>Python Programming</vt:lpstr>
      <vt:lpstr>Python Interface</vt:lpstr>
      <vt:lpstr>Python Interface</vt:lpstr>
      <vt:lpstr>Practice</vt:lpstr>
      <vt:lpstr>Practice</vt:lpstr>
      <vt:lpstr>Python Editor</vt:lpstr>
      <vt:lpstr>Python Editor</vt:lpstr>
      <vt:lpstr>Python Editor</vt:lpstr>
      <vt:lpstr>Python Basic</vt:lpstr>
      <vt:lpstr>Python Basic</vt:lpstr>
      <vt:lpstr>Python Basic</vt:lpstr>
      <vt:lpstr>Python Basic</vt:lpstr>
      <vt:lpstr>Python Basic</vt:lpstr>
      <vt:lpstr>Python Basic</vt:lpstr>
      <vt:lpstr>Python Basic</vt:lpstr>
      <vt:lpstr>Practice</vt:lpstr>
      <vt:lpstr>Python Basic</vt:lpstr>
      <vt:lpstr>Python Basic</vt:lpstr>
      <vt:lpstr>Python Basic</vt:lpstr>
      <vt:lpstr>Python Basic</vt:lpstr>
      <vt:lpstr>Practice</vt:lpstr>
      <vt:lpstr>Python Basic</vt:lpstr>
      <vt:lpstr>Practice</vt:lpstr>
      <vt:lpstr>Python Basic</vt:lpstr>
      <vt:lpstr>Practice</vt:lpstr>
      <vt:lpstr>Practice</vt:lpstr>
      <vt:lpstr>Python Basic</vt:lpstr>
      <vt:lpstr>Python Basic</vt:lpstr>
      <vt:lpstr>Python Basic</vt:lpstr>
      <vt:lpstr>Practice</vt:lpstr>
      <vt:lpstr>Python Basic</vt:lpstr>
      <vt:lpstr>Python Basic</vt:lpstr>
      <vt:lpstr>Python Basic</vt:lpstr>
      <vt:lpstr>Practice</vt:lpstr>
      <vt:lpstr>Practice</vt:lpstr>
      <vt:lpstr>Practice</vt:lpstr>
      <vt:lpstr>Practice</vt:lpstr>
      <vt:lpstr>Practice</vt:lpstr>
      <vt:lpstr>String</vt:lpstr>
      <vt:lpstr>String</vt:lpstr>
      <vt:lpstr>Practice</vt:lpstr>
      <vt:lpstr>String</vt:lpstr>
      <vt:lpstr>String</vt:lpstr>
      <vt:lpstr>String</vt:lpstr>
      <vt:lpstr>String</vt:lpstr>
      <vt:lpstr>String</vt:lpstr>
      <vt:lpstr>String</vt:lpstr>
      <vt:lpstr>Practice</vt:lpstr>
      <vt:lpstr>Practice</vt:lpstr>
      <vt:lpstr>Practice</vt:lpstr>
      <vt:lpstr>Practice</vt:lpstr>
      <vt:lpstr>String</vt:lpstr>
      <vt:lpstr>Practice</vt:lpstr>
      <vt:lpstr>String</vt:lpstr>
      <vt:lpstr>Practice</vt:lpstr>
      <vt:lpstr>Practice</vt:lpstr>
      <vt:lpstr>Practice</vt:lpstr>
      <vt:lpstr>Practice</vt:lpstr>
      <vt:lpstr>String</vt:lpstr>
      <vt:lpstr>String</vt:lpstr>
      <vt:lpstr>Practice</vt:lpstr>
      <vt:lpstr>String</vt:lpstr>
      <vt:lpstr>Practice</vt:lpstr>
      <vt:lpstr>String Method</vt:lpstr>
      <vt:lpstr>String Method</vt:lpstr>
      <vt:lpstr>String Method</vt:lpstr>
      <vt:lpstr>String Method</vt:lpstr>
      <vt:lpstr>String Method</vt:lpstr>
      <vt:lpstr>String Method</vt:lpstr>
      <vt:lpstr>String Method</vt:lpstr>
      <vt:lpstr>String Method</vt:lpstr>
      <vt:lpstr>String Method</vt:lpstr>
      <vt:lpstr>String Method</vt:lpstr>
      <vt:lpstr>String Method</vt:lpstr>
      <vt:lpstr>String Method</vt:lpstr>
      <vt:lpstr>Practice</vt:lpstr>
      <vt:lpstr>Practice</vt:lpstr>
      <vt:lpstr>Practice</vt:lpstr>
      <vt:lpstr>Practice</vt:lpstr>
      <vt:lpstr>Practice</vt:lpstr>
      <vt:lpstr>Practice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Jisu Song</dc:creator>
  <cp:lastModifiedBy>Jisu Song</cp:lastModifiedBy>
  <cp:revision>1</cp:revision>
  <dcterms:created xsi:type="dcterms:W3CDTF">2023-10-09T09:41:07Z</dcterms:created>
  <dcterms:modified xsi:type="dcterms:W3CDTF">2023-10-09T09:43:57Z</dcterms:modified>
</cp:coreProperties>
</file>