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等线" panose="02010600030101010101" pitchFamily="2" charset="-122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customer_by_ship_count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order_date_su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products_supplie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category_coun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employe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employee_category_coun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custom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customer_categor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order_employe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supplier_categor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suppli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suppliers_categori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supplier_avg_uni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produc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货运国家数量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customer_by_ship_country!$B$1</c:f>
              <c:strCache>
                <c:ptCount val="1"/>
                <c:pt idx="0">
                  <c:v>ShipCountryNum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customer_by_ship_country!$A$2:$A$29</c:f>
              <c:strCache>
                <c:ptCount val="28"/>
                <c:pt idx="0">
                  <c:v>Save-a-lot Markets</c:v>
                </c:pt>
                <c:pt idx="1">
                  <c:v>Ernst Handel</c:v>
                </c:pt>
                <c:pt idx="2">
                  <c:v>QUICK-Stop</c:v>
                </c:pt>
                <c:pt idx="3">
                  <c:v>Folk och f锟?HB</c:v>
                </c:pt>
                <c:pt idx="4">
                  <c:v>Hungry Owl All-Night Grocers</c:v>
                </c:pt>
                <c:pt idx="5">
                  <c:v>Berglunds snabbk锟絧</c:v>
                </c:pt>
                <c:pt idx="6">
                  <c:v>HILARION-Abastos</c:v>
                </c:pt>
                <c:pt idx="7">
                  <c:v>Rattlesnake Canyon Grocery</c:v>
                </c:pt>
                <c:pt idx="8">
                  <c:v>Bon app'</c:v>
                </c:pt>
                <c:pt idx="9">
                  <c:v>Frankenversand</c:v>
                </c:pt>
                <c:pt idx="10">
                  <c:v>Lehmanns Marktstand</c:v>
                </c:pt>
                <c:pt idx="11">
                  <c:v>Wartian Herkku</c:v>
                </c:pt>
                <c:pt idx="12">
                  <c:v>Bottom-Dollar Markets</c:v>
                </c:pt>
                <c:pt idx="13">
                  <c:v>Hanari Carnes</c:v>
                </c:pt>
                <c:pt idx="14">
                  <c:v>K锟絥iglich Essen</c:v>
                </c:pt>
                <c:pt idx="15">
                  <c:v>LILA-Supermercado</c:v>
                </c:pt>
                <c:pt idx="16">
                  <c:v>La maison d'Asie</c:v>
                </c:pt>
                <c:pt idx="17">
                  <c:v>White Clover Markets</c:v>
                </c:pt>
                <c:pt idx="18">
                  <c:v>Around the Horn</c:v>
                </c:pt>
                <c:pt idx="19">
                  <c:v>M锟絩e Paillarde</c:v>
                </c:pt>
                <c:pt idx="20">
                  <c:v>Queen Cozinha</c:v>
                </c:pt>
                <c:pt idx="21">
                  <c:v>LINO-Delicateses</c:v>
                </c:pt>
                <c:pt idx="22">
                  <c:v>Reggiani Caseifici</c:v>
                </c:pt>
                <c:pt idx="23">
                  <c:v>Supr锟絤es d锟絣ices</c:v>
                </c:pt>
                <c:pt idx="24">
                  <c:v>Blondesddsl p锟絩e et fils</c:v>
                </c:pt>
                <c:pt idx="25">
                  <c:v>Great Lakes Food Market</c:v>
                </c:pt>
                <c:pt idx="26">
                  <c:v>Ricardo Adocicados</c:v>
                </c:pt>
                <c:pt idx="27">
                  <c:v>Vaffeljernet</c:v>
                </c:pt>
              </c:strCache>
            </c:strRef>
          </c:cat>
          <c:val>
            <c:numRef>
              <c:f>customer_by_ship_country!$B$2:$B$29</c:f>
              <c:numCache>
                <c:formatCode>General</c:formatCode>
                <c:ptCount val="28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19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17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B-4E74-9278-703C9AFD2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53498592"/>
        <c:axId val="753499248"/>
      </c:barChart>
      <c:catAx>
        <c:axId val="75349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3499248"/>
        <c:crosses val="autoZero"/>
        <c:auto val="1"/>
        <c:lblAlgn val="ctr"/>
        <c:lblOffset val="100"/>
        <c:noMultiLvlLbl val="0"/>
      </c:catAx>
      <c:valAx>
        <c:axId val="753499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349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[order_date_sum.xlsx]Sheet1!数据透视表1</c:name>
    <c:fmtId val="8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0"/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9"/>
      </c:pivotFmt>
      <c:pivotFmt>
        <c:idx val="40"/>
      </c:pivotFmt>
      <c:pivotFmt>
        <c:idx val="41"/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8"/>
      </c:pivotFmt>
      <c:pivotFmt>
        <c:idx val="59"/>
      </c:pivotFmt>
      <c:pivotFmt>
        <c:idx val="60"/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69"/>
      </c:pivotFmt>
      <c:pivotFmt>
        <c:idx val="70"/>
      </c:pivotFmt>
      <c:pivotFmt>
        <c:idx val="71"/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73"/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76"/>
      </c:pivotFmt>
      <c:pivotFmt>
        <c:idx val="77"/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Chai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3"/>
                <c:pt idx="0">
                  <c:v>1605.6</c:v>
                </c:pt>
                <c:pt idx="1">
                  <c:v>4887</c:v>
                </c:pt>
                <c:pt idx="2">
                  <c:v>6295.5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AD-469D-AB87-FD7451D8CE7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Chef Anton's Gumbo Mix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3"/>
                <c:pt idx="0">
                  <c:v>1931.2</c:v>
                </c:pt>
                <c:pt idx="1">
                  <c:v>373.625</c:v>
                </c:pt>
                <c:pt idx="2">
                  <c:v>3042.375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AD-469D-AB87-FD7451D8CE7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C锟絫e de Blaye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Sheet1!$D$5:$D$8</c:f>
              <c:numCache>
                <c:formatCode>General</c:formatCode>
                <c:ptCount val="3"/>
                <c:pt idx="0">
                  <c:v>24874.400000000001</c:v>
                </c:pt>
                <c:pt idx="1">
                  <c:v>49198.084999999999</c:v>
                </c:pt>
                <c:pt idx="2">
                  <c:v>67324.25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AD-469D-AB87-FD7451D8CE7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Escargots de Bourgogne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Sheet1!$E$5:$E$8</c:f>
              <c:numCache>
                <c:formatCode>General</c:formatCode>
                <c:ptCount val="3"/>
                <c:pt idx="0">
                  <c:v>1378</c:v>
                </c:pt>
                <c:pt idx="1">
                  <c:v>2076.2750000000001</c:v>
                </c:pt>
                <c:pt idx="2">
                  <c:v>2427.4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AD-469D-AB87-FD7451D8CE7D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Grandma's Boysenberry Spread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Sheet1!$F$5:$F$8</c:f>
              <c:numCache>
                <c:formatCode>General</c:formatCode>
                <c:ptCount val="3"/>
                <c:pt idx="0">
                  <c:v>720</c:v>
                </c:pt>
                <c:pt idx="1">
                  <c:v>2500</c:v>
                </c:pt>
                <c:pt idx="2">
                  <c:v>3917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AD-469D-AB87-FD7451D8CE7D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Gravad lax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Sheet1!$G$5:$G$8</c:f>
              <c:numCache>
                <c:formatCode>General</c:formatCode>
                <c:ptCount val="3"/>
                <c:pt idx="0">
                  <c:v>603.19999999999993</c:v>
                </c:pt>
                <c:pt idx="1">
                  <c:v>629.20000000000005</c:v>
                </c:pt>
                <c:pt idx="2">
                  <c:v>1456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AD-469D-AB87-FD7451D8CE7D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Guaran锟?Fant锟絪tica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Sheet1!$H$5:$H$8</c:f>
              <c:numCache>
                <c:formatCode>General</c:formatCode>
                <c:ptCount val="3"/>
                <c:pt idx="0">
                  <c:v>556.74</c:v>
                </c:pt>
                <c:pt idx="1">
                  <c:v>1630.1249999999998</c:v>
                </c:pt>
                <c:pt idx="2">
                  <c:v>2317.5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AD-469D-AB87-FD7451D8CE7D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Laughing Lumberjack Lager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Sheet1!$I$5:$I$8</c:f>
              <c:numCache>
                <c:formatCode>General</c:formatCode>
                <c:ptCount val="3"/>
                <c:pt idx="0">
                  <c:v>42</c:v>
                </c:pt>
                <c:pt idx="1">
                  <c:v>910</c:v>
                </c:pt>
                <c:pt idx="2">
                  <c:v>1444.8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5AD-469D-AB87-FD7451D8CE7D}"/>
            </c:ext>
          </c:extLst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Mascarpone Fabioli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Sheet1!$J$5:$J$8</c:f>
              <c:numCache>
                <c:formatCode>General</c:formatCode>
                <c:ptCount val="3"/>
                <c:pt idx="0">
                  <c:v>1167.3600000000001</c:v>
                </c:pt>
                <c:pt idx="1">
                  <c:v>2668.8</c:v>
                </c:pt>
                <c:pt idx="2">
                  <c:v>4568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AD-469D-AB87-FD7451D8CE7D}"/>
            </c:ext>
          </c:extLst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Maxilaku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Sheet1!$K$5:$K$8</c:f>
              <c:numCache>
                <c:formatCode>General</c:formatCode>
                <c:ptCount val="3"/>
                <c:pt idx="0">
                  <c:v>1920</c:v>
                </c:pt>
                <c:pt idx="1">
                  <c:v>3128.6</c:v>
                </c:pt>
                <c:pt idx="2">
                  <c:v>4196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5AD-469D-AB87-FD7451D8CE7D}"/>
            </c:ext>
          </c:extLst>
        </c:ser>
        <c:ser>
          <c:idx val="10"/>
          <c:order val="10"/>
          <c:tx>
            <c:strRef>
              <c:f>Sheet1!$L$3:$L$4</c:f>
              <c:strCache>
                <c:ptCount val="1"/>
                <c:pt idx="0">
                  <c:v>Northwoods Cranberry Sauce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Sheet1!$L$5:$L$8</c:f>
              <c:numCache>
                <c:formatCode>General</c:formatCode>
                <c:ptCount val="3"/>
                <c:pt idx="0">
                  <c:v>3920</c:v>
                </c:pt>
                <c:pt idx="1">
                  <c:v>4260</c:v>
                </c:pt>
                <c:pt idx="2">
                  <c:v>4592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5AD-469D-AB87-FD7451D8CE7D}"/>
            </c:ext>
          </c:extLst>
        </c:ser>
        <c:ser>
          <c:idx val="11"/>
          <c:order val="11"/>
          <c:tx>
            <c:strRef>
              <c:f>Sheet1!$M$3:$M$4</c:f>
              <c:strCache>
                <c:ptCount val="1"/>
                <c:pt idx="0">
                  <c:v>Raclette Courdavault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Sheet1!$M$5:$M$8</c:f>
              <c:numCache>
                <c:formatCode>General</c:formatCode>
                <c:ptCount val="3"/>
                <c:pt idx="0">
                  <c:v>9035.4000000000015</c:v>
                </c:pt>
                <c:pt idx="1">
                  <c:v>35775.300000000003</c:v>
                </c:pt>
                <c:pt idx="2">
                  <c:v>26345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5AD-469D-AB87-FD7451D8CE7D}"/>
            </c:ext>
          </c:extLst>
        </c:ser>
        <c:ser>
          <c:idx val="12"/>
          <c:order val="12"/>
          <c:tx>
            <c:strRef>
              <c:f>Sheet1!$N$3:$N$4</c:f>
              <c:strCache>
                <c:ptCount val="1"/>
                <c:pt idx="0">
                  <c:v>Ravioli Angelo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Sheet1!$N$5:$N$8</c:f>
              <c:numCache>
                <c:formatCode>General</c:formatCode>
                <c:ptCount val="3"/>
                <c:pt idx="0">
                  <c:v>2063.1</c:v>
                </c:pt>
                <c:pt idx="1">
                  <c:v>2156.6999999999998</c:v>
                </c:pt>
                <c:pt idx="2">
                  <c:v>3441.75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5AD-469D-AB87-FD7451D8CE7D}"/>
            </c:ext>
          </c:extLst>
        </c:ser>
        <c:ser>
          <c:idx val="13"/>
          <c:order val="13"/>
          <c:tx>
            <c:strRef>
              <c:f>Sheet1!$O$3:$O$4</c:f>
              <c:strCache>
                <c:ptCount val="1"/>
                <c:pt idx="0">
                  <c:v>Sasquatch 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Sheet1!$O$5:$O$8</c:f>
              <c:numCache>
                <c:formatCode>General</c:formatCode>
                <c:ptCount val="3"/>
                <c:pt idx="0">
                  <c:v>1002.4000000000001</c:v>
                </c:pt>
                <c:pt idx="1">
                  <c:v>2107</c:v>
                </c:pt>
                <c:pt idx="2">
                  <c:v>3241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5AD-469D-AB87-FD7451D8CE7D}"/>
            </c:ext>
          </c:extLst>
        </c:ser>
        <c:ser>
          <c:idx val="14"/>
          <c:order val="14"/>
          <c:tx>
            <c:strRef>
              <c:f>Sheet1!$P$3:$P$4</c:f>
              <c:strCache>
                <c:ptCount val="1"/>
                <c:pt idx="0">
                  <c:v>Sir Rodney's Marmalade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Sheet1!$P$5:$P$8</c:f>
              <c:numCache>
                <c:formatCode>General</c:formatCode>
                <c:ptCount val="3"/>
                <c:pt idx="0">
                  <c:v>6544.7999999999993</c:v>
                </c:pt>
                <c:pt idx="1">
                  <c:v>7314.3</c:v>
                </c:pt>
                <c:pt idx="2">
                  <c:v>8704.26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5AD-469D-AB87-FD7451D8CE7D}"/>
            </c:ext>
          </c:extLst>
        </c:ser>
        <c:ser>
          <c:idx val="15"/>
          <c:order val="15"/>
          <c:tx>
            <c:strRef>
              <c:f>Sheet1!$Q$3:$Q$4</c:f>
              <c:strCache>
                <c:ptCount val="1"/>
                <c:pt idx="0">
                  <c:v>Th锟絩inger Rostbratwurst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Sheet1!$Q$5:$Q$8</c:f>
              <c:numCache>
                <c:formatCode>General</c:formatCode>
                <c:ptCount val="3"/>
                <c:pt idx="0">
                  <c:v>11929.5</c:v>
                </c:pt>
                <c:pt idx="1">
                  <c:v>34755.913</c:v>
                </c:pt>
                <c:pt idx="2">
                  <c:v>33683.258999999998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5AD-469D-AB87-FD7451D8CE7D}"/>
            </c:ext>
          </c:extLst>
        </c:ser>
        <c:ser>
          <c:idx val="16"/>
          <c:order val="16"/>
          <c:tx>
            <c:strRef>
              <c:f>Sheet1!$R$3:$R$4</c:f>
              <c:strCache>
                <c:ptCount val="1"/>
                <c:pt idx="0">
                  <c:v>Uncle Bob's Organic Dried Pears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Sheet1!$R$5:$R$8</c:f>
              <c:numCache>
                <c:formatCode>General</c:formatCode>
                <c:ptCount val="3"/>
                <c:pt idx="0">
                  <c:v>552</c:v>
                </c:pt>
                <c:pt idx="1">
                  <c:v>9186.2999999999993</c:v>
                </c:pt>
                <c:pt idx="2">
                  <c:v>12306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5AD-469D-AB87-FD7451D8CE7D}"/>
            </c:ext>
          </c:extLst>
        </c:ser>
        <c:ser>
          <c:idx val="17"/>
          <c:order val="17"/>
          <c:tx>
            <c:strRef>
              <c:f>Sheet1!$S$3:$S$4</c:f>
              <c:strCache>
                <c:ptCount val="1"/>
                <c:pt idx="0">
                  <c:v>Vegie-spread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Sheet1!$S$5:$S$8</c:f>
              <c:numCache>
                <c:formatCode>General</c:formatCode>
                <c:ptCount val="3"/>
                <c:pt idx="0">
                  <c:v>3348.5400000000004</c:v>
                </c:pt>
                <c:pt idx="1">
                  <c:v>6899.2550000000001</c:v>
                </c:pt>
                <c:pt idx="2">
                  <c:v>6453.3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5AD-469D-AB87-FD7451D8CE7D}"/>
            </c:ext>
          </c:extLst>
        </c:ser>
        <c:ser>
          <c:idx val="18"/>
          <c:order val="18"/>
          <c:tx>
            <c:strRef>
              <c:f>Sheet1!$T$3:$T$4</c:f>
              <c:strCache>
                <c:ptCount val="1"/>
                <c:pt idx="0">
                  <c:v>Wimmers gute Semmelkn锟絛el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Sheet1!$T$5:$T$8</c:f>
              <c:numCache>
                <c:formatCode>General</c:formatCode>
                <c:ptCount val="3"/>
                <c:pt idx="0">
                  <c:v>3205.3</c:v>
                </c:pt>
                <c:pt idx="1">
                  <c:v>8056.4749999999995</c:v>
                </c:pt>
                <c:pt idx="2">
                  <c:v>10696.192500000001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5AD-469D-AB87-FD7451D8C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9899232"/>
        <c:axId val="759900544"/>
      </c:barChart>
      <c:catAx>
        <c:axId val="7598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9900544"/>
        <c:crosses val="autoZero"/>
        <c:auto val="1"/>
        <c:lblAlgn val="ctr"/>
        <c:lblOffset val="100"/>
        <c:noMultiLvlLbl val="0"/>
      </c:catAx>
      <c:valAx>
        <c:axId val="75990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989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需求量前</a:t>
            </a:r>
            <a:r>
              <a:rPr lang="en-US"/>
              <a:t>10</a:t>
            </a:r>
            <a:r>
              <a:rPr lang="zh-CN"/>
              <a:t>的产品各有多少供应商供货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top_products_supplier!$B$1</c:f>
              <c:strCache>
                <c:ptCount val="1"/>
                <c:pt idx="0">
                  <c:v>SupplierNum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top_products_supplier!$A$2:$A$11</c:f>
              <c:strCache>
                <c:ptCount val="10"/>
                <c:pt idx="0">
                  <c:v>Camembert Pierrot</c:v>
                </c:pt>
                <c:pt idx="1">
                  <c:v>Chang</c:v>
                </c:pt>
                <c:pt idx="2">
                  <c:v>Gnocchi di nonna Alice</c:v>
                </c:pt>
                <c:pt idx="3">
                  <c:v>Gorgonzola Telino</c:v>
                </c:pt>
                <c:pt idx="4">
                  <c:v>Guaran锟?Fant锟絪tica</c:v>
                </c:pt>
                <c:pt idx="5">
                  <c:v>Jack's New England Clam Chowder</c:v>
                </c:pt>
                <c:pt idx="6">
                  <c:v>Pavlova</c:v>
                </c:pt>
                <c:pt idx="7">
                  <c:v>Raclette Courdavault</c:v>
                </c:pt>
                <c:pt idx="8">
                  <c:v>Rh锟絥br锟絬 Klosterbier</c:v>
                </c:pt>
                <c:pt idx="9">
                  <c:v>Tarte au sucre</c:v>
                </c:pt>
              </c:strCache>
            </c:strRef>
          </c:cat>
          <c:val>
            <c:numRef>
              <c:f>top_products_supplier!$B$2:$B$11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85-46E6-B184-A339F2488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3391472"/>
        <c:axId val="593394424"/>
      </c:barChart>
      <c:catAx>
        <c:axId val="59339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3394424"/>
        <c:crosses val="autoZero"/>
        <c:auto val="1"/>
        <c:lblAlgn val="ctr"/>
        <c:lblOffset val="100"/>
        <c:noMultiLvlLbl val="0"/>
      </c:catAx>
      <c:valAx>
        <c:axId val="59339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339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每种类型有多少个产品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category_count!$B$1</c:f>
              <c:strCache>
                <c:ptCount val="1"/>
                <c:pt idx="0">
                  <c:v>ProductNum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99F-477A-BAFF-A7D31124D35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99F-477A-BAFF-A7D31124D35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99F-477A-BAFF-A7D31124D35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099F-477A-BAFF-A7D31124D35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099F-477A-BAFF-A7D31124D35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099F-477A-BAFF-A7D31124D35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099F-477A-BAFF-A7D31124D35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099F-477A-BAFF-A7D31124D3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category_count!$A$2:$A$9</c:f>
              <c:strCache>
                <c:ptCount val="8"/>
                <c:pt idx="0">
                  <c:v>Confections</c:v>
                </c:pt>
                <c:pt idx="1">
                  <c:v>Beverages</c:v>
                </c:pt>
                <c:pt idx="2">
                  <c:v>Condiments</c:v>
                </c:pt>
                <c:pt idx="3">
                  <c:v>Seafood</c:v>
                </c:pt>
                <c:pt idx="4">
                  <c:v>Dairy Products</c:v>
                </c:pt>
                <c:pt idx="5">
                  <c:v>Grains/Cereals</c:v>
                </c:pt>
                <c:pt idx="6">
                  <c:v>Meat/Poultry</c:v>
                </c:pt>
                <c:pt idx="7">
                  <c:v>Produce</c:v>
                </c:pt>
              </c:strCache>
            </c:strRef>
          </c:cat>
          <c:val>
            <c:numRef>
              <c:f>category_count!$B$2:$B$9</c:f>
              <c:numCache>
                <c:formatCode>General</c:formatCode>
                <c:ptCount val="8"/>
                <c:pt idx="0">
                  <c:v>13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99F-477A-BAFF-A7D31124D35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业绩最好的雇员姓名以及他的销售额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top_employee!$B$1</c:f>
              <c:strCache>
                <c:ptCount val="1"/>
                <c:pt idx="0">
                  <c:v>TotalSales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top_employee!$A$2</c:f>
              <c:strCache>
                <c:ptCount val="1"/>
                <c:pt idx="0">
                  <c:v>Margaret Peacock</c:v>
                </c:pt>
              </c:strCache>
            </c:strRef>
          </c:cat>
          <c:val>
            <c:numRef>
              <c:f>top_employee!$B$2</c:f>
              <c:numCache>
                <c:formatCode>General</c:formatCode>
                <c:ptCount val="1"/>
                <c:pt idx="0">
                  <c:v>232890.84599999999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BB-462C-87AA-D08AD858B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1634736"/>
        <c:axId val="561633424"/>
      </c:barChart>
      <c:catAx>
        <c:axId val="56163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1633424"/>
        <c:crosses val="autoZero"/>
        <c:auto val="1"/>
        <c:lblAlgn val="ctr"/>
        <c:lblOffset val="100"/>
        <c:noMultiLvlLbl val="0"/>
      </c:catAx>
      <c:valAx>
        <c:axId val="56163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163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业绩最好的雇员销售哪些种类产品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top_employee_category_count!$B$1</c:f>
              <c:strCache>
                <c:ptCount val="1"/>
                <c:pt idx="0">
                  <c:v>ProductNum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45D5-428C-920C-DC81BD2AA62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45D5-428C-920C-DC81BD2AA62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45D5-428C-920C-DC81BD2AA62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45D5-428C-920C-DC81BD2AA62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45D5-428C-920C-DC81BD2AA62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45D5-428C-920C-DC81BD2AA62D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45D5-428C-920C-DC81BD2AA62D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45D5-428C-920C-DC81BD2AA6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top_employee_category_count!$A$2:$A$9</c:f>
              <c:strCache>
                <c:ptCount val="8"/>
                <c:pt idx="0">
                  <c:v>Beverages</c:v>
                </c:pt>
                <c:pt idx="1">
                  <c:v>Confections</c:v>
                </c:pt>
                <c:pt idx="2">
                  <c:v>Seafood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Condiments</c:v>
                </c:pt>
                <c:pt idx="6">
                  <c:v>Meat/Poultry</c:v>
                </c:pt>
                <c:pt idx="7">
                  <c:v>Produce</c:v>
                </c:pt>
              </c:strCache>
            </c:strRef>
          </c:cat>
          <c:val>
            <c:numRef>
              <c:f>top_employee_category_count!$B$2:$B$9</c:f>
              <c:numCache>
                <c:formatCode>General</c:formatCode>
                <c:ptCount val="8"/>
                <c:pt idx="0">
                  <c:v>75</c:v>
                </c:pt>
                <c:pt idx="1">
                  <c:v>71</c:v>
                </c:pt>
                <c:pt idx="2">
                  <c:v>69</c:v>
                </c:pt>
                <c:pt idx="3">
                  <c:v>54</c:v>
                </c:pt>
                <c:pt idx="4">
                  <c:v>46</c:v>
                </c:pt>
                <c:pt idx="5">
                  <c:v>45</c:v>
                </c:pt>
                <c:pt idx="6">
                  <c:v>35</c:v>
                </c:pt>
                <c:pt idx="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5D5-428C-920C-DC81BD2AA6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10</a:t>
            </a:r>
            <a:r>
              <a:rPr lang="zh-CN"/>
              <a:t>大客户公司及其采购额（美元）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top_customers!$B$1</c:f>
              <c:strCache>
                <c:ptCount val="1"/>
                <c:pt idx="0">
                  <c:v>TOTAL_COST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top_customers!$A$2:$A$11</c:f>
              <c:strCache>
                <c:ptCount val="10"/>
                <c:pt idx="0">
                  <c:v>QUICK-Stop</c:v>
                </c:pt>
                <c:pt idx="1">
                  <c:v>Ernst Handel</c:v>
                </c:pt>
                <c:pt idx="2">
                  <c:v>Save-a-lot Markets</c:v>
                </c:pt>
                <c:pt idx="3">
                  <c:v>Rattlesnake Canyon Grocery</c:v>
                </c:pt>
                <c:pt idx="4">
                  <c:v>Hungry Owl All-Night Grocers</c:v>
                </c:pt>
                <c:pt idx="5">
                  <c:v>Hanari Carnes</c:v>
                </c:pt>
                <c:pt idx="6">
                  <c:v>K锟絥iglich Essen</c:v>
                </c:pt>
                <c:pt idx="7">
                  <c:v>Folk och f锟?HB</c:v>
                </c:pt>
                <c:pt idx="8">
                  <c:v>M锟絩e Paillarde</c:v>
                </c:pt>
                <c:pt idx="9">
                  <c:v>White Clover Markets</c:v>
                </c:pt>
              </c:strCache>
            </c:strRef>
          </c:cat>
          <c:val>
            <c:numRef>
              <c:f>top_customers!$B$2:$B$11</c:f>
              <c:numCache>
                <c:formatCode>General</c:formatCode>
                <c:ptCount val="10"/>
                <c:pt idx="0">
                  <c:v>110277.30499999999</c:v>
                </c:pt>
                <c:pt idx="1">
                  <c:v>104874.9785</c:v>
                </c:pt>
                <c:pt idx="2">
                  <c:v>104361.95</c:v>
                </c:pt>
                <c:pt idx="3">
                  <c:v>51097.800499999998</c:v>
                </c:pt>
                <c:pt idx="4">
                  <c:v>49979.904999999999</c:v>
                </c:pt>
                <c:pt idx="5">
                  <c:v>32841.370000000003</c:v>
                </c:pt>
                <c:pt idx="6">
                  <c:v>30908.383999999998</c:v>
                </c:pt>
                <c:pt idx="7">
                  <c:v>29567.5625</c:v>
                </c:pt>
                <c:pt idx="8">
                  <c:v>28872.19</c:v>
                </c:pt>
                <c:pt idx="9">
                  <c:v>27363.605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E-4D91-B9F2-8FDBCCAD7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5173136"/>
        <c:axId val="545176088"/>
      </c:barChart>
      <c:catAx>
        <c:axId val="54517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5176088"/>
        <c:crosses val="autoZero"/>
        <c:auto val="1"/>
        <c:lblAlgn val="ctr"/>
        <c:lblOffset val="100"/>
        <c:noMultiLvlLbl val="0"/>
      </c:catAx>
      <c:valAx>
        <c:axId val="54517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517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[top_customer_categories.xlsx]Sheet1!数据透视表9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Beverages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12709.3</c:v>
                </c:pt>
                <c:pt idx="1">
                  <c:v>3865.32</c:v>
                </c:pt>
                <c:pt idx="2">
                  <c:v>20084.150000000001</c:v>
                </c:pt>
                <c:pt idx="3">
                  <c:v>3145.32</c:v>
                </c:pt>
                <c:pt idx="4">
                  <c:v>9455.1</c:v>
                </c:pt>
                <c:pt idx="5">
                  <c:v>9415.81</c:v>
                </c:pt>
                <c:pt idx="6">
                  <c:v>36216.43</c:v>
                </c:pt>
                <c:pt idx="7">
                  <c:v>19208.150000000001</c:v>
                </c:pt>
                <c:pt idx="8">
                  <c:v>10032</c:v>
                </c:pt>
                <c:pt idx="9">
                  <c:v>8884.7000000000007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9-4988-ABF7-622E73B9ECF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Condiments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14070.0625</c:v>
                </c:pt>
                <c:pt idx="1">
                  <c:v>3651.5</c:v>
                </c:pt>
                <c:pt idx="2">
                  <c:v>2378.77</c:v>
                </c:pt>
                <c:pt idx="3">
                  <c:v>3477.625</c:v>
                </c:pt>
                <c:pt idx="4">
                  <c:v>1872</c:v>
                </c:pt>
                <c:pt idx="5">
                  <c:v>2809.5</c:v>
                </c:pt>
                <c:pt idx="6">
                  <c:v>9214.9349999999995</c:v>
                </c:pt>
                <c:pt idx="7">
                  <c:v>1503.2</c:v>
                </c:pt>
                <c:pt idx="8">
                  <c:v>7873</c:v>
                </c:pt>
                <c:pt idx="9">
                  <c:v>4174.13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99-4988-ABF7-622E73B9ECF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Confections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12815.7575</c:v>
                </c:pt>
                <c:pt idx="1">
                  <c:v>978.93</c:v>
                </c:pt>
                <c:pt idx="2">
                  <c:v>1212</c:v>
                </c:pt>
                <c:pt idx="3">
                  <c:v>1676.38</c:v>
                </c:pt>
                <c:pt idx="4">
                  <c:v>4751.4639999999999</c:v>
                </c:pt>
                <c:pt idx="5">
                  <c:v>2915.605</c:v>
                </c:pt>
                <c:pt idx="6">
                  <c:v>18530.09</c:v>
                </c:pt>
                <c:pt idx="7">
                  <c:v>10947.213</c:v>
                </c:pt>
                <c:pt idx="8">
                  <c:v>11900.07</c:v>
                </c:pt>
                <c:pt idx="9">
                  <c:v>3714.125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99-4988-ABF7-622E73B9ECF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Dairy Products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24496.46</c:v>
                </c:pt>
                <c:pt idx="1">
                  <c:v>3654.95</c:v>
                </c:pt>
                <c:pt idx="2">
                  <c:v>2252.9</c:v>
                </c:pt>
                <c:pt idx="3">
                  <c:v>9010.11</c:v>
                </c:pt>
                <c:pt idx="4">
                  <c:v>7098.25</c:v>
                </c:pt>
                <c:pt idx="5">
                  <c:v>4766.625</c:v>
                </c:pt>
                <c:pt idx="6">
                  <c:v>13800.85</c:v>
                </c:pt>
                <c:pt idx="7">
                  <c:v>7854.87</c:v>
                </c:pt>
                <c:pt idx="8">
                  <c:v>21107.1</c:v>
                </c:pt>
                <c:pt idx="9">
                  <c:v>3297.7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99-4988-ABF7-622E73B9ECF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Grains/Cereals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12737.7</c:v>
                </c:pt>
                <c:pt idx="1">
                  <c:v>3021</c:v>
                </c:pt>
                <c:pt idx="2">
                  <c:v>641.4</c:v>
                </c:pt>
                <c:pt idx="3">
                  <c:v>1442.4</c:v>
                </c:pt>
                <c:pt idx="5">
                  <c:v>4553.8500000000004</c:v>
                </c:pt>
                <c:pt idx="6">
                  <c:v>5310.9</c:v>
                </c:pt>
                <c:pt idx="7">
                  <c:v>4831.3050000000003</c:v>
                </c:pt>
                <c:pt idx="8">
                  <c:v>8298.1</c:v>
                </c:pt>
                <c:pt idx="9">
                  <c:v>577.6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99-4988-ABF7-622E73B9ECFA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Meat/Poultry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0">
                  <c:v>8325.5560000000005</c:v>
                </c:pt>
                <c:pt idx="1">
                  <c:v>5398.125</c:v>
                </c:pt>
                <c:pt idx="2">
                  <c:v>585</c:v>
                </c:pt>
                <c:pt idx="3">
                  <c:v>20914.23</c:v>
                </c:pt>
                <c:pt idx="4">
                  <c:v>4254.42</c:v>
                </c:pt>
                <c:pt idx="5">
                  <c:v>2074.8000000000002</c:v>
                </c:pt>
                <c:pt idx="6">
                  <c:v>9754.9599999999991</c:v>
                </c:pt>
                <c:pt idx="7">
                  <c:v>3657.28</c:v>
                </c:pt>
                <c:pt idx="8">
                  <c:v>27659.18</c:v>
                </c:pt>
                <c:pt idx="9">
                  <c:v>3707.95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99-4988-ABF7-622E73B9ECFA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Produce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0">
                  <c:v>12469.6675</c:v>
                </c:pt>
                <c:pt idx="1">
                  <c:v>6464</c:v>
                </c:pt>
                <c:pt idx="2">
                  <c:v>1261.4000000000001</c:v>
                </c:pt>
                <c:pt idx="3">
                  <c:v>3414.66</c:v>
                </c:pt>
                <c:pt idx="4">
                  <c:v>167.4</c:v>
                </c:pt>
                <c:pt idx="5">
                  <c:v>240</c:v>
                </c:pt>
                <c:pt idx="6">
                  <c:v>8081.4</c:v>
                </c:pt>
                <c:pt idx="7">
                  <c:v>2211.0524999999998</c:v>
                </c:pt>
                <c:pt idx="8">
                  <c:v>3887.9</c:v>
                </c:pt>
                <c:pt idx="9">
                  <c:v>182.4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99-4988-ABF7-622E73B9ECFA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Seafood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Sheet1!$I$5:$I$15</c:f>
              <c:numCache>
                <c:formatCode>General</c:formatCode>
                <c:ptCount val="10"/>
                <c:pt idx="0">
                  <c:v>7250.4750000000004</c:v>
                </c:pt>
                <c:pt idx="1">
                  <c:v>2533.7375000000002</c:v>
                </c:pt>
                <c:pt idx="2">
                  <c:v>4425.75</c:v>
                </c:pt>
                <c:pt idx="3">
                  <c:v>6899.18</c:v>
                </c:pt>
                <c:pt idx="4">
                  <c:v>3309.75</c:v>
                </c:pt>
                <c:pt idx="5">
                  <c:v>2096</c:v>
                </c:pt>
                <c:pt idx="6">
                  <c:v>9367.74</c:v>
                </c:pt>
                <c:pt idx="7">
                  <c:v>884.73</c:v>
                </c:pt>
                <c:pt idx="8">
                  <c:v>13604.6</c:v>
                </c:pt>
                <c:pt idx="9">
                  <c:v>2825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099-4988-ABF7-622E73B9E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7295184"/>
        <c:axId val="558419816"/>
      </c:barChart>
      <c:catAx>
        <c:axId val="55729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8419816"/>
        <c:crosses val="autoZero"/>
        <c:auto val="1"/>
        <c:lblAlgn val="ctr"/>
        <c:lblOffset val="100"/>
        <c:noMultiLvlLbl val="0"/>
      </c:catAx>
      <c:valAx>
        <c:axId val="558419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29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负责对接的雇员超过</a:t>
            </a:r>
            <a:r>
              <a:rPr lang="en-US"/>
              <a:t>15</a:t>
            </a:r>
            <a:r>
              <a:rPr lang="zh-CN"/>
              <a:t>人的客户公司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order_employees!$B$1</c:f>
              <c:strCache>
                <c:ptCount val="1"/>
                <c:pt idx="0">
                  <c:v>EmployeesNum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order_employees!$A$2:$A$10</c:f>
              <c:strCache>
                <c:ptCount val="9"/>
                <c:pt idx="0">
                  <c:v>Save-a-lot Markets</c:v>
                </c:pt>
                <c:pt idx="1">
                  <c:v>Ernst Handel</c:v>
                </c:pt>
                <c:pt idx="2">
                  <c:v>QUICK-Stop</c:v>
                </c:pt>
                <c:pt idx="3">
                  <c:v>Folk och f锟?HB</c:v>
                </c:pt>
                <c:pt idx="4">
                  <c:v>Hungry Owl All-Night Grocers</c:v>
                </c:pt>
                <c:pt idx="5">
                  <c:v>Berglunds snabbk锟絧</c:v>
                </c:pt>
                <c:pt idx="6">
                  <c:v>HILARION-Abastos</c:v>
                </c:pt>
                <c:pt idx="7">
                  <c:v>Rattlesnake Canyon Grocery</c:v>
                </c:pt>
                <c:pt idx="8">
                  <c:v>Bon app'</c:v>
                </c:pt>
              </c:strCache>
            </c:strRef>
          </c:cat>
          <c:val>
            <c:numRef>
              <c:f>order_employees!$B$2:$B$10</c:f>
              <c:numCache>
                <c:formatCode>General</c:formatCode>
                <c:ptCount val="9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19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7D-4284-B0A9-108C07967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48202144"/>
        <c:axId val="548202800"/>
      </c:barChart>
      <c:catAx>
        <c:axId val="548202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202800"/>
        <c:crosses val="autoZero"/>
        <c:auto val="1"/>
        <c:lblAlgn val="ctr"/>
        <c:lblOffset val="100"/>
        <c:noMultiLvlLbl val="0"/>
      </c:catAx>
      <c:valAx>
        <c:axId val="548202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20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供应商提供的产品种类数量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supplier_categories!$B$1</c:f>
              <c:strCache>
                <c:ptCount val="1"/>
                <c:pt idx="0">
                  <c:v>CategoryNum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supplier_categories!$A$2:$A$30</c:f>
              <c:strCache>
                <c:ptCount val="29"/>
                <c:pt idx="0">
                  <c:v>Pavlova, Ltd.</c:v>
                </c:pt>
                <c:pt idx="1">
                  <c:v>Plutzer Lebensmittelgro锟絤锟絩kte AG</c:v>
                </c:pt>
                <c:pt idx="2">
                  <c:v>New Orleans Cajun Delights</c:v>
                </c:pt>
                <c:pt idx="3">
                  <c:v>Specialty Biscuits, Ltd.</c:v>
                </c:pt>
                <c:pt idx="4">
                  <c:v>Bigfoot Breweries</c:v>
                </c:pt>
                <c:pt idx="5">
                  <c:v>Exotic Liquids</c:v>
                </c:pt>
                <c:pt idx="6">
                  <c:v>Formaggi Fortini s.r.l.</c:v>
                </c:pt>
                <c:pt idx="7">
                  <c:v>G'day, Mate</c:v>
                </c:pt>
                <c:pt idx="8">
                  <c:v>Grandma Kelly's Homestead</c:v>
                </c:pt>
                <c:pt idx="9">
                  <c:v>Heli S锟斤拷waren GmbH &amp; Co. KG</c:v>
                </c:pt>
                <c:pt idx="10">
                  <c:v>Karkki Oy</c:v>
                </c:pt>
                <c:pt idx="11">
                  <c:v>Leka Trading</c:v>
                </c:pt>
                <c:pt idx="12">
                  <c:v>Mayumi's</c:v>
                </c:pt>
                <c:pt idx="13">
                  <c:v>Norske Meierier</c:v>
                </c:pt>
                <c:pt idx="14">
                  <c:v>Svensk Sj锟絝锟絛a AB</c:v>
                </c:pt>
                <c:pt idx="15">
                  <c:v>Tokyo Traders</c:v>
                </c:pt>
                <c:pt idx="16">
                  <c:v>Aux joyeux eccl锟絪iastiques</c:v>
                </c:pt>
                <c:pt idx="17">
                  <c:v>Cooperativa de Quesos 'Las Cabras'</c:v>
                </c:pt>
                <c:pt idx="18">
                  <c:v>For锟絫s d'锟絩ables</c:v>
                </c:pt>
                <c:pt idx="19">
                  <c:v>Gai p锟絫urage</c:v>
                </c:pt>
                <c:pt idx="20">
                  <c:v>Lyngbysild</c:v>
                </c:pt>
                <c:pt idx="21">
                  <c:v>Ma Maison</c:v>
                </c:pt>
                <c:pt idx="22">
                  <c:v>New England Seafood Cannery</c:v>
                </c:pt>
                <c:pt idx="23">
                  <c:v>PB Kn锟絚kebr锟絛 AB</c:v>
                </c:pt>
                <c:pt idx="24">
                  <c:v>Pasta Buttini s.r.l.</c:v>
                </c:pt>
                <c:pt idx="25">
                  <c:v>Zaanse Snoepfabriek</c:v>
                </c:pt>
                <c:pt idx="26">
                  <c:v>Escargots Nouveaux</c:v>
                </c:pt>
                <c:pt idx="27">
                  <c:v>Nord-Ost-Fisch Handelsgesellschaft mbH</c:v>
                </c:pt>
                <c:pt idx="28">
                  <c:v>Refrescos Americanas LTDA</c:v>
                </c:pt>
              </c:strCache>
            </c:strRef>
          </c:cat>
          <c:val>
            <c:numRef>
              <c:f>supplier_categories!$B$2:$B$30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9-4538-A686-5E66EF6D7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1975480"/>
        <c:axId val="551976136"/>
      </c:barChart>
      <c:catAx>
        <c:axId val="5519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1976136"/>
        <c:crosses val="autoZero"/>
        <c:auto val="1"/>
        <c:lblAlgn val="ctr"/>
        <c:lblOffset val="100"/>
        <c:noMultiLvlLbl val="0"/>
      </c:catAx>
      <c:valAx>
        <c:axId val="55197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1975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10</a:t>
            </a:r>
            <a:r>
              <a:rPr lang="zh-CN"/>
              <a:t>大供应商及其订单总金额（美元）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top_suppliers!$B$1</c:f>
              <c:strCache>
                <c:ptCount val="1"/>
                <c:pt idx="0">
                  <c:v>TotalCost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top_suppliers!$A$2:$A$11</c:f>
              <c:strCache>
                <c:ptCount val="10"/>
                <c:pt idx="0">
                  <c:v>Aux joyeux eccl锟絪iastiques</c:v>
                </c:pt>
                <c:pt idx="1">
                  <c:v>Plutzer Lebensmittelgro锟絤锟絩kte AG</c:v>
                </c:pt>
                <c:pt idx="2">
                  <c:v>Gai p锟絫urage</c:v>
                </c:pt>
                <c:pt idx="3">
                  <c:v>Pavlova, Ltd.</c:v>
                </c:pt>
                <c:pt idx="4">
                  <c:v>G'day, Mate</c:v>
                </c:pt>
                <c:pt idx="5">
                  <c:v>For锟絫s d'锟絩ables</c:v>
                </c:pt>
                <c:pt idx="6">
                  <c:v>Pasta Buttini s.r.l.</c:v>
                </c:pt>
                <c:pt idx="7">
                  <c:v>Formaggi Fortini s.r.l.</c:v>
                </c:pt>
                <c:pt idx="8">
                  <c:v>Specialty Biscuits, Ltd.</c:v>
                </c:pt>
                <c:pt idx="9">
                  <c:v>Norske Meierier</c:v>
                </c:pt>
              </c:strCache>
            </c:strRef>
          </c:cat>
          <c:val>
            <c:numRef>
              <c:f>top_suppliers!$B$2:$B$11</c:f>
              <c:numCache>
                <c:formatCode>General</c:formatCode>
                <c:ptCount val="10"/>
                <c:pt idx="0">
                  <c:v>153691.27499999999</c:v>
                </c:pt>
                <c:pt idx="1">
                  <c:v>145372.3995</c:v>
                </c:pt>
                <c:pt idx="2">
                  <c:v>117981.18</c:v>
                </c:pt>
                <c:pt idx="3">
                  <c:v>106459.7755</c:v>
                </c:pt>
                <c:pt idx="4">
                  <c:v>65626.77</c:v>
                </c:pt>
                <c:pt idx="5">
                  <c:v>61587.57</c:v>
                </c:pt>
                <c:pt idx="6">
                  <c:v>50254.61</c:v>
                </c:pt>
                <c:pt idx="7">
                  <c:v>48225.165000000001</c:v>
                </c:pt>
                <c:pt idx="8">
                  <c:v>46243.98</c:v>
                </c:pt>
                <c:pt idx="9">
                  <c:v>43141.51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FA-4581-811F-5EB0E7061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6138304"/>
        <c:axId val="546137976"/>
      </c:barChart>
      <c:catAx>
        <c:axId val="54613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6137976"/>
        <c:crosses val="autoZero"/>
        <c:auto val="1"/>
        <c:lblAlgn val="ctr"/>
        <c:lblOffset val="100"/>
        <c:noMultiLvlLbl val="0"/>
      </c:catAx>
      <c:valAx>
        <c:axId val="546137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613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[top_suppliers_categories.xlsx]Sheet1!数据透视表1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Beverages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153691.27499999999</c:v>
                </c:pt>
                <c:pt idx="7">
                  <c:v>10672.65</c:v>
                </c:pt>
                <c:pt idx="8">
                  <c:v>8177.49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ED-41B7-ADA0-866B5E24F09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Condiments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2">
                  <c:v>14352.6</c:v>
                </c:pt>
                <c:pt idx="7">
                  <c:v>16701.095000000001</c:v>
                </c:pt>
                <c:pt idx="8">
                  <c:v>9171.6299999999992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ED-41B7-ADA0-866B5E24F09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Confections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2">
                  <c:v>47234.97</c:v>
                </c:pt>
                <c:pt idx="7">
                  <c:v>17215.7755</c:v>
                </c:pt>
                <c:pt idx="9">
                  <c:v>46243.98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ED-41B7-ADA0-866B5E24F09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Dairy Products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1">
                  <c:v>48225.165000000001</c:v>
                </c:pt>
                <c:pt idx="3">
                  <c:v>117981.18</c:v>
                </c:pt>
                <c:pt idx="5">
                  <c:v>43141.51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ED-41B7-ADA0-866B5E24F09B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Grains/Cereals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4">
                  <c:v>3232.95</c:v>
                </c:pt>
                <c:pt idx="6">
                  <c:v>50254.61</c:v>
                </c:pt>
                <c:pt idx="8">
                  <c:v>21957.967499999999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ED-41B7-ADA0-866B5E24F09B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Meat/Poultry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4">
                  <c:v>20574.169999999998</c:v>
                </c:pt>
                <c:pt idx="7">
                  <c:v>32698.38</c:v>
                </c:pt>
                <c:pt idx="8">
                  <c:v>80368.672000000006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ED-41B7-ADA0-866B5E24F09B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Produce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4">
                  <c:v>41819.65</c:v>
                </c:pt>
                <c:pt idx="8">
                  <c:v>25696.639999999999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ED-41B7-ADA0-866B5E24F09B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Seafood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Sheet1!$I$5:$I$15</c:f>
              <c:numCache>
                <c:formatCode>General</c:formatCode>
                <c:ptCount val="10"/>
                <c:pt idx="7">
                  <c:v>29171.875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ED-41B7-ADA0-866B5E24F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3734168"/>
        <c:axId val="533734496"/>
      </c:barChart>
      <c:catAx>
        <c:axId val="533734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734496"/>
        <c:crosses val="autoZero"/>
        <c:auto val="1"/>
        <c:lblAlgn val="ctr"/>
        <c:lblOffset val="100"/>
        <c:noMultiLvlLbl val="0"/>
      </c:catAx>
      <c:valAx>
        <c:axId val="53373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734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[supplier_avg_units.xlsx]Sheet1!数据透视表1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Beverages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Sheet1!$B$5:$B$34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4">
                  <c:v>20</c:v>
                </c:pt>
                <c:pt idx="11">
                  <c:v>0</c:v>
                </c:pt>
                <c:pt idx="12">
                  <c:v>10</c:v>
                </c:pt>
                <c:pt idx="21">
                  <c:v>10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DA-45B1-B530-8BDE9E14DB1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Condiments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Sheet1!$C$5:$C$34</c:f>
              <c:numCache>
                <c:formatCode>General</c:formatCode>
                <c:ptCount val="29"/>
                <c:pt idx="4">
                  <c:v>70</c:v>
                </c:pt>
                <c:pt idx="6">
                  <c:v>0</c:v>
                </c:pt>
                <c:pt idx="9">
                  <c:v>0</c:v>
                </c:pt>
                <c:pt idx="12">
                  <c:v>0</c:v>
                </c:pt>
                <c:pt idx="15">
                  <c:v>0</c:v>
                </c:pt>
                <c:pt idx="17">
                  <c:v>25</c:v>
                </c:pt>
                <c:pt idx="21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DA-45B1-B530-8BDE9E14DB1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Confections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Sheet1!$D$5:$D$34</c:f>
              <c:numCache>
                <c:formatCode>General</c:formatCode>
                <c:ptCount val="29"/>
                <c:pt idx="6">
                  <c:v>0</c:v>
                </c:pt>
                <c:pt idx="10">
                  <c:v>0</c:v>
                </c:pt>
                <c:pt idx="11">
                  <c:v>30</c:v>
                </c:pt>
                <c:pt idx="21">
                  <c:v>0</c:v>
                </c:pt>
                <c:pt idx="25">
                  <c:v>12.5</c:v>
                </c:pt>
                <c:pt idx="28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DA-45B1-B530-8BDE9E14DB1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Dairy Products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Sheet1!$E$5:$E$34</c:f>
              <c:numCache>
                <c:formatCode>General</c:formatCode>
                <c:ptCount val="29"/>
                <c:pt idx="2">
                  <c:v>15</c:v>
                </c:pt>
                <c:pt idx="5">
                  <c:v>36.6666666666667</c:v>
                </c:pt>
                <c:pt idx="7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DA-45B1-B530-8BDE9E14DB16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Grains/Cereals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Sheet1!$F$5:$F$34</c:f>
              <c:numCache>
                <c:formatCode>General</c:formatCode>
                <c:ptCount val="29"/>
                <c:pt idx="8">
                  <c:v>0</c:v>
                </c:pt>
                <c:pt idx="12">
                  <c:v>0</c:v>
                </c:pt>
                <c:pt idx="20">
                  <c:v>5</c:v>
                </c:pt>
                <c:pt idx="22">
                  <c:v>0</c:v>
                </c:pt>
                <c:pt idx="2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DA-45B1-B530-8BDE9E14DB16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Meat/Poultry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Sheet1!$G$5:$G$34</c:f>
              <c:numCache>
                <c:formatCode>General</c:formatCode>
                <c:ptCount val="29"/>
                <c:pt idx="8">
                  <c:v>0</c:v>
                </c:pt>
                <c:pt idx="14">
                  <c:v>0</c:v>
                </c:pt>
                <c:pt idx="21">
                  <c:v>0</c:v>
                </c:pt>
                <c:pt idx="23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DA-45B1-B530-8BDE9E14DB16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Produce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Sheet1!$H$5:$H$34</c:f>
              <c:numCache>
                <c:formatCode>General</c:formatCode>
                <c:ptCount val="29"/>
                <c:pt idx="8">
                  <c:v>0</c:v>
                </c:pt>
                <c:pt idx="9">
                  <c:v>0</c:v>
                </c:pt>
                <c:pt idx="15">
                  <c:v>0</c:v>
                </c:pt>
                <c:pt idx="23">
                  <c:v>0</c:v>
                </c:pt>
                <c:pt idx="2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DA-45B1-B530-8BDE9E14DB16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Seafood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Sheet1!$I$5:$I$34</c:f>
              <c:numCache>
                <c:formatCode>General</c:formatCode>
                <c:ptCount val="29"/>
                <c:pt idx="3">
                  <c:v>0</c:v>
                </c:pt>
                <c:pt idx="13">
                  <c:v>35</c:v>
                </c:pt>
                <c:pt idx="15">
                  <c:v>0</c:v>
                </c:pt>
                <c:pt idx="16">
                  <c:v>0</c:v>
                </c:pt>
                <c:pt idx="18">
                  <c:v>0</c:v>
                </c:pt>
                <c:pt idx="21">
                  <c:v>0</c:v>
                </c:pt>
                <c:pt idx="26">
                  <c:v>16.6666666666667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DDA-45B1-B530-8BDE9E14D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8145592"/>
        <c:axId val="558149856"/>
      </c:barChart>
      <c:catAx>
        <c:axId val="55814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8149856"/>
        <c:crosses val="autoZero"/>
        <c:auto val="1"/>
        <c:lblAlgn val="ctr"/>
        <c:lblOffset val="100"/>
        <c:noMultiLvlLbl val="0"/>
      </c:catAx>
      <c:valAx>
        <c:axId val="55814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814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需求量排前</a:t>
            </a:r>
            <a:r>
              <a:rPr lang="en-US"/>
              <a:t>10</a:t>
            </a:r>
            <a:r>
              <a:rPr lang="zh-CN"/>
              <a:t>的产品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top_products!$B$1</c:f>
              <c:strCache>
                <c:ptCount val="1"/>
                <c:pt idx="0">
                  <c:v>ProductNum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top_products!$A$2:$A$11</c:f>
              <c:strCache>
                <c:ptCount val="10"/>
                <c:pt idx="0">
                  <c:v>Raclette Courdavault</c:v>
                </c:pt>
                <c:pt idx="1">
                  <c:v>Camembert Pierrot</c:v>
                </c:pt>
                <c:pt idx="2">
                  <c:v>Gorgonzola Telino</c:v>
                </c:pt>
                <c:pt idx="3">
                  <c:v>Guaran锟?Fant锟絪tica</c:v>
                </c:pt>
                <c:pt idx="4">
                  <c:v>Gnocchi di nonna Alice</c:v>
                </c:pt>
                <c:pt idx="5">
                  <c:v>Tarte au sucre</c:v>
                </c:pt>
                <c:pt idx="6">
                  <c:v>Jack's New England Clam Chowder</c:v>
                </c:pt>
                <c:pt idx="7">
                  <c:v>Rh锟絥br锟絬 Klosterbier</c:v>
                </c:pt>
                <c:pt idx="8">
                  <c:v>Chang</c:v>
                </c:pt>
                <c:pt idx="9">
                  <c:v>Pavlova</c:v>
                </c:pt>
              </c:strCache>
            </c:strRef>
          </c:cat>
          <c:val>
            <c:numRef>
              <c:f>top_products!$B$2:$B$11</c:f>
              <c:numCache>
                <c:formatCode>General</c:formatCode>
                <c:ptCount val="10"/>
                <c:pt idx="0">
                  <c:v>54</c:v>
                </c:pt>
                <c:pt idx="1">
                  <c:v>51</c:v>
                </c:pt>
                <c:pt idx="2">
                  <c:v>51</c:v>
                </c:pt>
                <c:pt idx="3">
                  <c:v>51</c:v>
                </c:pt>
                <c:pt idx="4">
                  <c:v>50</c:v>
                </c:pt>
                <c:pt idx="5">
                  <c:v>48</c:v>
                </c:pt>
                <c:pt idx="6">
                  <c:v>47</c:v>
                </c:pt>
                <c:pt idx="7">
                  <c:v>46</c:v>
                </c:pt>
                <c:pt idx="8">
                  <c:v>44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2-49AF-9B34-0ADF8AF74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3958264"/>
        <c:axId val="553959248"/>
      </c:barChart>
      <c:catAx>
        <c:axId val="553958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3959248"/>
        <c:crosses val="autoZero"/>
        <c:auto val="1"/>
        <c:lblAlgn val="ctr"/>
        <c:lblOffset val="100"/>
        <c:noMultiLvlLbl val="0"/>
      </c:catAx>
      <c:valAx>
        <c:axId val="55395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3958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82625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4115276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27267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58393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21081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20176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260164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14029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78453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89842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259825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44737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49"/>
            <a:ext cx="3591300" cy="318125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家公司的采购订单从超过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个国家运来的。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Save-a-lot Markets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的订单通过超过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个国家运输。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哪些公司的采购订单是从超过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个国家运输来的？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1613BF6-5A8F-4F8E-996C-F9F2C1FC1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618679"/>
              </p:ext>
            </p:extLst>
          </p:nvPr>
        </p:nvGraphicFramePr>
        <p:xfrm>
          <a:off x="362135" y="1418451"/>
          <a:ext cx="4542865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如果按年进行汇总统计，可以发现如图所示几种产品的销售额逐年增长，有一些可能中间有些回落，但在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16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年又提高了。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哪些产品的销售额在增长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499689C-7959-4269-B3BF-F471CAE66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452797"/>
              </p:ext>
            </p:extLst>
          </p:nvPr>
        </p:nvGraphicFramePr>
        <p:xfrm>
          <a:off x="-6456" y="1032164"/>
          <a:ext cx="5158220" cy="3757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171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可以从左图看到，需求量前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的产品，供应商都只有一家。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需求量排前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名的产品分别有多少供应商供货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978C655-191F-4783-B601-584A434A7C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324156"/>
              </p:ext>
            </p:extLst>
          </p:nvPr>
        </p:nvGraphicFramePr>
        <p:xfrm>
          <a:off x="141793" y="1184565"/>
          <a:ext cx="4763207" cy="330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615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每种类型商品的占比如图所示。占比最大的产品类型是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Confections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，排第二的是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Condiments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，排第三的是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每种类型有多少个产品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3965D45-C909-4E28-8F8E-4D6B5BCB1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080530"/>
              </p:ext>
            </p:extLst>
          </p:nvPr>
        </p:nvGraphicFramePr>
        <p:xfrm>
          <a:off x="162573" y="1418450"/>
          <a:ext cx="4763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092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业绩最好的雇员名字叫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Margaret Peacock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，销售额差不多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230000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业绩最好的雇员姓名以及他的销售额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B55C6F5-C8D3-4BCF-A148-945989B07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04234"/>
              </p:ext>
            </p:extLst>
          </p:nvPr>
        </p:nvGraphicFramePr>
        <p:xfrm>
          <a:off x="126206" y="1418450"/>
          <a:ext cx="4840649" cy="319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503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这位雇员来自美国。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业绩最好的雇员来自哪个国家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39FB35-8015-4D29-BDC4-CB73B7B1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9875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148">
                  <a:extLst>
                    <a:ext uri="{9D8B030D-6E8A-4147-A177-3AD203B41FA5}">
                      <a16:colId xmlns:a16="http://schemas.microsoft.com/office/drawing/2014/main" val="1549921318"/>
                    </a:ext>
                  </a:extLst>
                </a:gridCol>
                <a:gridCol w="2137842">
                  <a:extLst>
                    <a:ext uri="{9D8B030D-6E8A-4147-A177-3AD203B41FA5}">
                      <a16:colId xmlns:a16="http://schemas.microsoft.com/office/drawing/2014/main" val="4196427295"/>
                    </a:ext>
                  </a:extLst>
                </a:gridCol>
                <a:gridCol w="980710">
                  <a:extLst>
                    <a:ext uri="{9D8B030D-6E8A-4147-A177-3AD203B41FA5}">
                      <a16:colId xmlns:a16="http://schemas.microsoft.com/office/drawing/2014/main" val="203599089"/>
                    </a:ext>
                  </a:extLst>
                </a:gridCol>
              </a:tblGrid>
              <a:tr h="1536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EmployeeID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112543"/>
                  </a:ext>
                </a:extLst>
              </a:tr>
              <a:tr h="1536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Margaret Peacock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952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2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业绩最好的这位雇员销售的最多的产品是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，其次是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Confections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，第三是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业绩最好的雇员销售哪些种类产品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5622782-57AD-4A8D-8ED5-3BE79404D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581852"/>
              </p:ext>
            </p:extLst>
          </p:nvPr>
        </p:nvGraphicFramePr>
        <p:xfrm>
          <a:off x="28113" y="1250857"/>
          <a:ext cx="4890439" cy="3407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920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不愧是业绩最好的雇员，服务的客户公司有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75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家，因此业绩最突出。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业绩最好的雇员服务了哪些客户公司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8284AC-031D-4B89-9AD7-2DFEFA599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37529"/>
              </p:ext>
            </p:extLst>
          </p:nvPr>
        </p:nvGraphicFramePr>
        <p:xfrm>
          <a:off x="73036" y="865908"/>
          <a:ext cx="5011582" cy="4197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1582">
                  <a:extLst>
                    <a:ext uri="{9D8B030D-6E8A-4147-A177-3AD203B41FA5}">
                      <a16:colId xmlns:a16="http://schemas.microsoft.com/office/drawing/2014/main" val="3463904528"/>
                    </a:ext>
                  </a:extLst>
                </a:gridCol>
              </a:tblGrid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CompanyName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09194893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Alfreds Futterkiste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43869629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00" u="none" strike="noStrike">
                          <a:effectLst/>
                        </a:rPr>
                        <a:t>Ana Trujillo Emparedados y helados</a:t>
                      </a:r>
                      <a:endParaRPr lang="es-E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77192130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Antonio Moreno Taquer</a:t>
                      </a:r>
                      <a:r>
                        <a:rPr lang="zh-CN" altLang="en-US" sz="300" u="none" strike="noStrike">
                          <a:effectLst/>
                        </a:rPr>
                        <a:t>锟絘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09319386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Around the Horn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11142283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B's Beverages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3394385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Berglunds snabbk</a:t>
                      </a:r>
                      <a:r>
                        <a:rPr lang="zh-CN" altLang="en-US" sz="300" u="none" strike="noStrike">
                          <a:effectLst/>
                        </a:rPr>
                        <a:t>锟絧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3038817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Blauer See Delikatessen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20702737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Blondesddsl p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e et fils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61223198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Bon app'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21638928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Bottom-Dollar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7762137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</a:t>
                      </a:r>
                      <a:r>
                        <a:rPr lang="zh-CN" altLang="en-US" sz="300" u="none" strike="noStrike">
                          <a:effectLst/>
                        </a:rPr>
                        <a:t>锟絣</a:t>
                      </a:r>
                      <a:r>
                        <a:rPr lang="en-US" sz="300" u="none" strike="noStrike">
                          <a:effectLst/>
                        </a:rPr>
                        <a:t>ido Comidas preparadas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73846353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Cactus Comidas para llevar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7381218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Centro comercial Moctezuma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20464988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Chop-suey Chinese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11025129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Com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cio Mineiro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41002831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Die Wandernde Kuh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5902141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Drachenblut Delikatessen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66522979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Eastern Connection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24075169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Ernst Handel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10330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Familia Arquibaldo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70839662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Folies gourmandes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3036955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Folk och f</a:t>
                      </a:r>
                      <a:r>
                        <a:rPr lang="zh-CN" altLang="en-US" sz="300" u="none" strike="noStrike">
                          <a:effectLst/>
                        </a:rPr>
                        <a:t>锟</a:t>
                      </a:r>
                      <a:r>
                        <a:rPr lang="en-US" altLang="zh-CN" sz="300" u="none" strike="noStrike">
                          <a:effectLst/>
                        </a:rPr>
                        <a:t>?</a:t>
                      </a:r>
                      <a:r>
                        <a:rPr lang="en-US" sz="300" u="none" strike="noStrike">
                          <a:effectLst/>
                        </a:rPr>
                        <a:t>HB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80662586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Franchi S.p.A.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21253729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Frankenversand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62567431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00" u="none" strike="noStrike">
                          <a:effectLst/>
                        </a:rPr>
                        <a:t>Furia Bacalhau e Frutos do Mar</a:t>
                      </a:r>
                      <a:endParaRPr lang="pt-BR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1126950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Galer</a:t>
                      </a:r>
                      <a:r>
                        <a:rPr lang="zh-CN" altLang="en-US" sz="300" u="none" strike="noStrike">
                          <a:effectLst/>
                        </a:rPr>
                        <a:t>锟絘 </a:t>
                      </a:r>
                      <a:r>
                        <a:rPr lang="en-US" sz="300" u="none" strike="noStrike">
                          <a:effectLst/>
                        </a:rPr>
                        <a:t>del gastr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omo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74959243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Godos Cocina T</a:t>
                      </a:r>
                      <a:r>
                        <a:rPr lang="zh-CN" altLang="en-US" sz="300" u="none" strike="noStrike">
                          <a:effectLst/>
                        </a:rPr>
                        <a:t>锟絧</a:t>
                      </a:r>
                      <a:r>
                        <a:rPr lang="en-US" sz="300" u="none" strike="noStrike">
                          <a:effectLst/>
                        </a:rPr>
                        <a:t>ica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9734463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Gourmet Lanchonetes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26585699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Great Lakes Food Market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99516314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HILARION-Abastos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54472854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Hanari Carnes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58245209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Hungry Coyote Import Store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46198267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Hungry Owl All-Night Grocers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19161960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Island Trading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90246686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K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iglich 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75248863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LILA-Supermercado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69646296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LINO-Delicateses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95304877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La corne d'abondance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576717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La maison d'Asie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99310997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Lehmanns Marktstand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5966431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Let's Stop N Shop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77222589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Lonesome Pine Restaurant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98889498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Magazzini Alimentari Riuniti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9761019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Maison Dewey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7302935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Morgenstern Gesundkost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29349382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e Paillarde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1594007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Oc</a:t>
                      </a:r>
                      <a:r>
                        <a:rPr lang="zh-CN" altLang="en-US" sz="300" u="none" strike="noStrike">
                          <a:effectLst/>
                        </a:rPr>
                        <a:t>锟絘</a:t>
                      </a:r>
                      <a:r>
                        <a:rPr lang="en-US" sz="300" u="none" strike="noStrike">
                          <a:effectLst/>
                        </a:rPr>
                        <a:t>no Atl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tico Ltda.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33126422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Old World Delicatessen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05183619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Ottilies K</a:t>
                      </a:r>
                      <a:r>
                        <a:rPr lang="zh-CN" altLang="en-US" sz="300" u="none" strike="noStrike">
                          <a:effectLst/>
                        </a:rPr>
                        <a:t>锟絪</a:t>
                      </a:r>
                      <a:r>
                        <a:rPr lang="en-US" sz="300" u="none" strike="noStrike">
                          <a:effectLst/>
                        </a:rPr>
                        <a:t>eladen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51580596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Piccolo und mehr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15465316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QUICK-Stop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05578598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Que Del</a:t>
                      </a:r>
                      <a:r>
                        <a:rPr lang="zh-CN" altLang="en-US" sz="300" u="none" strike="noStrike">
                          <a:effectLst/>
                        </a:rPr>
                        <a:t>锟絚</a:t>
                      </a:r>
                      <a:r>
                        <a:rPr lang="en-US" sz="300" u="none" strike="noStrike">
                          <a:effectLst/>
                        </a:rPr>
                        <a:t>ia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2488665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Queen Cozinha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77590533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Rancho grande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82127334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Rattlesnake Canyon Grocery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77977676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Reggiani Caseifici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49612618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Ricardo Adocicados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71427143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Richter Supermarkt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6377369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Romero y tomillo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0204682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Save-a-lot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3309333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Simons bistro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83313680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Split Rail Beer &amp; Ale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125924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Supr</a:t>
                      </a:r>
                      <a:r>
                        <a:rPr lang="zh-CN" altLang="en-US" sz="300" u="none" strike="noStrike">
                          <a:effectLst/>
                        </a:rPr>
                        <a:t>锟絤</a:t>
                      </a:r>
                      <a:r>
                        <a:rPr lang="en-US" sz="300" u="none" strike="noStrike">
                          <a:effectLst/>
                        </a:rPr>
                        <a:t>es d</a:t>
                      </a:r>
                      <a:r>
                        <a:rPr lang="zh-CN" altLang="en-US" sz="300" u="none" strike="noStrike">
                          <a:effectLst/>
                        </a:rPr>
                        <a:t>锟絣</a:t>
                      </a:r>
                      <a:r>
                        <a:rPr lang="en-US" sz="300" u="none" strike="noStrike">
                          <a:effectLst/>
                        </a:rPr>
                        <a:t>ices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40714434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The Cracker Box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6809458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Toms Spezialit</a:t>
                      </a:r>
                      <a:r>
                        <a:rPr lang="zh-CN" altLang="en-US" sz="300" u="none" strike="noStrike">
                          <a:effectLst/>
                        </a:rPr>
                        <a:t>锟絫</a:t>
                      </a:r>
                      <a:r>
                        <a:rPr lang="en-US" sz="300" u="none" strike="noStrike">
                          <a:effectLst/>
                        </a:rPr>
                        <a:t>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11312030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Tortuga Restaurante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0047068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Tradi</a:t>
                      </a:r>
                      <a:r>
                        <a:rPr lang="zh-CN" altLang="en-US" sz="300" u="none" strike="noStrike">
                          <a:effectLst/>
                        </a:rPr>
                        <a:t>锟斤拷</a:t>
                      </a:r>
                      <a:r>
                        <a:rPr lang="en-US" sz="300" u="none" strike="noStrike">
                          <a:effectLst/>
                        </a:rPr>
                        <a:t>o Hipermercados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41833345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Trail's Head Gourmet Provisioners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2252863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Vaffeljernet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50065774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Victuailles en stock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41939863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Wartian Herkku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49063033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Wellington Importadora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33787221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White Clover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6092543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Wilman Kala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82214124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 dirty="0">
                          <a:effectLst/>
                        </a:rPr>
                        <a:t>Wolski  </a:t>
                      </a:r>
                      <a:r>
                        <a:rPr lang="en-US" sz="300" u="none" strike="noStrike" dirty="0" err="1">
                          <a:effectLst/>
                        </a:rPr>
                        <a:t>Zajazd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098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6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49"/>
            <a:ext cx="3591300" cy="341990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左图显示的是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大采购金额最大的客户公司，其中前三名的采购金额超过了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采购金额最大的前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名客户公司名称和订单总金额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9798DA27-E50E-40F0-A88C-44A03F6E6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716275"/>
              </p:ext>
            </p:extLst>
          </p:nvPr>
        </p:nvGraphicFramePr>
        <p:xfrm>
          <a:off x="394500" y="1309255"/>
          <a:ext cx="4350112" cy="3419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采购金额最大的前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个客户公司采购的产品种类五花八门，大家也不尽相同。不过几乎每个客户都会采购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Produce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Meat/Poultry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Dairy Products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等类型的产品。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采购金额最大的前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名客户公司采购了哪些产品种类，以及每个产品种类的采购额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8B03DA8-7837-4C4E-87AE-21E85C9D1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71660"/>
              </p:ext>
            </p:extLst>
          </p:nvPr>
        </p:nvGraphicFramePr>
        <p:xfrm>
          <a:off x="277758" y="1418450"/>
          <a:ext cx="4753842" cy="351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左图显示的这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家公司，批发商负责与它们对接的雇员都超过了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个人，结合上面的分析来看，很多都是大客户。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哪些客户公司负责处理订单的雇员超过</a:t>
            </a:r>
            <a:r>
              <a:rPr lang="en-US" altLang="zh-CN" sz="1800" b="1" dirty="0">
                <a:solidFill>
                  <a:schemeClr val="bg1"/>
                </a:solidFill>
              </a:rPr>
              <a:t>15</a:t>
            </a:r>
            <a:r>
              <a:rPr lang="zh-CN" altLang="en-US" sz="1800" b="1" dirty="0">
                <a:solidFill>
                  <a:schemeClr val="bg1"/>
                </a:solidFill>
              </a:rPr>
              <a:t>个人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4E88C83-AD6F-487C-A308-781F58FDF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562815"/>
              </p:ext>
            </p:extLst>
          </p:nvPr>
        </p:nvGraphicFramePr>
        <p:xfrm>
          <a:off x="233204" y="1253837"/>
          <a:ext cx="4671796" cy="3604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供应商提供的产品种类基本上都在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种以内。能提供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4-5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种产品的供应商只有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家，其他大部分的提供的产品种类数量都在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或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以下。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供应商提供的产品种类数量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FCBD039-25FD-4E39-856C-DF325D6A3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961377"/>
              </p:ext>
            </p:extLst>
          </p:nvPr>
        </p:nvGraphicFramePr>
        <p:xfrm>
          <a:off x="151749" y="1073727"/>
          <a:ext cx="4808178" cy="3571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867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贡献最大的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大供应商如图所示，排前三名的订单总额超过了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美元，最少的也有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贡献最大的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大供应商公司名及其订单总金额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47407D2-BB0A-4903-B0D8-0435F67609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996777"/>
              </p:ext>
            </p:extLst>
          </p:nvPr>
        </p:nvGraphicFramePr>
        <p:xfrm>
          <a:off x="298579" y="1025288"/>
          <a:ext cx="4606421" cy="3858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142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贡献最大的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大供应商供应的产品种类不尽相同。有的仅仅供应一类产品，比如仅供应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，或者仅供应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Dairy Products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。有的公司则供应多样化的产品。比如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Pavlova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公司供应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种类型的产品。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贡献最大的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大供应商供应了哪些产品种类，以及每个产品种类订单总金额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0ABC8EE-C13A-4F34-A172-B4BFCA1A8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208815"/>
              </p:ext>
            </p:extLst>
          </p:nvPr>
        </p:nvGraphicFramePr>
        <p:xfrm>
          <a:off x="182962" y="1066801"/>
          <a:ext cx="4848638" cy="3593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895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供应商供应的每种产品中预定量（需求量）是不相同的，比如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Exotic Liquids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公司的平均订单量最高，其中只有两种订单，一种是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，一种是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。其他大部分供应商的订单都是一种商品。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供应商每种产品种类的平均预订量是多少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E1731B1-3E70-4CF6-B4D4-582066883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9777"/>
              </p:ext>
            </p:extLst>
          </p:nvPr>
        </p:nvGraphicFramePr>
        <p:xfrm>
          <a:off x="58683" y="1052946"/>
          <a:ext cx="5025935" cy="3698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99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需求量排前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的产品如图所示，它们的需求量都超过了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产品需求量排前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名的有哪些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52BEE5FA-CD3C-4789-B44B-20D3E2A84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009340"/>
              </p:ext>
            </p:extLst>
          </p:nvPr>
        </p:nvGraphicFramePr>
        <p:xfrm>
          <a:off x="88146" y="1323109"/>
          <a:ext cx="4816854" cy="3167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41901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1102</Words>
  <Application>Microsoft Office PowerPoint</Application>
  <PresentationFormat>全屏显示(16:9)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Open Sans</vt:lpstr>
      <vt:lpstr>等线</vt:lpstr>
      <vt:lpstr>Arial</vt:lpstr>
      <vt:lpstr>simple-light-2</vt:lpstr>
      <vt:lpstr>  哪些公司的采购订单是从超过10个国家运输来的？</vt:lpstr>
      <vt:lpstr>  采购金额最大的前10名客户公司名称和订单总金额</vt:lpstr>
      <vt:lpstr>  采购金额最大的前10名客户公司采购了哪些产品种类，以及每个产品种类的采购额</vt:lpstr>
      <vt:lpstr>  哪些客户公司负责处理订单的雇员超过15个人</vt:lpstr>
      <vt:lpstr>供应商提供的产品种类数量</vt:lpstr>
      <vt:lpstr>贡献最大的10大供应商公司名及其订单总金额</vt:lpstr>
      <vt:lpstr>贡献最大的10大供应商供应了哪些产品种类，以及每个产品种类订单总金额</vt:lpstr>
      <vt:lpstr>供应商每种产品种类的平均预订量是多少</vt:lpstr>
      <vt:lpstr>产品需求量排前10名的有哪些</vt:lpstr>
      <vt:lpstr>哪些产品的销售额在增长</vt:lpstr>
      <vt:lpstr>需求量排前10名的产品分别有多少供应商供货</vt:lpstr>
      <vt:lpstr>每种类型有多少个产品</vt:lpstr>
      <vt:lpstr>业绩最好的雇员姓名以及他的销售额</vt:lpstr>
      <vt:lpstr>业绩最好的雇员来自哪个国家</vt:lpstr>
      <vt:lpstr>业绩最好的雇员销售哪些种类产品</vt:lpstr>
      <vt:lpstr>业绩最好的雇员服务了哪些客户公司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18</cp:revision>
  <dcterms:modified xsi:type="dcterms:W3CDTF">2018-12-21T10:38:51Z</dcterms:modified>
</cp:coreProperties>
</file>