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5143500" type="screen16x9"/>
  <p:notesSz cx="6858000" cy="9144000"/>
  <p:embeddedFontLst>
    <p:embeddedFont>
      <p:font typeface="等线" panose="02010600030101010101" pitchFamily="2" charset="-122"/>
      <p:regular r:id="rId19"/>
      <p:bold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26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ecome-business-analyst\P4_CreateReportDB\customer_by_ship_count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ecome-business-analyst\P4_CreateReportDB\order_date_sum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ecome-business-analyst\P4_CreateReportDB\top_products_supplier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ecome-business-analyst\P4_CreateReportDB\category_count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ecome-business-analyst\P4_CreateReportDB\top_employee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ecome-business-analyst\P4_CreateReportDB\top_employee_category_count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ecome-business-analyst\P4_CreateReportDB\top_customer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ecome-business-analyst\P4_CreateReportDB\top_customer_categori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ecome-business-analyst\P4_CreateReportDB\order_employe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ecome-business-analyst\P4_CreateReportDB\supplier_categori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ecome-business-analyst\P4_CreateReportDB\top_supplier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ecome-business-analyst\P4_CreateReportDB\top_suppliers_categori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ecome-business-analyst\P4_CreateReportDB\supplier_avg_uni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ecome-business-analyst\P4_CreateReportDB\top_produc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CN"/>
              <a:t>货运国家数量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customer_by_ship_country!$B$1</c:f>
              <c:strCache>
                <c:ptCount val="1"/>
                <c:pt idx="0">
                  <c:v>ShipCountryNum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customer_by_ship_country!$A$2:$A$29</c:f>
              <c:strCache>
                <c:ptCount val="28"/>
                <c:pt idx="0">
                  <c:v>Save-a-lot Markets</c:v>
                </c:pt>
                <c:pt idx="1">
                  <c:v>Ernst Handel</c:v>
                </c:pt>
                <c:pt idx="2">
                  <c:v>QUICK-Stop</c:v>
                </c:pt>
                <c:pt idx="3">
                  <c:v>Folk och f锟?HB</c:v>
                </c:pt>
                <c:pt idx="4">
                  <c:v>Hungry Owl All-Night Grocers</c:v>
                </c:pt>
                <c:pt idx="5">
                  <c:v>Berglunds snabbk锟絧</c:v>
                </c:pt>
                <c:pt idx="6">
                  <c:v>HILARION-Abastos</c:v>
                </c:pt>
                <c:pt idx="7">
                  <c:v>Rattlesnake Canyon Grocery</c:v>
                </c:pt>
                <c:pt idx="8">
                  <c:v>Bon app'</c:v>
                </c:pt>
                <c:pt idx="9">
                  <c:v>Frankenversand</c:v>
                </c:pt>
                <c:pt idx="10">
                  <c:v>Lehmanns Marktstand</c:v>
                </c:pt>
                <c:pt idx="11">
                  <c:v>Wartian Herkku</c:v>
                </c:pt>
                <c:pt idx="12">
                  <c:v>Bottom-Dollar Markets</c:v>
                </c:pt>
                <c:pt idx="13">
                  <c:v>Hanari Carnes</c:v>
                </c:pt>
                <c:pt idx="14">
                  <c:v>K锟絥iglich Essen</c:v>
                </c:pt>
                <c:pt idx="15">
                  <c:v>LILA-Supermercado</c:v>
                </c:pt>
                <c:pt idx="16">
                  <c:v>La maison d'Asie</c:v>
                </c:pt>
                <c:pt idx="17">
                  <c:v>White Clover Markets</c:v>
                </c:pt>
                <c:pt idx="18">
                  <c:v>Around the Horn</c:v>
                </c:pt>
                <c:pt idx="19">
                  <c:v>M锟絩e Paillarde</c:v>
                </c:pt>
                <c:pt idx="20">
                  <c:v>Queen Cozinha</c:v>
                </c:pt>
                <c:pt idx="21">
                  <c:v>LINO-Delicateses</c:v>
                </c:pt>
                <c:pt idx="22">
                  <c:v>Reggiani Caseifici</c:v>
                </c:pt>
                <c:pt idx="23">
                  <c:v>Supr锟絤es d锟絣ices</c:v>
                </c:pt>
                <c:pt idx="24">
                  <c:v>Blondesddsl p锟絩e et fils</c:v>
                </c:pt>
                <c:pt idx="25">
                  <c:v>Great Lakes Food Market</c:v>
                </c:pt>
                <c:pt idx="26">
                  <c:v>Ricardo Adocicados</c:v>
                </c:pt>
                <c:pt idx="27">
                  <c:v>Vaffeljernet</c:v>
                </c:pt>
              </c:strCache>
            </c:strRef>
          </c:cat>
          <c:val>
            <c:numRef>
              <c:f>customer_by_ship_country!$B$2:$B$29</c:f>
              <c:numCache>
                <c:formatCode>General</c:formatCode>
                <c:ptCount val="28"/>
                <c:pt idx="0">
                  <c:v>31</c:v>
                </c:pt>
                <c:pt idx="1">
                  <c:v>30</c:v>
                </c:pt>
                <c:pt idx="2">
                  <c:v>28</c:v>
                </c:pt>
                <c:pt idx="3">
                  <c:v>19</c:v>
                </c:pt>
                <c:pt idx="4">
                  <c:v>19</c:v>
                </c:pt>
                <c:pt idx="5">
                  <c:v>18</c:v>
                </c:pt>
                <c:pt idx="6">
                  <c:v>18</c:v>
                </c:pt>
                <c:pt idx="7">
                  <c:v>18</c:v>
                </c:pt>
                <c:pt idx="8">
                  <c:v>17</c:v>
                </c:pt>
                <c:pt idx="9">
                  <c:v>15</c:v>
                </c:pt>
                <c:pt idx="10">
                  <c:v>15</c:v>
                </c:pt>
                <c:pt idx="11">
                  <c:v>15</c:v>
                </c:pt>
                <c:pt idx="12">
                  <c:v>14</c:v>
                </c:pt>
                <c:pt idx="13">
                  <c:v>14</c:v>
                </c:pt>
                <c:pt idx="14">
                  <c:v>14</c:v>
                </c:pt>
                <c:pt idx="15">
                  <c:v>14</c:v>
                </c:pt>
                <c:pt idx="16">
                  <c:v>14</c:v>
                </c:pt>
                <c:pt idx="17">
                  <c:v>14</c:v>
                </c:pt>
                <c:pt idx="18">
                  <c:v>13</c:v>
                </c:pt>
                <c:pt idx="19">
                  <c:v>13</c:v>
                </c:pt>
                <c:pt idx="20">
                  <c:v>13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  <c:pt idx="24">
                  <c:v>11</c:v>
                </c:pt>
                <c:pt idx="25">
                  <c:v>11</c:v>
                </c:pt>
                <c:pt idx="26">
                  <c:v>11</c:v>
                </c:pt>
                <c:pt idx="27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3B-4E74-9278-703C9AFD2E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753498592"/>
        <c:axId val="753499248"/>
      </c:barChart>
      <c:catAx>
        <c:axId val="753498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53499248"/>
        <c:crosses val="autoZero"/>
        <c:auto val="1"/>
        <c:lblAlgn val="ctr"/>
        <c:lblOffset val="100"/>
        <c:noMultiLvlLbl val="0"/>
      </c:catAx>
      <c:valAx>
        <c:axId val="753499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53498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[order_date_sum.xlsx]Sheet1!数据透视表1</c:name>
    <c:fmtId val="8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6"/>
      </c:pivotFmt>
      <c:pivotFmt>
        <c:idx val="7"/>
      </c:pivotFmt>
      <c:pivotFmt>
        <c:idx val="8"/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10"/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22"/>
      </c:pivotFmt>
      <c:pivotFmt>
        <c:idx val="23"/>
      </c:pivotFmt>
      <c:pivotFmt>
        <c:idx val="24"/>
      </c:pivotFmt>
      <c:pivotFmt>
        <c:idx val="25"/>
      </c:pivotFmt>
      <c:pivotFmt>
        <c:idx val="26"/>
      </c:pivotFmt>
      <c:pivotFmt>
        <c:idx val="27"/>
      </c:pivotFmt>
      <c:pivotFmt>
        <c:idx val="28"/>
      </c:pivotFmt>
      <c:pivotFmt>
        <c:idx val="29"/>
      </c:pivotFmt>
      <c:pivotFmt>
        <c:idx val="30"/>
      </c:pivotFmt>
      <c:pivotFmt>
        <c:idx val="31"/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33"/>
      </c:pivotFmt>
      <c:pivotFmt>
        <c:idx val="34"/>
      </c:pivotFmt>
      <c:pivotFmt>
        <c:idx val="35"/>
      </c:pivotFmt>
      <c:pivotFmt>
        <c:idx val="36"/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39"/>
      </c:pivotFmt>
      <c:pivotFmt>
        <c:idx val="40"/>
      </c:pivotFmt>
      <c:pivotFmt>
        <c:idx val="41"/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43"/>
      </c:pivotFmt>
      <c:pivotFmt>
        <c:idx val="44"/>
      </c:pivotFmt>
      <c:pivotFmt>
        <c:idx val="45"/>
      </c:pivotFmt>
      <c:pivotFmt>
        <c:idx val="46"/>
      </c:pivotFmt>
      <c:pivotFmt>
        <c:idx val="47"/>
      </c:pivotFmt>
      <c:pivotFmt>
        <c:idx val="48"/>
      </c:pivotFmt>
      <c:pivotFmt>
        <c:idx val="49"/>
      </c:pivotFmt>
      <c:pivotFmt>
        <c:idx val="50"/>
      </c:pivotFmt>
      <c:pivotFmt>
        <c:idx val="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53"/>
      </c:pivotFmt>
      <c:pivotFmt>
        <c:idx val="54"/>
      </c:pivotFmt>
      <c:pivotFmt>
        <c:idx val="55"/>
      </c:pivotFmt>
      <c:pivotFmt>
        <c:idx val="56"/>
      </c:pivotFmt>
      <c:pivotFmt>
        <c:idx val="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58"/>
      </c:pivotFmt>
      <c:pivotFmt>
        <c:idx val="59"/>
      </c:pivotFmt>
      <c:pivotFmt>
        <c:idx val="60"/>
      </c:pivotFmt>
      <c:pivotFmt>
        <c:idx val="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62"/>
      </c:pivotFmt>
      <c:pivotFmt>
        <c:idx val="63"/>
      </c:pivotFmt>
      <c:pivotFmt>
        <c:idx val="64"/>
      </c:pivotFmt>
      <c:pivotFmt>
        <c:idx val="65"/>
      </c:pivotFmt>
      <c:pivotFmt>
        <c:idx val="66"/>
      </c:pivotFmt>
      <c:pivotFmt>
        <c:idx val="67"/>
      </c:pivotFmt>
      <c:pivotFmt>
        <c:idx val="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69"/>
      </c:pivotFmt>
      <c:pivotFmt>
        <c:idx val="70"/>
      </c:pivotFmt>
      <c:pivotFmt>
        <c:idx val="71"/>
      </c:pivotFmt>
      <c:pivotFmt>
        <c:idx val="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73"/>
      </c:pivotFmt>
      <c:pivotFmt>
        <c:idx val="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76"/>
      </c:pivotFmt>
      <c:pivotFmt>
        <c:idx val="77"/>
      </c:pivotFmt>
      <c:pivotFmt>
        <c:idx val="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Chai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Sheet1!$A$5:$A$8</c:f>
              <c:strCache>
                <c:ptCount val="3"/>
                <c:pt idx="0">
                  <c:v>2014年</c:v>
                </c:pt>
                <c:pt idx="1">
                  <c:v>2015年</c:v>
                </c:pt>
                <c:pt idx="2">
                  <c:v>2016年</c:v>
                </c:pt>
              </c:strCache>
            </c:strRef>
          </c:cat>
          <c:val>
            <c:numRef>
              <c:f>Sheet1!$B$5:$B$8</c:f>
              <c:numCache>
                <c:formatCode>General</c:formatCode>
                <c:ptCount val="3"/>
                <c:pt idx="0">
                  <c:v>1605.6</c:v>
                </c:pt>
                <c:pt idx="1">
                  <c:v>4887</c:v>
                </c:pt>
                <c:pt idx="2">
                  <c:v>6295.5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AD-469D-AB87-FD7451D8CE7D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Chef Anton's Gumbo Mix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Sheet1!$A$5:$A$8</c:f>
              <c:strCache>
                <c:ptCount val="3"/>
                <c:pt idx="0">
                  <c:v>2014年</c:v>
                </c:pt>
                <c:pt idx="1">
                  <c:v>2015年</c:v>
                </c:pt>
                <c:pt idx="2">
                  <c:v>2016年</c:v>
                </c:pt>
              </c:strCache>
            </c:strRef>
          </c:cat>
          <c:val>
            <c:numRef>
              <c:f>Sheet1!$C$5:$C$8</c:f>
              <c:numCache>
                <c:formatCode>General</c:formatCode>
                <c:ptCount val="3"/>
                <c:pt idx="0">
                  <c:v>1931.2</c:v>
                </c:pt>
                <c:pt idx="1">
                  <c:v>373.625</c:v>
                </c:pt>
                <c:pt idx="2">
                  <c:v>3042.375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AD-469D-AB87-FD7451D8CE7D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C锟絫e de Blaye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Sheet1!$A$5:$A$8</c:f>
              <c:strCache>
                <c:ptCount val="3"/>
                <c:pt idx="0">
                  <c:v>2014年</c:v>
                </c:pt>
                <c:pt idx="1">
                  <c:v>2015年</c:v>
                </c:pt>
                <c:pt idx="2">
                  <c:v>2016年</c:v>
                </c:pt>
              </c:strCache>
            </c:strRef>
          </c:cat>
          <c:val>
            <c:numRef>
              <c:f>Sheet1!$D$5:$D$8</c:f>
              <c:numCache>
                <c:formatCode>General</c:formatCode>
                <c:ptCount val="3"/>
                <c:pt idx="0">
                  <c:v>24874.400000000001</c:v>
                </c:pt>
                <c:pt idx="1">
                  <c:v>49198.084999999999</c:v>
                </c:pt>
                <c:pt idx="2">
                  <c:v>67324.25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AD-469D-AB87-FD7451D8CE7D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Escargots de Bourgogne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Sheet1!$A$5:$A$8</c:f>
              <c:strCache>
                <c:ptCount val="3"/>
                <c:pt idx="0">
                  <c:v>2014年</c:v>
                </c:pt>
                <c:pt idx="1">
                  <c:v>2015年</c:v>
                </c:pt>
                <c:pt idx="2">
                  <c:v>2016年</c:v>
                </c:pt>
              </c:strCache>
            </c:strRef>
          </c:cat>
          <c:val>
            <c:numRef>
              <c:f>Sheet1!$E$5:$E$8</c:f>
              <c:numCache>
                <c:formatCode>General</c:formatCode>
                <c:ptCount val="3"/>
                <c:pt idx="0">
                  <c:v>1378</c:v>
                </c:pt>
                <c:pt idx="1">
                  <c:v>2076.2750000000001</c:v>
                </c:pt>
                <c:pt idx="2">
                  <c:v>2427.4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5AD-469D-AB87-FD7451D8CE7D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Grandma's Boysenberry Spread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Sheet1!$A$5:$A$8</c:f>
              <c:strCache>
                <c:ptCount val="3"/>
                <c:pt idx="0">
                  <c:v>2014年</c:v>
                </c:pt>
                <c:pt idx="1">
                  <c:v>2015年</c:v>
                </c:pt>
                <c:pt idx="2">
                  <c:v>2016年</c:v>
                </c:pt>
              </c:strCache>
            </c:strRef>
          </c:cat>
          <c:val>
            <c:numRef>
              <c:f>Sheet1!$F$5:$F$8</c:f>
              <c:numCache>
                <c:formatCode>General</c:formatCode>
                <c:ptCount val="3"/>
                <c:pt idx="0">
                  <c:v>720</c:v>
                </c:pt>
                <c:pt idx="1">
                  <c:v>2500</c:v>
                </c:pt>
                <c:pt idx="2">
                  <c:v>3917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5AD-469D-AB87-FD7451D8CE7D}"/>
            </c:ext>
          </c:extLst>
        </c:ser>
        <c:ser>
          <c:idx val="5"/>
          <c:order val="5"/>
          <c:tx>
            <c:strRef>
              <c:f>Sheet1!$G$3:$G$4</c:f>
              <c:strCache>
                <c:ptCount val="1"/>
                <c:pt idx="0">
                  <c:v>Gravad lax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Sheet1!$A$5:$A$8</c:f>
              <c:strCache>
                <c:ptCount val="3"/>
                <c:pt idx="0">
                  <c:v>2014年</c:v>
                </c:pt>
                <c:pt idx="1">
                  <c:v>2015年</c:v>
                </c:pt>
                <c:pt idx="2">
                  <c:v>2016年</c:v>
                </c:pt>
              </c:strCache>
            </c:strRef>
          </c:cat>
          <c:val>
            <c:numRef>
              <c:f>Sheet1!$G$5:$G$8</c:f>
              <c:numCache>
                <c:formatCode>General</c:formatCode>
                <c:ptCount val="3"/>
                <c:pt idx="0">
                  <c:v>603.19999999999993</c:v>
                </c:pt>
                <c:pt idx="1">
                  <c:v>629.20000000000005</c:v>
                </c:pt>
                <c:pt idx="2">
                  <c:v>1456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5AD-469D-AB87-FD7451D8CE7D}"/>
            </c:ext>
          </c:extLst>
        </c:ser>
        <c:ser>
          <c:idx val="6"/>
          <c:order val="6"/>
          <c:tx>
            <c:strRef>
              <c:f>Sheet1!$H$3:$H$4</c:f>
              <c:strCache>
                <c:ptCount val="1"/>
                <c:pt idx="0">
                  <c:v>Guaran锟?Fant锟絪tica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Sheet1!$A$5:$A$8</c:f>
              <c:strCache>
                <c:ptCount val="3"/>
                <c:pt idx="0">
                  <c:v>2014年</c:v>
                </c:pt>
                <c:pt idx="1">
                  <c:v>2015年</c:v>
                </c:pt>
                <c:pt idx="2">
                  <c:v>2016年</c:v>
                </c:pt>
              </c:strCache>
            </c:strRef>
          </c:cat>
          <c:val>
            <c:numRef>
              <c:f>Sheet1!$H$5:$H$8</c:f>
              <c:numCache>
                <c:formatCode>General</c:formatCode>
                <c:ptCount val="3"/>
                <c:pt idx="0">
                  <c:v>556.74</c:v>
                </c:pt>
                <c:pt idx="1">
                  <c:v>1630.1249999999998</c:v>
                </c:pt>
                <c:pt idx="2">
                  <c:v>2317.5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5AD-469D-AB87-FD7451D8CE7D}"/>
            </c:ext>
          </c:extLst>
        </c:ser>
        <c:ser>
          <c:idx val="7"/>
          <c:order val="7"/>
          <c:tx>
            <c:strRef>
              <c:f>Sheet1!$I$3:$I$4</c:f>
              <c:strCache>
                <c:ptCount val="1"/>
                <c:pt idx="0">
                  <c:v>Laughing Lumberjack Lager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Sheet1!$A$5:$A$8</c:f>
              <c:strCache>
                <c:ptCount val="3"/>
                <c:pt idx="0">
                  <c:v>2014年</c:v>
                </c:pt>
                <c:pt idx="1">
                  <c:v>2015年</c:v>
                </c:pt>
                <c:pt idx="2">
                  <c:v>2016年</c:v>
                </c:pt>
              </c:strCache>
            </c:strRef>
          </c:cat>
          <c:val>
            <c:numRef>
              <c:f>Sheet1!$I$5:$I$8</c:f>
              <c:numCache>
                <c:formatCode>General</c:formatCode>
                <c:ptCount val="3"/>
                <c:pt idx="0">
                  <c:v>42</c:v>
                </c:pt>
                <c:pt idx="1">
                  <c:v>910</c:v>
                </c:pt>
                <c:pt idx="2">
                  <c:v>1444.8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5AD-469D-AB87-FD7451D8CE7D}"/>
            </c:ext>
          </c:extLst>
        </c:ser>
        <c:ser>
          <c:idx val="8"/>
          <c:order val="8"/>
          <c:tx>
            <c:strRef>
              <c:f>Sheet1!$J$3:$J$4</c:f>
              <c:strCache>
                <c:ptCount val="1"/>
                <c:pt idx="0">
                  <c:v>Mascarpone Fabioli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Sheet1!$A$5:$A$8</c:f>
              <c:strCache>
                <c:ptCount val="3"/>
                <c:pt idx="0">
                  <c:v>2014年</c:v>
                </c:pt>
                <c:pt idx="1">
                  <c:v>2015年</c:v>
                </c:pt>
                <c:pt idx="2">
                  <c:v>2016年</c:v>
                </c:pt>
              </c:strCache>
            </c:strRef>
          </c:cat>
          <c:val>
            <c:numRef>
              <c:f>Sheet1!$J$5:$J$8</c:f>
              <c:numCache>
                <c:formatCode>General</c:formatCode>
                <c:ptCount val="3"/>
                <c:pt idx="0">
                  <c:v>1167.3600000000001</c:v>
                </c:pt>
                <c:pt idx="1">
                  <c:v>2668.8</c:v>
                </c:pt>
                <c:pt idx="2">
                  <c:v>4568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5AD-469D-AB87-FD7451D8CE7D}"/>
            </c:ext>
          </c:extLst>
        </c:ser>
        <c:ser>
          <c:idx val="9"/>
          <c:order val="9"/>
          <c:tx>
            <c:strRef>
              <c:f>Sheet1!$K$3:$K$4</c:f>
              <c:strCache>
                <c:ptCount val="1"/>
                <c:pt idx="0">
                  <c:v>Maxilaku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Sheet1!$A$5:$A$8</c:f>
              <c:strCache>
                <c:ptCount val="3"/>
                <c:pt idx="0">
                  <c:v>2014年</c:v>
                </c:pt>
                <c:pt idx="1">
                  <c:v>2015年</c:v>
                </c:pt>
                <c:pt idx="2">
                  <c:v>2016年</c:v>
                </c:pt>
              </c:strCache>
            </c:strRef>
          </c:cat>
          <c:val>
            <c:numRef>
              <c:f>Sheet1!$K$5:$K$8</c:f>
              <c:numCache>
                <c:formatCode>General</c:formatCode>
                <c:ptCount val="3"/>
                <c:pt idx="0">
                  <c:v>1920</c:v>
                </c:pt>
                <c:pt idx="1">
                  <c:v>3128.6</c:v>
                </c:pt>
                <c:pt idx="2">
                  <c:v>4196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5AD-469D-AB87-FD7451D8CE7D}"/>
            </c:ext>
          </c:extLst>
        </c:ser>
        <c:ser>
          <c:idx val="10"/>
          <c:order val="10"/>
          <c:tx>
            <c:strRef>
              <c:f>Sheet1!$L$3:$L$4</c:f>
              <c:strCache>
                <c:ptCount val="1"/>
                <c:pt idx="0">
                  <c:v>Northwoods Cranberry Sauce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Sheet1!$A$5:$A$8</c:f>
              <c:strCache>
                <c:ptCount val="3"/>
                <c:pt idx="0">
                  <c:v>2014年</c:v>
                </c:pt>
                <c:pt idx="1">
                  <c:v>2015年</c:v>
                </c:pt>
                <c:pt idx="2">
                  <c:v>2016年</c:v>
                </c:pt>
              </c:strCache>
            </c:strRef>
          </c:cat>
          <c:val>
            <c:numRef>
              <c:f>Sheet1!$L$5:$L$8</c:f>
              <c:numCache>
                <c:formatCode>General</c:formatCode>
                <c:ptCount val="3"/>
                <c:pt idx="0">
                  <c:v>3920</c:v>
                </c:pt>
                <c:pt idx="1">
                  <c:v>4260</c:v>
                </c:pt>
                <c:pt idx="2">
                  <c:v>4592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5AD-469D-AB87-FD7451D8CE7D}"/>
            </c:ext>
          </c:extLst>
        </c:ser>
        <c:ser>
          <c:idx val="11"/>
          <c:order val="11"/>
          <c:tx>
            <c:strRef>
              <c:f>Sheet1!$M$3:$M$4</c:f>
              <c:strCache>
                <c:ptCount val="1"/>
                <c:pt idx="0">
                  <c:v>Raclette Courdavault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Sheet1!$A$5:$A$8</c:f>
              <c:strCache>
                <c:ptCount val="3"/>
                <c:pt idx="0">
                  <c:v>2014年</c:v>
                </c:pt>
                <c:pt idx="1">
                  <c:v>2015年</c:v>
                </c:pt>
                <c:pt idx="2">
                  <c:v>2016年</c:v>
                </c:pt>
              </c:strCache>
            </c:strRef>
          </c:cat>
          <c:val>
            <c:numRef>
              <c:f>Sheet1!$M$5:$M$8</c:f>
              <c:numCache>
                <c:formatCode>General</c:formatCode>
                <c:ptCount val="3"/>
                <c:pt idx="0">
                  <c:v>9035.4000000000015</c:v>
                </c:pt>
                <c:pt idx="1">
                  <c:v>35775.300000000003</c:v>
                </c:pt>
                <c:pt idx="2">
                  <c:v>26345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5AD-469D-AB87-FD7451D8CE7D}"/>
            </c:ext>
          </c:extLst>
        </c:ser>
        <c:ser>
          <c:idx val="12"/>
          <c:order val="12"/>
          <c:tx>
            <c:strRef>
              <c:f>Sheet1!$N$3:$N$4</c:f>
              <c:strCache>
                <c:ptCount val="1"/>
                <c:pt idx="0">
                  <c:v>Ravioli Angelo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Sheet1!$A$5:$A$8</c:f>
              <c:strCache>
                <c:ptCount val="3"/>
                <c:pt idx="0">
                  <c:v>2014年</c:v>
                </c:pt>
                <c:pt idx="1">
                  <c:v>2015年</c:v>
                </c:pt>
                <c:pt idx="2">
                  <c:v>2016年</c:v>
                </c:pt>
              </c:strCache>
            </c:strRef>
          </c:cat>
          <c:val>
            <c:numRef>
              <c:f>Sheet1!$N$5:$N$8</c:f>
              <c:numCache>
                <c:formatCode>General</c:formatCode>
                <c:ptCount val="3"/>
                <c:pt idx="0">
                  <c:v>2063.1</c:v>
                </c:pt>
                <c:pt idx="1">
                  <c:v>2156.6999999999998</c:v>
                </c:pt>
                <c:pt idx="2">
                  <c:v>3441.75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5AD-469D-AB87-FD7451D8CE7D}"/>
            </c:ext>
          </c:extLst>
        </c:ser>
        <c:ser>
          <c:idx val="13"/>
          <c:order val="13"/>
          <c:tx>
            <c:strRef>
              <c:f>Sheet1!$O$3:$O$4</c:f>
              <c:strCache>
                <c:ptCount val="1"/>
                <c:pt idx="0">
                  <c:v>Sasquatch Ale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Sheet1!$A$5:$A$8</c:f>
              <c:strCache>
                <c:ptCount val="3"/>
                <c:pt idx="0">
                  <c:v>2014年</c:v>
                </c:pt>
                <c:pt idx="1">
                  <c:v>2015年</c:v>
                </c:pt>
                <c:pt idx="2">
                  <c:v>2016年</c:v>
                </c:pt>
              </c:strCache>
            </c:strRef>
          </c:cat>
          <c:val>
            <c:numRef>
              <c:f>Sheet1!$O$5:$O$8</c:f>
              <c:numCache>
                <c:formatCode>General</c:formatCode>
                <c:ptCount val="3"/>
                <c:pt idx="0">
                  <c:v>1002.4000000000001</c:v>
                </c:pt>
                <c:pt idx="1">
                  <c:v>2107</c:v>
                </c:pt>
                <c:pt idx="2">
                  <c:v>3241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95AD-469D-AB87-FD7451D8CE7D}"/>
            </c:ext>
          </c:extLst>
        </c:ser>
        <c:ser>
          <c:idx val="14"/>
          <c:order val="14"/>
          <c:tx>
            <c:strRef>
              <c:f>Sheet1!$P$3:$P$4</c:f>
              <c:strCache>
                <c:ptCount val="1"/>
                <c:pt idx="0">
                  <c:v>Sir Rodney's Marmalade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Sheet1!$A$5:$A$8</c:f>
              <c:strCache>
                <c:ptCount val="3"/>
                <c:pt idx="0">
                  <c:v>2014年</c:v>
                </c:pt>
                <c:pt idx="1">
                  <c:v>2015年</c:v>
                </c:pt>
                <c:pt idx="2">
                  <c:v>2016年</c:v>
                </c:pt>
              </c:strCache>
            </c:strRef>
          </c:cat>
          <c:val>
            <c:numRef>
              <c:f>Sheet1!$P$5:$P$8</c:f>
              <c:numCache>
                <c:formatCode>General</c:formatCode>
                <c:ptCount val="3"/>
                <c:pt idx="0">
                  <c:v>6544.7999999999993</c:v>
                </c:pt>
                <c:pt idx="1">
                  <c:v>7314.3</c:v>
                </c:pt>
                <c:pt idx="2">
                  <c:v>8704.26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5AD-469D-AB87-FD7451D8CE7D}"/>
            </c:ext>
          </c:extLst>
        </c:ser>
        <c:ser>
          <c:idx val="15"/>
          <c:order val="15"/>
          <c:tx>
            <c:strRef>
              <c:f>Sheet1!$Q$3:$Q$4</c:f>
              <c:strCache>
                <c:ptCount val="1"/>
                <c:pt idx="0">
                  <c:v>Th锟絩inger Rostbratwurst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Sheet1!$A$5:$A$8</c:f>
              <c:strCache>
                <c:ptCount val="3"/>
                <c:pt idx="0">
                  <c:v>2014年</c:v>
                </c:pt>
                <c:pt idx="1">
                  <c:v>2015年</c:v>
                </c:pt>
                <c:pt idx="2">
                  <c:v>2016年</c:v>
                </c:pt>
              </c:strCache>
            </c:strRef>
          </c:cat>
          <c:val>
            <c:numRef>
              <c:f>Sheet1!$Q$5:$Q$8</c:f>
              <c:numCache>
                <c:formatCode>General</c:formatCode>
                <c:ptCount val="3"/>
                <c:pt idx="0">
                  <c:v>11929.5</c:v>
                </c:pt>
                <c:pt idx="1">
                  <c:v>34755.913</c:v>
                </c:pt>
                <c:pt idx="2">
                  <c:v>33683.258999999998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95AD-469D-AB87-FD7451D8CE7D}"/>
            </c:ext>
          </c:extLst>
        </c:ser>
        <c:ser>
          <c:idx val="16"/>
          <c:order val="16"/>
          <c:tx>
            <c:strRef>
              <c:f>Sheet1!$R$3:$R$4</c:f>
              <c:strCache>
                <c:ptCount val="1"/>
                <c:pt idx="0">
                  <c:v>Uncle Bob's Organic Dried Pears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Sheet1!$A$5:$A$8</c:f>
              <c:strCache>
                <c:ptCount val="3"/>
                <c:pt idx="0">
                  <c:v>2014年</c:v>
                </c:pt>
                <c:pt idx="1">
                  <c:v>2015年</c:v>
                </c:pt>
                <c:pt idx="2">
                  <c:v>2016年</c:v>
                </c:pt>
              </c:strCache>
            </c:strRef>
          </c:cat>
          <c:val>
            <c:numRef>
              <c:f>Sheet1!$R$5:$R$8</c:f>
              <c:numCache>
                <c:formatCode>General</c:formatCode>
                <c:ptCount val="3"/>
                <c:pt idx="0">
                  <c:v>552</c:v>
                </c:pt>
                <c:pt idx="1">
                  <c:v>9186.2999999999993</c:v>
                </c:pt>
                <c:pt idx="2">
                  <c:v>12306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95AD-469D-AB87-FD7451D8CE7D}"/>
            </c:ext>
          </c:extLst>
        </c:ser>
        <c:ser>
          <c:idx val="17"/>
          <c:order val="17"/>
          <c:tx>
            <c:strRef>
              <c:f>Sheet1!$S$3:$S$4</c:f>
              <c:strCache>
                <c:ptCount val="1"/>
                <c:pt idx="0">
                  <c:v>Vegie-spread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Sheet1!$A$5:$A$8</c:f>
              <c:strCache>
                <c:ptCount val="3"/>
                <c:pt idx="0">
                  <c:v>2014年</c:v>
                </c:pt>
                <c:pt idx="1">
                  <c:v>2015年</c:v>
                </c:pt>
                <c:pt idx="2">
                  <c:v>2016年</c:v>
                </c:pt>
              </c:strCache>
            </c:strRef>
          </c:cat>
          <c:val>
            <c:numRef>
              <c:f>Sheet1!$S$5:$S$8</c:f>
              <c:numCache>
                <c:formatCode>General</c:formatCode>
                <c:ptCount val="3"/>
                <c:pt idx="0">
                  <c:v>3348.5400000000004</c:v>
                </c:pt>
                <c:pt idx="1">
                  <c:v>6899.2550000000001</c:v>
                </c:pt>
                <c:pt idx="2">
                  <c:v>6453.3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95AD-469D-AB87-FD7451D8CE7D}"/>
            </c:ext>
          </c:extLst>
        </c:ser>
        <c:ser>
          <c:idx val="18"/>
          <c:order val="18"/>
          <c:tx>
            <c:strRef>
              <c:f>Sheet1!$T$3:$T$4</c:f>
              <c:strCache>
                <c:ptCount val="1"/>
                <c:pt idx="0">
                  <c:v>Wimmers gute Semmelkn锟絛el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Sheet1!$A$5:$A$8</c:f>
              <c:strCache>
                <c:ptCount val="3"/>
                <c:pt idx="0">
                  <c:v>2014年</c:v>
                </c:pt>
                <c:pt idx="1">
                  <c:v>2015年</c:v>
                </c:pt>
                <c:pt idx="2">
                  <c:v>2016年</c:v>
                </c:pt>
              </c:strCache>
            </c:strRef>
          </c:cat>
          <c:val>
            <c:numRef>
              <c:f>Sheet1!$T$5:$T$8</c:f>
              <c:numCache>
                <c:formatCode>General</c:formatCode>
                <c:ptCount val="3"/>
                <c:pt idx="0">
                  <c:v>3205.3</c:v>
                </c:pt>
                <c:pt idx="1">
                  <c:v>8056.4749999999995</c:v>
                </c:pt>
                <c:pt idx="2">
                  <c:v>10696.192500000001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95AD-469D-AB87-FD7451D8CE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59899232"/>
        <c:axId val="759900544"/>
      </c:barChart>
      <c:catAx>
        <c:axId val="759899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59900544"/>
        <c:crosses val="autoZero"/>
        <c:auto val="1"/>
        <c:lblAlgn val="ctr"/>
        <c:lblOffset val="100"/>
        <c:noMultiLvlLbl val="0"/>
      </c:catAx>
      <c:valAx>
        <c:axId val="759900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59899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CN"/>
              <a:t>需求量前</a:t>
            </a:r>
            <a:r>
              <a:rPr lang="en-US"/>
              <a:t>10</a:t>
            </a:r>
            <a:r>
              <a:rPr lang="zh-CN"/>
              <a:t>的产品各有多少供应商供货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top_products_supplier!$B$1</c:f>
              <c:strCache>
                <c:ptCount val="1"/>
                <c:pt idx="0">
                  <c:v>SupplierNum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top_products_supplier!$A$2:$A$11</c:f>
              <c:strCache>
                <c:ptCount val="10"/>
                <c:pt idx="0">
                  <c:v>Camembert Pierrot</c:v>
                </c:pt>
                <c:pt idx="1">
                  <c:v>Chang</c:v>
                </c:pt>
                <c:pt idx="2">
                  <c:v>Gnocchi di nonna Alice</c:v>
                </c:pt>
                <c:pt idx="3">
                  <c:v>Gorgonzola Telino</c:v>
                </c:pt>
                <c:pt idx="4">
                  <c:v>Guaran锟?Fant锟絪tica</c:v>
                </c:pt>
                <c:pt idx="5">
                  <c:v>Jack's New England Clam Chowder</c:v>
                </c:pt>
                <c:pt idx="6">
                  <c:v>Pavlova</c:v>
                </c:pt>
                <c:pt idx="7">
                  <c:v>Raclette Courdavault</c:v>
                </c:pt>
                <c:pt idx="8">
                  <c:v>Rh锟絥br锟絬 Klosterbier</c:v>
                </c:pt>
                <c:pt idx="9">
                  <c:v>Tarte au sucre</c:v>
                </c:pt>
              </c:strCache>
            </c:strRef>
          </c:cat>
          <c:val>
            <c:numRef>
              <c:f>top_products_supplier!$B$2:$B$11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85-46E6-B184-A339F2488F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93391472"/>
        <c:axId val="593394424"/>
      </c:barChart>
      <c:catAx>
        <c:axId val="593391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3394424"/>
        <c:crosses val="autoZero"/>
        <c:auto val="1"/>
        <c:lblAlgn val="ctr"/>
        <c:lblOffset val="100"/>
        <c:noMultiLvlLbl val="0"/>
      </c:catAx>
      <c:valAx>
        <c:axId val="593394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3391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CN"/>
              <a:t>每种类型有多少个产品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category_count!$B$1</c:f>
              <c:strCache>
                <c:ptCount val="1"/>
                <c:pt idx="0">
                  <c:v>ProductNum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099F-477A-BAFF-A7D31124D35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099F-477A-BAFF-A7D31124D35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099F-477A-BAFF-A7D31124D35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099F-477A-BAFF-A7D31124D35E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099F-477A-BAFF-A7D31124D35E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B-099F-477A-BAFF-A7D31124D35E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D-099F-477A-BAFF-A7D31124D35E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F-099F-477A-BAFF-A7D31124D35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category_count!$A$2:$A$9</c:f>
              <c:strCache>
                <c:ptCount val="8"/>
                <c:pt idx="0">
                  <c:v>Confections</c:v>
                </c:pt>
                <c:pt idx="1">
                  <c:v>Beverages</c:v>
                </c:pt>
                <c:pt idx="2">
                  <c:v>Condiments</c:v>
                </c:pt>
                <c:pt idx="3">
                  <c:v>Seafood</c:v>
                </c:pt>
                <c:pt idx="4">
                  <c:v>Dairy Products</c:v>
                </c:pt>
                <c:pt idx="5">
                  <c:v>Grains/Cereals</c:v>
                </c:pt>
                <c:pt idx="6">
                  <c:v>Meat/Poultry</c:v>
                </c:pt>
                <c:pt idx="7">
                  <c:v>Produce</c:v>
                </c:pt>
              </c:strCache>
            </c:strRef>
          </c:cat>
          <c:val>
            <c:numRef>
              <c:f>category_count!$B$2:$B$9</c:f>
              <c:numCache>
                <c:formatCode>General</c:formatCode>
                <c:ptCount val="8"/>
                <c:pt idx="0">
                  <c:v>13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10</c:v>
                </c:pt>
                <c:pt idx="5">
                  <c:v>7</c:v>
                </c:pt>
                <c:pt idx="6">
                  <c:v>6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099F-477A-BAFF-A7D31124D35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CN"/>
              <a:t>业绩最好的雇员姓名以及他的销售额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top_employee!$B$1</c:f>
              <c:strCache>
                <c:ptCount val="1"/>
                <c:pt idx="0">
                  <c:v>TotalSales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top_employee!$A$2</c:f>
              <c:strCache>
                <c:ptCount val="1"/>
                <c:pt idx="0">
                  <c:v>Margaret Peacock</c:v>
                </c:pt>
              </c:strCache>
            </c:strRef>
          </c:cat>
          <c:val>
            <c:numRef>
              <c:f>top_employee!$B$2</c:f>
              <c:numCache>
                <c:formatCode>General</c:formatCode>
                <c:ptCount val="1"/>
                <c:pt idx="0">
                  <c:v>232890.84599999999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BB-462C-87AA-D08AD858BC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61634736"/>
        <c:axId val="561633424"/>
      </c:barChart>
      <c:catAx>
        <c:axId val="56163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1633424"/>
        <c:crosses val="autoZero"/>
        <c:auto val="1"/>
        <c:lblAlgn val="ctr"/>
        <c:lblOffset val="100"/>
        <c:noMultiLvlLbl val="0"/>
      </c:catAx>
      <c:valAx>
        <c:axId val="561633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1634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CN"/>
              <a:t>业绩最好的雇员销售哪些种类产品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top_employee_category_count!$B$1</c:f>
              <c:strCache>
                <c:ptCount val="1"/>
                <c:pt idx="0">
                  <c:v>ProductNum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45D5-428C-920C-DC81BD2AA62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45D5-428C-920C-DC81BD2AA62D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45D5-428C-920C-DC81BD2AA62D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45D5-428C-920C-DC81BD2AA62D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45D5-428C-920C-DC81BD2AA62D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B-45D5-428C-920C-DC81BD2AA62D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D-45D5-428C-920C-DC81BD2AA62D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F-45D5-428C-920C-DC81BD2AA62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top_employee_category_count!$A$2:$A$9</c:f>
              <c:strCache>
                <c:ptCount val="8"/>
                <c:pt idx="0">
                  <c:v>Beverages</c:v>
                </c:pt>
                <c:pt idx="1">
                  <c:v>Confections</c:v>
                </c:pt>
                <c:pt idx="2">
                  <c:v>Seafood</c:v>
                </c:pt>
                <c:pt idx="3">
                  <c:v>Dairy Products</c:v>
                </c:pt>
                <c:pt idx="4">
                  <c:v>Grains/Cereals</c:v>
                </c:pt>
                <c:pt idx="5">
                  <c:v>Condiments</c:v>
                </c:pt>
                <c:pt idx="6">
                  <c:v>Meat/Poultry</c:v>
                </c:pt>
                <c:pt idx="7">
                  <c:v>Produce</c:v>
                </c:pt>
              </c:strCache>
            </c:strRef>
          </c:cat>
          <c:val>
            <c:numRef>
              <c:f>top_employee_category_count!$B$2:$B$9</c:f>
              <c:numCache>
                <c:formatCode>General</c:formatCode>
                <c:ptCount val="8"/>
                <c:pt idx="0">
                  <c:v>75</c:v>
                </c:pt>
                <c:pt idx="1">
                  <c:v>71</c:v>
                </c:pt>
                <c:pt idx="2">
                  <c:v>69</c:v>
                </c:pt>
                <c:pt idx="3">
                  <c:v>54</c:v>
                </c:pt>
                <c:pt idx="4">
                  <c:v>46</c:v>
                </c:pt>
                <c:pt idx="5">
                  <c:v>45</c:v>
                </c:pt>
                <c:pt idx="6">
                  <c:v>35</c:v>
                </c:pt>
                <c:pt idx="7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45D5-428C-920C-DC81BD2AA62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10</a:t>
            </a:r>
            <a:r>
              <a:rPr lang="zh-CN"/>
              <a:t>大客户公司及其采购额（美元）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top_customers!$B$1</c:f>
              <c:strCache>
                <c:ptCount val="1"/>
                <c:pt idx="0">
                  <c:v>TOTAL_COST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top_customers!$A$2:$A$11</c:f>
              <c:strCache>
                <c:ptCount val="10"/>
                <c:pt idx="0">
                  <c:v>QUICK-Stop</c:v>
                </c:pt>
                <c:pt idx="1">
                  <c:v>Ernst Handel</c:v>
                </c:pt>
                <c:pt idx="2">
                  <c:v>Save-a-lot Markets</c:v>
                </c:pt>
                <c:pt idx="3">
                  <c:v>Rattlesnake Canyon Grocery</c:v>
                </c:pt>
                <c:pt idx="4">
                  <c:v>Hungry Owl All-Night Grocers</c:v>
                </c:pt>
                <c:pt idx="5">
                  <c:v>Hanari Carnes</c:v>
                </c:pt>
                <c:pt idx="6">
                  <c:v>K锟絥iglich Essen</c:v>
                </c:pt>
                <c:pt idx="7">
                  <c:v>Folk och f锟?HB</c:v>
                </c:pt>
                <c:pt idx="8">
                  <c:v>M锟絩e Paillarde</c:v>
                </c:pt>
                <c:pt idx="9">
                  <c:v>White Clover Markets</c:v>
                </c:pt>
              </c:strCache>
            </c:strRef>
          </c:cat>
          <c:val>
            <c:numRef>
              <c:f>top_customers!$B$2:$B$11</c:f>
              <c:numCache>
                <c:formatCode>General</c:formatCode>
                <c:ptCount val="10"/>
                <c:pt idx="0">
                  <c:v>110277.30499999999</c:v>
                </c:pt>
                <c:pt idx="1">
                  <c:v>104874.9785</c:v>
                </c:pt>
                <c:pt idx="2">
                  <c:v>104361.95</c:v>
                </c:pt>
                <c:pt idx="3">
                  <c:v>51097.800499999998</c:v>
                </c:pt>
                <c:pt idx="4">
                  <c:v>49979.904999999999</c:v>
                </c:pt>
                <c:pt idx="5">
                  <c:v>32841.370000000003</c:v>
                </c:pt>
                <c:pt idx="6">
                  <c:v>30908.383999999998</c:v>
                </c:pt>
                <c:pt idx="7">
                  <c:v>29567.5625</c:v>
                </c:pt>
                <c:pt idx="8">
                  <c:v>28872.19</c:v>
                </c:pt>
                <c:pt idx="9">
                  <c:v>27363.605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3E-4D91-B9F2-8FDBCCAD7D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45173136"/>
        <c:axId val="545176088"/>
      </c:barChart>
      <c:catAx>
        <c:axId val="545173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5176088"/>
        <c:crosses val="autoZero"/>
        <c:auto val="1"/>
        <c:lblAlgn val="ctr"/>
        <c:lblOffset val="100"/>
        <c:noMultiLvlLbl val="0"/>
      </c:catAx>
      <c:valAx>
        <c:axId val="545176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5173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[top_customer_categories.xlsx]Sheet1!数据透视表9</c:name>
    <c:fmtId val="3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8"/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Beverages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Sheet1!$A$5:$A$15</c:f>
              <c:strCache>
                <c:ptCount val="10"/>
                <c:pt idx="0">
                  <c:v>Ernst Handel</c:v>
                </c:pt>
                <c:pt idx="1">
                  <c:v>Folk och f锟?HB</c:v>
                </c:pt>
                <c:pt idx="2">
                  <c:v>Hanari Carnes</c:v>
                </c:pt>
                <c:pt idx="3">
                  <c:v>Hungry Owl All-Night Grocers</c:v>
                </c:pt>
                <c:pt idx="4">
                  <c:v>K锟絥iglich Essen</c:v>
                </c:pt>
                <c:pt idx="5">
                  <c:v>M锟絩e Paillarde</c:v>
                </c:pt>
                <c:pt idx="6">
                  <c:v>QUICK-Stop</c:v>
                </c:pt>
                <c:pt idx="7">
                  <c:v>Rattlesnake Canyon Grocery</c:v>
                </c:pt>
                <c:pt idx="8">
                  <c:v>Save-a-lot Markets</c:v>
                </c:pt>
                <c:pt idx="9">
                  <c:v>White Clover Markets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12709.3</c:v>
                </c:pt>
                <c:pt idx="1">
                  <c:v>3865.32</c:v>
                </c:pt>
                <c:pt idx="2">
                  <c:v>20084.150000000001</c:v>
                </c:pt>
                <c:pt idx="3">
                  <c:v>3145.32</c:v>
                </c:pt>
                <c:pt idx="4">
                  <c:v>9455.1</c:v>
                </c:pt>
                <c:pt idx="5">
                  <c:v>9415.81</c:v>
                </c:pt>
                <c:pt idx="6">
                  <c:v>36216.43</c:v>
                </c:pt>
                <c:pt idx="7">
                  <c:v>19208.150000000001</c:v>
                </c:pt>
                <c:pt idx="8">
                  <c:v>10032</c:v>
                </c:pt>
                <c:pt idx="9">
                  <c:v>8884.7000000000007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99-4988-ABF7-622E73B9ECFA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Condiments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Sheet1!$A$5:$A$15</c:f>
              <c:strCache>
                <c:ptCount val="10"/>
                <c:pt idx="0">
                  <c:v>Ernst Handel</c:v>
                </c:pt>
                <c:pt idx="1">
                  <c:v>Folk och f锟?HB</c:v>
                </c:pt>
                <c:pt idx="2">
                  <c:v>Hanari Carnes</c:v>
                </c:pt>
                <c:pt idx="3">
                  <c:v>Hungry Owl All-Night Grocers</c:v>
                </c:pt>
                <c:pt idx="4">
                  <c:v>K锟絥iglich Essen</c:v>
                </c:pt>
                <c:pt idx="5">
                  <c:v>M锟絩e Paillarde</c:v>
                </c:pt>
                <c:pt idx="6">
                  <c:v>QUICK-Stop</c:v>
                </c:pt>
                <c:pt idx="7">
                  <c:v>Rattlesnake Canyon Grocery</c:v>
                </c:pt>
                <c:pt idx="8">
                  <c:v>Save-a-lot Markets</c:v>
                </c:pt>
                <c:pt idx="9">
                  <c:v>White Clover Markets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14070.0625</c:v>
                </c:pt>
                <c:pt idx="1">
                  <c:v>3651.5</c:v>
                </c:pt>
                <c:pt idx="2">
                  <c:v>2378.77</c:v>
                </c:pt>
                <c:pt idx="3">
                  <c:v>3477.625</c:v>
                </c:pt>
                <c:pt idx="4">
                  <c:v>1872</c:v>
                </c:pt>
                <c:pt idx="5">
                  <c:v>2809.5</c:v>
                </c:pt>
                <c:pt idx="6">
                  <c:v>9214.9349999999995</c:v>
                </c:pt>
                <c:pt idx="7">
                  <c:v>1503.2</c:v>
                </c:pt>
                <c:pt idx="8">
                  <c:v>7873</c:v>
                </c:pt>
                <c:pt idx="9">
                  <c:v>4174.13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99-4988-ABF7-622E73B9ECFA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Confections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Sheet1!$A$5:$A$15</c:f>
              <c:strCache>
                <c:ptCount val="10"/>
                <c:pt idx="0">
                  <c:v>Ernst Handel</c:v>
                </c:pt>
                <c:pt idx="1">
                  <c:v>Folk och f锟?HB</c:v>
                </c:pt>
                <c:pt idx="2">
                  <c:v>Hanari Carnes</c:v>
                </c:pt>
                <c:pt idx="3">
                  <c:v>Hungry Owl All-Night Grocers</c:v>
                </c:pt>
                <c:pt idx="4">
                  <c:v>K锟絥iglich Essen</c:v>
                </c:pt>
                <c:pt idx="5">
                  <c:v>M锟絩e Paillarde</c:v>
                </c:pt>
                <c:pt idx="6">
                  <c:v>QUICK-Stop</c:v>
                </c:pt>
                <c:pt idx="7">
                  <c:v>Rattlesnake Canyon Grocery</c:v>
                </c:pt>
                <c:pt idx="8">
                  <c:v>Save-a-lot Markets</c:v>
                </c:pt>
                <c:pt idx="9">
                  <c:v>White Clover Markets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12815.7575</c:v>
                </c:pt>
                <c:pt idx="1">
                  <c:v>978.93</c:v>
                </c:pt>
                <c:pt idx="2">
                  <c:v>1212</c:v>
                </c:pt>
                <c:pt idx="3">
                  <c:v>1676.38</c:v>
                </c:pt>
                <c:pt idx="4">
                  <c:v>4751.4639999999999</c:v>
                </c:pt>
                <c:pt idx="5">
                  <c:v>2915.605</c:v>
                </c:pt>
                <c:pt idx="6">
                  <c:v>18530.09</c:v>
                </c:pt>
                <c:pt idx="7">
                  <c:v>10947.213</c:v>
                </c:pt>
                <c:pt idx="8">
                  <c:v>11900.07</c:v>
                </c:pt>
                <c:pt idx="9">
                  <c:v>3714.125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99-4988-ABF7-622E73B9ECFA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Dairy Products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Sheet1!$A$5:$A$15</c:f>
              <c:strCache>
                <c:ptCount val="10"/>
                <c:pt idx="0">
                  <c:v>Ernst Handel</c:v>
                </c:pt>
                <c:pt idx="1">
                  <c:v>Folk och f锟?HB</c:v>
                </c:pt>
                <c:pt idx="2">
                  <c:v>Hanari Carnes</c:v>
                </c:pt>
                <c:pt idx="3">
                  <c:v>Hungry Owl All-Night Grocers</c:v>
                </c:pt>
                <c:pt idx="4">
                  <c:v>K锟絥iglich Essen</c:v>
                </c:pt>
                <c:pt idx="5">
                  <c:v>M锟絩e Paillarde</c:v>
                </c:pt>
                <c:pt idx="6">
                  <c:v>QUICK-Stop</c:v>
                </c:pt>
                <c:pt idx="7">
                  <c:v>Rattlesnake Canyon Grocery</c:v>
                </c:pt>
                <c:pt idx="8">
                  <c:v>Save-a-lot Markets</c:v>
                </c:pt>
                <c:pt idx="9">
                  <c:v>White Clover Markets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24496.46</c:v>
                </c:pt>
                <c:pt idx="1">
                  <c:v>3654.95</c:v>
                </c:pt>
                <c:pt idx="2">
                  <c:v>2252.9</c:v>
                </c:pt>
                <c:pt idx="3">
                  <c:v>9010.11</c:v>
                </c:pt>
                <c:pt idx="4">
                  <c:v>7098.25</c:v>
                </c:pt>
                <c:pt idx="5">
                  <c:v>4766.625</c:v>
                </c:pt>
                <c:pt idx="6">
                  <c:v>13800.85</c:v>
                </c:pt>
                <c:pt idx="7">
                  <c:v>7854.87</c:v>
                </c:pt>
                <c:pt idx="8">
                  <c:v>21107.1</c:v>
                </c:pt>
                <c:pt idx="9">
                  <c:v>3297.7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099-4988-ABF7-622E73B9ECFA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Grains/Cereals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Sheet1!$A$5:$A$15</c:f>
              <c:strCache>
                <c:ptCount val="10"/>
                <c:pt idx="0">
                  <c:v>Ernst Handel</c:v>
                </c:pt>
                <c:pt idx="1">
                  <c:v>Folk och f锟?HB</c:v>
                </c:pt>
                <c:pt idx="2">
                  <c:v>Hanari Carnes</c:v>
                </c:pt>
                <c:pt idx="3">
                  <c:v>Hungry Owl All-Night Grocers</c:v>
                </c:pt>
                <c:pt idx="4">
                  <c:v>K锟絥iglich Essen</c:v>
                </c:pt>
                <c:pt idx="5">
                  <c:v>M锟絩e Paillarde</c:v>
                </c:pt>
                <c:pt idx="6">
                  <c:v>QUICK-Stop</c:v>
                </c:pt>
                <c:pt idx="7">
                  <c:v>Rattlesnake Canyon Grocery</c:v>
                </c:pt>
                <c:pt idx="8">
                  <c:v>Save-a-lot Markets</c:v>
                </c:pt>
                <c:pt idx="9">
                  <c:v>White Clover Markets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12737.7</c:v>
                </c:pt>
                <c:pt idx="1">
                  <c:v>3021</c:v>
                </c:pt>
                <c:pt idx="2">
                  <c:v>641.4</c:v>
                </c:pt>
                <c:pt idx="3">
                  <c:v>1442.4</c:v>
                </c:pt>
                <c:pt idx="5">
                  <c:v>4553.8500000000004</c:v>
                </c:pt>
                <c:pt idx="6">
                  <c:v>5310.9</c:v>
                </c:pt>
                <c:pt idx="7">
                  <c:v>4831.3050000000003</c:v>
                </c:pt>
                <c:pt idx="8">
                  <c:v>8298.1</c:v>
                </c:pt>
                <c:pt idx="9">
                  <c:v>577.6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099-4988-ABF7-622E73B9ECFA}"/>
            </c:ext>
          </c:extLst>
        </c:ser>
        <c:ser>
          <c:idx val="5"/>
          <c:order val="5"/>
          <c:tx>
            <c:strRef>
              <c:f>Sheet1!$G$3:$G$4</c:f>
              <c:strCache>
                <c:ptCount val="1"/>
                <c:pt idx="0">
                  <c:v>Meat/Poultry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Sheet1!$A$5:$A$15</c:f>
              <c:strCache>
                <c:ptCount val="10"/>
                <c:pt idx="0">
                  <c:v>Ernst Handel</c:v>
                </c:pt>
                <c:pt idx="1">
                  <c:v>Folk och f锟?HB</c:v>
                </c:pt>
                <c:pt idx="2">
                  <c:v>Hanari Carnes</c:v>
                </c:pt>
                <c:pt idx="3">
                  <c:v>Hungry Owl All-Night Grocers</c:v>
                </c:pt>
                <c:pt idx="4">
                  <c:v>K锟絥iglich Essen</c:v>
                </c:pt>
                <c:pt idx="5">
                  <c:v>M锟絩e Paillarde</c:v>
                </c:pt>
                <c:pt idx="6">
                  <c:v>QUICK-Stop</c:v>
                </c:pt>
                <c:pt idx="7">
                  <c:v>Rattlesnake Canyon Grocery</c:v>
                </c:pt>
                <c:pt idx="8">
                  <c:v>Save-a-lot Markets</c:v>
                </c:pt>
                <c:pt idx="9">
                  <c:v>White Clover Markets</c:v>
                </c:pt>
              </c:strCache>
            </c:strRef>
          </c:cat>
          <c:val>
            <c:numRef>
              <c:f>Sheet1!$G$5:$G$15</c:f>
              <c:numCache>
                <c:formatCode>General</c:formatCode>
                <c:ptCount val="10"/>
                <c:pt idx="0">
                  <c:v>8325.5560000000005</c:v>
                </c:pt>
                <c:pt idx="1">
                  <c:v>5398.125</c:v>
                </c:pt>
                <c:pt idx="2">
                  <c:v>585</c:v>
                </c:pt>
                <c:pt idx="3">
                  <c:v>20914.23</c:v>
                </c:pt>
                <c:pt idx="4">
                  <c:v>4254.42</c:v>
                </c:pt>
                <c:pt idx="5">
                  <c:v>2074.8000000000002</c:v>
                </c:pt>
                <c:pt idx="6">
                  <c:v>9754.9599999999991</c:v>
                </c:pt>
                <c:pt idx="7">
                  <c:v>3657.28</c:v>
                </c:pt>
                <c:pt idx="8">
                  <c:v>27659.18</c:v>
                </c:pt>
                <c:pt idx="9">
                  <c:v>3707.95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099-4988-ABF7-622E73B9ECFA}"/>
            </c:ext>
          </c:extLst>
        </c:ser>
        <c:ser>
          <c:idx val="6"/>
          <c:order val="6"/>
          <c:tx>
            <c:strRef>
              <c:f>Sheet1!$H$3:$H$4</c:f>
              <c:strCache>
                <c:ptCount val="1"/>
                <c:pt idx="0">
                  <c:v>Produce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Sheet1!$A$5:$A$15</c:f>
              <c:strCache>
                <c:ptCount val="10"/>
                <c:pt idx="0">
                  <c:v>Ernst Handel</c:v>
                </c:pt>
                <c:pt idx="1">
                  <c:v>Folk och f锟?HB</c:v>
                </c:pt>
                <c:pt idx="2">
                  <c:v>Hanari Carnes</c:v>
                </c:pt>
                <c:pt idx="3">
                  <c:v>Hungry Owl All-Night Grocers</c:v>
                </c:pt>
                <c:pt idx="4">
                  <c:v>K锟絥iglich Essen</c:v>
                </c:pt>
                <c:pt idx="5">
                  <c:v>M锟絩e Paillarde</c:v>
                </c:pt>
                <c:pt idx="6">
                  <c:v>QUICK-Stop</c:v>
                </c:pt>
                <c:pt idx="7">
                  <c:v>Rattlesnake Canyon Grocery</c:v>
                </c:pt>
                <c:pt idx="8">
                  <c:v>Save-a-lot Markets</c:v>
                </c:pt>
                <c:pt idx="9">
                  <c:v>White Clover Markets</c:v>
                </c:pt>
              </c:strCache>
            </c:strRef>
          </c:cat>
          <c:val>
            <c:numRef>
              <c:f>Sheet1!$H$5:$H$15</c:f>
              <c:numCache>
                <c:formatCode>General</c:formatCode>
                <c:ptCount val="10"/>
                <c:pt idx="0">
                  <c:v>12469.6675</c:v>
                </c:pt>
                <c:pt idx="1">
                  <c:v>6464</c:v>
                </c:pt>
                <c:pt idx="2">
                  <c:v>1261.4000000000001</c:v>
                </c:pt>
                <c:pt idx="3">
                  <c:v>3414.66</c:v>
                </c:pt>
                <c:pt idx="4">
                  <c:v>167.4</c:v>
                </c:pt>
                <c:pt idx="5">
                  <c:v>240</c:v>
                </c:pt>
                <c:pt idx="6">
                  <c:v>8081.4</c:v>
                </c:pt>
                <c:pt idx="7">
                  <c:v>2211.0524999999998</c:v>
                </c:pt>
                <c:pt idx="8">
                  <c:v>3887.9</c:v>
                </c:pt>
                <c:pt idx="9">
                  <c:v>182.4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099-4988-ABF7-622E73B9ECFA}"/>
            </c:ext>
          </c:extLst>
        </c:ser>
        <c:ser>
          <c:idx val="7"/>
          <c:order val="7"/>
          <c:tx>
            <c:strRef>
              <c:f>Sheet1!$I$3:$I$4</c:f>
              <c:strCache>
                <c:ptCount val="1"/>
                <c:pt idx="0">
                  <c:v>Seafood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Sheet1!$A$5:$A$15</c:f>
              <c:strCache>
                <c:ptCount val="10"/>
                <c:pt idx="0">
                  <c:v>Ernst Handel</c:v>
                </c:pt>
                <c:pt idx="1">
                  <c:v>Folk och f锟?HB</c:v>
                </c:pt>
                <c:pt idx="2">
                  <c:v>Hanari Carnes</c:v>
                </c:pt>
                <c:pt idx="3">
                  <c:v>Hungry Owl All-Night Grocers</c:v>
                </c:pt>
                <c:pt idx="4">
                  <c:v>K锟絥iglich Essen</c:v>
                </c:pt>
                <c:pt idx="5">
                  <c:v>M锟絩e Paillarde</c:v>
                </c:pt>
                <c:pt idx="6">
                  <c:v>QUICK-Stop</c:v>
                </c:pt>
                <c:pt idx="7">
                  <c:v>Rattlesnake Canyon Grocery</c:v>
                </c:pt>
                <c:pt idx="8">
                  <c:v>Save-a-lot Markets</c:v>
                </c:pt>
                <c:pt idx="9">
                  <c:v>White Clover Markets</c:v>
                </c:pt>
              </c:strCache>
            </c:strRef>
          </c:cat>
          <c:val>
            <c:numRef>
              <c:f>Sheet1!$I$5:$I$15</c:f>
              <c:numCache>
                <c:formatCode>General</c:formatCode>
                <c:ptCount val="10"/>
                <c:pt idx="0">
                  <c:v>7250.4750000000004</c:v>
                </c:pt>
                <c:pt idx="1">
                  <c:v>2533.7375000000002</c:v>
                </c:pt>
                <c:pt idx="2">
                  <c:v>4425.75</c:v>
                </c:pt>
                <c:pt idx="3">
                  <c:v>6899.18</c:v>
                </c:pt>
                <c:pt idx="4">
                  <c:v>3309.75</c:v>
                </c:pt>
                <c:pt idx="5">
                  <c:v>2096</c:v>
                </c:pt>
                <c:pt idx="6">
                  <c:v>9367.74</c:v>
                </c:pt>
                <c:pt idx="7">
                  <c:v>884.73</c:v>
                </c:pt>
                <c:pt idx="8">
                  <c:v>13604.6</c:v>
                </c:pt>
                <c:pt idx="9">
                  <c:v>2825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099-4988-ABF7-622E73B9EC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57295184"/>
        <c:axId val="558419816"/>
      </c:barChart>
      <c:catAx>
        <c:axId val="557295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8419816"/>
        <c:crosses val="autoZero"/>
        <c:auto val="1"/>
        <c:lblAlgn val="ctr"/>
        <c:lblOffset val="100"/>
        <c:noMultiLvlLbl val="0"/>
      </c:catAx>
      <c:valAx>
        <c:axId val="558419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7295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CN"/>
              <a:t>负责对接的雇员超过</a:t>
            </a:r>
            <a:r>
              <a:rPr lang="en-US"/>
              <a:t>15</a:t>
            </a:r>
            <a:r>
              <a:rPr lang="zh-CN"/>
              <a:t>人的客户公司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order_employees!$B$1</c:f>
              <c:strCache>
                <c:ptCount val="1"/>
                <c:pt idx="0">
                  <c:v>EmployeesNum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order_employees!$A$2:$A$10</c:f>
              <c:strCache>
                <c:ptCount val="9"/>
                <c:pt idx="0">
                  <c:v>Save-a-lot Markets</c:v>
                </c:pt>
                <c:pt idx="1">
                  <c:v>Ernst Handel</c:v>
                </c:pt>
                <c:pt idx="2">
                  <c:v>QUICK-Stop</c:v>
                </c:pt>
                <c:pt idx="3">
                  <c:v>Folk och f锟?HB</c:v>
                </c:pt>
                <c:pt idx="4">
                  <c:v>Hungry Owl All-Night Grocers</c:v>
                </c:pt>
                <c:pt idx="5">
                  <c:v>Berglunds snabbk锟絧</c:v>
                </c:pt>
                <c:pt idx="6">
                  <c:v>HILARION-Abastos</c:v>
                </c:pt>
                <c:pt idx="7">
                  <c:v>Rattlesnake Canyon Grocery</c:v>
                </c:pt>
                <c:pt idx="8">
                  <c:v>Bon app'</c:v>
                </c:pt>
              </c:strCache>
            </c:strRef>
          </c:cat>
          <c:val>
            <c:numRef>
              <c:f>order_employees!$B$2:$B$10</c:f>
              <c:numCache>
                <c:formatCode>General</c:formatCode>
                <c:ptCount val="9"/>
                <c:pt idx="0">
                  <c:v>31</c:v>
                </c:pt>
                <c:pt idx="1">
                  <c:v>30</c:v>
                </c:pt>
                <c:pt idx="2">
                  <c:v>28</c:v>
                </c:pt>
                <c:pt idx="3">
                  <c:v>19</c:v>
                </c:pt>
                <c:pt idx="4">
                  <c:v>19</c:v>
                </c:pt>
                <c:pt idx="5">
                  <c:v>18</c:v>
                </c:pt>
                <c:pt idx="6">
                  <c:v>18</c:v>
                </c:pt>
                <c:pt idx="7">
                  <c:v>18</c:v>
                </c:pt>
                <c:pt idx="8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7D-4284-B0A9-108C07967D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548202144"/>
        <c:axId val="548202800"/>
      </c:barChart>
      <c:catAx>
        <c:axId val="548202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8202800"/>
        <c:crosses val="autoZero"/>
        <c:auto val="1"/>
        <c:lblAlgn val="ctr"/>
        <c:lblOffset val="100"/>
        <c:noMultiLvlLbl val="0"/>
      </c:catAx>
      <c:valAx>
        <c:axId val="548202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8202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CN"/>
              <a:t>供应商提供的产品种类数量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supplier_categories!$B$1</c:f>
              <c:strCache>
                <c:ptCount val="1"/>
                <c:pt idx="0">
                  <c:v>CategoryNum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supplier_categories!$A$2:$A$30</c:f>
              <c:strCache>
                <c:ptCount val="29"/>
                <c:pt idx="0">
                  <c:v>Pavlova, Ltd.</c:v>
                </c:pt>
                <c:pt idx="1">
                  <c:v>Plutzer Lebensmittelgro锟絤锟絩kte AG</c:v>
                </c:pt>
                <c:pt idx="2">
                  <c:v>New Orleans Cajun Delights</c:v>
                </c:pt>
                <c:pt idx="3">
                  <c:v>Specialty Biscuits, Ltd.</c:v>
                </c:pt>
                <c:pt idx="4">
                  <c:v>Bigfoot Breweries</c:v>
                </c:pt>
                <c:pt idx="5">
                  <c:v>Exotic Liquids</c:v>
                </c:pt>
                <c:pt idx="6">
                  <c:v>Formaggi Fortini s.r.l.</c:v>
                </c:pt>
                <c:pt idx="7">
                  <c:v>G'day, Mate</c:v>
                </c:pt>
                <c:pt idx="8">
                  <c:v>Grandma Kelly's Homestead</c:v>
                </c:pt>
                <c:pt idx="9">
                  <c:v>Heli S锟斤拷waren GmbH &amp; Co. KG</c:v>
                </c:pt>
                <c:pt idx="10">
                  <c:v>Karkki Oy</c:v>
                </c:pt>
                <c:pt idx="11">
                  <c:v>Leka Trading</c:v>
                </c:pt>
                <c:pt idx="12">
                  <c:v>Mayumi's</c:v>
                </c:pt>
                <c:pt idx="13">
                  <c:v>Norske Meierier</c:v>
                </c:pt>
                <c:pt idx="14">
                  <c:v>Svensk Sj锟絝锟絛a AB</c:v>
                </c:pt>
                <c:pt idx="15">
                  <c:v>Tokyo Traders</c:v>
                </c:pt>
                <c:pt idx="16">
                  <c:v>Aux joyeux eccl锟絪iastiques</c:v>
                </c:pt>
                <c:pt idx="17">
                  <c:v>Cooperativa de Quesos 'Las Cabras'</c:v>
                </c:pt>
                <c:pt idx="18">
                  <c:v>For锟絫s d'锟絩ables</c:v>
                </c:pt>
                <c:pt idx="19">
                  <c:v>Gai p锟絫urage</c:v>
                </c:pt>
                <c:pt idx="20">
                  <c:v>Lyngbysild</c:v>
                </c:pt>
                <c:pt idx="21">
                  <c:v>Ma Maison</c:v>
                </c:pt>
                <c:pt idx="22">
                  <c:v>New England Seafood Cannery</c:v>
                </c:pt>
                <c:pt idx="23">
                  <c:v>PB Kn锟絚kebr锟絛 AB</c:v>
                </c:pt>
                <c:pt idx="24">
                  <c:v>Pasta Buttini s.r.l.</c:v>
                </c:pt>
                <c:pt idx="25">
                  <c:v>Zaanse Snoepfabriek</c:v>
                </c:pt>
                <c:pt idx="26">
                  <c:v>Escargots Nouveaux</c:v>
                </c:pt>
                <c:pt idx="27">
                  <c:v>Nord-Ost-Fisch Handelsgesellschaft mbH</c:v>
                </c:pt>
                <c:pt idx="28">
                  <c:v>Refrescos Americanas LTDA</c:v>
                </c:pt>
              </c:strCache>
            </c:strRef>
          </c:cat>
          <c:val>
            <c:numRef>
              <c:f>supplier_categories!$B$2:$B$30</c:f>
              <c:numCache>
                <c:formatCode>General</c:formatCode>
                <c:ptCount val="29"/>
                <c:pt idx="0">
                  <c:v>5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F9-4538-A686-5E66EF6D7E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51975480"/>
        <c:axId val="551976136"/>
      </c:barChart>
      <c:catAx>
        <c:axId val="551975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1976136"/>
        <c:crosses val="autoZero"/>
        <c:auto val="1"/>
        <c:lblAlgn val="ctr"/>
        <c:lblOffset val="100"/>
        <c:noMultiLvlLbl val="0"/>
      </c:catAx>
      <c:valAx>
        <c:axId val="551976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1975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10</a:t>
            </a:r>
            <a:r>
              <a:rPr lang="zh-CN"/>
              <a:t>大供应商及其订单总金额（美元）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top_suppliers!$B$1</c:f>
              <c:strCache>
                <c:ptCount val="1"/>
                <c:pt idx="0">
                  <c:v>TotalCost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top_suppliers!$A$2:$A$11</c:f>
              <c:strCache>
                <c:ptCount val="10"/>
                <c:pt idx="0">
                  <c:v>Aux joyeux eccl锟絪iastiques</c:v>
                </c:pt>
                <c:pt idx="1">
                  <c:v>Plutzer Lebensmittelgro锟絤锟絩kte AG</c:v>
                </c:pt>
                <c:pt idx="2">
                  <c:v>Gai p锟絫urage</c:v>
                </c:pt>
                <c:pt idx="3">
                  <c:v>Pavlova, Ltd.</c:v>
                </c:pt>
                <c:pt idx="4">
                  <c:v>G'day, Mate</c:v>
                </c:pt>
                <c:pt idx="5">
                  <c:v>For锟絫s d'锟絩ables</c:v>
                </c:pt>
                <c:pt idx="6">
                  <c:v>Pasta Buttini s.r.l.</c:v>
                </c:pt>
                <c:pt idx="7">
                  <c:v>Formaggi Fortini s.r.l.</c:v>
                </c:pt>
                <c:pt idx="8">
                  <c:v>Specialty Biscuits, Ltd.</c:v>
                </c:pt>
                <c:pt idx="9">
                  <c:v>Norske Meierier</c:v>
                </c:pt>
              </c:strCache>
            </c:strRef>
          </c:cat>
          <c:val>
            <c:numRef>
              <c:f>top_suppliers!$B$2:$B$11</c:f>
              <c:numCache>
                <c:formatCode>General</c:formatCode>
                <c:ptCount val="10"/>
                <c:pt idx="0">
                  <c:v>153691.27499999999</c:v>
                </c:pt>
                <c:pt idx="1">
                  <c:v>145372.3995</c:v>
                </c:pt>
                <c:pt idx="2">
                  <c:v>117981.18</c:v>
                </c:pt>
                <c:pt idx="3">
                  <c:v>106459.7755</c:v>
                </c:pt>
                <c:pt idx="4">
                  <c:v>65626.77</c:v>
                </c:pt>
                <c:pt idx="5">
                  <c:v>61587.57</c:v>
                </c:pt>
                <c:pt idx="6">
                  <c:v>50254.61</c:v>
                </c:pt>
                <c:pt idx="7">
                  <c:v>48225.165000000001</c:v>
                </c:pt>
                <c:pt idx="8">
                  <c:v>46243.98</c:v>
                </c:pt>
                <c:pt idx="9">
                  <c:v>43141.51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FA-4581-811F-5EB0E7061C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46138304"/>
        <c:axId val="546137976"/>
      </c:barChart>
      <c:catAx>
        <c:axId val="546138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6137976"/>
        <c:crosses val="autoZero"/>
        <c:auto val="1"/>
        <c:lblAlgn val="ctr"/>
        <c:lblOffset val="100"/>
        <c:noMultiLvlLbl val="0"/>
      </c:catAx>
      <c:valAx>
        <c:axId val="546137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6138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[top_suppliers_categories.xlsx]Sheet1!数据透视表1</c:name>
    <c:fmtId val="3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Beverages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Sheet1!$A$5:$A$15</c:f>
              <c:strCache>
                <c:ptCount val="10"/>
                <c:pt idx="0">
                  <c:v>Aux joyeux eccl锟絪iastiques</c:v>
                </c:pt>
                <c:pt idx="1">
                  <c:v>Formaggi Fortini s.r.l.</c:v>
                </c:pt>
                <c:pt idx="2">
                  <c:v>For锟絫s d'锟絩ables</c:v>
                </c:pt>
                <c:pt idx="3">
                  <c:v>Gai p锟絫urage</c:v>
                </c:pt>
                <c:pt idx="4">
                  <c:v>G'day, Mate</c:v>
                </c:pt>
                <c:pt idx="5">
                  <c:v>Norske Meierier</c:v>
                </c:pt>
                <c:pt idx="6">
                  <c:v>Pasta Buttini s.r.l.</c:v>
                </c:pt>
                <c:pt idx="7">
                  <c:v>Pavlova, Ltd.</c:v>
                </c:pt>
                <c:pt idx="8">
                  <c:v>Plutzer Lebensmittelgro锟絤锟絩kte AG</c:v>
                </c:pt>
                <c:pt idx="9">
                  <c:v>Specialty Biscuits, Ltd.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153691.27499999999</c:v>
                </c:pt>
                <c:pt idx="7">
                  <c:v>10672.65</c:v>
                </c:pt>
                <c:pt idx="8">
                  <c:v>8177.49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ED-41B7-ADA0-866B5E24F09B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Condiments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Sheet1!$A$5:$A$15</c:f>
              <c:strCache>
                <c:ptCount val="10"/>
                <c:pt idx="0">
                  <c:v>Aux joyeux eccl锟絪iastiques</c:v>
                </c:pt>
                <c:pt idx="1">
                  <c:v>Formaggi Fortini s.r.l.</c:v>
                </c:pt>
                <c:pt idx="2">
                  <c:v>For锟絫s d'锟絩ables</c:v>
                </c:pt>
                <c:pt idx="3">
                  <c:v>Gai p锟絫urage</c:v>
                </c:pt>
                <c:pt idx="4">
                  <c:v>G'day, Mate</c:v>
                </c:pt>
                <c:pt idx="5">
                  <c:v>Norske Meierier</c:v>
                </c:pt>
                <c:pt idx="6">
                  <c:v>Pasta Buttini s.r.l.</c:v>
                </c:pt>
                <c:pt idx="7">
                  <c:v>Pavlova, Ltd.</c:v>
                </c:pt>
                <c:pt idx="8">
                  <c:v>Plutzer Lebensmittelgro锟絤锟絩kte AG</c:v>
                </c:pt>
                <c:pt idx="9">
                  <c:v>Specialty Biscuits, Ltd.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2">
                  <c:v>14352.6</c:v>
                </c:pt>
                <c:pt idx="7">
                  <c:v>16701.095000000001</c:v>
                </c:pt>
                <c:pt idx="8">
                  <c:v>9171.6299999999992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ED-41B7-ADA0-866B5E24F09B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Confections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Sheet1!$A$5:$A$15</c:f>
              <c:strCache>
                <c:ptCount val="10"/>
                <c:pt idx="0">
                  <c:v>Aux joyeux eccl锟絪iastiques</c:v>
                </c:pt>
                <c:pt idx="1">
                  <c:v>Formaggi Fortini s.r.l.</c:v>
                </c:pt>
                <c:pt idx="2">
                  <c:v>For锟絫s d'锟絩ables</c:v>
                </c:pt>
                <c:pt idx="3">
                  <c:v>Gai p锟絫urage</c:v>
                </c:pt>
                <c:pt idx="4">
                  <c:v>G'day, Mate</c:v>
                </c:pt>
                <c:pt idx="5">
                  <c:v>Norske Meierier</c:v>
                </c:pt>
                <c:pt idx="6">
                  <c:v>Pasta Buttini s.r.l.</c:v>
                </c:pt>
                <c:pt idx="7">
                  <c:v>Pavlova, Ltd.</c:v>
                </c:pt>
                <c:pt idx="8">
                  <c:v>Plutzer Lebensmittelgro锟絤锟絩kte AG</c:v>
                </c:pt>
                <c:pt idx="9">
                  <c:v>Specialty Biscuits, Ltd.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2">
                  <c:v>47234.97</c:v>
                </c:pt>
                <c:pt idx="7">
                  <c:v>17215.7755</c:v>
                </c:pt>
                <c:pt idx="9">
                  <c:v>46243.98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ED-41B7-ADA0-866B5E24F09B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Dairy Products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Sheet1!$A$5:$A$15</c:f>
              <c:strCache>
                <c:ptCount val="10"/>
                <c:pt idx="0">
                  <c:v>Aux joyeux eccl锟絪iastiques</c:v>
                </c:pt>
                <c:pt idx="1">
                  <c:v>Formaggi Fortini s.r.l.</c:v>
                </c:pt>
                <c:pt idx="2">
                  <c:v>For锟絫s d'锟絩ables</c:v>
                </c:pt>
                <c:pt idx="3">
                  <c:v>Gai p锟絫urage</c:v>
                </c:pt>
                <c:pt idx="4">
                  <c:v>G'day, Mate</c:v>
                </c:pt>
                <c:pt idx="5">
                  <c:v>Norske Meierier</c:v>
                </c:pt>
                <c:pt idx="6">
                  <c:v>Pasta Buttini s.r.l.</c:v>
                </c:pt>
                <c:pt idx="7">
                  <c:v>Pavlova, Ltd.</c:v>
                </c:pt>
                <c:pt idx="8">
                  <c:v>Plutzer Lebensmittelgro锟絤锟絩kte AG</c:v>
                </c:pt>
                <c:pt idx="9">
                  <c:v>Specialty Biscuits, Ltd.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1">
                  <c:v>48225.165000000001</c:v>
                </c:pt>
                <c:pt idx="3">
                  <c:v>117981.18</c:v>
                </c:pt>
                <c:pt idx="5">
                  <c:v>43141.51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BED-41B7-ADA0-866B5E24F09B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Grains/Cereals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Sheet1!$A$5:$A$15</c:f>
              <c:strCache>
                <c:ptCount val="10"/>
                <c:pt idx="0">
                  <c:v>Aux joyeux eccl锟絪iastiques</c:v>
                </c:pt>
                <c:pt idx="1">
                  <c:v>Formaggi Fortini s.r.l.</c:v>
                </c:pt>
                <c:pt idx="2">
                  <c:v>For锟絫s d'锟絩ables</c:v>
                </c:pt>
                <c:pt idx="3">
                  <c:v>Gai p锟絫urage</c:v>
                </c:pt>
                <c:pt idx="4">
                  <c:v>G'day, Mate</c:v>
                </c:pt>
                <c:pt idx="5">
                  <c:v>Norske Meierier</c:v>
                </c:pt>
                <c:pt idx="6">
                  <c:v>Pasta Buttini s.r.l.</c:v>
                </c:pt>
                <c:pt idx="7">
                  <c:v>Pavlova, Ltd.</c:v>
                </c:pt>
                <c:pt idx="8">
                  <c:v>Plutzer Lebensmittelgro锟絤锟絩kte AG</c:v>
                </c:pt>
                <c:pt idx="9">
                  <c:v>Specialty Biscuits, Ltd.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4">
                  <c:v>3232.95</c:v>
                </c:pt>
                <c:pt idx="6">
                  <c:v>50254.61</c:v>
                </c:pt>
                <c:pt idx="8">
                  <c:v>21957.967499999999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BED-41B7-ADA0-866B5E24F09B}"/>
            </c:ext>
          </c:extLst>
        </c:ser>
        <c:ser>
          <c:idx val="5"/>
          <c:order val="5"/>
          <c:tx>
            <c:strRef>
              <c:f>Sheet1!$G$3:$G$4</c:f>
              <c:strCache>
                <c:ptCount val="1"/>
                <c:pt idx="0">
                  <c:v>Meat/Poultry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Sheet1!$A$5:$A$15</c:f>
              <c:strCache>
                <c:ptCount val="10"/>
                <c:pt idx="0">
                  <c:v>Aux joyeux eccl锟絪iastiques</c:v>
                </c:pt>
                <c:pt idx="1">
                  <c:v>Formaggi Fortini s.r.l.</c:v>
                </c:pt>
                <c:pt idx="2">
                  <c:v>For锟絫s d'锟絩ables</c:v>
                </c:pt>
                <c:pt idx="3">
                  <c:v>Gai p锟絫urage</c:v>
                </c:pt>
                <c:pt idx="4">
                  <c:v>G'day, Mate</c:v>
                </c:pt>
                <c:pt idx="5">
                  <c:v>Norske Meierier</c:v>
                </c:pt>
                <c:pt idx="6">
                  <c:v>Pasta Buttini s.r.l.</c:v>
                </c:pt>
                <c:pt idx="7">
                  <c:v>Pavlova, Ltd.</c:v>
                </c:pt>
                <c:pt idx="8">
                  <c:v>Plutzer Lebensmittelgro锟絤锟絩kte AG</c:v>
                </c:pt>
                <c:pt idx="9">
                  <c:v>Specialty Biscuits, Ltd.</c:v>
                </c:pt>
              </c:strCache>
            </c:strRef>
          </c:cat>
          <c:val>
            <c:numRef>
              <c:f>Sheet1!$G$5:$G$15</c:f>
              <c:numCache>
                <c:formatCode>General</c:formatCode>
                <c:ptCount val="10"/>
                <c:pt idx="4">
                  <c:v>20574.169999999998</c:v>
                </c:pt>
                <c:pt idx="7">
                  <c:v>32698.38</c:v>
                </c:pt>
                <c:pt idx="8">
                  <c:v>80368.672000000006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BED-41B7-ADA0-866B5E24F09B}"/>
            </c:ext>
          </c:extLst>
        </c:ser>
        <c:ser>
          <c:idx val="6"/>
          <c:order val="6"/>
          <c:tx>
            <c:strRef>
              <c:f>Sheet1!$H$3:$H$4</c:f>
              <c:strCache>
                <c:ptCount val="1"/>
                <c:pt idx="0">
                  <c:v>Produce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Sheet1!$A$5:$A$15</c:f>
              <c:strCache>
                <c:ptCount val="10"/>
                <c:pt idx="0">
                  <c:v>Aux joyeux eccl锟絪iastiques</c:v>
                </c:pt>
                <c:pt idx="1">
                  <c:v>Formaggi Fortini s.r.l.</c:v>
                </c:pt>
                <c:pt idx="2">
                  <c:v>For锟絫s d'锟絩ables</c:v>
                </c:pt>
                <c:pt idx="3">
                  <c:v>Gai p锟絫urage</c:v>
                </c:pt>
                <c:pt idx="4">
                  <c:v>G'day, Mate</c:v>
                </c:pt>
                <c:pt idx="5">
                  <c:v>Norske Meierier</c:v>
                </c:pt>
                <c:pt idx="6">
                  <c:v>Pasta Buttini s.r.l.</c:v>
                </c:pt>
                <c:pt idx="7">
                  <c:v>Pavlova, Ltd.</c:v>
                </c:pt>
                <c:pt idx="8">
                  <c:v>Plutzer Lebensmittelgro锟絤锟絩kte AG</c:v>
                </c:pt>
                <c:pt idx="9">
                  <c:v>Specialty Biscuits, Ltd.</c:v>
                </c:pt>
              </c:strCache>
            </c:strRef>
          </c:cat>
          <c:val>
            <c:numRef>
              <c:f>Sheet1!$H$5:$H$15</c:f>
              <c:numCache>
                <c:formatCode>General</c:formatCode>
                <c:ptCount val="10"/>
                <c:pt idx="4">
                  <c:v>41819.65</c:v>
                </c:pt>
                <c:pt idx="8">
                  <c:v>25696.639999999999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BED-41B7-ADA0-866B5E24F09B}"/>
            </c:ext>
          </c:extLst>
        </c:ser>
        <c:ser>
          <c:idx val="7"/>
          <c:order val="7"/>
          <c:tx>
            <c:strRef>
              <c:f>Sheet1!$I$3:$I$4</c:f>
              <c:strCache>
                <c:ptCount val="1"/>
                <c:pt idx="0">
                  <c:v>Seafood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Sheet1!$A$5:$A$15</c:f>
              <c:strCache>
                <c:ptCount val="10"/>
                <c:pt idx="0">
                  <c:v>Aux joyeux eccl锟絪iastiques</c:v>
                </c:pt>
                <c:pt idx="1">
                  <c:v>Formaggi Fortini s.r.l.</c:v>
                </c:pt>
                <c:pt idx="2">
                  <c:v>For锟絫s d'锟絩ables</c:v>
                </c:pt>
                <c:pt idx="3">
                  <c:v>Gai p锟絫urage</c:v>
                </c:pt>
                <c:pt idx="4">
                  <c:v>G'day, Mate</c:v>
                </c:pt>
                <c:pt idx="5">
                  <c:v>Norske Meierier</c:v>
                </c:pt>
                <c:pt idx="6">
                  <c:v>Pasta Buttini s.r.l.</c:v>
                </c:pt>
                <c:pt idx="7">
                  <c:v>Pavlova, Ltd.</c:v>
                </c:pt>
                <c:pt idx="8">
                  <c:v>Plutzer Lebensmittelgro锟絤锟絩kte AG</c:v>
                </c:pt>
                <c:pt idx="9">
                  <c:v>Specialty Biscuits, Ltd.</c:v>
                </c:pt>
              </c:strCache>
            </c:strRef>
          </c:cat>
          <c:val>
            <c:numRef>
              <c:f>Sheet1!$I$5:$I$15</c:f>
              <c:numCache>
                <c:formatCode>General</c:formatCode>
                <c:ptCount val="10"/>
                <c:pt idx="7">
                  <c:v>29171.875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BED-41B7-ADA0-866B5E24F0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33734168"/>
        <c:axId val="533734496"/>
      </c:barChart>
      <c:catAx>
        <c:axId val="533734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3734496"/>
        <c:crosses val="autoZero"/>
        <c:auto val="1"/>
        <c:lblAlgn val="ctr"/>
        <c:lblOffset val="100"/>
        <c:noMultiLvlLbl val="0"/>
      </c:catAx>
      <c:valAx>
        <c:axId val="53373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3734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[supplier_avg_units.xlsx]Sheet1!数据透视表1</c:name>
    <c:fmtId val="3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8"/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Beverages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Sheet1!$A$5:$A$34</c:f>
              <c:strCache>
                <c:ptCount val="29"/>
                <c:pt idx="0">
                  <c:v>Aux joyeux eccl锟絪iastiques</c:v>
                </c:pt>
                <c:pt idx="1">
                  <c:v>Bigfoot Breweries</c:v>
                </c:pt>
                <c:pt idx="2">
                  <c:v>Cooperativa de Quesos 'Las Cabras'</c:v>
                </c:pt>
                <c:pt idx="3">
                  <c:v>Escargots Nouveaux</c:v>
                </c:pt>
                <c:pt idx="4">
                  <c:v>Exotic Liquids</c:v>
                </c:pt>
                <c:pt idx="5">
                  <c:v>Formaggi Fortini s.r.l.</c:v>
                </c:pt>
                <c:pt idx="6">
                  <c:v>For锟絫s d'锟絩ables</c:v>
                </c:pt>
                <c:pt idx="7">
                  <c:v>Gai p锟絫urage</c:v>
                </c:pt>
                <c:pt idx="8">
                  <c:v>G'day, Mate</c:v>
                </c:pt>
                <c:pt idx="9">
                  <c:v>Grandma Kelly's Homestead</c:v>
                </c:pt>
                <c:pt idx="10">
                  <c:v>Heli S锟斤拷waren GmbH &amp; Co. KG</c:v>
                </c:pt>
                <c:pt idx="11">
                  <c:v>Karkki Oy</c:v>
                </c:pt>
                <c:pt idx="12">
                  <c:v>Leka Trading</c:v>
                </c:pt>
                <c:pt idx="13">
                  <c:v>Lyngbysild</c:v>
                </c:pt>
                <c:pt idx="14">
                  <c:v>Ma Maison</c:v>
                </c:pt>
                <c:pt idx="15">
                  <c:v>Mayumi's</c:v>
                </c:pt>
                <c:pt idx="16">
                  <c:v>New England Seafood Cannery</c:v>
                </c:pt>
                <c:pt idx="17">
                  <c:v>New Orleans Cajun Delights</c:v>
                </c:pt>
                <c:pt idx="18">
                  <c:v>Nord-Ost-Fisch Handelsgesellschaft mbH</c:v>
                </c:pt>
                <c:pt idx="19">
                  <c:v>Norske Meierier</c:v>
                </c:pt>
                <c:pt idx="20">
                  <c:v>Pasta Buttini s.r.l.</c:v>
                </c:pt>
                <c:pt idx="21">
                  <c:v>Pavlova, Ltd.</c:v>
                </c:pt>
                <c:pt idx="22">
                  <c:v>PB Kn锟絚kebr锟絛 AB</c:v>
                </c:pt>
                <c:pt idx="23">
                  <c:v>Plutzer Lebensmittelgro锟絤锟絩kte AG</c:v>
                </c:pt>
                <c:pt idx="24">
                  <c:v>Refrescos Americanas LTDA</c:v>
                </c:pt>
                <c:pt idx="25">
                  <c:v>Specialty Biscuits, Ltd.</c:v>
                </c:pt>
                <c:pt idx="26">
                  <c:v>Svensk Sj锟絝锟絛a AB</c:v>
                </c:pt>
                <c:pt idx="27">
                  <c:v>Tokyo Traders</c:v>
                </c:pt>
                <c:pt idx="28">
                  <c:v>Zaanse Snoepfabriek</c:v>
                </c:pt>
              </c:strCache>
            </c:strRef>
          </c:cat>
          <c:val>
            <c:numRef>
              <c:f>Sheet1!$B$5:$B$34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4">
                  <c:v>20</c:v>
                </c:pt>
                <c:pt idx="11">
                  <c:v>0</c:v>
                </c:pt>
                <c:pt idx="12">
                  <c:v>10</c:v>
                </c:pt>
                <c:pt idx="21">
                  <c:v>10</c:v>
                </c:pt>
                <c:pt idx="23">
                  <c:v>0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DA-45B1-B530-8BDE9E14DB16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Condiments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Sheet1!$A$5:$A$34</c:f>
              <c:strCache>
                <c:ptCount val="29"/>
                <c:pt idx="0">
                  <c:v>Aux joyeux eccl锟絪iastiques</c:v>
                </c:pt>
                <c:pt idx="1">
                  <c:v>Bigfoot Breweries</c:v>
                </c:pt>
                <c:pt idx="2">
                  <c:v>Cooperativa de Quesos 'Las Cabras'</c:v>
                </c:pt>
                <c:pt idx="3">
                  <c:v>Escargots Nouveaux</c:v>
                </c:pt>
                <c:pt idx="4">
                  <c:v>Exotic Liquids</c:v>
                </c:pt>
                <c:pt idx="5">
                  <c:v>Formaggi Fortini s.r.l.</c:v>
                </c:pt>
                <c:pt idx="6">
                  <c:v>For锟絫s d'锟絩ables</c:v>
                </c:pt>
                <c:pt idx="7">
                  <c:v>Gai p锟絫urage</c:v>
                </c:pt>
                <c:pt idx="8">
                  <c:v>G'day, Mate</c:v>
                </c:pt>
                <c:pt idx="9">
                  <c:v>Grandma Kelly's Homestead</c:v>
                </c:pt>
                <c:pt idx="10">
                  <c:v>Heli S锟斤拷waren GmbH &amp; Co. KG</c:v>
                </c:pt>
                <c:pt idx="11">
                  <c:v>Karkki Oy</c:v>
                </c:pt>
                <c:pt idx="12">
                  <c:v>Leka Trading</c:v>
                </c:pt>
                <c:pt idx="13">
                  <c:v>Lyngbysild</c:v>
                </c:pt>
                <c:pt idx="14">
                  <c:v>Ma Maison</c:v>
                </c:pt>
                <c:pt idx="15">
                  <c:v>Mayumi's</c:v>
                </c:pt>
                <c:pt idx="16">
                  <c:v>New England Seafood Cannery</c:v>
                </c:pt>
                <c:pt idx="17">
                  <c:v>New Orleans Cajun Delights</c:v>
                </c:pt>
                <c:pt idx="18">
                  <c:v>Nord-Ost-Fisch Handelsgesellschaft mbH</c:v>
                </c:pt>
                <c:pt idx="19">
                  <c:v>Norske Meierier</c:v>
                </c:pt>
                <c:pt idx="20">
                  <c:v>Pasta Buttini s.r.l.</c:v>
                </c:pt>
                <c:pt idx="21">
                  <c:v>Pavlova, Ltd.</c:v>
                </c:pt>
                <c:pt idx="22">
                  <c:v>PB Kn锟絚kebr锟絛 AB</c:v>
                </c:pt>
                <c:pt idx="23">
                  <c:v>Plutzer Lebensmittelgro锟絤锟絩kte AG</c:v>
                </c:pt>
                <c:pt idx="24">
                  <c:v>Refrescos Americanas LTDA</c:v>
                </c:pt>
                <c:pt idx="25">
                  <c:v>Specialty Biscuits, Ltd.</c:v>
                </c:pt>
                <c:pt idx="26">
                  <c:v>Svensk Sj锟絝锟絛a AB</c:v>
                </c:pt>
                <c:pt idx="27">
                  <c:v>Tokyo Traders</c:v>
                </c:pt>
                <c:pt idx="28">
                  <c:v>Zaanse Snoepfabriek</c:v>
                </c:pt>
              </c:strCache>
            </c:strRef>
          </c:cat>
          <c:val>
            <c:numRef>
              <c:f>Sheet1!$C$5:$C$34</c:f>
              <c:numCache>
                <c:formatCode>General</c:formatCode>
                <c:ptCount val="29"/>
                <c:pt idx="4">
                  <c:v>70</c:v>
                </c:pt>
                <c:pt idx="6">
                  <c:v>0</c:v>
                </c:pt>
                <c:pt idx="9">
                  <c:v>0</c:v>
                </c:pt>
                <c:pt idx="12">
                  <c:v>0</c:v>
                </c:pt>
                <c:pt idx="15">
                  <c:v>0</c:v>
                </c:pt>
                <c:pt idx="17">
                  <c:v>25</c:v>
                </c:pt>
                <c:pt idx="21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DA-45B1-B530-8BDE9E14DB16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Confections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Sheet1!$A$5:$A$34</c:f>
              <c:strCache>
                <c:ptCount val="29"/>
                <c:pt idx="0">
                  <c:v>Aux joyeux eccl锟絪iastiques</c:v>
                </c:pt>
                <c:pt idx="1">
                  <c:v>Bigfoot Breweries</c:v>
                </c:pt>
                <c:pt idx="2">
                  <c:v>Cooperativa de Quesos 'Las Cabras'</c:v>
                </c:pt>
                <c:pt idx="3">
                  <c:v>Escargots Nouveaux</c:v>
                </c:pt>
                <c:pt idx="4">
                  <c:v>Exotic Liquids</c:v>
                </c:pt>
                <c:pt idx="5">
                  <c:v>Formaggi Fortini s.r.l.</c:v>
                </c:pt>
                <c:pt idx="6">
                  <c:v>For锟絫s d'锟絩ables</c:v>
                </c:pt>
                <c:pt idx="7">
                  <c:v>Gai p锟絫urage</c:v>
                </c:pt>
                <c:pt idx="8">
                  <c:v>G'day, Mate</c:v>
                </c:pt>
                <c:pt idx="9">
                  <c:v>Grandma Kelly's Homestead</c:v>
                </c:pt>
                <c:pt idx="10">
                  <c:v>Heli S锟斤拷waren GmbH &amp; Co. KG</c:v>
                </c:pt>
                <c:pt idx="11">
                  <c:v>Karkki Oy</c:v>
                </c:pt>
                <c:pt idx="12">
                  <c:v>Leka Trading</c:v>
                </c:pt>
                <c:pt idx="13">
                  <c:v>Lyngbysild</c:v>
                </c:pt>
                <c:pt idx="14">
                  <c:v>Ma Maison</c:v>
                </c:pt>
                <c:pt idx="15">
                  <c:v>Mayumi's</c:v>
                </c:pt>
                <c:pt idx="16">
                  <c:v>New England Seafood Cannery</c:v>
                </c:pt>
                <c:pt idx="17">
                  <c:v>New Orleans Cajun Delights</c:v>
                </c:pt>
                <c:pt idx="18">
                  <c:v>Nord-Ost-Fisch Handelsgesellschaft mbH</c:v>
                </c:pt>
                <c:pt idx="19">
                  <c:v>Norske Meierier</c:v>
                </c:pt>
                <c:pt idx="20">
                  <c:v>Pasta Buttini s.r.l.</c:v>
                </c:pt>
                <c:pt idx="21">
                  <c:v>Pavlova, Ltd.</c:v>
                </c:pt>
                <c:pt idx="22">
                  <c:v>PB Kn锟絚kebr锟絛 AB</c:v>
                </c:pt>
                <c:pt idx="23">
                  <c:v>Plutzer Lebensmittelgro锟絤锟絩kte AG</c:v>
                </c:pt>
                <c:pt idx="24">
                  <c:v>Refrescos Americanas LTDA</c:v>
                </c:pt>
                <c:pt idx="25">
                  <c:v>Specialty Biscuits, Ltd.</c:v>
                </c:pt>
                <c:pt idx="26">
                  <c:v>Svensk Sj锟絝锟絛a AB</c:v>
                </c:pt>
                <c:pt idx="27">
                  <c:v>Tokyo Traders</c:v>
                </c:pt>
                <c:pt idx="28">
                  <c:v>Zaanse Snoepfabriek</c:v>
                </c:pt>
              </c:strCache>
            </c:strRef>
          </c:cat>
          <c:val>
            <c:numRef>
              <c:f>Sheet1!$D$5:$D$34</c:f>
              <c:numCache>
                <c:formatCode>General</c:formatCode>
                <c:ptCount val="29"/>
                <c:pt idx="6">
                  <c:v>0</c:v>
                </c:pt>
                <c:pt idx="10">
                  <c:v>0</c:v>
                </c:pt>
                <c:pt idx="11">
                  <c:v>30</c:v>
                </c:pt>
                <c:pt idx="21">
                  <c:v>0</c:v>
                </c:pt>
                <c:pt idx="25">
                  <c:v>12.5</c:v>
                </c:pt>
                <c:pt idx="28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DA-45B1-B530-8BDE9E14DB16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Dairy Products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Sheet1!$A$5:$A$34</c:f>
              <c:strCache>
                <c:ptCount val="29"/>
                <c:pt idx="0">
                  <c:v>Aux joyeux eccl锟絪iastiques</c:v>
                </c:pt>
                <c:pt idx="1">
                  <c:v>Bigfoot Breweries</c:v>
                </c:pt>
                <c:pt idx="2">
                  <c:v>Cooperativa de Quesos 'Las Cabras'</c:v>
                </c:pt>
                <c:pt idx="3">
                  <c:v>Escargots Nouveaux</c:v>
                </c:pt>
                <c:pt idx="4">
                  <c:v>Exotic Liquids</c:v>
                </c:pt>
                <c:pt idx="5">
                  <c:v>Formaggi Fortini s.r.l.</c:v>
                </c:pt>
                <c:pt idx="6">
                  <c:v>For锟絫s d'锟絩ables</c:v>
                </c:pt>
                <c:pt idx="7">
                  <c:v>Gai p锟絫urage</c:v>
                </c:pt>
                <c:pt idx="8">
                  <c:v>G'day, Mate</c:v>
                </c:pt>
                <c:pt idx="9">
                  <c:v>Grandma Kelly's Homestead</c:v>
                </c:pt>
                <c:pt idx="10">
                  <c:v>Heli S锟斤拷waren GmbH &amp; Co. KG</c:v>
                </c:pt>
                <c:pt idx="11">
                  <c:v>Karkki Oy</c:v>
                </c:pt>
                <c:pt idx="12">
                  <c:v>Leka Trading</c:v>
                </c:pt>
                <c:pt idx="13">
                  <c:v>Lyngbysild</c:v>
                </c:pt>
                <c:pt idx="14">
                  <c:v>Ma Maison</c:v>
                </c:pt>
                <c:pt idx="15">
                  <c:v>Mayumi's</c:v>
                </c:pt>
                <c:pt idx="16">
                  <c:v>New England Seafood Cannery</c:v>
                </c:pt>
                <c:pt idx="17">
                  <c:v>New Orleans Cajun Delights</c:v>
                </c:pt>
                <c:pt idx="18">
                  <c:v>Nord-Ost-Fisch Handelsgesellschaft mbH</c:v>
                </c:pt>
                <c:pt idx="19">
                  <c:v>Norske Meierier</c:v>
                </c:pt>
                <c:pt idx="20">
                  <c:v>Pasta Buttini s.r.l.</c:v>
                </c:pt>
                <c:pt idx="21">
                  <c:v>Pavlova, Ltd.</c:v>
                </c:pt>
                <c:pt idx="22">
                  <c:v>PB Kn锟絚kebr锟絛 AB</c:v>
                </c:pt>
                <c:pt idx="23">
                  <c:v>Plutzer Lebensmittelgro锟絤锟絩kte AG</c:v>
                </c:pt>
                <c:pt idx="24">
                  <c:v>Refrescos Americanas LTDA</c:v>
                </c:pt>
                <c:pt idx="25">
                  <c:v>Specialty Biscuits, Ltd.</c:v>
                </c:pt>
                <c:pt idx="26">
                  <c:v>Svensk Sj锟絝锟絛a AB</c:v>
                </c:pt>
                <c:pt idx="27">
                  <c:v>Tokyo Traders</c:v>
                </c:pt>
                <c:pt idx="28">
                  <c:v>Zaanse Snoepfabriek</c:v>
                </c:pt>
              </c:strCache>
            </c:strRef>
          </c:cat>
          <c:val>
            <c:numRef>
              <c:f>Sheet1!$E$5:$E$34</c:f>
              <c:numCache>
                <c:formatCode>General</c:formatCode>
                <c:ptCount val="29"/>
                <c:pt idx="2">
                  <c:v>15</c:v>
                </c:pt>
                <c:pt idx="5">
                  <c:v>36.6666666666667</c:v>
                </c:pt>
                <c:pt idx="7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DDA-45B1-B530-8BDE9E14DB16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Grains/Cereals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Sheet1!$A$5:$A$34</c:f>
              <c:strCache>
                <c:ptCount val="29"/>
                <c:pt idx="0">
                  <c:v>Aux joyeux eccl锟絪iastiques</c:v>
                </c:pt>
                <c:pt idx="1">
                  <c:v>Bigfoot Breweries</c:v>
                </c:pt>
                <c:pt idx="2">
                  <c:v>Cooperativa de Quesos 'Las Cabras'</c:v>
                </c:pt>
                <c:pt idx="3">
                  <c:v>Escargots Nouveaux</c:v>
                </c:pt>
                <c:pt idx="4">
                  <c:v>Exotic Liquids</c:v>
                </c:pt>
                <c:pt idx="5">
                  <c:v>Formaggi Fortini s.r.l.</c:v>
                </c:pt>
                <c:pt idx="6">
                  <c:v>For锟絫s d'锟絩ables</c:v>
                </c:pt>
                <c:pt idx="7">
                  <c:v>Gai p锟絫urage</c:v>
                </c:pt>
                <c:pt idx="8">
                  <c:v>G'day, Mate</c:v>
                </c:pt>
                <c:pt idx="9">
                  <c:v>Grandma Kelly's Homestead</c:v>
                </c:pt>
                <c:pt idx="10">
                  <c:v>Heli S锟斤拷waren GmbH &amp; Co. KG</c:v>
                </c:pt>
                <c:pt idx="11">
                  <c:v>Karkki Oy</c:v>
                </c:pt>
                <c:pt idx="12">
                  <c:v>Leka Trading</c:v>
                </c:pt>
                <c:pt idx="13">
                  <c:v>Lyngbysild</c:v>
                </c:pt>
                <c:pt idx="14">
                  <c:v>Ma Maison</c:v>
                </c:pt>
                <c:pt idx="15">
                  <c:v>Mayumi's</c:v>
                </c:pt>
                <c:pt idx="16">
                  <c:v>New England Seafood Cannery</c:v>
                </c:pt>
                <c:pt idx="17">
                  <c:v>New Orleans Cajun Delights</c:v>
                </c:pt>
                <c:pt idx="18">
                  <c:v>Nord-Ost-Fisch Handelsgesellschaft mbH</c:v>
                </c:pt>
                <c:pt idx="19">
                  <c:v>Norske Meierier</c:v>
                </c:pt>
                <c:pt idx="20">
                  <c:v>Pasta Buttini s.r.l.</c:v>
                </c:pt>
                <c:pt idx="21">
                  <c:v>Pavlova, Ltd.</c:v>
                </c:pt>
                <c:pt idx="22">
                  <c:v>PB Kn锟絚kebr锟絛 AB</c:v>
                </c:pt>
                <c:pt idx="23">
                  <c:v>Plutzer Lebensmittelgro锟絤锟絩kte AG</c:v>
                </c:pt>
                <c:pt idx="24">
                  <c:v>Refrescos Americanas LTDA</c:v>
                </c:pt>
                <c:pt idx="25">
                  <c:v>Specialty Biscuits, Ltd.</c:v>
                </c:pt>
                <c:pt idx="26">
                  <c:v>Svensk Sj锟絝锟絛a AB</c:v>
                </c:pt>
                <c:pt idx="27">
                  <c:v>Tokyo Traders</c:v>
                </c:pt>
                <c:pt idx="28">
                  <c:v>Zaanse Snoepfabriek</c:v>
                </c:pt>
              </c:strCache>
            </c:strRef>
          </c:cat>
          <c:val>
            <c:numRef>
              <c:f>Sheet1!$F$5:$F$34</c:f>
              <c:numCache>
                <c:formatCode>General</c:formatCode>
                <c:ptCount val="29"/>
                <c:pt idx="8">
                  <c:v>0</c:v>
                </c:pt>
                <c:pt idx="12">
                  <c:v>0</c:v>
                </c:pt>
                <c:pt idx="20">
                  <c:v>5</c:v>
                </c:pt>
                <c:pt idx="22">
                  <c:v>0</c:v>
                </c:pt>
                <c:pt idx="2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DDA-45B1-B530-8BDE9E14DB16}"/>
            </c:ext>
          </c:extLst>
        </c:ser>
        <c:ser>
          <c:idx val="5"/>
          <c:order val="5"/>
          <c:tx>
            <c:strRef>
              <c:f>Sheet1!$G$3:$G$4</c:f>
              <c:strCache>
                <c:ptCount val="1"/>
                <c:pt idx="0">
                  <c:v>Meat/Poultry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Sheet1!$A$5:$A$34</c:f>
              <c:strCache>
                <c:ptCount val="29"/>
                <c:pt idx="0">
                  <c:v>Aux joyeux eccl锟絪iastiques</c:v>
                </c:pt>
                <c:pt idx="1">
                  <c:v>Bigfoot Breweries</c:v>
                </c:pt>
                <c:pt idx="2">
                  <c:v>Cooperativa de Quesos 'Las Cabras'</c:v>
                </c:pt>
                <c:pt idx="3">
                  <c:v>Escargots Nouveaux</c:v>
                </c:pt>
                <c:pt idx="4">
                  <c:v>Exotic Liquids</c:v>
                </c:pt>
                <c:pt idx="5">
                  <c:v>Formaggi Fortini s.r.l.</c:v>
                </c:pt>
                <c:pt idx="6">
                  <c:v>For锟絫s d'锟絩ables</c:v>
                </c:pt>
                <c:pt idx="7">
                  <c:v>Gai p锟絫urage</c:v>
                </c:pt>
                <c:pt idx="8">
                  <c:v>G'day, Mate</c:v>
                </c:pt>
                <c:pt idx="9">
                  <c:v>Grandma Kelly's Homestead</c:v>
                </c:pt>
                <c:pt idx="10">
                  <c:v>Heli S锟斤拷waren GmbH &amp; Co. KG</c:v>
                </c:pt>
                <c:pt idx="11">
                  <c:v>Karkki Oy</c:v>
                </c:pt>
                <c:pt idx="12">
                  <c:v>Leka Trading</c:v>
                </c:pt>
                <c:pt idx="13">
                  <c:v>Lyngbysild</c:v>
                </c:pt>
                <c:pt idx="14">
                  <c:v>Ma Maison</c:v>
                </c:pt>
                <c:pt idx="15">
                  <c:v>Mayumi's</c:v>
                </c:pt>
                <c:pt idx="16">
                  <c:v>New England Seafood Cannery</c:v>
                </c:pt>
                <c:pt idx="17">
                  <c:v>New Orleans Cajun Delights</c:v>
                </c:pt>
                <c:pt idx="18">
                  <c:v>Nord-Ost-Fisch Handelsgesellschaft mbH</c:v>
                </c:pt>
                <c:pt idx="19">
                  <c:v>Norske Meierier</c:v>
                </c:pt>
                <c:pt idx="20">
                  <c:v>Pasta Buttini s.r.l.</c:v>
                </c:pt>
                <c:pt idx="21">
                  <c:v>Pavlova, Ltd.</c:v>
                </c:pt>
                <c:pt idx="22">
                  <c:v>PB Kn锟絚kebr锟絛 AB</c:v>
                </c:pt>
                <c:pt idx="23">
                  <c:v>Plutzer Lebensmittelgro锟絤锟絩kte AG</c:v>
                </c:pt>
                <c:pt idx="24">
                  <c:v>Refrescos Americanas LTDA</c:v>
                </c:pt>
                <c:pt idx="25">
                  <c:v>Specialty Biscuits, Ltd.</c:v>
                </c:pt>
                <c:pt idx="26">
                  <c:v>Svensk Sj锟絝锟絛a AB</c:v>
                </c:pt>
                <c:pt idx="27">
                  <c:v>Tokyo Traders</c:v>
                </c:pt>
                <c:pt idx="28">
                  <c:v>Zaanse Snoepfabriek</c:v>
                </c:pt>
              </c:strCache>
            </c:strRef>
          </c:cat>
          <c:val>
            <c:numRef>
              <c:f>Sheet1!$G$5:$G$34</c:f>
              <c:numCache>
                <c:formatCode>General</c:formatCode>
                <c:ptCount val="29"/>
                <c:pt idx="8">
                  <c:v>0</c:v>
                </c:pt>
                <c:pt idx="14">
                  <c:v>0</c:v>
                </c:pt>
                <c:pt idx="21">
                  <c:v>0</c:v>
                </c:pt>
                <c:pt idx="23">
                  <c:v>0</c:v>
                </c:pt>
                <c:pt idx="2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DDA-45B1-B530-8BDE9E14DB16}"/>
            </c:ext>
          </c:extLst>
        </c:ser>
        <c:ser>
          <c:idx val="6"/>
          <c:order val="6"/>
          <c:tx>
            <c:strRef>
              <c:f>Sheet1!$H$3:$H$4</c:f>
              <c:strCache>
                <c:ptCount val="1"/>
                <c:pt idx="0">
                  <c:v>Produce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Sheet1!$A$5:$A$34</c:f>
              <c:strCache>
                <c:ptCount val="29"/>
                <c:pt idx="0">
                  <c:v>Aux joyeux eccl锟絪iastiques</c:v>
                </c:pt>
                <c:pt idx="1">
                  <c:v>Bigfoot Breweries</c:v>
                </c:pt>
                <c:pt idx="2">
                  <c:v>Cooperativa de Quesos 'Las Cabras'</c:v>
                </c:pt>
                <c:pt idx="3">
                  <c:v>Escargots Nouveaux</c:v>
                </c:pt>
                <c:pt idx="4">
                  <c:v>Exotic Liquids</c:v>
                </c:pt>
                <c:pt idx="5">
                  <c:v>Formaggi Fortini s.r.l.</c:v>
                </c:pt>
                <c:pt idx="6">
                  <c:v>For锟絫s d'锟絩ables</c:v>
                </c:pt>
                <c:pt idx="7">
                  <c:v>Gai p锟絫urage</c:v>
                </c:pt>
                <c:pt idx="8">
                  <c:v>G'day, Mate</c:v>
                </c:pt>
                <c:pt idx="9">
                  <c:v>Grandma Kelly's Homestead</c:v>
                </c:pt>
                <c:pt idx="10">
                  <c:v>Heli S锟斤拷waren GmbH &amp; Co. KG</c:v>
                </c:pt>
                <c:pt idx="11">
                  <c:v>Karkki Oy</c:v>
                </c:pt>
                <c:pt idx="12">
                  <c:v>Leka Trading</c:v>
                </c:pt>
                <c:pt idx="13">
                  <c:v>Lyngbysild</c:v>
                </c:pt>
                <c:pt idx="14">
                  <c:v>Ma Maison</c:v>
                </c:pt>
                <c:pt idx="15">
                  <c:v>Mayumi's</c:v>
                </c:pt>
                <c:pt idx="16">
                  <c:v>New England Seafood Cannery</c:v>
                </c:pt>
                <c:pt idx="17">
                  <c:v>New Orleans Cajun Delights</c:v>
                </c:pt>
                <c:pt idx="18">
                  <c:v>Nord-Ost-Fisch Handelsgesellschaft mbH</c:v>
                </c:pt>
                <c:pt idx="19">
                  <c:v>Norske Meierier</c:v>
                </c:pt>
                <c:pt idx="20">
                  <c:v>Pasta Buttini s.r.l.</c:v>
                </c:pt>
                <c:pt idx="21">
                  <c:v>Pavlova, Ltd.</c:v>
                </c:pt>
                <c:pt idx="22">
                  <c:v>PB Kn锟絚kebr锟絛 AB</c:v>
                </c:pt>
                <c:pt idx="23">
                  <c:v>Plutzer Lebensmittelgro锟絤锟絩kte AG</c:v>
                </c:pt>
                <c:pt idx="24">
                  <c:v>Refrescos Americanas LTDA</c:v>
                </c:pt>
                <c:pt idx="25">
                  <c:v>Specialty Biscuits, Ltd.</c:v>
                </c:pt>
                <c:pt idx="26">
                  <c:v>Svensk Sj锟絝锟絛a AB</c:v>
                </c:pt>
                <c:pt idx="27">
                  <c:v>Tokyo Traders</c:v>
                </c:pt>
                <c:pt idx="28">
                  <c:v>Zaanse Snoepfabriek</c:v>
                </c:pt>
              </c:strCache>
            </c:strRef>
          </c:cat>
          <c:val>
            <c:numRef>
              <c:f>Sheet1!$H$5:$H$34</c:f>
              <c:numCache>
                <c:formatCode>General</c:formatCode>
                <c:ptCount val="29"/>
                <c:pt idx="8">
                  <c:v>0</c:v>
                </c:pt>
                <c:pt idx="9">
                  <c:v>0</c:v>
                </c:pt>
                <c:pt idx="15">
                  <c:v>0</c:v>
                </c:pt>
                <c:pt idx="23">
                  <c:v>0</c:v>
                </c:pt>
                <c:pt idx="27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DDA-45B1-B530-8BDE9E14DB16}"/>
            </c:ext>
          </c:extLst>
        </c:ser>
        <c:ser>
          <c:idx val="7"/>
          <c:order val="7"/>
          <c:tx>
            <c:strRef>
              <c:f>Sheet1!$I$3:$I$4</c:f>
              <c:strCache>
                <c:ptCount val="1"/>
                <c:pt idx="0">
                  <c:v>Seafood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Sheet1!$A$5:$A$34</c:f>
              <c:strCache>
                <c:ptCount val="29"/>
                <c:pt idx="0">
                  <c:v>Aux joyeux eccl锟絪iastiques</c:v>
                </c:pt>
                <c:pt idx="1">
                  <c:v>Bigfoot Breweries</c:v>
                </c:pt>
                <c:pt idx="2">
                  <c:v>Cooperativa de Quesos 'Las Cabras'</c:v>
                </c:pt>
                <c:pt idx="3">
                  <c:v>Escargots Nouveaux</c:v>
                </c:pt>
                <c:pt idx="4">
                  <c:v>Exotic Liquids</c:v>
                </c:pt>
                <c:pt idx="5">
                  <c:v>Formaggi Fortini s.r.l.</c:v>
                </c:pt>
                <c:pt idx="6">
                  <c:v>For锟絫s d'锟絩ables</c:v>
                </c:pt>
                <c:pt idx="7">
                  <c:v>Gai p锟絫urage</c:v>
                </c:pt>
                <c:pt idx="8">
                  <c:v>G'day, Mate</c:v>
                </c:pt>
                <c:pt idx="9">
                  <c:v>Grandma Kelly's Homestead</c:v>
                </c:pt>
                <c:pt idx="10">
                  <c:v>Heli S锟斤拷waren GmbH &amp; Co. KG</c:v>
                </c:pt>
                <c:pt idx="11">
                  <c:v>Karkki Oy</c:v>
                </c:pt>
                <c:pt idx="12">
                  <c:v>Leka Trading</c:v>
                </c:pt>
                <c:pt idx="13">
                  <c:v>Lyngbysild</c:v>
                </c:pt>
                <c:pt idx="14">
                  <c:v>Ma Maison</c:v>
                </c:pt>
                <c:pt idx="15">
                  <c:v>Mayumi's</c:v>
                </c:pt>
                <c:pt idx="16">
                  <c:v>New England Seafood Cannery</c:v>
                </c:pt>
                <c:pt idx="17">
                  <c:v>New Orleans Cajun Delights</c:v>
                </c:pt>
                <c:pt idx="18">
                  <c:v>Nord-Ost-Fisch Handelsgesellschaft mbH</c:v>
                </c:pt>
                <c:pt idx="19">
                  <c:v>Norske Meierier</c:v>
                </c:pt>
                <c:pt idx="20">
                  <c:v>Pasta Buttini s.r.l.</c:v>
                </c:pt>
                <c:pt idx="21">
                  <c:v>Pavlova, Ltd.</c:v>
                </c:pt>
                <c:pt idx="22">
                  <c:v>PB Kn锟絚kebr锟絛 AB</c:v>
                </c:pt>
                <c:pt idx="23">
                  <c:v>Plutzer Lebensmittelgro锟絤锟絩kte AG</c:v>
                </c:pt>
                <c:pt idx="24">
                  <c:v>Refrescos Americanas LTDA</c:v>
                </c:pt>
                <c:pt idx="25">
                  <c:v>Specialty Biscuits, Ltd.</c:v>
                </c:pt>
                <c:pt idx="26">
                  <c:v>Svensk Sj锟絝锟絛a AB</c:v>
                </c:pt>
                <c:pt idx="27">
                  <c:v>Tokyo Traders</c:v>
                </c:pt>
                <c:pt idx="28">
                  <c:v>Zaanse Snoepfabriek</c:v>
                </c:pt>
              </c:strCache>
            </c:strRef>
          </c:cat>
          <c:val>
            <c:numRef>
              <c:f>Sheet1!$I$5:$I$34</c:f>
              <c:numCache>
                <c:formatCode>General</c:formatCode>
                <c:ptCount val="29"/>
                <c:pt idx="3">
                  <c:v>0</c:v>
                </c:pt>
                <c:pt idx="13">
                  <c:v>35</c:v>
                </c:pt>
                <c:pt idx="15">
                  <c:v>0</c:v>
                </c:pt>
                <c:pt idx="16">
                  <c:v>0</c:v>
                </c:pt>
                <c:pt idx="18">
                  <c:v>0</c:v>
                </c:pt>
                <c:pt idx="21">
                  <c:v>0</c:v>
                </c:pt>
                <c:pt idx="26">
                  <c:v>16.6666666666667</c:v>
                </c:pt>
                <c:pt idx="2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DDA-45B1-B530-8BDE9E14DB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58145592"/>
        <c:axId val="558149856"/>
      </c:barChart>
      <c:catAx>
        <c:axId val="558145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8149856"/>
        <c:crosses val="autoZero"/>
        <c:auto val="1"/>
        <c:lblAlgn val="ctr"/>
        <c:lblOffset val="100"/>
        <c:noMultiLvlLbl val="0"/>
      </c:catAx>
      <c:valAx>
        <c:axId val="55814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8145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CN"/>
              <a:t>需求量排前</a:t>
            </a:r>
            <a:r>
              <a:rPr lang="en-US"/>
              <a:t>10</a:t>
            </a:r>
            <a:r>
              <a:rPr lang="zh-CN"/>
              <a:t>的产品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top_products!$B$1</c:f>
              <c:strCache>
                <c:ptCount val="1"/>
                <c:pt idx="0">
                  <c:v>ProductNum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top_products!$A$2:$A$11</c:f>
              <c:strCache>
                <c:ptCount val="10"/>
                <c:pt idx="0">
                  <c:v>Raclette Courdavault</c:v>
                </c:pt>
                <c:pt idx="1">
                  <c:v>Camembert Pierrot</c:v>
                </c:pt>
                <c:pt idx="2">
                  <c:v>Gorgonzola Telino</c:v>
                </c:pt>
                <c:pt idx="3">
                  <c:v>Guaran锟?Fant锟絪tica</c:v>
                </c:pt>
                <c:pt idx="4">
                  <c:v>Gnocchi di nonna Alice</c:v>
                </c:pt>
                <c:pt idx="5">
                  <c:v>Tarte au sucre</c:v>
                </c:pt>
                <c:pt idx="6">
                  <c:v>Jack's New England Clam Chowder</c:v>
                </c:pt>
                <c:pt idx="7">
                  <c:v>Rh锟絥br锟絬 Klosterbier</c:v>
                </c:pt>
                <c:pt idx="8">
                  <c:v>Chang</c:v>
                </c:pt>
                <c:pt idx="9">
                  <c:v>Pavlova</c:v>
                </c:pt>
              </c:strCache>
            </c:strRef>
          </c:cat>
          <c:val>
            <c:numRef>
              <c:f>top_products!$B$2:$B$11</c:f>
              <c:numCache>
                <c:formatCode>General</c:formatCode>
                <c:ptCount val="10"/>
                <c:pt idx="0">
                  <c:v>54</c:v>
                </c:pt>
                <c:pt idx="1">
                  <c:v>51</c:v>
                </c:pt>
                <c:pt idx="2">
                  <c:v>51</c:v>
                </c:pt>
                <c:pt idx="3">
                  <c:v>51</c:v>
                </c:pt>
                <c:pt idx="4">
                  <c:v>50</c:v>
                </c:pt>
                <c:pt idx="5">
                  <c:v>48</c:v>
                </c:pt>
                <c:pt idx="6">
                  <c:v>47</c:v>
                </c:pt>
                <c:pt idx="7">
                  <c:v>46</c:v>
                </c:pt>
                <c:pt idx="8">
                  <c:v>44</c:v>
                </c:pt>
                <c:pt idx="9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42-49AF-9B34-0ADF8AF740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53958264"/>
        <c:axId val="553959248"/>
      </c:barChart>
      <c:catAx>
        <c:axId val="553958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3959248"/>
        <c:crosses val="autoZero"/>
        <c:auto val="1"/>
        <c:lblAlgn val="ctr"/>
        <c:lblOffset val="100"/>
        <c:noMultiLvlLbl val="0"/>
      </c:catAx>
      <c:valAx>
        <c:axId val="553959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3958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:p14="http://schemas.microsoft.com/office/powerpoint/2010/main" val="1826259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:p14="http://schemas.microsoft.com/office/powerpoint/2010/main" val="4115276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:p14="http://schemas.microsoft.com/office/powerpoint/2010/main" val="3272676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:p14="http://schemas.microsoft.com/office/powerpoint/2010/main" val="1583937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:p14="http://schemas.microsoft.com/office/powerpoint/2010/main" val="3210818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:p14="http://schemas.microsoft.com/office/powerpoint/2010/main" val="201768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:p14="http://schemas.microsoft.com/office/powerpoint/2010/main" val="2601641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:p14="http://schemas.microsoft.com/office/powerpoint/2010/main" val="3140290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:p14="http://schemas.microsoft.com/office/powerpoint/2010/main" val="784533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:p14="http://schemas.microsoft.com/office/powerpoint/2010/main" val="1898423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:p14="http://schemas.microsoft.com/office/powerpoint/2010/main" val="2598258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:p14="http://schemas.microsoft.com/office/powerpoint/2010/main" val="447378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158200" y="1418449"/>
            <a:ext cx="3591300" cy="3181259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有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14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家公司的采购订单从超过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个国家运来的。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Save-a-lot Markets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的订单通过超过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30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个国家运输。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SELECT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c.CompanyName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, COUNT(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o.ShipCountry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) AS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ShipCountryNum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FROM Customers c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JOIN Orders o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ON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c.CustomerID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o.CustomerID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GROUP BY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c.CompanyName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HAVING COUNT(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o.ShipCountry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) &gt; 10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ORDER BY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ShipCountryNum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DESC;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&lt;visualization&gt;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80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zh-CN" altLang="en-US" sz="1800" b="1" dirty="0">
                <a:solidFill>
                  <a:schemeClr val="bg1"/>
                </a:solidFill>
              </a:rPr>
              <a:t>哪些公司的采购订单是从超过</a:t>
            </a:r>
            <a:r>
              <a:rPr lang="en-US" altLang="zh-CN" sz="1800" b="1" dirty="0">
                <a:solidFill>
                  <a:schemeClr val="bg1"/>
                </a:solidFill>
              </a:rPr>
              <a:t>10</a:t>
            </a:r>
            <a:r>
              <a:rPr lang="zh-CN" altLang="en-US" sz="1800" b="1" dirty="0">
                <a:solidFill>
                  <a:schemeClr val="bg1"/>
                </a:solidFill>
              </a:rPr>
              <a:t>个国家运输来的？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D1613BF6-5A8F-4F8E-996C-F9F2C1FC1C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6618679"/>
              </p:ext>
            </p:extLst>
          </p:nvPr>
        </p:nvGraphicFramePr>
        <p:xfrm>
          <a:off x="362135" y="1418451"/>
          <a:ext cx="4542865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如果按年进行汇总统计，可以发现如图所示几种产品的销售额逐年增长，有一些可能中间有些回落，但在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16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年又提高了。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SELECT </a:t>
            </a:r>
            <a:r>
              <a:rPr lang="en-US" altLang="zh-CN" dirty="0" err="1"/>
              <a:t>p.ProductName</a:t>
            </a:r>
            <a:r>
              <a:rPr lang="en-US" altLang="zh-CN" dirty="0"/>
              <a:t>, STRFTIME('%Y-%m', </a:t>
            </a:r>
            <a:r>
              <a:rPr lang="en-US" altLang="zh-CN" dirty="0" err="1"/>
              <a:t>o.OrderDate</a:t>
            </a:r>
            <a:r>
              <a:rPr lang="en-US" altLang="zh-CN" dirty="0"/>
              <a:t>) AS </a:t>
            </a:r>
            <a:r>
              <a:rPr lang="en-US" altLang="zh-CN" dirty="0" err="1"/>
              <a:t>OrderMonth</a:t>
            </a:r>
            <a:r>
              <a:rPr lang="en-US" altLang="zh-CN" dirty="0"/>
              <a:t>, SUM(</a:t>
            </a:r>
            <a:r>
              <a:rPr lang="en-US" altLang="zh-CN" dirty="0" err="1"/>
              <a:t>od.UnitPrice</a:t>
            </a:r>
            <a:r>
              <a:rPr lang="en-US" altLang="zh-CN" dirty="0"/>
              <a:t> * </a:t>
            </a:r>
            <a:r>
              <a:rPr lang="en-US" altLang="zh-CN" dirty="0" err="1"/>
              <a:t>od.Quantity</a:t>
            </a:r>
            <a:r>
              <a:rPr lang="en-US" altLang="zh-CN" dirty="0"/>
              <a:t> * (1 - </a:t>
            </a:r>
            <a:r>
              <a:rPr lang="en-US" altLang="zh-CN" dirty="0" err="1"/>
              <a:t>od.Discount</a:t>
            </a:r>
            <a:r>
              <a:rPr lang="en-US" altLang="zh-CN" dirty="0"/>
              <a:t>)) AS </a:t>
            </a:r>
            <a:r>
              <a:rPr lang="en-US" altLang="zh-CN" dirty="0" err="1"/>
              <a:t>TotalSales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FROM Products p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JOIN </a:t>
            </a:r>
            <a:r>
              <a:rPr lang="en-US" altLang="zh-CN" dirty="0" err="1"/>
              <a:t>OrderDetails</a:t>
            </a:r>
            <a:r>
              <a:rPr lang="en-US" altLang="zh-CN" dirty="0"/>
              <a:t> od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ON </a:t>
            </a:r>
            <a:r>
              <a:rPr lang="en-US" altLang="zh-CN" dirty="0" err="1"/>
              <a:t>p.ProductID</a:t>
            </a:r>
            <a:r>
              <a:rPr lang="en-US" altLang="zh-CN" dirty="0"/>
              <a:t> = </a:t>
            </a:r>
            <a:r>
              <a:rPr lang="en-US" altLang="zh-CN" dirty="0" err="1"/>
              <a:t>od.ProductID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JOIN Orders o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ON </a:t>
            </a:r>
            <a:r>
              <a:rPr lang="en-US" altLang="zh-CN" dirty="0" err="1"/>
              <a:t>od.OrderID</a:t>
            </a:r>
            <a:r>
              <a:rPr lang="en-US" altLang="zh-CN" dirty="0"/>
              <a:t> = </a:t>
            </a:r>
            <a:r>
              <a:rPr lang="en-US" altLang="zh-CN" dirty="0" err="1"/>
              <a:t>o.OrderId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GROUP BY 1, 2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ORDER BY 1, 2</a:t>
            </a: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&lt;visualization&gt;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哪些产品的销售额在增长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2499689C-7959-4269-B3BF-F471CAE663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3452797"/>
              </p:ext>
            </p:extLst>
          </p:nvPr>
        </p:nvGraphicFramePr>
        <p:xfrm>
          <a:off x="-6456" y="1032164"/>
          <a:ext cx="5158220" cy="3757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01716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可以从左图看到，需求量前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的产品，供应商都只有一家。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 err="1"/>
              <a:t>WIth</a:t>
            </a:r>
            <a:r>
              <a:rPr lang="en-US" altLang="zh-CN" dirty="0"/>
              <a:t> </a:t>
            </a:r>
            <a:r>
              <a:rPr lang="en-US" altLang="zh-CN" dirty="0" err="1"/>
              <a:t>TopProducts</a:t>
            </a:r>
            <a:r>
              <a:rPr lang="en-US" altLang="zh-CN" dirty="0"/>
              <a:t> AS (SELECT </a:t>
            </a:r>
            <a:r>
              <a:rPr lang="en-US" altLang="zh-CN" dirty="0" err="1"/>
              <a:t>ProductID</a:t>
            </a:r>
            <a:r>
              <a:rPr lang="en-US" altLang="zh-CN" dirty="0"/>
              <a:t> FROM (SELECT </a:t>
            </a:r>
            <a:r>
              <a:rPr lang="en-US" altLang="zh-CN" dirty="0" err="1"/>
              <a:t>p.ProductID</a:t>
            </a:r>
            <a:r>
              <a:rPr lang="en-US" altLang="zh-CN" dirty="0"/>
              <a:t>, COUNT(*) AS </a:t>
            </a:r>
            <a:r>
              <a:rPr lang="en-US" altLang="zh-CN" dirty="0" err="1"/>
              <a:t>ProductNum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FROM Orders o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JOIN </a:t>
            </a:r>
            <a:r>
              <a:rPr lang="en-US" altLang="zh-CN" dirty="0" err="1"/>
              <a:t>OrderDetails</a:t>
            </a:r>
            <a:r>
              <a:rPr lang="en-US" altLang="zh-CN" dirty="0"/>
              <a:t> od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ON </a:t>
            </a:r>
            <a:r>
              <a:rPr lang="en-US" altLang="zh-CN" dirty="0" err="1"/>
              <a:t>o.OrderId</a:t>
            </a:r>
            <a:r>
              <a:rPr lang="en-US" altLang="zh-CN" dirty="0"/>
              <a:t> = </a:t>
            </a:r>
            <a:r>
              <a:rPr lang="en-US" altLang="zh-CN" dirty="0" err="1"/>
              <a:t>od.OrderID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JOIN Products p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ON </a:t>
            </a:r>
            <a:r>
              <a:rPr lang="en-US" altLang="zh-CN" dirty="0" err="1"/>
              <a:t>od.ProductID</a:t>
            </a:r>
            <a:r>
              <a:rPr lang="en-US" altLang="zh-CN" dirty="0"/>
              <a:t> = </a:t>
            </a:r>
            <a:r>
              <a:rPr lang="en-US" altLang="zh-CN" dirty="0" err="1"/>
              <a:t>p.ProductID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GROUP BY </a:t>
            </a:r>
            <a:r>
              <a:rPr lang="en-US" altLang="zh-CN" dirty="0" err="1"/>
              <a:t>p.ProductID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ORDER BY </a:t>
            </a:r>
            <a:r>
              <a:rPr lang="en-US" altLang="zh-CN" dirty="0" err="1"/>
              <a:t>ProductNum</a:t>
            </a:r>
            <a:r>
              <a:rPr lang="en-US" altLang="zh-CN" dirty="0"/>
              <a:t> 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DESC 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LIMIT 10) sub)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br>
              <a:rPr lang="en-US" altLang="zh-CN" dirty="0"/>
            </a:br>
            <a:r>
              <a:rPr lang="en-US" altLang="zh-CN" dirty="0"/>
              <a:t>SELECT </a:t>
            </a:r>
            <a:r>
              <a:rPr lang="en-US" altLang="zh-CN" dirty="0" err="1"/>
              <a:t>p.ProductName</a:t>
            </a:r>
            <a:r>
              <a:rPr lang="en-US" altLang="zh-CN" dirty="0"/>
              <a:t>, COUNT(*) AS </a:t>
            </a:r>
            <a:r>
              <a:rPr lang="en-US" altLang="zh-CN" dirty="0" err="1"/>
              <a:t>SupplierNum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FROM Products p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JOIN Suppliers 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ON </a:t>
            </a:r>
            <a:r>
              <a:rPr lang="en-US" altLang="zh-CN" dirty="0" err="1"/>
              <a:t>p.SupplierID</a:t>
            </a:r>
            <a:r>
              <a:rPr lang="en-US" altLang="zh-CN" dirty="0"/>
              <a:t> = </a:t>
            </a:r>
            <a:r>
              <a:rPr lang="en-US" altLang="zh-CN" dirty="0" err="1"/>
              <a:t>s.SupplierID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JOIN </a:t>
            </a:r>
            <a:r>
              <a:rPr lang="en-US" altLang="zh-CN" dirty="0" err="1"/>
              <a:t>TopProducts</a:t>
            </a:r>
            <a:r>
              <a:rPr lang="en-US" altLang="zh-CN" dirty="0"/>
              <a:t> t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ON </a:t>
            </a:r>
            <a:r>
              <a:rPr lang="en-US" altLang="zh-CN" dirty="0" err="1"/>
              <a:t>t.ProductID</a:t>
            </a:r>
            <a:r>
              <a:rPr lang="en-US" altLang="zh-CN" dirty="0"/>
              <a:t> = </a:t>
            </a:r>
            <a:r>
              <a:rPr lang="en-US" altLang="zh-CN" dirty="0" err="1"/>
              <a:t>p.ProductID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GROUP BY </a:t>
            </a:r>
            <a:r>
              <a:rPr lang="en-US" altLang="zh-CN" dirty="0" err="1"/>
              <a:t>p.ProductName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ORDER BY </a:t>
            </a:r>
            <a:r>
              <a:rPr lang="en-US" altLang="zh-CN" dirty="0" err="1"/>
              <a:t>SupplierNum</a:t>
            </a:r>
            <a:r>
              <a:rPr lang="en-US" altLang="zh-CN" dirty="0"/>
              <a:t>;</a:t>
            </a: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&lt;visualization&gt;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需求量排前</a:t>
            </a:r>
            <a:r>
              <a:rPr lang="en-US" altLang="zh-CN" sz="1800" b="1" dirty="0">
                <a:solidFill>
                  <a:schemeClr val="bg1"/>
                </a:solidFill>
              </a:rPr>
              <a:t>10</a:t>
            </a:r>
            <a:r>
              <a:rPr lang="zh-CN" altLang="en-US" sz="1800" b="1" dirty="0">
                <a:solidFill>
                  <a:schemeClr val="bg1"/>
                </a:solidFill>
              </a:rPr>
              <a:t>名的产品分别有多少供应商供货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0978C655-191F-4783-B601-584A434A7C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8324156"/>
              </p:ext>
            </p:extLst>
          </p:nvPr>
        </p:nvGraphicFramePr>
        <p:xfrm>
          <a:off x="141793" y="1184565"/>
          <a:ext cx="4763207" cy="3306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56159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每种类型商品的占比如图所示。占比最大的产品类型是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Confections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，排第二的是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Condiments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Seafood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，排第三的是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Beverages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SELECT </a:t>
            </a:r>
            <a:r>
              <a:rPr lang="en-US" altLang="zh-CN" dirty="0" err="1"/>
              <a:t>c.CategoryName</a:t>
            </a:r>
            <a:r>
              <a:rPr lang="en-US" altLang="zh-CN" dirty="0"/>
              <a:t>, COUNT(*) AS </a:t>
            </a:r>
            <a:r>
              <a:rPr lang="en-US" altLang="zh-CN" dirty="0" err="1"/>
              <a:t>ProductNum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FROM Categories c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JOIN Products p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ON </a:t>
            </a:r>
            <a:r>
              <a:rPr lang="en-US" altLang="zh-CN" dirty="0" err="1"/>
              <a:t>c.CategoryID</a:t>
            </a:r>
            <a:r>
              <a:rPr lang="en-US" altLang="zh-CN" dirty="0"/>
              <a:t> = </a:t>
            </a:r>
            <a:r>
              <a:rPr lang="en-US" altLang="zh-CN" dirty="0" err="1"/>
              <a:t>p.CategoryID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GROUP BY 1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ORDER BY 2 DESC;</a:t>
            </a: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&lt;visualization&gt;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每种类型有多少个产品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93965D45-C909-4E28-8F8E-4D6B5BCB12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9080530"/>
              </p:ext>
            </p:extLst>
          </p:nvPr>
        </p:nvGraphicFramePr>
        <p:xfrm>
          <a:off x="162573" y="1418450"/>
          <a:ext cx="4763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00927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业绩最好的雇员名字叫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Margaret Peacock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，销售额差不多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230000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美元。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SELECT PRINTF('%s %s', </a:t>
            </a:r>
            <a:r>
              <a:rPr lang="en-US" altLang="zh-CN" dirty="0" err="1"/>
              <a:t>e.FirstName</a:t>
            </a:r>
            <a:r>
              <a:rPr lang="en-US" altLang="zh-CN" dirty="0"/>
              <a:t>, </a:t>
            </a:r>
            <a:r>
              <a:rPr lang="en-US" altLang="zh-CN" dirty="0" err="1"/>
              <a:t>e.LastName</a:t>
            </a:r>
            <a:r>
              <a:rPr lang="en-US" altLang="zh-CN" dirty="0"/>
              <a:t>) AS Name, SUM(</a:t>
            </a:r>
            <a:r>
              <a:rPr lang="en-US" altLang="zh-CN" dirty="0" err="1"/>
              <a:t>od.UnitPrice</a:t>
            </a:r>
            <a:r>
              <a:rPr lang="en-US" altLang="zh-CN" dirty="0"/>
              <a:t> * </a:t>
            </a:r>
            <a:r>
              <a:rPr lang="en-US" altLang="zh-CN" dirty="0" err="1"/>
              <a:t>od.Quantity</a:t>
            </a:r>
            <a:r>
              <a:rPr lang="en-US" altLang="zh-CN" dirty="0"/>
              <a:t> * (1 - </a:t>
            </a:r>
            <a:r>
              <a:rPr lang="en-US" altLang="zh-CN" dirty="0" err="1"/>
              <a:t>od.Discount</a:t>
            </a:r>
            <a:r>
              <a:rPr lang="en-US" altLang="zh-CN" dirty="0"/>
              <a:t>)) AS </a:t>
            </a:r>
            <a:r>
              <a:rPr lang="en-US" altLang="zh-CN" dirty="0" err="1"/>
              <a:t>TotalSales</a:t>
            </a:r>
            <a:r>
              <a:rPr lang="en-US" altLang="zh-CN" dirty="0"/>
              <a:t> 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FROM Employees e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JOIN Orders o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ON </a:t>
            </a:r>
            <a:r>
              <a:rPr lang="en-US" altLang="zh-CN" dirty="0" err="1"/>
              <a:t>o.EmployeeID</a:t>
            </a:r>
            <a:r>
              <a:rPr lang="en-US" altLang="zh-CN" dirty="0"/>
              <a:t> = </a:t>
            </a:r>
            <a:r>
              <a:rPr lang="en-US" altLang="zh-CN" dirty="0" err="1"/>
              <a:t>e.EmployeeID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JOIN </a:t>
            </a:r>
            <a:r>
              <a:rPr lang="en-US" altLang="zh-CN" dirty="0" err="1"/>
              <a:t>OrderDetails</a:t>
            </a:r>
            <a:r>
              <a:rPr lang="en-US" altLang="zh-CN" dirty="0"/>
              <a:t> od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ON </a:t>
            </a:r>
            <a:r>
              <a:rPr lang="en-US" altLang="zh-CN" dirty="0" err="1"/>
              <a:t>od.OrderID</a:t>
            </a:r>
            <a:r>
              <a:rPr lang="en-US" altLang="zh-CN" dirty="0"/>
              <a:t> = </a:t>
            </a:r>
            <a:r>
              <a:rPr lang="en-US" altLang="zh-CN" dirty="0" err="1"/>
              <a:t>o.OrderId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GROUP BY 1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ORDER BY 2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DESC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LIMIT 1;</a:t>
            </a: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&lt;visualization&gt;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业绩最好的雇员姓名以及他的销售额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B55C6F5-C8D3-4BCF-A148-945989B07B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404234"/>
              </p:ext>
            </p:extLst>
          </p:nvPr>
        </p:nvGraphicFramePr>
        <p:xfrm>
          <a:off x="126206" y="1418450"/>
          <a:ext cx="4840649" cy="3195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65037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这位雇员来自美国。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SELECT </a:t>
            </a:r>
            <a:r>
              <a:rPr lang="en-US" altLang="zh-CN" dirty="0" err="1"/>
              <a:t>EmployeeID</a:t>
            </a:r>
            <a:r>
              <a:rPr lang="en-US" altLang="zh-CN" dirty="0"/>
              <a:t>, PRINTF('%s %s', FirstName, </a:t>
            </a:r>
            <a:r>
              <a:rPr lang="en-US" altLang="zh-CN" dirty="0" err="1"/>
              <a:t>LastName</a:t>
            </a:r>
            <a:r>
              <a:rPr lang="en-US" altLang="zh-CN" dirty="0"/>
              <a:t>) AS Name, Country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FROM Employees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WHERE </a:t>
            </a:r>
            <a:r>
              <a:rPr lang="en-US" altLang="zh-CN" dirty="0" err="1"/>
              <a:t>EmployeeID</a:t>
            </a:r>
            <a:r>
              <a:rPr lang="en-US" altLang="zh-CN" dirty="0"/>
              <a:t> = (SELECT </a:t>
            </a:r>
            <a:r>
              <a:rPr lang="en-US" altLang="zh-CN" dirty="0" err="1"/>
              <a:t>EmployeeID</a:t>
            </a:r>
            <a:r>
              <a:rPr lang="en-US" altLang="zh-CN" dirty="0"/>
              <a:t> FROM (SELECT </a:t>
            </a:r>
            <a:r>
              <a:rPr lang="en-US" altLang="zh-CN" dirty="0" err="1"/>
              <a:t>e.EmployeeID</a:t>
            </a:r>
            <a:r>
              <a:rPr lang="en-US" altLang="zh-CN" dirty="0"/>
              <a:t>, SUM(</a:t>
            </a:r>
            <a:r>
              <a:rPr lang="en-US" altLang="zh-CN" dirty="0" err="1"/>
              <a:t>od.UnitPrice</a:t>
            </a:r>
            <a:r>
              <a:rPr lang="en-US" altLang="zh-CN" dirty="0"/>
              <a:t> * </a:t>
            </a:r>
            <a:r>
              <a:rPr lang="en-US" altLang="zh-CN" dirty="0" err="1"/>
              <a:t>od.Quantity</a:t>
            </a:r>
            <a:r>
              <a:rPr lang="en-US" altLang="zh-CN" dirty="0"/>
              <a:t> * (1 - </a:t>
            </a:r>
            <a:r>
              <a:rPr lang="en-US" altLang="zh-CN" dirty="0" err="1"/>
              <a:t>od.Discount</a:t>
            </a:r>
            <a:r>
              <a:rPr lang="en-US" altLang="zh-CN" dirty="0"/>
              <a:t>)) AS </a:t>
            </a:r>
            <a:r>
              <a:rPr lang="en-US" altLang="zh-CN" dirty="0" err="1"/>
              <a:t>TotalSales</a:t>
            </a:r>
            <a:r>
              <a:rPr lang="en-US" altLang="zh-CN" dirty="0"/>
              <a:t> 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FROM Employees e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JOIN Orders o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ON </a:t>
            </a:r>
            <a:r>
              <a:rPr lang="en-US" altLang="zh-CN" dirty="0" err="1"/>
              <a:t>o.EmployeeID</a:t>
            </a:r>
            <a:r>
              <a:rPr lang="en-US" altLang="zh-CN" dirty="0"/>
              <a:t> = </a:t>
            </a:r>
            <a:r>
              <a:rPr lang="en-US" altLang="zh-CN" dirty="0" err="1"/>
              <a:t>e.EmployeeID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JOIN </a:t>
            </a:r>
            <a:r>
              <a:rPr lang="en-US" altLang="zh-CN" dirty="0" err="1"/>
              <a:t>OrderDetails</a:t>
            </a:r>
            <a:r>
              <a:rPr lang="en-US" altLang="zh-CN" dirty="0"/>
              <a:t> od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ON </a:t>
            </a:r>
            <a:r>
              <a:rPr lang="en-US" altLang="zh-CN" dirty="0" err="1"/>
              <a:t>od.OrderID</a:t>
            </a:r>
            <a:r>
              <a:rPr lang="en-US" altLang="zh-CN" dirty="0"/>
              <a:t> = </a:t>
            </a:r>
            <a:r>
              <a:rPr lang="en-US" altLang="zh-CN" dirty="0" err="1"/>
              <a:t>o.OrderId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GROUP BY 1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ORDER BY 2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DESC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LIMIT 1) t1)</a:t>
            </a:r>
          </a:p>
          <a:p>
            <a:pPr lvl="0" rtl="0">
              <a:spcBef>
                <a:spcPts val="0"/>
              </a:spcBef>
              <a:buNone/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&lt;visualization&gt;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业绩最好的雇员来自哪个国家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D39FB35-8015-4D29-BDC4-CB73B7B17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49875"/>
              </p:ext>
            </p:extLst>
          </p:nvPr>
        </p:nvGraphicFramePr>
        <p:xfrm>
          <a:off x="354300" y="1418450"/>
          <a:ext cx="4550700" cy="307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2148">
                  <a:extLst>
                    <a:ext uri="{9D8B030D-6E8A-4147-A177-3AD203B41FA5}">
                      <a16:colId xmlns:a16="http://schemas.microsoft.com/office/drawing/2014/main" val="1549921318"/>
                    </a:ext>
                  </a:extLst>
                </a:gridCol>
                <a:gridCol w="2137842">
                  <a:extLst>
                    <a:ext uri="{9D8B030D-6E8A-4147-A177-3AD203B41FA5}">
                      <a16:colId xmlns:a16="http://schemas.microsoft.com/office/drawing/2014/main" val="4196427295"/>
                    </a:ext>
                  </a:extLst>
                </a:gridCol>
                <a:gridCol w="980710">
                  <a:extLst>
                    <a:ext uri="{9D8B030D-6E8A-4147-A177-3AD203B41FA5}">
                      <a16:colId xmlns:a16="http://schemas.microsoft.com/office/drawing/2014/main" val="203599089"/>
                    </a:ext>
                  </a:extLst>
                </a:gridCol>
              </a:tblGrid>
              <a:tr h="1536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EmployeeID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Country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112543"/>
                  </a:ext>
                </a:extLst>
              </a:tr>
              <a:tr h="1536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Margaret Peacock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9529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620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业绩最好的这位雇员销售的最多的产品是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Beverages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，其次是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Confections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，第三是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Seafood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SELECT </a:t>
            </a:r>
            <a:r>
              <a:rPr lang="en-US" altLang="zh-CN" dirty="0" err="1"/>
              <a:t>c.CategoryName</a:t>
            </a:r>
            <a:r>
              <a:rPr lang="en-US" altLang="zh-CN" dirty="0"/>
              <a:t>, COUNT(*) AS </a:t>
            </a:r>
            <a:r>
              <a:rPr lang="en-US" altLang="zh-CN" dirty="0" err="1"/>
              <a:t>ProductNum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FROM Categories c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JOIN Products p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ON </a:t>
            </a:r>
            <a:r>
              <a:rPr lang="en-US" altLang="zh-CN" dirty="0" err="1"/>
              <a:t>c.CategoryID</a:t>
            </a:r>
            <a:r>
              <a:rPr lang="en-US" altLang="zh-CN" dirty="0"/>
              <a:t> = </a:t>
            </a:r>
            <a:r>
              <a:rPr lang="en-US" altLang="zh-CN" dirty="0" err="1"/>
              <a:t>p.CategoryID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JOIN </a:t>
            </a:r>
            <a:r>
              <a:rPr lang="en-US" altLang="zh-CN" dirty="0" err="1"/>
              <a:t>OrderDetails</a:t>
            </a:r>
            <a:r>
              <a:rPr lang="en-US" altLang="zh-CN" dirty="0"/>
              <a:t> od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ON </a:t>
            </a:r>
            <a:r>
              <a:rPr lang="en-US" altLang="zh-CN" dirty="0" err="1"/>
              <a:t>od.ProductID</a:t>
            </a:r>
            <a:r>
              <a:rPr lang="en-US" altLang="zh-CN" dirty="0"/>
              <a:t> = </a:t>
            </a:r>
            <a:r>
              <a:rPr lang="en-US" altLang="zh-CN" dirty="0" err="1"/>
              <a:t>p.ProductID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JOIN Orders o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ON </a:t>
            </a:r>
            <a:r>
              <a:rPr lang="en-US" altLang="zh-CN" dirty="0" err="1"/>
              <a:t>o.OrderId</a:t>
            </a:r>
            <a:r>
              <a:rPr lang="en-US" altLang="zh-CN" dirty="0"/>
              <a:t> = </a:t>
            </a:r>
            <a:r>
              <a:rPr lang="en-US" altLang="zh-CN" dirty="0" err="1"/>
              <a:t>od.OrderID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WHERE </a:t>
            </a:r>
            <a:r>
              <a:rPr lang="en-US" altLang="zh-CN" dirty="0" err="1"/>
              <a:t>o.EmployeeID</a:t>
            </a:r>
            <a:r>
              <a:rPr lang="en-US" altLang="zh-CN" dirty="0"/>
              <a:t> = (SELECT </a:t>
            </a:r>
            <a:r>
              <a:rPr lang="en-US" altLang="zh-CN" dirty="0" err="1"/>
              <a:t>EmployeeID</a:t>
            </a:r>
            <a:r>
              <a:rPr lang="en-US" altLang="zh-CN" dirty="0"/>
              <a:t> FROM (SELECT </a:t>
            </a:r>
            <a:r>
              <a:rPr lang="en-US" altLang="zh-CN" dirty="0" err="1"/>
              <a:t>e.EmployeeID</a:t>
            </a:r>
            <a:r>
              <a:rPr lang="en-US" altLang="zh-CN" dirty="0"/>
              <a:t>, SUM(</a:t>
            </a:r>
            <a:r>
              <a:rPr lang="en-US" altLang="zh-CN" dirty="0" err="1"/>
              <a:t>od.UnitPrice</a:t>
            </a:r>
            <a:r>
              <a:rPr lang="en-US" altLang="zh-CN" dirty="0"/>
              <a:t> * </a:t>
            </a:r>
            <a:r>
              <a:rPr lang="en-US" altLang="zh-CN" dirty="0" err="1"/>
              <a:t>od.Quantity</a:t>
            </a:r>
            <a:r>
              <a:rPr lang="en-US" altLang="zh-CN" dirty="0"/>
              <a:t> * (1 - </a:t>
            </a:r>
            <a:r>
              <a:rPr lang="en-US" altLang="zh-CN" dirty="0" err="1"/>
              <a:t>od.Discount</a:t>
            </a:r>
            <a:r>
              <a:rPr lang="en-US" altLang="zh-CN" dirty="0"/>
              <a:t>)) AS </a:t>
            </a:r>
            <a:r>
              <a:rPr lang="en-US" altLang="zh-CN" dirty="0" err="1"/>
              <a:t>TotalSales</a:t>
            </a:r>
            <a:r>
              <a:rPr lang="en-US" altLang="zh-CN" dirty="0"/>
              <a:t> 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FROM Employees e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JOIN Orders o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ON </a:t>
            </a:r>
            <a:r>
              <a:rPr lang="en-US" altLang="zh-CN" dirty="0" err="1"/>
              <a:t>o.EmployeeID</a:t>
            </a:r>
            <a:r>
              <a:rPr lang="en-US" altLang="zh-CN" dirty="0"/>
              <a:t> = </a:t>
            </a:r>
            <a:r>
              <a:rPr lang="en-US" altLang="zh-CN" dirty="0" err="1"/>
              <a:t>e.EmployeeID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JOIN </a:t>
            </a:r>
            <a:r>
              <a:rPr lang="en-US" altLang="zh-CN" dirty="0" err="1"/>
              <a:t>OrderDetails</a:t>
            </a:r>
            <a:r>
              <a:rPr lang="en-US" altLang="zh-CN" dirty="0"/>
              <a:t> od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ON </a:t>
            </a:r>
            <a:r>
              <a:rPr lang="en-US" altLang="zh-CN" dirty="0" err="1"/>
              <a:t>od.OrderID</a:t>
            </a:r>
            <a:r>
              <a:rPr lang="en-US" altLang="zh-CN" dirty="0"/>
              <a:t> = </a:t>
            </a:r>
            <a:r>
              <a:rPr lang="en-US" altLang="zh-CN" dirty="0" err="1"/>
              <a:t>o.OrderId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GROUP BY 1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ORDER BY 2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DESC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LIMIT 1) t1)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GROUP BY 1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ORDER BY 2 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DESC</a:t>
            </a: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&lt;visualization&gt;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业绩最好的雇员销售哪些种类产品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85622782-57AD-4A8D-8ED5-3BE79404DC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8581852"/>
              </p:ext>
            </p:extLst>
          </p:nvPr>
        </p:nvGraphicFramePr>
        <p:xfrm>
          <a:off x="28113" y="1250857"/>
          <a:ext cx="4890439" cy="3407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59208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不愧是业绩最好的雇员，服务的客户公司有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75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家，因此业绩最突出。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SELECT DISTINCT(</a:t>
            </a:r>
            <a:r>
              <a:rPr lang="en-US" altLang="zh-CN" dirty="0" err="1"/>
              <a:t>c.CompanyName</a:t>
            </a:r>
            <a:r>
              <a:rPr lang="en-US" altLang="zh-CN" dirty="0"/>
              <a:t>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FROM Customers c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JOIN Orders o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ON </a:t>
            </a:r>
            <a:r>
              <a:rPr lang="en-US" altLang="zh-CN" dirty="0" err="1"/>
              <a:t>c.CustomerID</a:t>
            </a:r>
            <a:r>
              <a:rPr lang="en-US" altLang="zh-CN" dirty="0"/>
              <a:t> = </a:t>
            </a:r>
            <a:r>
              <a:rPr lang="en-US" altLang="zh-CN" dirty="0" err="1"/>
              <a:t>o.CustomerID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WHERE </a:t>
            </a:r>
            <a:r>
              <a:rPr lang="en-US" altLang="zh-CN" dirty="0" err="1"/>
              <a:t>o.EmployeeID</a:t>
            </a:r>
            <a:r>
              <a:rPr lang="en-US" altLang="zh-CN" dirty="0"/>
              <a:t> = (SELECT </a:t>
            </a:r>
            <a:r>
              <a:rPr lang="en-US" altLang="zh-CN" dirty="0" err="1"/>
              <a:t>EmployeeID</a:t>
            </a:r>
            <a:r>
              <a:rPr lang="en-US" altLang="zh-CN" dirty="0"/>
              <a:t> FROM (SELECT </a:t>
            </a:r>
            <a:r>
              <a:rPr lang="en-US" altLang="zh-CN" dirty="0" err="1"/>
              <a:t>e.EmployeeID</a:t>
            </a:r>
            <a:r>
              <a:rPr lang="en-US" altLang="zh-CN" dirty="0"/>
              <a:t>, SUM(</a:t>
            </a:r>
            <a:r>
              <a:rPr lang="en-US" altLang="zh-CN" dirty="0" err="1"/>
              <a:t>od.UnitPrice</a:t>
            </a:r>
            <a:r>
              <a:rPr lang="en-US" altLang="zh-CN" dirty="0"/>
              <a:t> * </a:t>
            </a:r>
            <a:r>
              <a:rPr lang="en-US" altLang="zh-CN" dirty="0" err="1"/>
              <a:t>od.Quantity</a:t>
            </a:r>
            <a:r>
              <a:rPr lang="en-US" altLang="zh-CN" dirty="0"/>
              <a:t> * (1 - </a:t>
            </a:r>
            <a:r>
              <a:rPr lang="en-US" altLang="zh-CN" dirty="0" err="1"/>
              <a:t>od.Discount</a:t>
            </a:r>
            <a:r>
              <a:rPr lang="en-US" altLang="zh-CN" dirty="0"/>
              <a:t>)) AS </a:t>
            </a:r>
            <a:r>
              <a:rPr lang="en-US" altLang="zh-CN" dirty="0" err="1"/>
              <a:t>TotalSales</a:t>
            </a:r>
            <a:r>
              <a:rPr lang="en-US" altLang="zh-CN" dirty="0"/>
              <a:t> 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FROM Employees e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JOIN Orders o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ON </a:t>
            </a:r>
            <a:r>
              <a:rPr lang="en-US" altLang="zh-CN" dirty="0" err="1"/>
              <a:t>o.EmployeeID</a:t>
            </a:r>
            <a:r>
              <a:rPr lang="en-US" altLang="zh-CN" dirty="0"/>
              <a:t> = </a:t>
            </a:r>
            <a:r>
              <a:rPr lang="en-US" altLang="zh-CN" dirty="0" err="1"/>
              <a:t>e.EmployeeID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JOIN </a:t>
            </a:r>
            <a:r>
              <a:rPr lang="en-US" altLang="zh-CN" dirty="0" err="1"/>
              <a:t>OrderDetails</a:t>
            </a:r>
            <a:r>
              <a:rPr lang="en-US" altLang="zh-CN" dirty="0"/>
              <a:t> od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ON </a:t>
            </a:r>
            <a:r>
              <a:rPr lang="en-US" altLang="zh-CN" dirty="0" err="1"/>
              <a:t>od.OrderID</a:t>
            </a:r>
            <a:r>
              <a:rPr lang="en-US" altLang="zh-CN" dirty="0"/>
              <a:t> = </a:t>
            </a:r>
            <a:r>
              <a:rPr lang="en-US" altLang="zh-CN" dirty="0" err="1"/>
              <a:t>o.OrderId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GROUP BY 1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ORDER BY 2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DESC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LIMIT 1) t1)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ORDER BY 1</a:t>
            </a: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&lt;visualization&gt;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业绩最好的雇员服务了哪些客户公司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28284AC-031D-4B89-9AD7-2DFEFA599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37529"/>
              </p:ext>
            </p:extLst>
          </p:nvPr>
        </p:nvGraphicFramePr>
        <p:xfrm>
          <a:off x="73036" y="865908"/>
          <a:ext cx="5011582" cy="4197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11582">
                  <a:extLst>
                    <a:ext uri="{9D8B030D-6E8A-4147-A177-3AD203B41FA5}">
                      <a16:colId xmlns:a16="http://schemas.microsoft.com/office/drawing/2014/main" val="3463904528"/>
                    </a:ext>
                  </a:extLst>
                </a:gridCol>
              </a:tblGrid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CompanyName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4091948932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Alfreds Futterkiste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2438696293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300" u="none" strike="noStrike">
                          <a:effectLst/>
                        </a:rPr>
                        <a:t>Ana Trujillo Emparedados y helados</a:t>
                      </a:r>
                      <a:endParaRPr lang="es-E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771921306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Antonio Moreno Taquer</a:t>
                      </a:r>
                      <a:r>
                        <a:rPr lang="zh-CN" altLang="en-US" sz="300" u="none" strike="noStrike">
                          <a:effectLst/>
                        </a:rPr>
                        <a:t>锟絘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2093193868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Around the Horn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4111422834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B's Beverages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3339438511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Berglunds snabbk</a:t>
                      </a:r>
                      <a:r>
                        <a:rPr lang="zh-CN" altLang="en-US" sz="300" u="none" strike="noStrike">
                          <a:effectLst/>
                        </a:rPr>
                        <a:t>锟絧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230388172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Blauer See Delikatessen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3207027375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Blondesddsl p</a:t>
                      </a:r>
                      <a:r>
                        <a:rPr lang="zh-CN" altLang="en-US" sz="300" u="none" strike="noStrike">
                          <a:effectLst/>
                        </a:rPr>
                        <a:t>锟絩</a:t>
                      </a:r>
                      <a:r>
                        <a:rPr lang="en-US" sz="300" u="none" strike="noStrike">
                          <a:effectLst/>
                        </a:rPr>
                        <a:t>e et fils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612231981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Bon app'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4216389288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Bottom-Dollar Markets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2776213753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B</a:t>
                      </a:r>
                      <a:r>
                        <a:rPr lang="zh-CN" altLang="en-US" sz="300" u="none" strike="noStrike">
                          <a:effectLst/>
                        </a:rPr>
                        <a:t>锟絣</a:t>
                      </a:r>
                      <a:r>
                        <a:rPr lang="en-US" sz="300" u="none" strike="noStrike">
                          <a:effectLst/>
                        </a:rPr>
                        <a:t>ido Comidas preparadas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1738463537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Cactus Comidas para llevar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2738121876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Centro comercial Moctezuma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1204649880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Chop-suey Chinese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4110251295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Com</a:t>
                      </a:r>
                      <a:r>
                        <a:rPr lang="zh-CN" altLang="en-US" sz="300" u="none" strike="noStrike">
                          <a:effectLst/>
                        </a:rPr>
                        <a:t>锟絩</a:t>
                      </a:r>
                      <a:r>
                        <a:rPr lang="en-US" sz="300" u="none" strike="noStrike">
                          <a:effectLst/>
                        </a:rPr>
                        <a:t>cio Mineiro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3410028310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Die Wandernde Kuh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259021414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Drachenblut Delikatessen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2665229790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Eastern Connection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3240751692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Ernst Handel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31033076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Familia Arquibaldo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3708396627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Folies gourmandes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1303695582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Folk och f</a:t>
                      </a:r>
                      <a:r>
                        <a:rPr lang="zh-CN" altLang="en-US" sz="300" u="none" strike="noStrike">
                          <a:effectLst/>
                        </a:rPr>
                        <a:t>锟</a:t>
                      </a:r>
                      <a:r>
                        <a:rPr lang="en-US" altLang="zh-CN" sz="300" u="none" strike="noStrike">
                          <a:effectLst/>
                        </a:rPr>
                        <a:t>?</a:t>
                      </a:r>
                      <a:r>
                        <a:rPr lang="en-US" sz="300" u="none" strike="noStrike">
                          <a:effectLst/>
                        </a:rPr>
                        <a:t>HB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3806625861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Franchi S.p.A.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4212537299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Frankenversand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2625674316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00" u="none" strike="noStrike">
                          <a:effectLst/>
                        </a:rPr>
                        <a:t>Furia Bacalhau e Frutos do Mar</a:t>
                      </a:r>
                      <a:endParaRPr lang="pt-BR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4112695082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Galer</a:t>
                      </a:r>
                      <a:r>
                        <a:rPr lang="zh-CN" altLang="en-US" sz="300" u="none" strike="noStrike">
                          <a:effectLst/>
                        </a:rPr>
                        <a:t>锟絘 </a:t>
                      </a:r>
                      <a:r>
                        <a:rPr lang="en-US" sz="300" u="none" strike="noStrike">
                          <a:effectLst/>
                        </a:rPr>
                        <a:t>del gastr</a:t>
                      </a:r>
                      <a:r>
                        <a:rPr lang="zh-CN" altLang="en-US" sz="300" u="none" strike="noStrike">
                          <a:effectLst/>
                        </a:rPr>
                        <a:t>锟絥</a:t>
                      </a:r>
                      <a:r>
                        <a:rPr lang="en-US" sz="300" u="none" strike="noStrike">
                          <a:effectLst/>
                        </a:rPr>
                        <a:t>omo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749592438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Godos Cocina T</a:t>
                      </a:r>
                      <a:r>
                        <a:rPr lang="zh-CN" altLang="en-US" sz="300" u="none" strike="noStrike">
                          <a:effectLst/>
                        </a:rPr>
                        <a:t>锟絧</a:t>
                      </a:r>
                      <a:r>
                        <a:rPr lang="en-US" sz="300" u="none" strike="noStrike">
                          <a:effectLst/>
                        </a:rPr>
                        <a:t>ica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973446347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Gourmet Lanchonetes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4265856994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Great Lakes Food Market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1995163143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HILARION-Abastos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3544728545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Hanari Carnes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2582452092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Hungry Coyote Import Store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1461982673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Hungry Owl All-Night Grocers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3191619606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Island Trading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2902466869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K</a:t>
                      </a:r>
                      <a:r>
                        <a:rPr lang="zh-CN" altLang="en-US" sz="300" u="none" strike="noStrike">
                          <a:effectLst/>
                        </a:rPr>
                        <a:t>锟絥</a:t>
                      </a:r>
                      <a:r>
                        <a:rPr lang="en-US" sz="300" u="none" strike="noStrike">
                          <a:effectLst/>
                        </a:rPr>
                        <a:t>iglich Essen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2752488636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LILA-Supermercado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3696462965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LINO-Delicateses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3953048771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La corne d'abondance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357671711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La maison d'Asie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993109970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Lehmanns Marktstand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596643128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Let's Stop N Shop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1772225895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Lonesome Pine Restaurant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3988894987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Magazzini Alimentari Riuniti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3976101928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Maison Dewey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2730293553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Morgenstern Gesundkost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2293493827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M</a:t>
                      </a:r>
                      <a:r>
                        <a:rPr lang="zh-CN" altLang="en-US" sz="300" u="none" strike="noStrike">
                          <a:effectLst/>
                        </a:rPr>
                        <a:t>锟絩</a:t>
                      </a:r>
                      <a:r>
                        <a:rPr lang="en-US" sz="300" u="none" strike="noStrike">
                          <a:effectLst/>
                        </a:rPr>
                        <a:t>e Paillarde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1159400711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Oc</a:t>
                      </a:r>
                      <a:r>
                        <a:rPr lang="zh-CN" altLang="en-US" sz="300" u="none" strike="noStrike">
                          <a:effectLst/>
                        </a:rPr>
                        <a:t>锟絘</a:t>
                      </a:r>
                      <a:r>
                        <a:rPr lang="en-US" sz="300" u="none" strike="noStrike">
                          <a:effectLst/>
                        </a:rPr>
                        <a:t>no Atl</a:t>
                      </a:r>
                      <a:r>
                        <a:rPr lang="zh-CN" altLang="en-US" sz="300" u="none" strike="noStrike">
                          <a:effectLst/>
                        </a:rPr>
                        <a:t>锟絥</a:t>
                      </a:r>
                      <a:r>
                        <a:rPr lang="en-US" sz="300" u="none" strike="noStrike">
                          <a:effectLst/>
                        </a:rPr>
                        <a:t>tico Ltda.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1331264224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Old World Delicatessen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2051836190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Ottilies K</a:t>
                      </a:r>
                      <a:r>
                        <a:rPr lang="zh-CN" altLang="en-US" sz="300" u="none" strike="noStrike">
                          <a:effectLst/>
                        </a:rPr>
                        <a:t>锟絪</a:t>
                      </a:r>
                      <a:r>
                        <a:rPr lang="en-US" sz="300" u="none" strike="noStrike">
                          <a:effectLst/>
                        </a:rPr>
                        <a:t>eladen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515805966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Piccolo und mehr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4154653161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QUICK-Stop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1055785984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Que Del</a:t>
                      </a:r>
                      <a:r>
                        <a:rPr lang="zh-CN" altLang="en-US" sz="300" u="none" strike="noStrike">
                          <a:effectLst/>
                        </a:rPr>
                        <a:t>锟絚</a:t>
                      </a:r>
                      <a:r>
                        <a:rPr lang="en-US" sz="300" u="none" strike="noStrike">
                          <a:effectLst/>
                        </a:rPr>
                        <a:t>ia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2248866576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Queen Cozinha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1775905330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Rancho grande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821273348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Rattlesnake Canyon Grocery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1779776765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Reggiani Caseifici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1496126187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Ricardo Adocicados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2714271431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Richter Supermarkt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637736928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Romero y tomillo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1020468247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Save-a-lot Markets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3330933353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Simons bistro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3833136805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Split Rail Beer &amp; Ale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21259246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Supr</a:t>
                      </a:r>
                      <a:r>
                        <a:rPr lang="zh-CN" altLang="en-US" sz="300" u="none" strike="noStrike">
                          <a:effectLst/>
                        </a:rPr>
                        <a:t>锟絤</a:t>
                      </a:r>
                      <a:r>
                        <a:rPr lang="en-US" sz="300" u="none" strike="noStrike">
                          <a:effectLst/>
                        </a:rPr>
                        <a:t>es d</a:t>
                      </a:r>
                      <a:r>
                        <a:rPr lang="zh-CN" altLang="en-US" sz="300" u="none" strike="noStrike">
                          <a:effectLst/>
                        </a:rPr>
                        <a:t>锟絣</a:t>
                      </a:r>
                      <a:r>
                        <a:rPr lang="en-US" sz="300" u="none" strike="noStrike">
                          <a:effectLst/>
                        </a:rPr>
                        <a:t>ices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3407144342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The Cracker Box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2680945847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Toms Spezialit</a:t>
                      </a:r>
                      <a:r>
                        <a:rPr lang="zh-CN" altLang="en-US" sz="300" u="none" strike="noStrike">
                          <a:effectLst/>
                        </a:rPr>
                        <a:t>锟絫</a:t>
                      </a:r>
                      <a:r>
                        <a:rPr lang="en-US" sz="300" u="none" strike="noStrike">
                          <a:effectLst/>
                        </a:rPr>
                        <a:t>en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1113120304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Tortuga Restaurante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3004706882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Tradi</a:t>
                      </a:r>
                      <a:r>
                        <a:rPr lang="zh-CN" altLang="en-US" sz="300" u="none" strike="noStrike">
                          <a:effectLst/>
                        </a:rPr>
                        <a:t>锟斤拷</a:t>
                      </a:r>
                      <a:r>
                        <a:rPr lang="en-US" sz="300" u="none" strike="noStrike">
                          <a:effectLst/>
                        </a:rPr>
                        <a:t>o Hipermercados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2418333455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Trail's Head Gourmet Provisioners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122528630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Vaffeljernet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1500657746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Victuailles en stock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3419398636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Wartian Herkku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2490630339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Wellington Importadora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2337872214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White Clover Markets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460925434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Wilman Kala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2822141245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 dirty="0">
                          <a:effectLst/>
                        </a:rPr>
                        <a:t>Wolski  </a:t>
                      </a:r>
                      <a:r>
                        <a:rPr lang="en-US" sz="300" u="none" strike="noStrike" dirty="0" err="1">
                          <a:effectLst/>
                        </a:rPr>
                        <a:t>Zajazd</a:t>
                      </a:r>
                      <a:endParaRPr 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val="1098887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06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5158200" y="1418449"/>
            <a:ext cx="3591300" cy="3419907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左图显示的是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大采购金额最大的客户公司，其中前三名的采购金额超过了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100000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美元。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SELECT </a:t>
            </a:r>
            <a:r>
              <a:rPr lang="en-US" altLang="zh-CN" dirty="0" err="1"/>
              <a:t>c.CompanyName</a:t>
            </a:r>
            <a:r>
              <a:rPr lang="en-US" altLang="zh-CN" dirty="0"/>
              <a:t>, SUM(</a:t>
            </a:r>
            <a:r>
              <a:rPr lang="en-US" altLang="zh-CN" dirty="0" err="1"/>
              <a:t>d.UnitPrice</a:t>
            </a:r>
            <a:r>
              <a:rPr lang="en-US" altLang="zh-CN" dirty="0"/>
              <a:t> * </a:t>
            </a:r>
            <a:r>
              <a:rPr lang="en-US" altLang="zh-CN" dirty="0" err="1"/>
              <a:t>d.Quantity</a:t>
            </a:r>
            <a:r>
              <a:rPr lang="en-US" altLang="zh-CN" dirty="0"/>
              <a:t> * (1 - </a:t>
            </a:r>
            <a:r>
              <a:rPr lang="en-US" altLang="zh-CN" dirty="0" err="1"/>
              <a:t>d.Discount</a:t>
            </a:r>
            <a:r>
              <a:rPr lang="en-US" altLang="zh-CN" dirty="0"/>
              <a:t>)) AS TOTAL_COST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FROM Customers c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JOIN Orders o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ON </a:t>
            </a:r>
            <a:r>
              <a:rPr lang="en-US" altLang="zh-CN" dirty="0" err="1"/>
              <a:t>c.CustomerID</a:t>
            </a:r>
            <a:r>
              <a:rPr lang="en-US" altLang="zh-CN" dirty="0"/>
              <a:t> = </a:t>
            </a:r>
            <a:r>
              <a:rPr lang="en-US" altLang="zh-CN" dirty="0" err="1"/>
              <a:t>o.CustomerID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JOIN </a:t>
            </a:r>
            <a:r>
              <a:rPr lang="en-US" altLang="zh-CN" dirty="0" err="1"/>
              <a:t>OrderDetails</a:t>
            </a:r>
            <a:r>
              <a:rPr lang="en-US" altLang="zh-CN" dirty="0"/>
              <a:t> d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ON </a:t>
            </a:r>
            <a:r>
              <a:rPr lang="en-US" altLang="zh-CN" dirty="0" err="1"/>
              <a:t>o.OrderId</a:t>
            </a:r>
            <a:r>
              <a:rPr lang="en-US" altLang="zh-CN" dirty="0"/>
              <a:t> = </a:t>
            </a:r>
            <a:r>
              <a:rPr lang="en-US" altLang="zh-CN" dirty="0" err="1"/>
              <a:t>d.OrderID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GROUP BY </a:t>
            </a:r>
            <a:r>
              <a:rPr lang="en-US" altLang="zh-CN" dirty="0" err="1"/>
              <a:t>c.CompanyName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ORDER BY TOTAL_COST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DESC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LIMIT 10</a:t>
            </a: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80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zh-CN" altLang="en-US" sz="1800" b="1" dirty="0">
                <a:solidFill>
                  <a:schemeClr val="bg1"/>
                </a:solidFill>
              </a:rPr>
              <a:t>采购金额最大的前</a:t>
            </a:r>
            <a:r>
              <a:rPr lang="en-US" altLang="zh-CN" sz="1800" b="1" dirty="0">
                <a:solidFill>
                  <a:schemeClr val="bg1"/>
                </a:solidFill>
              </a:rPr>
              <a:t>10</a:t>
            </a:r>
            <a:r>
              <a:rPr lang="zh-CN" altLang="en-US" sz="1800" b="1" dirty="0">
                <a:solidFill>
                  <a:schemeClr val="bg1"/>
                </a:solidFill>
              </a:rPr>
              <a:t>名客户公司名称和订单总金额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9798DA27-E50E-40F0-A88C-44A03F6E6D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3716275"/>
              </p:ext>
            </p:extLst>
          </p:nvPr>
        </p:nvGraphicFramePr>
        <p:xfrm>
          <a:off x="394500" y="1309255"/>
          <a:ext cx="4350112" cy="3419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采购金额最大的前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个客户公司采购的产品种类五花八门，大家也不尽相同。不过几乎每个客户都会采购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Produce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Meat/Poultry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Dairy Products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和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Beverages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等类型的产品。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WITH </a:t>
            </a:r>
            <a:r>
              <a:rPr lang="en-US" altLang="zh-CN" dirty="0" err="1"/>
              <a:t>TopCustomers</a:t>
            </a:r>
            <a:r>
              <a:rPr lang="en-US" altLang="zh-CN" dirty="0"/>
              <a:t> AS (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SELECT </a:t>
            </a:r>
            <a:r>
              <a:rPr lang="en-US" altLang="zh-CN" dirty="0" err="1"/>
              <a:t>CustomerID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FROM (SELECT </a:t>
            </a:r>
            <a:r>
              <a:rPr lang="en-US" altLang="zh-CN" dirty="0" err="1"/>
              <a:t>c.CustomerID</a:t>
            </a:r>
            <a:r>
              <a:rPr lang="en-US" altLang="zh-CN" dirty="0"/>
              <a:t>, SUM(</a:t>
            </a:r>
            <a:r>
              <a:rPr lang="en-US" altLang="zh-CN" dirty="0" err="1"/>
              <a:t>d.UnitPrice</a:t>
            </a:r>
            <a:r>
              <a:rPr lang="en-US" altLang="zh-CN" dirty="0"/>
              <a:t> * </a:t>
            </a:r>
            <a:r>
              <a:rPr lang="en-US" altLang="zh-CN" dirty="0" err="1"/>
              <a:t>d.Quantity</a:t>
            </a:r>
            <a:r>
              <a:rPr lang="en-US" altLang="zh-CN" dirty="0"/>
              <a:t> * (1 - </a:t>
            </a:r>
            <a:r>
              <a:rPr lang="en-US" altLang="zh-CN" dirty="0" err="1"/>
              <a:t>d.Discount</a:t>
            </a:r>
            <a:r>
              <a:rPr lang="en-US" altLang="zh-CN" dirty="0"/>
              <a:t>)) AS TOTAL_COST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        FROM Customers c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        JOIN Orders o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        ON </a:t>
            </a:r>
            <a:r>
              <a:rPr lang="en-US" altLang="zh-CN" dirty="0" err="1"/>
              <a:t>c.CustomerID</a:t>
            </a:r>
            <a:r>
              <a:rPr lang="en-US" altLang="zh-CN" dirty="0"/>
              <a:t> = </a:t>
            </a:r>
            <a:r>
              <a:rPr lang="en-US" altLang="zh-CN" dirty="0" err="1"/>
              <a:t>o.CustomerID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        JOIN </a:t>
            </a:r>
            <a:r>
              <a:rPr lang="en-US" altLang="zh-CN" dirty="0" err="1"/>
              <a:t>OrderDetails</a:t>
            </a:r>
            <a:r>
              <a:rPr lang="en-US" altLang="zh-CN" dirty="0"/>
              <a:t> d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        ON </a:t>
            </a:r>
            <a:r>
              <a:rPr lang="en-US" altLang="zh-CN" dirty="0" err="1"/>
              <a:t>o.OrderId</a:t>
            </a:r>
            <a:r>
              <a:rPr lang="en-US" altLang="zh-CN" dirty="0"/>
              <a:t> = </a:t>
            </a:r>
            <a:r>
              <a:rPr lang="en-US" altLang="zh-CN" dirty="0" err="1"/>
              <a:t>d.OrderID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        GROUP BY </a:t>
            </a:r>
            <a:r>
              <a:rPr lang="en-US" altLang="zh-CN" dirty="0" err="1"/>
              <a:t>c.CustomerID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        ORDER BY TOTAL_COST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        DESC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        LIMIT 10) sub)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br>
              <a:rPr lang="en-US" altLang="zh-CN" dirty="0"/>
            </a:br>
            <a:r>
              <a:rPr lang="en-US" altLang="zh-CN" dirty="0"/>
              <a:t>SELECT CompanyName, </a:t>
            </a:r>
            <a:r>
              <a:rPr lang="en-US" altLang="zh-CN" dirty="0" err="1"/>
              <a:t>CategoryName</a:t>
            </a:r>
            <a:r>
              <a:rPr lang="en-US" altLang="zh-CN" dirty="0"/>
              <a:t>, SUM(</a:t>
            </a:r>
            <a:r>
              <a:rPr lang="en-US" altLang="zh-CN" dirty="0" err="1"/>
              <a:t>d.UnitPrice</a:t>
            </a:r>
            <a:r>
              <a:rPr lang="en-US" altLang="zh-CN" dirty="0"/>
              <a:t> * </a:t>
            </a:r>
            <a:r>
              <a:rPr lang="en-US" altLang="zh-CN" dirty="0" err="1"/>
              <a:t>d.Quantity</a:t>
            </a:r>
            <a:r>
              <a:rPr lang="en-US" altLang="zh-CN" dirty="0"/>
              <a:t> * (1 - </a:t>
            </a:r>
            <a:r>
              <a:rPr lang="en-US" altLang="zh-CN" dirty="0" err="1"/>
              <a:t>d.Discount</a:t>
            </a:r>
            <a:r>
              <a:rPr lang="en-US" altLang="zh-CN" dirty="0"/>
              <a:t>)) AS </a:t>
            </a:r>
            <a:r>
              <a:rPr lang="en-US" altLang="zh-CN" dirty="0" err="1"/>
              <a:t>TotalCost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FROM Customers c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JOIN Orders o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ON </a:t>
            </a:r>
            <a:r>
              <a:rPr lang="en-US" altLang="zh-CN" dirty="0" err="1"/>
              <a:t>c.CustomerID</a:t>
            </a:r>
            <a:r>
              <a:rPr lang="en-US" altLang="zh-CN" dirty="0"/>
              <a:t> = </a:t>
            </a:r>
            <a:r>
              <a:rPr lang="en-US" altLang="zh-CN" dirty="0" err="1"/>
              <a:t>o.CustomerID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JOIN </a:t>
            </a:r>
            <a:r>
              <a:rPr lang="en-US" altLang="zh-CN" dirty="0" err="1"/>
              <a:t>OrderDetails</a:t>
            </a:r>
            <a:r>
              <a:rPr lang="en-US" altLang="zh-CN" dirty="0"/>
              <a:t> d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ON </a:t>
            </a:r>
            <a:r>
              <a:rPr lang="en-US" altLang="zh-CN" dirty="0" err="1"/>
              <a:t>o.OrderId</a:t>
            </a:r>
            <a:r>
              <a:rPr lang="en-US" altLang="zh-CN" dirty="0"/>
              <a:t> = </a:t>
            </a:r>
            <a:r>
              <a:rPr lang="en-US" altLang="zh-CN" dirty="0" err="1"/>
              <a:t>d.OrderID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JOIN Products p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ON </a:t>
            </a:r>
            <a:r>
              <a:rPr lang="en-US" altLang="zh-CN" dirty="0" err="1"/>
              <a:t>d.ProductID</a:t>
            </a:r>
            <a:r>
              <a:rPr lang="en-US" altLang="zh-CN" dirty="0"/>
              <a:t> = </a:t>
            </a:r>
            <a:r>
              <a:rPr lang="en-US" altLang="zh-CN" dirty="0" err="1"/>
              <a:t>p.ProductID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JOIN Categories cs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ON </a:t>
            </a:r>
            <a:r>
              <a:rPr lang="en-US" altLang="zh-CN" dirty="0" err="1"/>
              <a:t>p.CategoryID</a:t>
            </a:r>
            <a:r>
              <a:rPr lang="en-US" altLang="zh-CN" dirty="0"/>
              <a:t> = </a:t>
            </a:r>
            <a:r>
              <a:rPr lang="en-US" altLang="zh-CN" dirty="0" err="1"/>
              <a:t>cs.CategoryID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JOIN </a:t>
            </a:r>
            <a:r>
              <a:rPr lang="en-US" altLang="zh-CN" dirty="0" err="1"/>
              <a:t>TopCustomers</a:t>
            </a:r>
            <a:r>
              <a:rPr lang="en-US" altLang="zh-CN" dirty="0"/>
              <a:t> t1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ON </a:t>
            </a:r>
            <a:r>
              <a:rPr lang="en-US" altLang="zh-CN" dirty="0" err="1"/>
              <a:t>c.CustomerID</a:t>
            </a:r>
            <a:r>
              <a:rPr lang="en-US" altLang="zh-CN" dirty="0"/>
              <a:t> = t1.CustomerID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GROUP BY CompanyName, </a:t>
            </a:r>
            <a:r>
              <a:rPr lang="en-US" altLang="zh-CN" dirty="0" err="1"/>
              <a:t>CategoryName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ORDER BY CompanyName, </a:t>
            </a:r>
            <a:r>
              <a:rPr lang="en-US" altLang="zh-CN" dirty="0" err="1"/>
              <a:t>TotalCost</a:t>
            </a:r>
            <a:r>
              <a:rPr lang="en-US" altLang="zh-CN" dirty="0"/>
              <a:t> 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DESC;</a:t>
            </a: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&lt;visualization&gt;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zh-CN" altLang="en-US" sz="1800" b="1" dirty="0">
                <a:solidFill>
                  <a:schemeClr val="bg1"/>
                </a:solidFill>
              </a:rPr>
              <a:t>采购金额最大的前</a:t>
            </a:r>
            <a:r>
              <a:rPr lang="en-US" altLang="zh-CN" sz="1800" b="1" dirty="0">
                <a:solidFill>
                  <a:schemeClr val="bg1"/>
                </a:solidFill>
              </a:rPr>
              <a:t>10</a:t>
            </a:r>
            <a:r>
              <a:rPr lang="zh-CN" altLang="en-US" sz="1800" b="1" dirty="0">
                <a:solidFill>
                  <a:schemeClr val="bg1"/>
                </a:solidFill>
              </a:rPr>
              <a:t>名客户公司采购了哪些产品种类，以及每个产品种类的采购额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28B03DA8-7837-4C4E-87AE-21E85C9D11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871660"/>
              </p:ext>
            </p:extLst>
          </p:nvPr>
        </p:nvGraphicFramePr>
        <p:xfrm>
          <a:off x="277758" y="1418450"/>
          <a:ext cx="4753842" cy="3510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左图显示的这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9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家公司，批发商负责与它们对接的雇员都超过了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15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个人，结合上面的分析来看，很多都是大客户。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SELECT </a:t>
            </a:r>
            <a:r>
              <a:rPr lang="en-US" altLang="zh-CN" dirty="0" err="1"/>
              <a:t>c.CompanyName</a:t>
            </a:r>
            <a:r>
              <a:rPr lang="en-US" altLang="zh-CN" dirty="0"/>
              <a:t>, COUNT(</a:t>
            </a:r>
            <a:r>
              <a:rPr lang="en-US" altLang="zh-CN" dirty="0" err="1"/>
              <a:t>e.EmployeeID</a:t>
            </a:r>
            <a:r>
              <a:rPr lang="en-US" altLang="zh-CN" dirty="0"/>
              <a:t>) AS </a:t>
            </a:r>
            <a:r>
              <a:rPr lang="en-US" altLang="zh-CN" dirty="0" err="1"/>
              <a:t>EmployeesNum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FROM Customers c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JOIN Orders o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ON </a:t>
            </a:r>
            <a:r>
              <a:rPr lang="en-US" altLang="zh-CN" dirty="0" err="1"/>
              <a:t>c.CustomerID</a:t>
            </a:r>
            <a:r>
              <a:rPr lang="en-US" altLang="zh-CN" dirty="0"/>
              <a:t> = </a:t>
            </a:r>
            <a:r>
              <a:rPr lang="en-US" altLang="zh-CN" dirty="0" err="1"/>
              <a:t>o.CustomerID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JOIN Employees e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ON </a:t>
            </a:r>
            <a:r>
              <a:rPr lang="en-US" altLang="zh-CN" dirty="0" err="1"/>
              <a:t>e.EmployeeID</a:t>
            </a:r>
            <a:r>
              <a:rPr lang="en-US" altLang="zh-CN" dirty="0"/>
              <a:t> = </a:t>
            </a:r>
            <a:r>
              <a:rPr lang="en-US" altLang="zh-CN" dirty="0" err="1"/>
              <a:t>o.EmployeeID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GROUP BY </a:t>
            </a:r>
            <a:r>
              <a:rPr lang="en-US" altLang="zh-CN" dirty="0" err="1"/>
              <a:t>c.CompanyName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HAVING COUNT(</a:t>
            </a:r>
            <a:r>
              <a:rPr lang="en-US" altLang="zh-CN" dirty="0" err="1"/>
              <a:t>e.EmployeeID</a:t>
            </a:r>
            <a:r>
              <a:rPr lang="en-US" altLang="zh-CN" dirty="0"/>
              <a:t>) &gt; 15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ORDER BY </a:t>
            </a:r>
            <a:r>
              <a:rPr lang="en-US" altLang="zh-CN" dirty="0" err="1"/>
              <a:t>EmployeesNum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DESC;</a:t>
            </a:r>
          </a:p>
          <a:p>
            <a:pPr lvl="0" rtl="0">
              <a:spcBef>
                <a:spcPts val="0"/>
              </a:spcBef>
              <a:buNone/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&lt;visualization&gt;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80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zh-CN" altLang="en-US" sz="1800" b="1" dirty="0">
                <a:solidFill>
                  <a:schemeClr val="bg1"/>
                </a:solidFill>
              </a:rPr>
              <a:t>哪些客户公司负责处理订单的雇员超过</a:t>
            </a:r>
            <a:r>
              <a:rPr lang="en-US" altLang="zh-CN" sz="1800" b="1" dirty="0">
                <a:solidFill>
                  <a:schemeClr val="bg1"/>
                </a:solidFill>
              </a:rPr>
              <a:t>15</a:t>
            </a:r>
            <a:r>
              <a:rPr lang="zh-CN" altLang="en-US" sz="1800" b="1" dirty="0">
                <a:solidFill>
                  <a:schemeClr val="bg1"/>
                </a:solidFill>
              </a:rPr>
              <a:t>个人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24E88C83-AD6F-487C-A308-781F58FDF8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1562815"/>
              </p:ext>
            </p:extLst>
          </p:nvPr>
        </p:nvGraphicFramePr>
        <p:xfrm>
          <a:off x="233204" y="1253837"/>
          <a:ext cx="4671796" cy="3604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供应商提供的产品种类基本上都在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种以内。能提供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4-5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种产品的供应商只有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家，其他大部分的提供的产品种类数量都在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或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以下。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SELECT </a:t>
            </a:r>
            <a:r>
              <a:rPr lang="en-US" altLang="zh-CN" dirty="0" err="1"/>
              <a:t>s.CompanyName</a:t>
            </a:r>
            <a:r>
              <a:rPr lang="en-US" altLang="zh-CN" dirty="0"/>
              <a:t>, COUNT(</a:t>
            </a:r>
            <a:r>
              <a:rPr lang="en-US" altLang="zh-CN" dirty="0" err="1"/>
              <a:t>p.CategoryID</a:t>
            </a:r>
            <a:r>
              <a:rPr lang="en-US" altLang="zh-CN" dirty="0"/>
              <a:t>) AS </a:t>
            </a:r>
            <a:r>
              <a:rPr lang="en-US" altLang="zh-CN" dirty="0" err="1"/>
              <a:t>CategoryNum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FROM Suppliers 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JOIN Products p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ON </a:t>
            </a:r>
            <a:r>
              <a:rPr lang="en-US" altLang="zh-CN" dirty="0" err="1"/>
              <a:t>s.SupplierID</a:t>
            </a:r>
            <a:r>
              <a:rPr lang="en-US" altLang="zh-CN" dirty="0"/>
              <a:t> = </a:t>
            </a:r>
            <a:r>
              <a:rPr lang="en-US" altLang="zh-CN" dirty="0" err="1"/>
              <a:t>p.SupplierID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GROUP BY </a:t>
            </a:r>
            <a:r>
              <a:rPr lang="en-US" altLang="zh-CN" dirty="0" err="1"/>
              <a:t>s.CompanyName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ORDER BY </a:t>
            </a:r>
            <a:r>
              <a:rPr lang="en-US" altLang="zh-CN" dirty="0" err="1"/>
              <a:t>CategoryNum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DESC;</a:t>
            </a:r>
          </a:p>
          <a:p>
            <a:pPr lvl="0" rtl="0">
              <a:spcBef>
                <a:spcPts val="0"/>
              </a:spcBef>
              <a:buNone/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&lt;visualization&gt;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供应商提供的产品种类数量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2FCBD039-25FD-4E39-856C-DF325D6A3A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2961377"/>
              </p:ext>
            </p:extLst>
          </p:nvPr>
        </p:nvGraphicFramePr>
        <p:xfrm>
          <a:off x="151749" y="1073727"/>
          <a:ext cx="4808178" cy="3571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8867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贡献最大的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大供应商如图所示，排前三名的订单总额超过了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100000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美元，最少的也有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40000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美元。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SELECT </a:t>
            </a:r>
            <a:r>
              <a:rPr lang="en-US" altLang="zh-CN" dirty="0" err="1"/>
              <a:t>s.CompanyName</a:t>
            </a:r>
            <a:r>
              <a:rPr lang="en-US" altLang="zh-CN" dirty="0"/>
              <a:t>, SUM(</a:t>
            </a:r>
            <a:r>
              <a:rPr lang="en-US" altLang="zh-CN" dirty="0" err="1"/>
              <a:t>od.UnitPrice</a:t>
            </a:r>
            <a:r>
              <a:rPr lang="en-US" altLang="zh-CN" dirty="0"/>
              <a:t> * </a:t>
            </a:r>
            <a:r>
              <a:rPr lang="en-US" altLang="zh-CN" dirty="0" err="1"/>
              <a:t>od.Quantity</a:t>
            </a:r>
            <a:r>
              <a:rPr lang="en-US" altLang="zh-CN" dirty="0"/>
              <a:t> * (1 - </a:t>
            </a:r>
            <a:r>
              <a:rPr lang="en-US" altLang="zh-CN" dirty="0" err="1"/>
              <a:t>od.Discount</a:t>
            </a:r>
            <a:r>
              <a:rPr lang="en-US" altLang="zh-CN" dirty="0"/>
              <a:t>)) AS </a:t>
            </a:r>
            <a:r>
              <a:rPr lang="en-US" altLang="zh-CN" dirty="0" err="1"/>
              <a:t>TotalCost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FROM Suppliers 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JOIN Products p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ON </a:t>
            </a:r>
            <a:r>
              <a:rPr lang="en-US" altLang="zh-CN" dirty="0" err="1"/>
              <a:t>s.SupplierID</a:t>
            </a:r>
            <a:r>
              <a:rPr lang="en-US" altLang="zh-CN" dirty="0"/>
              <a:t> = </a:t>
            </a:r>
            <a:r>
              <a:rPr lang="en-US" altLang="zh-CN" dirty="0" err="1"/>
              <a:t>p.SupplierID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JOIN </a:t>
            </a:r>
            <a:r>
              <a:rPr lang="en-US" altLang="zh-CN" dirty="0" err="1"/>
              <a:t>OrderDetails</a:t>
            </a:r>
            <a:r>
              <a:rPr lang="en-US" altLang="zh-CN" dirty="0"/>
              <a:t> od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ON </a:t>
            </a:r>
            <a:r>
              <a:rPr lang="en-US" altLang="zh-CN" dirty="0" err="1"/>
              <a:t>od.ProductID</a:t>
            </a:r>
            <a:r>
              <a:rPr lang="en-US" altLang="zh-CN" dirty="0"/>
              <a:t> = </a:t>
            </a:r>
            <a:r>
              <a:rPr lang="en-US" altLang="zh-CN" dirty="0" err="1"/>
              <a:t>p.ProductID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GROUP BY </a:t>
            </a:r>
            <a:r>
              <a:rPr lang="en-US" altLang="zh-CN" dirty="0" err="1"/>
              <a:t>s.CompanyName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ORDER BY </a:t>
            </a:r>
            <a:r>
              <a:rPr lang="en-US" altLang="zh-CN" dirty="0" err="1"/>
              <a:t>TotalCost</a:t>
            </a:r>
            <a:r>
              <a:rPr lang="en-US" altLang="zh-CN" dirty="0"/>
              <a:t> 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DESC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LIMIT 10;</a:t>
            </a: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&lt;visualization&gt;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贡献最大的</a:t>
            </a:r>
            <a:r>
              <a:rPr lang="en-US" altLang="zh-CN" sz="1800" b="1" dirty="0">
                <a:solidFill>
                  <a:schemeClr val="bg1"/>
                </a:solidFill>
              </a:rPr>
              <a:t>10</a:t>
            </a:r>
            <a:r>
              <a:rPr lang="zh-CN" altLang="en-US" sz="1800" b="1" dirty="0">
                <a:solidFill>
                  <a:schemeClr val="bg1"/>
                </a:solidFill>
              </a:rPr>
              <a:t>大供应商公司名及其订单总金额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147407D2-BB0A-4903-B0D8-0435F67609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9996777"/>
              </p:ext>
            </p:extLst>
          </p:nvPr>
        </p:nvGraphicFramePr>
        <p:xfrm>
          <a:off x="298579" y="1025288"/>
          <a:ext cx="4606421" cy="3858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0142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贡献最大的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大供应商供应的产品种类不尽相同。有的仅仅供应一类产品，比如仅供应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Beverages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，或者仅供应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Dairy Products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。有的公司则供应多样化的产品。比如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Pavlova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公司供应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种类型的产品。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WITH </a:t>
            </a:r>
            <a:r>
              <a:rPr lang="en-US" altLang="zh-CN" dirty="0" err="1"/>
              <a:t>TopSuppliers</a:t>
            </a:r>
            <a:r>
              <a:rPr lang="en-US" altLang="zh-CN" dirty="0"/>
              <a:t> AS (SELECT </a:t>
            </a:r>
            <a:r>
              <a:rPr lang="en-US" altLang="zh-CN" dirty="0" err="1"/>
              <a:t>SupplierID</a:t>
            </a:r>
            <a:r>
              <a:rPr lang="en-US" altLang="zh-CN" dirty="0"/>
              <a:t> FROM (SELECT </a:t>
            </a:r>
            <a:r>
              <a:rPr lang="en-US" altLang="zh-CN" dirty="0" err="1"/>
              <a:t>s.SupplierID</a:t>
            </a:r>
            <a:r>
              <a:rPr lang="en-US" altLang="zh-CN" dirty="0"/>
              <a:t>, SUM(</a:t>
            </a:r>
            <a:r>
              <a:rPr lang="en-US" altLang="zh-CN" dirty="0" err="1"/>
              <a:t>od.UnitPrice</a:t>
            </a:r>
            <a:r>
              <a:rPr lang="en-US" altLang="zh-CN" dirty="0"/>
              <a:t> * </a:t>
            </a:r>
            <a:r>
              <a:rPr lang="en-US" altLang="zh-CN" dirty="0" err="1"/>
              <a:t>od.Quantity</a:t>
            </a:r>
            <a:r>
              <a:rPr lang="en-US" altLang="zh-CN" dirty="0"/>
              <a:t> * (1 - </a:t>
            </a:r>
            <a:r>
              <a:rPr lang="en-US" altLang="zh-CN" dirty="0" err="1"/>
              <a:t>od.Discount</a:t>
            </a:r>
            <a:r>
              <a:rPr lang="en-US" altLang="zh-CN" dirty="0"/>
              <a:t>)) AS </a:t>
            </a:r>
            <a:r>
              <a:rPr lang="en-US" altLang="zh-CN" dirty="0" err="1"/>
              <a:t>TotalCost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FROM Suppliers 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JOIN Products p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ON </a:t>
            </a:r>
            <a:r>
              <a:rPr lang="en-US" altLang="zh-CN" dirty="0" err="1"/>
              <a:t>s.SupplierID</a:t>
            </a:r>
            <a:r>
              <a:rPr lang="en-US" altLang="zh-CN" dirty="0"/>
              <a:t> = </a:t>
            </a:r>
            <a:r>
              <a:rPr lang="en-US" altLang="zh-CN" dirty="0" err="1"/>
              <a:t>p.SupplierID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JOIN </a:t>
            </a:r>
            <a:r>
              <a:rPr lang="en-US" altLang="zh-CN" dirty="0" err="1"/>
              <a:t>OrderDetails</a:t>
            </a:r>
            <a:r>
              <a:rPr lang="en-US" altLang="zh-CN" dirty="0"/>
              <a:t> od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ON </a:t>
            </a:r>
            <a:r>
              <a:rPr lang="en-US" altLang="zh-CN" dirty="0" err="1"/>
              <a:t>od.ProductID</a:t>
            </a:r>
            <a:r>
              <a:rPr lang="en-US" altLang="zh-CN" dirty="0"/>
              <a:t> = </a:t>
            </a:r>
            <a:r>
              <a:rPr lang="en-US" altLang="zh-CN" dirty="0" err="1"/>
              <a:t>p.ProductID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GROUP BY </a:t>
            </a:r>
            <a:r>
              <a:rPr lang="en-US" altLang="zh-CN" dirty="0" err="1"/>
              <a:t>s.CompanyName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ORDER BY </a:t>
            </a:r>
            <a:r>
              <a:rPr lang="en-US" altLang="zh-CN" dirty="0" err="1"/>
              <a:t>TotalCost</a:t>
            </a:r>
            <a:r>
              <a:rPr lang="en-US" altLang="zh-CN" dirty="0"/>
              <a:t> 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DESC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LIMIT 10) sub)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br>
              <a:rPr lang="en-US" altLang="zh-CN" dirty="0"/>
            </a:br>
            <a:r>
              <a:rPr lang="en-US" altLang="zh-CN" dirty="0"/>
              <a:t>SELECT </a:t>
            </a:r>
            <a:r>
              <a:rPr lang="en-US" altLang="zh-CN" dirty="0" err="1"/>
              <a:t>s.CompanyName</a:t>
            </a:r>
            <a:r>
              <a:rPr lang="en-US" altLang="zh-CN" dirty="0"/>
              <a:t>, </a:t>
            </a:r>
            <a:r>
              <a:rPr lang="en-US" altLang="zh-CN" dirty="0" err="1"/>
              <a:t>ct.CategoryName</a:t>
            </a:r>
            <a:r>
              <a:rPr lang="en-US" altLang="zh-CN" dirty="0"/>
              <a:t>, SUM(</a:t>
            </a:r>
            <a:r>
              <a:rPr lang="en-US" altLang="zh-CN" dirty="0" err="1"/>
              <a:t>od.UnitPrice</a:t>
            </a:r>
            <a:r>
              <a:rPr lang="en-US" altLang="zh-CN" dirty="0"/>
              <a:t> * </a:t>
            </a:r>
            <a:r>
              <a:rPr lang="en-US" altLang="zh-CN" dirty="0" err="1"/>
              <a:t>od.Quantity</a:t>
            </a:r>
            <a:r>
              <a:rPr lang="en-US" altLang="zh-CN" dirty="0"/>
              <a:t> * (1 - </a:t>
            </a:r>
            <a:r>
              <a:rPr lang="en-US" altLang="zh-CN" dirty="0" err="1"/>
              <a:t>od.Discount</a:t>
            </a:r>
            <a:r>
              <a:rPr lang="en-US" altLang="zh-CN" dirty="0"/>
              <a:t>)) AS </a:t>
            </a:r>
            <a:r>
              <a:rPr lang="en-US" altLang="zh-CN" dirty="0" err="1"/>
              <a:t>TotalCost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FROM Suppliers 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JOIN Products p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ON </a:t>
            </a:r>
            <a:r>
              <a:rPr lang="en-US" altLang="zh-CN" dirty="0" err="1"/>
              <a:t>s.SupplierID</a:t>
            </a:r>
            <a:r>
              <a:rPr lang="en-US" altLang="zh-CN" dirty="0"/>
              <a:t> = </a:t>
            </a:r>
            <a:r>
              <a:rPr lang="en-US" altLang="zh-CN" dirty="0" err="1"/>
              <a:t>p.SupplierID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JOIN </a:t>
            </a:r>
            <a:r>
              <a:rPr lang="en-US" altLang="zh-CN" dirty="0" err="1"/>
              <a:t>OrderDetails</a:t>
            </a:r>
            <a:r>
              <a:rPr lang="en-US" altLang="zh-CN" dirty="0"/>
              <a:t> od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ON </a:t>
            </a:r>
            <a:r>
              <a:rPr lang="en-US" altLang="zh-CN" dirty="0" err="1"/>
              <a:t>od.ProductID</a:t>
            </a:r>
            <a:r>
              <a:rPr lang="en-US" altLang="zh-CN" dirty="0"/>
              <a:t> = </a:t>
            </a:r>
            <a:r>
              <a:rPr lang="en-US" altLang="zh-CN" dirty="0" err="1"/>
              <a:t>p.ProductID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JOIN Orders o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ON </a:t>
            </a:r>
            <a:r>
              <a:rPr lang="en-US" altLang="zh-CN" dirty="0" err="1"/>
              <a:t>o.OrderId</a:t>
            </a:r>
            <a:r>
              <a:rPr lang="en-US" altLang="zh-CN" dirty="0"/>
              <a:t> = </a:t>
            </a:r>
            <a:r>
              <a:rPr lang="en-US" altLang="zh-CN" dirty="0" err="1"/>
              <a:t>od.OrderID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JOIN Categories </a:t>
            </a:r>
            <a:r>
              <a:rPr lang="en-US" altLang="zh-CN" dirty="0" err="1"/>
              <a:t>ct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ON </a:t>
            </a:r>
            <a:r>
              <a:rPr lang="en-US" altLang="zh-CN" dirty="0" err="1"/>
              <a:t>ct.CategoryID</a:t>
            </a:r>
            <a:r>
              <a:rPr lang="en-US" altLang="zh-CN" dirty="0"/>
              <a:t> = </a:t>
            </a:r>
            <a:r>
              <a:rPr lang="en-US" altLang="zh-CN" dirty="0" err="1"/>
              <a:t>p.CategoryID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JOIN </a:t>
            </a:r>
            <a:r>
              <a:rPr lang="en-US" altLang="zh-CN" dirty="0" err="1"/>
              <a:t>TopSuppliers</a:t>
            </a:r>
            <a:r>
              <a:rPr lang="en-US" altLang="zh-CN" dirty="0"/>
              <a:t> </a:t>
            </a:r>
            <a:r>
              <a:rPr lang="en-US" altLang="zh-CN" dirty="0" err="1"/>
              <a:t>ts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ON </a:t>
            </a:r>
            <a:r>
              <a:rPr lang="en-US" altLang="zh-CN" dirty="0" err="1"/>
              <a:t>ts.SupplierID</a:t>
            </a:r>
            <a:r>
              <a:rPr lang="en-US" altLang="zh-CN" dirty="0"/>
              <a:t> = </a:t>
            </a:r>
            <a:r>
              <a:rPr lang="en-US" altLang="zh-CN" dirty="0" err="1"/>
              <a:t>s.SupplierID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GROUP BY CompanyName, </a:t>
            </a:r>
            <a:r>
              <a:rPr lang="en-US" altLang="zh-CN" dirty="0" err="1"/>
              <a:t>CategoryName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ORDER BY CompanyName, </a:t>
            </a:r>
            <a:r>
              <a:rPr lang="en-US" altLang="zh-CN" dirty="0" err="1"/>
              <a:t>TotalCost</a:t>
            </a:r>
            <a:r>
              <a:rPr lang="en-US" altLang="zh-CN" dirty="0"/>
              <a:t> 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DESC;</a:t>
            </a: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&lt;visualization&gt;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贡献最大的</a:t>
            </a:r>
            <a:r>
              <a:rPr lang="en-US" altLang="zh-CN" sz="1800" b="1" dirty="0">
                <a:solidFill>
                  <a:schemeClr val="bg1"/>
                </a:solidFill>
              </a:rPr>
              <a:t>10</a:t>
            </a:r>
            <a:r>
              <a:rPr lang="zh-CN" altLang="en-US" sz="1800" b="1" dirty="0">
                <a:solidFill>
                  <a:schemeClr val="bg1"/>
                </a:solidFill>
              </a:rPr>
              <a:t>大供应商供应了哪些产品种类，以及每个产品种类订单总金额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20ABC8EE-C13A-4F34-A172-B4BFCA1A86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8208815"/>
              </p:ext>
            </p:extLst>
          </p:nvPr>
        </p:nvGraphicFramePr>
        <p:xfrm>
          <a:off x="182962" y="1066801"/>
          <a:ext cx="4848638" cy="3593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98957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供应商供应的每种产品中预定量（需求量）是不相同的，比如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Exotic Liquids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公司的平均订单量最高，其中只有两种订单，一种是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Seafood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，一种是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Beverages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。其他大部分供应商的订单都是一种商品。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SELECT </a:t>
            </a:r>
            <a:r>
              <a:rPr lang="en-US" altLang="zh-CN" dirty="0" err="1"/>
              <a:t>s.CompanyName</a:t>
            </a:r>
            <a:r>
              <a:rPr lang="en-US" altLang="zh-CN" dirty="0"/>
              <a:t>, </a:t>
            </a:r>
            <a:r>
              <a:rPr lang="en-US" altLang="zh-CN" dirty="0" err="1"/>
              <a:t>c.CategoryName</a:t>
            </a:r>
            <a:r>
              <a:rPr lang="en-US" altLang="zh-CN" dirty="0"/>
              <a:t>, AVG(</a:t>
            </a:r>
            <a:r>
              <a:rPr lang="en-US" altLang="zh-CN" dirty="0" err="1"/>
              <a:t>UnitsOnOrder</a:t>
            </a:r>
            <a:r>
              <a:rPr lang="en-US" altLang="zh-CN" dirty="0"/>
              <a:t>) AS </a:t>
            </a:r>
            <a:r>
              <a:rPr lang="en-US" altLang="zh-CN" dirty="0" err="1"/>
              <a:t>avg_units_order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FROM Suppliers 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JOIN Products p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ON </a:t>
            </a:r>
            <a:r>
              <a:rPr lang="en-US" altLang="zh-CN" dirty="0" err="1"/>
              <a:t>s.SupplierID</a:t>
            </a:r>
            <a:r>
              <a:rPr lang="en-US" altLang="zh-CN" dirty="0"/>
              <a:t> = </a:t>
            </a:r>
            <a:r>
              <a:rPr lang="en-US" altLang="zh-CN" dirty="0" err="1"/>
              <a:t>p.SupplierID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JOIN Categories c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ON </a:t>
            </a:r>
            <a:r>
              <a:rPr lang="en-US" altLang="zh-CN" dirty="0" err="1"/>
              <a:t>p.CategoryID</a:t>
            </a:r>
            <a:r>
              <a:rPr lang="en-US" altLang="zh-CN" dirty="0"/>
              <a:t> = </a:t>
            </a:r>
            <a:r>
              <a:rPr lang="en-US" altLang="zh-CN" dirty="0" err="1"/>
              <a:t>c.CategoryID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GROUP BY 1, 2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ORDER BY 3 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DESC;</a:t>
            </a: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&lt;visualization&gt;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供应商每种产品种类的平均预订量是多少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AE1731B1-3E70-4CF6-B4D4-5820668837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499777"/>
              </p:ext>
            </p:extLst>
          </p:nvPr>
        </p:nvGraphicFramePr>
        <p:xfrm>
          <a:off x="58683" y="1052946"/>
          <a:ext cx="5025935" cy="3698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6992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需求量排前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的产品如图所示，它们的需求量都超过了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40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SELECT </a:t>
            </a:r>
            <a:r>
              <a:rPr lang="en-US" altLang="zh-CN" dirty="0" err="1"/>
              <a:t>p.ProductName</a:t>
            </a:r>
            <a:r>
              <a:rPr lang="en-US" altLang="zh-CN" dirty="0"/>
              <a:t>, COUNT(*) AS </a:t>
            </a:r>
            <a:r>
              <a:rPr lang="en-US" altLang="zh-CN" dirty="0" err="1"/>
              <a:t>ProductNum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FROM Orders o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JOIN </a:t>
            </a:r>
            <a:r>
              <a:rPr lang="en-US" altLang="zh-CN" dirty="0" err="1"/>
              <a:t>OrderDetails</a:t>
            </a:r>
            <a:r>
              <a:rPr lang="en-US" altLang="zh-CN" dirty="0"/>
              <a:t> od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ON </a:t>
            </a:r>
            <a:r>
              <a:rPr lang="en-US" altLang="zh-CN" dirty="0" err="1"/>
              <a:t>o.OrderId</a:t>
            </a:r>
            <a:r>
              <a:rPr lang="en-US" altLang="zh-CN" dirty="0"/>
              <a:t> = </a:t>
            </a:r>
            <a:r>
              <a:rPr lang="en-US" altLang="zh-CN" dirty="0" err="1"/>
              <a:t>od.OrderID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JOIN Products p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ON </a:t>
            </a:r>
            <a:r>
              <a:rPr lang="en-US" altLang="zh-CN" dirty="0" err="1"/>
              <a:t>od.ProductID</a:t>
            </a:r>
            <a:r>
              <a:rPr lang="en-US" altLang="zh-CN" dirty="0"/>
              <a:t> = </a:t>
            </a:r>
            <a:r>
              <a:rPr lang="en-US" altLang="zh-CN" dirty="0" err="1"/>
              <a:t>p.ProductID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GROUP BY </a:t>
            </a:r>
            <a:r>
              <a:rPr lang="en-US" altLang="zh-CN" dirty="0" err="1"/>
              <a:t>p.ProductName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ORDER BY </a:t>
            </a:r>
            <a:r>
              <a:rPr lang="en-US" altLang="zh-CN" dirty="0" err="1"/>
              <a:t>ProductNum</a:t>
            </a:r>
            <a:r>
              <a:rPr lang="en-US" altLang="zh-CN" dirty="0"/>
              <a:t> 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DESC 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/>
              <a:t>LIMIT 10;</a:t>
            </a: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&lt;visualization&gt;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产品需求量排前</a:t>
            </a:r>
            <a:r>
              <a:rPr lang="en-US" altLang="zh-CN" sz="1800" b="1" dirty="0">
                <a:solidFill>
                  <a:schemeClr val="bg1"/>
                </a:solidFill>
              </a:rPr>
              <a:t>10</a:t>
            </a:r>
            <a:r>
              <a:rPr lang="zh-CN" altLang="en-US" sz="1800" b="1" dirty="0">
                <a:solidFill>
                  <a:schemeClr val="bg1"/>
                </a:solidFill>
              </a:rPr>
              <a:t>名的有哪些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52BEE5FA-CD3C-4789-B44B-20D3E2A84F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6009340"/>
              </p:ext>
            </p:extLst>
          </p:nvPr>
        </p:nvGraphicFramePr>
        <p:xfrm>
          <a:off x="88146" y="1323109"/>
          <a:ext cx="4816854" cy="3167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419017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2109</Words>
  <Application>Microsoft Office PowerPoint</Application>
  <PresentationFormat>全屏显示(16:9)</PresentationFormat>
  <Paragraphs>361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Arial</vt:lpstr>
      <vt:lpstr>Open Sans</vt:lpstr>
      <vt:lpstr>宋体</vt:lpstr>
      <vt:lpstr>simple-light-2</vt:lpstr>
      <vt:lpstr>  哪些公司的采购订单是从超过10个国家运输来的？</vt:lpstr>
      <vt:lpstr>  采购金额最大的前10名客户公司名称和订单总金额</vt:lpstr>
      <vt:lpstr>  采购金额最大的前10名客户公司采购了哪些产品种类，以及每个产品种类的采购额</vt:lpstr>
      <vt:lpstr>  哪些客户公司负责处理订单的雇员超过15个人</vt:lpstr>
      <vt:lpstr>供应商提供的产品种类数量</vt:lpstr>
      <vt:lpstr>贡献最大的10大供应商公司名及其订单总金额</vt:lpstr>
      <vt:lpstr>贡献最大的10大供应商供应了哪些产品种类，以及每个产品种类订单总金额</vt:lpstr>
      <vt:lpstr>供应商每种产品种类的平均预订量是多少</vt:lpstr>
      <vt:lpstr>产品需求量排前10名的有哪些</vt:lpstr>
      <vt:lpstr>哪些产品的销售额在增长</vt:lpstr>
      <vt:lpstr>需求量排前10名的产品分别有多少供应商供货</vt:lpstr>
      <vt:lpstr>每种类型有多少个产品</vt:lpstr>
      <vt:lpstr>业绩最好的雇员姓名以及他的销售额</vt:lpstr>
      <vt:lpstr>业绩最好的雇员来自哪个国家</vt:lpstr>
      <vt:lpstr>业绩最好的雇员销售哪些种类产品</vt:lpstr>
      <vt:lpstr>业绩最好的雇员服务了哪些客户公司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</cp:lastModifiedBy>
  <cp:revision>17</cp:revision>
  <dcterms:modified xsi:type="dcterms:W3CDTF">2018-12-21T10:30:41Z</dcterms:modified>
</cp:coreProperties>
</file>