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4" d="100"/>
          <a:sy n="94" d="100"/>
        </p:scale>
        <p:origin x="666"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BC84D3-497A-4806-9F51-EAB5A359DFBE}" type="datetimeFigureOut">
              <a:rPr lang="th-TH" smtClean="0"/>
              <a:t>30/07/68</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259215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84D3-497A-4806-9F51-EAB5A359DFBE}" type="datetimeFigureOut">
              <a:rPr lang="th-TH" smtClean="0"/>
              <a:t>30/07/68</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1540510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84D3-497A-4806-9F51-EAB5A359DFBE}" type="datetimeFigureOut">
              <a:rPr lang="th-TH" smtClean="0"/>
              <a:t>30/07/68</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861573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C84D3-497A-4806-9F51-EAB5A359DFBE}" type="datetimeFigureOut">
              <a:rPr lang="th-TH" smtClean="0"/>
              <a:t>30/07/68</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1341019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BC84D3-497A-4806-9F51-EAB5A359DFBE}" type="datetimeFigureOut">
              <a:rPr lang="th-TH" smtClean="0"/>
              <a:t>30/07/68</a:t>
            </a:fld>
            <a:endParaRPr lang="th-TH"/>
          </a:p>
        </p:txBody>
      </p:sp>
      <p:sp>
        <p:nvSpPr>
          <p:cNvPr id="5" name="Footer Placeholder 4"/>
          <p:cNvSpPr>
            <a:spLocks noGrp="1"/>
          </p:cNvSpPr>
          <p:nvPr>
            <p:ph type="ftr" sz="quarter" idx="11"/>
          </p:nvPr>
        </p:nvSpPr>
        <p:spPr/>
        <p:txBody>
          <a:bodyPr/>
          <a:lstStyle/>
          <a:p>
            <a:endParaRPr lang="th-TH"/>
          </a:p>
        </p:txBody>
      </p:sp>
      <p:sp>
        <p:nvSpPr>
          <p:cNvPr id="6" name="Slide Number Placeholder 5"/>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1055195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BC84D3-497A-4806-9F51-EAB5A359DFBE}" type="datetimeFigureOut">
              <a:rPr lang="th-TH" smtClean="0"/>
              <a:t>30/07/68</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319067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BC84D3-497A-4806-9F51-EAB5A359DFBE}" type="datetimeFigureOut">
              <a:rPr lang="th-TH" smtClean="0"/>
              <a:t>30/07/68</a:t>
            </a:fld>
            <a:endParaRPr lang="th-TH"/>
          </a:p>
        </p:txBody>
      </p:sp>
      <p:sp>
        <p:nvSpPr>
          <p:cNvPr id="8" name="Footer Placeholder 7"/>
          <p:cNvSpPr>
            <a:spLocks noGrp="1"/>
          </p:cNvSpPr>
          <p:nvPr>
            <p:ph type="ftr" sz="quarter" idx="11"/>
          </p:nvPr>
        </p:nvSpPr>
        <p:spPr/>
        <p:txBody>
          <a:bodyPr/>
          <a:lstStyle/>
          <a:p>
            <a:endParaRPr lang="th-TH"/>
          </a:p>
        </p:txBody>
      </p:sp>
      <p:sp>
        <p:nvSpPr>
          <p:cNvPr id="9" name="Slide Number Placeholder 8"/>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152140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BC84D3-497A-4806-9F51-EAB5A359DFBE}" type="datetimeFigureOut">
              <a:rPr lang="th-TH" smtClean="0"/>
              <a:t>30/07/68</a:t>
            </a:fld>
            <a:endParaRPr lang="th-TH"/>
          </a:p>
        </p:txBody>
      </p:sp>
      <p:sp>
        <p:nvSpPr>
          <p:cNvPr id="4" name="Footer Placeholder 3"/>
          <p:cNvSpPr>
            <a:spLocks noGrp="1"/>
          </p:cNvSpPr>
          <p:nvPr>
            <p:ph type="ftr" sz="quarter" idx="11"/>
          </p:nvPr>
        </p:nvSpPr>
        <p:spPr/>
        <p:txBody>
          <a:bodyPr/>
          <a:lstStyle/>
          <a:p>
            <a:endParaRPr lang="th-TH"/>
          </a:p>
        </p:txBody>
      </p:sp>
      <p:sp>
        <p:nvSpPr>
          <p:cNvPr id="5" name="Slide Number Placeholder 4"/>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111429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BC84D3-497A-4806-9F51-EAB5A359DFBE}" type="datetimeFigureOut">
              <a:rPr lang="th-TH" smtClean="0"/>
              <a:t>30/07/68</a:t>
            </a:fld>
            <a:endParaRPr lang="th-TH"/>
          </a:p>
        </p:txBody>
      </p:sp>
      <p:sp>
        <p:nvSpPr>
          <p:cNvPr id="3" name="Footer Placeholder 2"/>
          <p:cNvSpPr>
            <a:spLocks noGrp="1"/>
          </p:cNvSpPr>
          <p:nvPr>
            <p:ph type="ftr" sz="quarter" idx="11"/>
          </p:nvPr>
        </p:nvSpPr>
        <p:spPr/>
        <p:txBody>
          <a:bodyPr/>
          <a:lstStyle/>
          <a:p>
            <a:endParaRPr lang="th-TH"/>
          </a:p>
        </p:txBody>
      </p:sp>
      <p:sp>
        <p:nvSpPr>
          <p:cNvPr id="4" name="Slide Number Placeholder 3"/>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511505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C84D3-497A-4806-9F51-EAB5A359DFBE}" type="datetimeFigureOut">
              <a:rPr lang="th-TH" smtClean="0"/>
              <a:t>30/07/68</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1329375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C84D3-497A-4806-9F51-EAB5A359DFBE}" type="datetimeFigureOut">
              <a:rPr lang="th-TH" smtClean="0"/>
              <a:t>30/07/68</a:t>
            </a:fld>
            <a:endParaRPr lang="th-TH"/>
          </a:p>
        </p:txBody>
      </p:sp>
      <p:sp>
        <p:nvSpPr>
          <p:cNvPr id="6" name="Footer Placeholder 5"/>
          <p:cNvSpPr>
            <a:spLocks noGrp="1"/>
          </p:cNvSpPr>
          <p:nvPr>
            <p:ph type="ftr" sz="quarter" idx="11"/>
          </p:nvPr>
        </p:nvSpPr>
        <p:spPr/>
        <p:txBody>
          <a:bodyPr/>
          <a:lstStyle/>
          <a:p>
            <a:endParaRPr lang="th-TH"/>
          </a:p>
        </p:txBody>
      </p:sp>
      <p:sp>
        <p:nvSpPr>
          <p:cNvPr id="7" name="Slide Number Placeholder 6"/>
          <p:cNvSpPr>
            <a:spLocks noGrp="1"/>
          </p:cNvSpPr>
          <p:nvPr>
            <p:ph type="sldNum" sz="quarter" idx="12"/>
          </p:nvPr>
        </p:nvSpPr>
        <p:spPr/>
        <p:txBody>
          <a:bodyPr/>
          <a:lstStyle/>
          <a:p>
            <a:fld id="{507D0105-9754-44C0-BC0B-F4B306885CD7}" type="slidenum">
              <a:rPr lang="th-TH" smtClean="0"/>
              <a:t>‹#›</a:t>
            </a:fld>
            <a:endParaRPr lang="th-TH"/>
          </a:p>
        </p:txBody>
      </p:sp>
    </p:spTree>
    <p:extLst>
      <p:ext uri="{BB962C8B-B14F-4D97-AF65-F5344CB8AC3E}">
        <p14:creationId xmlns:p14="http://schemas.microsoft.com/office/powerpoint/2010/main" val="2624135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BC84D3-497A-4806-9F51-EAB5A359DFBE}" type="datetimeFigureOut">
              <a:rPr lang="th-TH" smtClean="0"/>
              <a:t>30/07/68</a:t>
            </a:fld>
            <a:endParaRPr lang="th-TH"/>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h-TH"/>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7D0105-9754-44C0-BC0B-F4B306885CD7}" type="slidenum">
              <a:rPr lang="th-TH" smtClean="0"/>
              <a:t>‹#›</a:t>
            </a:fld>
            <a:endParaRPr lang="th-TH"/>
          </a:p>
        </p:txBody>
      </p:sp>
    </p:spTree>
    <p:extLst>
      <p:ext uri="{BB962C8B-B14F-4D97-AF65-F5344CB8AC3E}">
        <p14:creationId xmlns:p14="http://schemas.microsoft.com/office/powerpoint/2010/main" val="9576104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775B1-3BD9-5AF6-6D00-2EAB00F38C2C}"/>
              </a:ext>
            </a:extLst>
          </p:cNvPr>
          <p:cNvSpPr>
            <a:spLocks noGrp="1"/>
          </p:cNvSpPr>
          <p:nvPr>
            <p:ph type="ctrTitle"/>
          </p:nvPr>
        </p:nvSpPr>
        <p:spPr/>
        <p:txBody>
          <a:bodyPr>
            <a:normAutofit/>
          </a:bodyPr>
          <a:lstStyle/>
          <a:p>
            <a:r>
              <a:rPr lang="th-TH" sz="8800" b="1" dirty="0">
                <a:latin typeface="TH Krub" panose="02000506040000020004" pitchFamily="2" charset="-34"/>
                <a:cs typeface="TH Krub" panose="02000506040000020004" pitchFamily="2" charset="-34"/>
              </a:rPr>
              <a:t>สถาปัตยกรรม </a:t>
            </a:r>
            <a:r>
              <a:rPr lang="en-US" sz="8800" b="1" dirty="0">
                <a:latin typeface="TH Krub" panose="02000506040000020004" pitchFamily="2" charset="-34"/>
                <a:cs typeface="TH Krub" panose="02000506040000020004" pitchFamily="2" charset="-34"/>
              </a:rPr>
              <a:t>ESP32</a:t>
            </a:r>
            <a:endParaRPr lang="th-TH" sz="8800" b="1" dirty="0">
              <a:latin typeface="TH Krub" panose="02000506040000020004" pitchFamily="2" charset="-34"/>
              <a:cs typeface="TH Krub" panose="02000506040000020004" pitchFamily="2" charset="-34"/>
            </a:endParaRPr>
          </a:p>
        </p:txBody>
      </p:sp>
      <p:sp>
        <p:nvSpPr>
          <p:cNvPr id="3" name="Subtitle 2">
            <a:extLst>
              <a:ext uri="{FF2B5EF4-FFF2-40B4-BE49-F238E27FC236}">
                <a16:creationId xmlns:a16="http://schemas.microsoft.com/office/drawing/2014/main" id="{CF2364ED-1D3B-BC85-76A6-1DBE3688EC58}"/>
              </a:ext>
            </a:extLst>
          </p:cNvPr>
          <p:cNvSpPr>
            <a:spLocks noGrp="1"/>
          </p:cNvSpPr>
          <p:nvPr>
            <p:ph type="subTitle" idx="1"/>
          </p:nvPr>
        </p:nvSpPr>
        <p:spPr/>
        <p:txBody>
          <a:bodyPr>
            <a:normAutofit/>
          </a:bodyPr>
          <a:lstStyle/>
          <a:p>
            <a:r>
              <a:rPr lang="en-US" sz="4400" b="1" dirty="0">
                <a:latin typeface="TH Krub" panose="02000506040000020004" pitchFamily="2" charset="-34"/>
                <a:cs typeface="TH Krub" panose="02000506040000020004" pitchFamily="2" charset="-34"/>
              </a:rPr>
              <a:t>Microcontroller </a:t>
            </a:r>
            <a:r>
              <a:rPr lang="th-TH" sz="4400" b="1" dirty="0">
                <a:latin typeface="TH Krub" panose="02000506040000020004" pitchFamily="2" charset="-34"/>
                <a:cs typeface="TH Krub" panose="02000506040000020004" pitchFamily="2" charset="-34"/>
              </a:rPr>
              <a:t>ที่ใช้ในวิชานี้</a:t>
            </a:r>
          </a:p>
        </p:txBody>
      </p:sp>
    </p:spTree>
    <p:extLst>
      <p:ext uri="{BB962C8B-B14F-4D97-AF65-F5344CB8AC3E}">
        <p14:creationId xmlns:p14="http://schemas.microsoft.com/office/powerpoint/2010/main" val="3026551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A95D9-2143-A41B-9621-176EC1028538}"/>
              </a:ext>
            </a:extLst>
          </p:cNvPr>
          <p:cNvSpPr>
            <a:spLocks noGrp="1"/>
          </p:cNvSpPr>
          <p:nvPr>
            <p:ph type="title"/>
          </p:nvPr>
        </p:nvSpPr>
        <p:spPr/>
        <p:txBody>
          <a:bodyPr>
            <a:normAutofit/>
          </a:bodyPr>
          <a:lstStyle/>
          <a:p>
            <a:r>
              <a:rPr lang="en-US" sz="5400" b="1" dirty="0">
                <a:latin typeface="TH Krub" panose="02000506040000020004" pitchFamily="2" charset="-34"/>
                <a:cs typeface="TH Krub" panose="02000506040000020004" pitchFamily="2" charset="-34"/>
              </a:rPr>
              <a:t>System Structure </a:t>
            </a:r>
            <a:endParaRPr lang="th-TH" sz="5400" b="1" dirty="0">
              <a:latin typeface="TH Krub" panose="02000506040000020004" pitchFamily="2" charset="-34"/>
              <a:cs typeface="TH Krub" panose="02000506040000020004" pitchFamily="2" charset="-34"/>
            </a:endParaRPr>
          </a:p>
        </p:txBody>
      </p:sp>
      <p:pic>
        <p:nvPicPr>
          <p:cNvPr id="273" name="Content Placeholder 272">
            <a:extLst>
              <a:ext uri="{FF2B5EF4-FFF2-40B4-BE49-F238E27FC236}">
                <a16:creationId xmlns:a16="http://schemas.microsoft.com/office/drawing/2014/main" id="{412BC4C7-D886-5EAD-E1A8-D18EB8784A4C}"/>
              </a:ext>
            </a:extLst>
          </p:cNvPr>
          <p:cNvPicPr>
            <a:picLocks noGrp="1" noChangeAspect="1"/>
          </p:cNvPicPr>
          <p:nvPr>
            <p:ph idx="1"/>
          </p:nvPr>
        </p:nvPicPr>
        <p:blipFill>
          <a:blip r:embed="rId3"/>
          <a:stretch>
            <a:fillRect/>
          </a:stretch>
        </p:blipFill>
        <p:spPr>
          <a:xfrm>
            <a:off x="2002254" y="1568768"/>
            <a:ext cx="5139491" cy="5167311"/>
          </a:xfrm>
        </p:spPr>
      </p:pic>
    </p:spTree>
    <p:extLst>
      <p:ext uri="{BB962C8B-B14F-4D97-AF65-F5344CB8AC3E}">
        <p14:creationId xmlns:p14="http://schemas.microsoft.com/office/powerpoint/2010/main" val="195328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CB66-2CC4-7910-D0F9-2781DB980D8C}"/>
              </a:ext>
            </a:extLst>
          </p:cNvPr>
          <p:cNvSpPr>
            <a:spLocks noGrp="1"/>
          </p:cNvSpPr>
          <p:nvPr>
            <p:ph type="title"/>
          </p:nvPr>
        </p:nvSpPr>
        <p:spPr/>
        <p:txBody>
          <a:bodyPr/>
          <a:lstStyle/>
          <a:p>
            <a:r>
              <a:rPr lang="en-US" sz="4400">
                <a:solidFill>
                  <a:srgbClr val="000000"/>
                </a:solidFill>
                <a:effectLst/>
                <a:latin typeface="Aptos Display" panose="020B0004020202020204" pitchFamily="34" charset="0"/>
              </a:rPr>
              <a:t>Memory and System</a:t>
            </a:r>
            <a:endParaRPr lang="th-TH" dirty="0"/>
          </a:p>
        </p:txBody>
      </p:sp>
      <p:sp>
        <p:nvSpPr>
          <p:cNvPr id="3" name="Content Placeholder 2">
            <a:extLst>
              <a:ext uri="{FF2B5EF4-FFF2-40B4-BE49-F238E27FC236}">
                <a16:creationId xmlns:a16="http://schemas.microsoft.com/office/drawing/2014/main" id="{9E883827-78AE-245E-A586-541E0B05C086}"/>
              </a:ext>
            </a:extLst>
          </p:cNvPr>
          <p:cNvSpPr>
            <a:spLocks noGrp="1"/>
          </p:cNvSpPr>
          <p:nvPr>
            <p:ph idx="1"/>
          </p:nvPr>
        </p:nvSpPr>
        <p:spPr/>
        <p:txBody>
          <a:bodyPr>
            <a:normAutofit/>
          </a:bodyPr>
          <a:lstStyle/>
          <a:p>
            <a:r>
              <a:rPr lang="en-US" dirty="0"/>
              <a:t>The ESP32 is a dual-core system with two Harvard Architecture Xtensa LX6 CPUs.</a:t>
            </a:r>
          </a:p>
          <a:p>
            <a:r>
              <a:rPr lang="en-US" dirty="0"/>
              <a:t>All embedded memory, external memory and peripherals are located on the data bus and/or the instruction bus of these CPUs.</a:t>
            </a:r>
          </a:p>
        </p:txBody>
      </p:sp>
    </p:spTree>
    <p:extLst>
      <p:ext uri="{BB962C8B-B14F-4D97-AF65-F5344CB8AC3E}">
        <p14:creationId xmlns:p14="http://schemas.microsoft.com/office/powerpoint/2010/main" val="4157338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3E6FC-AB46-422D-D653-22C216690C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4C38C-4D91-0B6A-80F9-46E842A44784}"/>
              </a:ext>
            </a:extLst>
          </p:cNvPr>
          <p:cNvSpPr>
            <a:spLocks noGrp="1"/>
          </p:cNvSpPr>
          <p:nvPr>
            <p:ph type="title"/>
          </p:nvPr>
        </p:nvSpPr>
        <p:spPr/>
        <p:txBody>
          <a:bodyPr/>
          <a:lstStyle/>
          <a:p>
            <a:r>
              <a:rPr lang="en-US" sz="4400">
                <a:solidFill>
                  <a:srgbClr val="000000"/>
                </a:solidFill>
                <a:effectLst/>
                <a:latin typeface="Aptos Display" panose="020B0004020202020204" pitchFamily="34" charset="0"/>
              </a:rPr>
              <a:t>Memory and System</a:t>
            </a:r>
            <a:endParaRPr lang="th-TH" dirty="0"/>
          </a:p>
        </p:txBody>
      </p:sp>
      <p:sp>
        <p:nvSpPr>
          <p:cNvPr id="3" name="Content Placeholder 2">
            <a:extLst>
              <a:ext uri="{FF2B5EF4-FFF2-40B4-BE49-F238E27FC236}">
                <a16:creationId xmlns:a16="http://schemas.microsoft.com/office/drawing/2014/main" id="{AD1290EF-ED1E-082F-DC56-E1A160A4ACF9}"/>
              </a:ext>
            </a:extLst>
          </p:cNvPr>
          <p:cNvSpPr>
            <a:spLocks noGrp="1"/>
          </p:cNvSpPr>
          <p:nvPr>
            <p:ph idx="1"/>
          </p:nvPr>
        </p:nvSpPr>
        <p:spPr/>
        <p:txBody>
          <a:bodyPr>
            <a:normAutofit fontScale="85000" lnSpcReduction="10000"/>
          </a:bodyPr>
          <a:lstStyle/>
          <a:p>
            <a:r>
              <a:rPr lang="en-US" dirty="0"/>
              <a:t>The ESP32 is a dual-core system with two Harvard Architecture Xtensa LX6 CPUs. All embedded memory, external memory and peripherals are located on the data bus and/or the instruction bus of these CPUs.</a:t>
            </a:r>
          </a:p>
          <a:p>
            <a:r>
              <a:rPr lang="en-US" dirty="0"/>
              <a:t>With some minor exceptions (see below), the address mapping of two CPUs is symmetric, meaning that they use the same addresses to access the same memory. Multiple peripherals in the system can access embedded memory via DMA.</a:t>
            </a:r>
          </a:p>
          <a:p>
            <a:r>
              <a:rPr lang="en-US" dirty="0"/>
              <a:t>The two CPUs are named “PRO_CPU” and “APP_CPU” (for “protocol” and “application”), however, for most purposes the two CPUs are interchangeable </a:t>
            </a:r>
            <a:br>
              <a:rPr lang="en-US" dirty="0"/>
            </a:br>
            <a:endParaRPr lang="th-TH" dirty="0"/>
          </a:p>
        </p:txBody>
      </p:sp>
    </p:spTree>
    <p:extLst>
      <p:ext uri="{BB962C8B-B14F-4D97-AF65-F5344CB8AC3E}">
        <p14:creationId xmlns:p14="http://schemas.microsoft.com/office/powerpoint/2010/main" val="25010685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TotalTime>
  <Words>170</Words>
  <Application>Microsoft Office PowerPoint</Application>
  <PresentationFormat>On-screen Show (4:3)</PresentationFormat>
  <Paragraphs>10</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TH Krub</vt:lpstr>
      <vt:lpstr>Office Theme</vt:lpstr>
      <vt:lpstr>สถาปัตยกรรม ESP32</vt:lpstr>
      <vt:lpstr>System Structure </vt:lpstr>
      <vt:lpstr>Memory and System</vt:lpstr>
      <vt:lpstr>Memory and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Koson Trachu</dc:creator>
  <cp:lastModifiedBy>Koson Trachu</cp:lastModifiedBy>
  <cp:revision>1</cp:revision>
  <dcterms:created xsi:type="dcterms:W3CDTF">2025-07-29T17:32:51Z</dcterms:created>
  <dcterms:modified xsi:type="dcterms:W3CDTF">2025-07-29T17:43:44Z</dcterms:modified>
</cp:coreProperties>
</file>