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58" r:id="rId2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Relationship Id="rId30" Type="http://schemas.openxmlformats.org/officeDocument/2006/relationships/slide" Target="slides/slide24.xml"/>
<Relationship Id="rId31" Type="http://schemas.openxmlformats.org/officeDocument/2006/relationships/slide" Target="slides/slide25.xml"/>
<Relationship Id="rId32" Type="http://schemas.openxmlformats.org/officeDocument/2006/relationships/slide" Target="slides/slide26.xml"/>
<Relationship Id="rId33" Type="http://schemas.openxmlformats.org/officeDocument/2006/relationships/slide" Target="slides/slide27.xml"/>
<Relationship Id="rId34" Type="http://schemas.openxmlformats.org/officeDocument/2006/relationships/slide" Target="slides/slide28.xml"/>
<Relationship Id="rId35" Type="http://schemas.openxmlformats.org/officeDocument/2006/relationships/slide" Target="slides/slide2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D3D2-CEF3-40F1-AFF7-6A9361C29B3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7804-D5CA-458A-BF87-1D82D56CE8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key insights we hope they will take away</a:t>
            </a:r>
          </a:p>
          <a:p>
            <a:r>
              <a:rPr lang="en-US"/>
              <a:t>What are the fun facts?</a:t>
            </a:r>
          </a:p>
          <a:p>
            <a:endParaRPr lang="en-US"/>
          </a:p>
          <a:p>
            <a:r>
              <a:rPr lang="en-US"/>
              <a:t>Are we getting across… pause, are you living with intentionality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96785-EAAC-4B26-B9D0-23D79B732F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AFEB31-3E8E-1967-105D-B99AB14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7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1AB-BC1C-989B-411C-F862172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F18E9-2E8D-B837-B156-346BFBDD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542F-7FA4-FAB3-F0EE-734ECD14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9AA2-B7C4-6999-0341-A9A2A32B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285C-9EDD-D0B3-C1BD-83E72F0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7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8340-CD86-0E48-118C-6E07B95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EAB1F-8F96-6924-9936-7626C030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6E25-45B4-21E3-7FFB-489A939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668A-F431-1D25-8B22-FBC4BBF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2691-B5A4-BADE-4E55-F29053CB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4EE6-8F8B-5301-3407-F8F1A6BA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C19-71DC-D55A-C2A7-3563EBB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E95F-8B9A-0310-BD7F-A7317B4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8425-C471-4094-B1CE-88C304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271" y="6493510"/>
            <a:ext cx="360364" cy="365124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3CDF2-F7F9-43E0-87CB-D85F6EEB53D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9C2800-F12D-4E10-A82D-44FDABB0E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89379"/>
            <a:ext cx="11483975" cy="725714"/>
          </a:xfrm>
        </p:spPr>
        <p:txBody>
          <a:bodyPr tIns="0" rIns="0" bIns="0" anchor="b" anchorCtr="0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Picture 7" descr="hbs_lockupB_condensed_1C_k.eps">
            <a:extLst>
              <a:ext uri="{FF2B5EF4-FFF2-40B4-BE49-F238E27FC236}">
                <a16:creationId xmlns:a16="http://schemas.microsoft.com/office/drawing/2014/main" id="{641ECC82-E464-E3A8-E68C-E218F44DB1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598"/>
            <a:ext cx="1744131" cy="2344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9EE609-F907-2DE8-76A1-40E3BC69BF6C}"/>
              </a:ext>
            </a:extLst>
          </p:cNvPr>
          <p:cNvCxnSpPr/>
          <p:nvPr userDrawn="1"/>
        </p:nvCxnSpPr>
        <p:spPr>
          <a:xfrm>
            <a:off x="0" y="644525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81B3A-F3C8-413D-2760-33D5B83A2494}"/>
              </a:ext>
            </a:extLst>
          </p:cNvPr>
          <p:cNvCxnSpPr/>
          <p:nvPr userDrawn="1"/>
        </p:nvCxnSpPr>
        <p:spPr>
          <a:xfrm>
            <a:off x="0" y="646938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F9BD0-2A12-D03B-D35A-CB5078947C46}"/>
              </a:ext>
            </a:extLst>
          </p:cNvPr>
          <p:cNvSpPr txBox="1"/>
          <p:nvPr userDrawn="1"/>
        </p:nvSpPr>
        <p:spPr>
          <a:xfrm>
            <a:off x="10085388" y="6555597"/>
            <a:ext cx="13858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+mn-cs"/>
              </a:rPr>
              <a:t>Copyright © Leslie Perlow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02704-50BE-19E8-BC42-93AE79DF647B}"/>
              </a:ext>
            </a:extLst>
          </p:cNvPr>
          <p:cNvSpPr/>
          <p:nvPr userDrawn="1"/>
        </p:nvSpPr>
        <p:spPr>
          <a:xfrm>
            <a:off x="0" y="1015093"/>
            <a:ext cx="12192000" cy="543650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46800" rIns="180000" bIns="46800"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069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6D4-D5B0-47B3-F2E3-6B763E36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6E7B-CD77-9DE3-2FC0-FF56B0D4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43D7-ECA7-19E9-D968-5C8171A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38B6-C2F9-44D8-0A1B-D5BEFEF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098-3C3E-D936-B155-3763A8D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486F-548F-1CF6-8986-039FB40E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65EA-D212-27BA-ABEF-203E7EB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A724-0C72-4E97-A9E3-D451679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C51-579D-1314-26BC-FEE00ADE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6DAF-1884-D652-103A-58BAA207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E61C-C478-182F-CC68-315717F6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203C-5C81-B4A0-0B8C-ED53EE83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A7B-758D-4216-59CA-FEC85A5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EDCF-208C-5D49-EAD9-6EF7F4DB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D617-5D22-BE24-8258-E764CB8A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D476-1B0E-7DAB-50C6-1CE26E8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A03F-5AF2-6F31-555D-D792DCF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B2BF-8B92-2D1B-D521-164B865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8D6-5550-97CD-8701-4516DEDF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E733-3DD2-092C-2352-7F0F18F4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F002-EC77-DDDC-DE46-B5BB2F7F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9ED3-3E60-854A-8795-65E9D4A59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1EB6-8184-24A1-F0FD-ED8461B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48A9-8667-1718-AB57-87A8245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C8B-A532-73BD-1BFC-81454F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0229-7FB4-9542-6D89-6DDBCADB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ECCD-388E-BF3F-F479-64AA283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BF7B5-C82F-3589-40C1-7501CB7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8EBA-9C70-CE65-2C5F-A54138F9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7B4-E6ED-0CC2-FA4B-37DEEF9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1044-F78B-5849-606D-45EE3AD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45F7-5A85-8603-D390-B089A3F4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9B96-D9E1-4E94-42BD-7E1400F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2B0F-6257-4C79-9F06-A7A6626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8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F3392-9A75-B3C0-0957-F0826327739C}"/>
              </a:ext>
            </a:extLst>
          </p:cNvPr>
          <p:cNvSpPr/>
          <p:nvPr userDrawn="1"/>
        </p:nvSpPr>
        <p:spPr>
          <a:xfrm>
            <a:off x="0" y="6560598"/>
            <a:ext cx="12192000" cy="29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5C003-BB85-7607-08AD-0CE9067FE433}"/>
              </a:ext>
            </a:extLst>
          </p:cNvPr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DB0F4-B778-FBB8-E420-376FADD4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1" y="171272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DBF-25FB-5579-FB5C-0094143D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BDD5-B523-B963-5567-F97E1B78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E31987-349F-D0F3-DDF7-2827D081825B}"/>
              </a:ext>
            </a:extLst>
          </p:cNvPr>
          <p:cNvSpPr txBox="1">
            <a:spLocks/>
          </p:cNvSpPr>
          <p:nvPr userDrawn="1"/>
        </p:nvSpPr>
        <p:spPr>
          <a:xfrm>
            <a:off x="9155835" y="6519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880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Copyright © Leslie Perlow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1C39ED7-28F2-8027-6D74-EF1789FC51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69" y="6567138"/>
            <a:ext cx="1860812" cy="26986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152AD2-066C-59D4-8695-707822C0A998}"/>
              </a:ext>
            </a:extLst>
          </p:cNvPr>
          <p:cNvSpPr txBox="1">
            <a:spLocks/>
          </p:cNvSpPr>
          <p:nvPr userDrawn="1"/>
        </p:nvSpPr>
        <p:spPr>
          <a:xfrm>
            <a:off x="568935" y="6508879"/>
            <a:ext cx="2429524" cy="272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BS Graphik Office Bold" pitchFamily="2" charset="0"/>
                <a:ea typeface="+mn-ea"/>
                <a:cs typeface="+mn-cs"/>
              </a:rPr>
              <a:t>HARVARD | BUSINESS | SCHOOL</a:t>
            </a:r>
          </a:p>
        </p:txBody>
      </p:sp>
    </p:spTree>
    <p:extLst>
      <p:ext uri="{BB962C8B-B14F-4D97-AF65-F5344CB8AC3E}">
        <p14:creationId xmlns:p14="http://schemas.microsoft.com/office/powerpoint/2010/main" val="25552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1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Relationship Id="rId5" Type="http://schemas.openxmlformats.org/officeDocument/2006/relationships/image" Target="../media/image4.svg"/>
<Relationship Id="rId4" Type="http://schemas.openxmlformats.org/officeDocument/2006/relationships/image" Target="../media/image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059F47-E8D7-EBD1-DD45-03DC49546516}"/>
              </a:ext>
            </a:extLst>
          </p:cNvPr>
          <p:cNvSpPr/>
          <p:nvPr/>
        </p:nvSpPr>
        <p:spPr>
          <a:xfrm>
            <a:off x="-11020" y="-27083"/>
            <a:ext cx="12279220" cy="690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557768B7-7440-B76A-F6DC-0FA8C6AEA3CC}"/>
              </a:ext>
            </a:extLst>
          </p:cNvPr>
          <p:cNvSpPr/>
          <p:nvPr/>
        </p:nvSpPr>
        <p:spPr>
          <a:xfrm>
            <a:off x="-6181" y="2937082"/>
            <a:ext cx="12274381" cy="3466343"/>
          </a:xfrm>
          <a:custGeom>
            <a:avLst/>
            <a:gdLst>
              <a:gd name="connsiteX0" fmla="*/ 0 w 12192001"/>
              <a:gd name="connsiteY0" fmla="*/ 0 h 3300095"/>
              <a:gd name="connsiteX1" fmla="*/ 12192002 w 12192001"/>
              <a:gd name="connsiteY1" fmla="*/ 0 h 3300095"/>
              <a:gd name="connsiteX2" fmla="*/ 12192002 w 12192001"/>
              <a:gd name="connsiteY2" fmla="*/ 3300095 h 3300095"/>
              <a:gd name="connsiteX3" fmla="*/ 0 w 12192001"/>
              <a:gd name="connsiteY3" fmla="*/ 3300095 h 330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300095">
                <a:moveTo>
                  <a:pt x="0" y="0"/>
                </a:moveTo>
                <a:lnTo>
                  <a:pt x="12192002" y="0"/>
                </a:lnTo>
                <a:lnTo>
                  <a:pt x="12192002" y="3300095"/>
                </a:lnTo>
                <a:lnTo>
                  <a:pt x="0" y="3300095"/>
                </a:lnTo>
                <a:close/>
              </a:path>
            </a:pathLst>
          </a:custGeom>
          <a:solidFill>
            <a:srgbClr val="009BC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reeform: Shape 128">
            <a:extLst>
              <a:ext uri="{FF2B5EF4-FFF2-40B4-BE49-F238E27FC236}">
                <a16:creationId xmlns:a16="http://schemas.microsoft.com/office/drawing/2014/main" id="{9604A559-FFA0-3059-B2AC-E23D8A84C200}"/>
              </a:ext>
            </a:extLst>
          </p:cNvPr>
          <p:cNvSpPr/>
          <p:nvPr/>
        </p:nvSpPr>
        <p:spPr>
          <a:xfrm>
            <a:off x="1373093" y="-38100"/>
            <a:ext cx="10895107" cy="5105400"/>
          </a:xfrm>
          <a:custGeom>
            <a:avLst/>
            <a:gdLst>
              <a:gd name="connsiteX0" fmla="*/ 0 w 7798182"/>
              <a:gd name="connsiteY0" fmla="*/ 0 h 4997577"/>
              <a:gd name="connsiteX1" fmla="*/ 7798182 w 7798182"/>
              <a:gd name="connsiteY1" fmla="*/ 0 h 4997577"/>
              <a:gd name="connsiteX2" fmla="*/ 7798182 w 7798182"/>
              <a:gd name="connsiteY2" fmla="*/ 4997577 h 4997577"/>
              <a:gd name="connsiteX3" fmla="*/ 0 w 7798182"/>
              <a:gd name="connsiteY3" fmla="*/ 4997577 h 49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4997577">
                <a:moveTo>
                  <a:pt x="0" y="0"/>
                </a:moveTo>
                <a:lnTo>
                  <a:pt x="7798182" y="0"/>
                </a:lnTo>
                <a:lnTo>
                  <a:pt x="7798182" y="4997577"/>
                </a:lnTo>
                <a:lnTo>
                  <a:pt x="0" y="499757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2F54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F127C4C4-130B-5A85-6FF3-822258147552}"/>
              </a:ext>
            </a:extLst>
          </p:cNvPr>
          <p:cNvSpPr txBox="1"/>
          <p:nvPr/>
        </p:nvSpPr>
        <p:spPr>
          <a:xfrm>
            <a:off x="1959710" y="2071950"/>
            <a:ext cx="8311196" cy="1692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Crafting Your Life: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You Living Consistent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What Matters Most to You?</a:t>
            </a:r>
            <a:endParaRPr kumimoji="0" lang="en-GB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15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4EE06E-034D-B69F-142B-A58A1E604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59" y="454575"/>
            <a:ext cx="4137215" cy="600001"/>
          </a:xfrm>
          <a:prstGeom prst="rect">
            <a:avLst/>
          </a:prstGeom>
        </p:spPr>
      </p:pic>
      <p:sp>
        <p:nvSpPr>
          <p:cNvPr id="7" name="Freeform: Shape 127">
            <a:extLst>
              <a:ext uri="{FF2B5EF4-FFF2-40B4-BE49-F238E27FC236}">
                <a16:creationId xmlns:a16="http://schemas.microsoft.com/office/drawing/2014/main" id="{A45A7E30-0579-18A7-1BFC-2D9818A62E0B}"/>
              </a:ext>
            </a:extLst>
          </p:cNvPr>
          <p:cNvSpPr/>
          <p:nvPr/>
        </p:nvSpPr>
        <p:spPr>
          <a:xfrm>
            <a:off x="1362075" y="5955866"/>
            <a:ext cx="10906125" cy="919990"/>
          </a:xfrm>
          <a:custGeom>
            <a:avLst/>
            <a:gdLst>
              <a:gd name="connsiteX0" fmla="*/ 0 w 7798182"/>
              <a:gd name="connsiteY0" fmla="*/ 0 h 760349"/>
              <a:gd name="connsiteX1" fmla="*/ 7798182 w 7798182"/>
              <a:gd name="connsiteY1" fmla="*/ 0 h 760349"/>
              <a:gd name="connsiteX2" fmla="*/ 7798182 w 7798182"/>
              <a:gd name="connsiteY2" fmla="*/ 760349 h 760349"/>
              <a:gd name="connsiteX3" fmla="*/ 0 w 7798182"/>
              <a:gd name="connsiteY3" fmla="*/ 760349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760349">
                <a:moveTo>
                  <a:pt x="0" y="0"/>
                </a:moveTo>
                <a:lnTo>
                  <a:pt x="7798182" y="0"/>
                </a:lnTo>
                <a:lnTo>
                  <a:pt x="7798182" y="760349"/>
                </a:lnTo>
                <a:lnTo>
                  <a:pt x="0" y="76034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159">
            <a:extLst>
              <a:ext uri="{FF2B5EF4-FFF2-40B4-BE49-F238E27FC236}">
                <a16:creationId xmlns:a16="http://schemas.microsoft.com/office/drawing/2014/main" id="{0589CB9F-BF41-6525-90B0-3AB46C48A233}"/>
              </a:ext>
            </a:extLst>
          </p:cNvPr>
          <p:cNvSpPr txBox="1"/>
          <p:nvPr/>
        </p:nvSpPr>
        <p:spPr>
          <a:xfrm>
            <a:off x="1959710" y="4094773"/>
            <a:ext cx="69677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Leslie Perlow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Konosuke Matsushita Professor of Leadership</a:t>
            </a:r>
          </a:p>
        </p:txBody>
      </p:sp>
      <p:sp>
        <p:nvSpPr>
          <p:cNvPr id="9" name="TextBox 160">
            <a:extLst>
              <a:ext uri="{FF2B5EF4-FFF2-40B4-BE49-F238E27FC236}">
                <a16:creationId xmlns:a16="http://schemas.microsoft.com/office/drawing/2014/main" id="{B293F3AB-D741-9049-FB94-B9076471A067}"/>
              </a:ext>
            </a:extLst>
          </p:cNvPr>
          <p:cNvSpPr txBox="1"/>
          <p:nvPr/>
        </p:nvSpPr>
        <p:spPr>
          <a:xfrm>
            <a:off x="1959710" y="6282738"/>
            <a:ext cx="164747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[DATE]</a:t>
            </a:r>
          </a:p>
        </p:txBody>
      </p:sp>
      <p:sp>
        <p:nvSpPr>
          <p:cNvPr id="10" name="Rectangle 161">
            <a:extLst>
              <a:ext uri="{FF2B5EF4-FFF2-40B4-BE49-F238E27FC236}">
                <a16:creationId xmlns:a16="http://schemas.microsoft.com/office/drawing/2014/main" id="{FE72FCF0-ACCF-59A0-1507-E138E087ED69}"/>
              </a:ext>
            </a:extLst>
          </p:cNvPr>
          <p:cNvSpPr/>
          <p:nvPr/>
        </p:nvSpPr>
        <p:spPr>
          <a:xfrm>
            <a:off x="8050686" y="6267350"/>
            <a:ext cx="31089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Leslie Perlow</a:t>
            </a:r>
          </a:p>
        </p:txBody>
      </p:sp>
      <p:pic>
        <p:nvPicPr>
          <p:cNvPr id="11" name="Graphic 162">
            <a:extLst>
              <a:ext uri="{FF2B5EF4-FFF2-40B4-BE49-F238E27FC236}">
                <a16:creationId xmlns:a16="http://schemas.microsoft.com/office/drawing/2014/main" id="{A3092989-FC8B-BACC-2F24-42633F401F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80321" y="-76200"/>
            <a:ext cx="771525" cy="6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2174973"/>
              <a:ext cx="725449" cy="3337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2187549"/>
              <a:ext cx="725449" cy="33248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2506759"/>
              <a:ext cx="7254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96348" y="375000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05420" y="375629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414491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8" name="rc37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2174973"/>
              <a:ext cx="725449" cy="3337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2187549"/>
              <a:ext cx="725449" cy="33248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2506759"/>
              <a:ext cx="7254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96348" y="375000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05420" y="375629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414491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5519573" y="2406179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348658" y="231681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177744" y="2153150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10502" y="2388242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8673" y="2421685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9587" y="2313816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9457730" y="232148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628644" y="2319541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0286815" y="2491593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47248" y="202397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476334" y="193461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305420" y="177094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8177" y="2006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196348" y="203947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367263" y="19316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585405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8756319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414491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56" name="rc55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6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7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</a:t>
              </a:r>
            </a:p>
          </p:txBody>
        </p:sp>
        <p:sp>
          <p:nvSpPr>
            <p:cNvPr id="39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5.2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29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0" name="rc3"/>
            <p:cNvSpPr/>
            <p:nvPr/>
          </p:nvSpPr>
          <p:spPr>
            <a:xfrm>
              <a:off x="8944067" y="1094399"/>
              <a:ext cx="3067932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4"/>
            <p:cNvSpPr/>
            <p:nvPr/>
          </p:nvSpPr>
          <p:spPr>
            <a:xfrm>
              <a:off x="9160067" y="1187500"/>
              <a:ext cx="2635932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51.4</a:t>
              </a:r>
            </a:p>
          </p:txBody>
        </p:sp>
        <p:sp>
          <p:nvSpPr>
            <p:cNvPr id="32" name="tx5"/>
            <p:cNvSpPr/>
            <p:nvPr/>
          </p:nvSpPr>
          <p:spPr>
            <a:xfrm>
              <a:off x="9344186" y="1516684"/>
              <a:ext cx="226769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51.3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1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2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7</a:t>
              </a:r>
            </a:p>
          </p:txBody>
        </p:sp>
        <p:sp>
          <p:nvSpPr>
            <p:cNvPr id="34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7.6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053212" y="2364044"/>
              <a:ext cx="3316342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476334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443245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0" name="rc19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5512430"/>
              <a:ext cx="21763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785170" y="5865058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506759"/>
              <a:ext cx="21763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514137" y="2319541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23208" y="2321488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732280" y="2491593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367263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476334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585405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263031" y="5676914"/>
              <a:ext cx="1114846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302632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18679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INCOME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64115" y="3699888"/>
              <a:ext cx="991936" cy="145510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047988" y="3669044"/>
              <a:ext cx="991936" cy="14859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031861" y="3526137"/>
              <a:ext cx="991936" cy="162885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8015733" y="3276497"/>
              <a:ext cx="991936" cy="18784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999606" y="2077835"/>
              <a:ext cx="991936" cy="307716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396828" y="433982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380700" y="4324399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364573" y="425294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446387" y="4130992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32318" y="3528794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628358" y="5321959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795537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 – 250K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79409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918807" y="5321959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677081" y="5322083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892705" y="5809302"/>
              <a:ext cx="1270248" cy="249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Income ($)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387052" y="3409866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KIDS - AVERAGE NUMBER BY REUNION CLASS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054290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2953586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1852881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810083" y="3393868"/>
              <a:ext cx="629032" cy="17611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068149" y="2927988"/>
              <a:ext cx="629032" cy="222700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326214" y="3268073"/>
              <a:ext cx="629032" cy="18869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84280" y="3121084"/>
              <a:ext cx="629032" cy="203391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842345" y="3412213"/>
              <a:ext cx="629032" cy="174278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100411" y="2837722"/>
              <a:ext cx="629032" cy="231727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358476" y="2909558"/>
              <a:ext cx="629032" cy="22454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616542" y="2987983"/>
              <a:ext cx="629032" cy="216701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961343" y="418681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17351" y="3956738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477475" y="4126781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35540" y="405030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993606" y="419598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8251671" y="3911605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607679" y="3947523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865744" y="3986736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962637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2861932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7688" y="1758127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941045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192165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79599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637665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89573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81537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411861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595761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645712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-591443" y="3409928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NUMBER OF CHILDREN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29438" y="2376502"/>
              <a:ext cx="1228111" cy="27784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85661" y="2308326"/>
              <a:ext cx="1228111" cy="284666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141885" y="2199832"/>
              <a:ext cx="1228111" cy="29551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598108" y="2354803"/>
              <a:ext cx="1228111" cy="28001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80238" y="3678013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234403" y="3644040"/>
              <a:ext cx="13062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592684" y="358979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048908" y="366716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843494" y="2354803"/>
              <a:ext cx="7368669" cy="21699"/>
            </a:xfrm>
            <a:custGeom>
              <a:avLst/>
              <a:pathLst>
                <a:path w="7368669" h="21699">
                  <a:moveTo>
                    <a:pt x="0" y="21699"/>
                  </a:moveTo>
                  <a:lnTo>
                    <a:pt x="7368669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772863" y="5321959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29086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85309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067366" y="5321959"/>
              <a:ext cx="289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342475" y="5871189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372851" y="3409990"/>
              <a:ext cx="1933649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852881"/>
              <a:ext cx="994902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604642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405429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350393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36869" y="2953586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6869" y="240323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36869" y="185288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61523" y="2503673"/>
              <a:ext cx="606648" cy="26513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374819" y="2215090"/>
              <a:ext cx="606648" cy="293990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588115" y="2292040"/>
              <a:ext cx="606648" cy="2862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01411" y="2067040"/>
              <a:ext cx="606648" cy="3087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014707" y="2100540"/>
              <a:ext cx="606648" cy="30544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228004" y="2032470"/>
              <a:ext cx="606648" cy="312252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9441300" y="2085130"/>
              <a:ext cx="606648" cy="30698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654596" y="1892438"/>
              <a:ext cx="606648" cy="32625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29798" y="37356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43094" y="359134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656390" y="36298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869686" y="35173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082982" y="353406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296278" y="3500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509574" y="352636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22870" y="343001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1736869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198951" y="505366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57688" y="450331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395296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57688" y="340261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57688" y="2852259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57688" y="230190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57688" y="175155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2281292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487643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630308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843604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705690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82701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483492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622622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829267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-1481373" y="3384752"/>
              <a:ext cx="410021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Percent Meeting Meaningfulness+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736869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CURRENT SAMPLE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27252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66646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606040" y="3624097"/>
              <a:ext cx="36173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45433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84827" y="3628225"/>
              <a:ext cx="361738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224221" y="3628384"/>
              <a:ext cx="361738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763615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303009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854050" y="3624255"/>
              <a:ext cx="180869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TQI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854050" y="3624255"/>
              <a:ext cx="180869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8266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2206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46145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008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540243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79637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1903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15842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0730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338772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47024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60170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733177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1086464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44187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573344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704812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83628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9677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09921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32310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654885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69591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827388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9588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09032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896642" y="1094399"/>
              <a:ext cx="2115357" cy="451636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10112642" y="1187500"/>
              <a:ext cx="16833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 Avg. = 5.9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071204" y="1094399"/>
              <a:ext cx="2940795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9287204" y="1187500"/>
              <a:ext cx="250879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5.9</a:t>
              </a:r>
            </a:p>
          </p:txBody>
        </p:sp>
        <p:sp>
          <p:nvSpPr>
            <p:cNvPr id="37" name="tx5"/>
            <p:cNvSpPr/>
            <p:nvPr/>
          </p:nvSpPr>
          <p:spPr>
            <a:xfrm>
              <a:off x="9566647" y="1516684"/>
              <a:ext cx="194990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6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22079"/>
              <a:ext cx="21763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77581"/>
              <a:ext cx="21763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2265345"/>
              <a:ext cx="1088174" cy="324708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2203785"/>
              <a:ext cx="1088174" cy="33086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2404075"/>
              <a:ext cx="1088174" cy="310835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9077" y="379518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098148" y="37644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07219" y="386455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5939054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238078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063691" y="6216156"/>
              <a:ext cx="429021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5543965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369578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842989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68602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333333"/>
      </a:dk1>
      <a:lt1>
        <a:sysClr val="window" lastClr="FFFFFF"/>
      </a:lt1>
      <a:dk2>
        <a:srgbClr val="333333"/>
      </a:dk2>
      <a:lt2>
        <a:srgbClr val="E8E8E8"/>
      </a:lt2>
      <a:accent1>
        <a:srgbClr val="005880"/>
      </a:accent1>
      <a:accent2>
        <a:srgbClr val="007D9C"/>
      </a:accent2>
      <a:accent3>
        <a:srgbClr val="00A2A2"/>
      </a:accent3>
      <a:accent4>
        <a:srgbClr val="2DC595"/>
      </a:accent4>
      <a:accent5>
        <a:srgbClr val="97E27F"/>
      </a:accent5>
      <a:accent6>
        <a:srgbClr val="F9F871"/>
      </a:accent6>
      <a:hlink>
        <a:srgbClr val="9F54E7"/>
      </a:hlink>
      <a:folHlink>
        <a:srgbClr val="642DD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Nova</vt:lpstr>
      <vt:lpstr>Calibri</vt:lpstr>
      <vt:lpstr>HBS Graphik Office Bold</vt:lpstr>
      <vt:lpstr>1_Office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cp:lastModifiedBy/>
  <cp:revision>1</cp:revision>
  <dcterms:created xsi:type="dcterms:W3CDTF">2025-05-26T14:53:56Z</dcterms:created>
  <dcterms:modified xsi:type="dcterms:W3CDTF">2025-07-13T12:41:30Z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2025-05-26T00:00:00Z</vt:filetime>
  </property>
</Properties>
</file>