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1.xml" ContentType="application/vnd.openxmlformats-officedocument.drawingml.chartshapes+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2.xml" ContentType="application/vnd.openxmlformats-officedocument.drawingml.chartshapes+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4.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5.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6.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17.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3.xml" ContentType="application/vnd.openxmlformats-officedocument.drawingml.chartshapes+xml"/>
  <Override PartName="/ppt/notesSlides/notesSlide1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4.xml" ContentType="application/vnd.openxmlformats-officedocument.drawingml.chartshapes+xml"/>
  <Override PartName="/ppt/notesSlides/notesSlide20.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21.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53.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notesSlides/notesSlide54.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notesSlides/notesSlide59.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60.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notesSlides/notesSlide61.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62.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63.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64.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notesSlides/notesSlide65.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66.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notesSlides/notesSlide6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drawings/drawing5.xml" ContentType="application/vnd.openxmlformats-officedocument.drawingml.chartshapes+xml"/>
  <Override PartName="/ppt/notesSlides/notesSlide6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drawings/drawing6.xml" ContentType="application/vnd.openxmlformats-officedocument.drawingml.chartshapes+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drawings/drawing7.xml" ContentType="application/vnd.openxmlformats-officedocument.drawingml.chartshapes+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drawings/drawing8.xml" ContentType="application/vnd.openxmlformats-officedocument.drawingml.chartshapes+xml"/>
  <Override PartName="/ppt/notesSlides/notesSlide69.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notesSlides/notesSlide70.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notesSlides/notesSlide71.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notesSlides/notesSlide72.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drawings/drawing9.xml" ContentType="application/vnd.openxmlformats-officedocument.drawingml.chartshape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notesSlides/notesSlide78.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drawings/drawing10.xml" ContentType="application/vnd.openxmlformats-officedocument.drawingml.chartshapes+xml"/>
  <Override PartName="/ppt/notesSlides/notesSlide79.xml" ContentType="application/vnd.openxmlformats-officedocument.presentationml.notesSlid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notesSlides/notesSlide80.xml" ContentType="application/vnd.openxmlformats-officedocument.presentationml.notesSlid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notesSlides/notesSlide81.xml" ContentType="application/vnd.openxmlformats-officedocument.presentationml.notesSlid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notesSlides/notesSlide82.xml" ContentType="application/vnd.openxmlformats-officedocument.presentationml.notesSlid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notesSlides/notesSlide83.xml" ContentType="application/vnd.openxmlformats-officedocument.presentationml.notesSlid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notesSlides/notesSlide84.xml" ContentType="application/vnd.openxmlformats-officedocument.presentationml.notesSlid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notesSlides/notesSlide85.xml" ContentType="application/vnd.openxmlformats-officedocument.presentationml.notesSlid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2"/>
  </p:notesMasterIdLst>
  <p:sldIdLst>
    <p:sldId id="2692" r:id="rId5"/>
    <p:sldId id="3067" r:id="rId6"/>
    <p:sldId id="2999" r:id="rId7"/>
    <p:sldId id="3032" r:id="rId8"/>
    <p:sldId id="3001" r:id="rId9"/>
    <p:sldId id="3010" r:id="rId10"/>
    <p:sldId id="2836" r:id="rId11"/>
    <p:sldId id="3033" r:id="rId12"/>
    <p:sldId id="2972" r:id="rId13"/>
    <p:sldId id="2973" r:id="rId14"/>
    <p:sldId id="3013" r:id="rId15"/>
    <p:sldId id="3014" r:id="rId16"/>
    <p:sldId id="3015" r:id="rId17"/>
    <p:sldId id="3051" r:id="rId18"/>
    <p:sldId id="3054" r:id="rId19"/>
    <p:sldId id="2985" r:id="rId20"/>
    <p:sldId id="2987" r:id="rId21"/>
    <p:sldId id="3005" r:id="rId22"/>
    <p:sldId id="3016" r:id="rId23"/>
    <p:sldId id="3017" r:id="rId24"/>
    <p:sldId id="3018" r:id="rId25"/>
    <p:sldId id="3031" r:id="rId26"/>
    <p:sldId id="2840" r:id="rId27"/>
    <p:sldId id="3035" r:id="rId28"/>
    <p:sldId id="2933" r:id="rId29"/>
    <p:sldId id="2841" r:id="rId30"/>
    <p:sldId id="2974" r:id="rId31"/>
    <p:sldId id="2937" r:id="rId32"/>
    <p:sldId id="3055" r:id="rId33"/>
    <p:sldId id="3056" r:id="rId34"/>
    <p:sldId id="3057" r:id="rId35"/>
    <p:sldId id="3058" r:id="rId36"/>
    <p:sldId id="3059" r:id="rId37"/>
    <p:sldId id="3060" r:id="rId38"/>
    <p:sldId id="3061" r:id="rId39"/>
    <p:sldId id="3008" r:id="rId40"/>
    <p:sldId id="3062" r:id="rId41"/>
    <p:sldId id="3036" r:id="rId42"/>
    <p:sldId id="3037" r:id="rId43"/>
    <p:sldId id="3038" r:id="rId44"/>
    <p:sldId id="3039" r:id="rId45"/>
    <p:sldId id="3040" r:id="rId46"/>
    <p:sldId id="3041" r:id="rId47"/>
    <p:sldId id="3042" r:id="rId48"/>
    <p:sldId id="2954" r:id="rId49"/>
    <p:sldId id="2955" r:id="rId50"/>
    <p:sldId id="2956" r:id="rId51"/>
    <p:sldId id="2957" r:id="rId52"/>
    <p:sldId id="2958" r:id="rId53"/>
    <p:sldId id="2959" r:id="rId54"/>
    <p:sldId id="2960" r:id="rId55"/>
    <p:sldId id="2961" r:id="rId56"/>
    <p:sldId id="3022" r:id="rId57"/>
    <p:sldId id="3024" r:id="rId58"/>
    <p:sldId id="2943" r:id="rId59"/>
    <p:sldId id="3006" r:id="rId60"/>
    <p:sldId id="2947" r:id="rId61"/>
    <p:sldId id="2940" r:id="rId62"/>
    <p:sldId id="2932" r:id="rId63"/>
    <p:sldId id="2818" r:id="rId64"/>
    <p:sldId id="3064" r:id="rId65"/>
    <p:sldId id="3065" r:id="rId66"/>
    <p:sldId id="3063" r:id="rId67"/>
    <p:sldId id="3002" r:id="rId68"/>
    <p:sldId id="3000" r:id="rId69"/>
    <p:sldId id="259" r:id="rId70"/>
    <p:sldId id="2332" r:id="rId71"/>
    <p:sldId id="1901" r:id="rId72"/>
    <p:sldId id="2236" r:id="rId73"/>
    <p:sldId id="2237" r:id="rId74"/>
    <p:sldId id="260" r:id="rId75"/>
    <p:sldId id="2741" r:id="rId76"/>
    <p:sldId id="262" r:id="rId77"/>
    <p:sldId id="2746" r:id="rId78"/>
    <p:sldId id="258" r:id="rId79"/>
    <p:sldId id="257" r:id="rId80"/>
    <p:sldId id="2751" r:id="rId81"/>
    <p:sldId id="3068" r:id="rId82"/>
    <p:sldId id="2791" r:id="rId83"/>
    <p:sldId id="2895" r:id="rId84"/>
    <p:sldId id="2873" r:id="rId85"/>
    <p:sldId id="3069" r:id="rId86"/>
    <p:sldId id="3048" r:id="rId87"/>
    <p:sldId id="2894" r:id="rId88"/>
    <p:sldId id="2804" r:id="rId89"/>
    <p:sldId id="1837" r:id="rId90"/>
    <p:sldId id="1808" r:id="rId9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56D186F-DC62-457A-A385-28C81B4F7347}">
          <p14:sldIdLst>
            <p14:sldId id="2692"/>
            <p14:sldId id="3067"/>
            <p14:sldId id="2999"/>
            <p14:sldId id="3032"/>
            <p14:sldId id="3001"/>
            <p14:sldId id="3010"/>
            <p14:sldId id="2836"/>
            <p14:sldId id="3033"/>
            <p14:sldId id="2972"/>
            <p14:sldId id="2973"/>
            <p14:sldId id="3013"/>
            <p14:sldId id="3014"/>
            <p14:sldId id="3015"/>
            <p14:sldId id="3051"/>
            <p14:sldId id="3054"/>
            <p14:sldId id="2985"/>
            <p14:sldId id="2987"/>
            <p14:sldId id="3005"/>
            <p14:sldId id="3016"/>
            <p14:sldId id="3017"/>
            <p14:sldId id="3018"/>
            <p14:sldId id="3031"/>
            <p14:sldId id="2840"/>
            <p14:sldId id="3035"/>
            <p14:sldId id="2933"/>
            <p14:sldId id="2841"/>
            <p14:sldId id="2974"/>
            <p14:sldId id="2937"/>
            <p14:sldId id="3055"/>
            <p14:sldId id="3056"/>
            <p14:sldId id="3057"/>
            <p14:sldId id="3058"/>
            <p14:sldId id="3059"/>
            <p14:sldId id="3060"/>
            <p14:sldId id="3061"/>
            <p14:sldId id="3008"/>
            <p14:sldId id="3062"/>
            <p14:sldId id="3036"/>
            <p14:sldId id="3037"/>
            <p14:sldId id="3038"/>
            <p14:sldId id="3039"/>
            <p14:sldId id="3040"/>
            <p14:sldId id="3041"/>
            <p14:sldId id="3042"/>
            <p14:sldId id="2954"/>
            <p14:sldId id="2955"/>
            <p14:sldId id="2956"/>
            <p14:sldId id="2957"/>
            <p14:sldId id="2958"/>
            <p14:sldId id="2959"/>
            <p14:sldId id="2960"/>
            <p14:sldId id="2961"/>
            <p14:sldId id="3022"/>
            <p14:sldId id="3024"/>
            <p14:sldId id="2943"/>
            <p14:sldId id="3006"/>
            <p14:sldId id="2947"/>
            <p14:sldId id="2940"/>
            <p14:sldId id="2932"/>
            <p14:sldId id="2818"/>
            <p14:sldId id="3064"/>
            <p14:sldId id="3065"/>
            <p14:sldId id="3063"/>
            <p14:sldId id="3002"/>
            <p14:sldId id="3000"/>
            <p14:sldId id="259"/>
            <p14:sldId id="2332"/>
            <p14:sldId id="1901"/>
            <p14:sldId id="2236"/>
            <p14:sldId id="2237"/>
            <p14:sldId id="260"/>
            <p14:sldId id="2741"/>
            <p14:sldId id="262"/>
            <p14:sldId id="2746"/>
            <p14:sldId id="258"/>
            <p14:sldId id="257"/>
            <p14:sldId id="2751"/>
            <p14:sldId id="3068"/>
            <p14:sldId id="2791"/>
            <p14:sldId id="2895"/>
            <p14:sldId id="2873"/>
            <p14:sldId id="3069"/>
            <p14:sldId id="3048"/>
            <p14:sldId id="2894"/>
            <p14:sldId id="2804"/>
            <p14:sldId id="1837"/>
            <p14:sldId id="18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880"/>
    <a:srgbClr val="90E3FF"/>
    <a:srgbClr val="D5D8F9"/>
    <a:srgbClr val="1AB7FF"/>
    <a:srgbClr val="B8F1FF"/>
    <a:srgbClr val="7765D5"/>
    <a:srgbClr val="D60000"/>
    <a:srgbClr val="D95A60"/>
    <a:srgbClr val="6AB97F"/>
    <a:srgbClr val="EFFA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93"/>
    <p:restoredTop sz="94610"/>
  </p:normalViewPr>
  <p:slideViewPr>
    <p:cSldViewPr snapToGrid="0">
      <p:cViewPr varScale="1">
        <p:scale>
          <a:sx n="102" d="100"/>
          <a:sy n="102" d="100"/>
        </p:scale>
        <p:origin x="912" y="66"/>
      </p:cViewPr>
      <p:guideLst/>
    </p:cSldViewPr>
  </p:slideViewPr>
  <p:notesTextViewPr>
    <p:cViewPr>
      <p:scale>
        <a:sx n="1" d="1"/>
        <a:sy n="1" d="1"/>
      </p:scale>
      <p:origin x="0" y="0"/>
    </p:cViewPr>
  </p:notesTextViewPr>
  <p:sorterViewPr>
    <p:cViewPr>
      <p:scale>
        <a:sx n="56" d="100"/>
        <a:sy n="5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3.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4.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 Id="rId4" Type="http://schemas.openxmlformats.org/officeDocument/2006/relationships/chartUserShapes" Target="../drawings/drawing5.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 Id="rId4" Type="http://schemas.openxmlformats.org/officeDocument/2006/relationships/chartUserShapes" Target="../drawings/drawing6.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 Id="rId4" Type="http://schemas.openxmlformats.org/officeDocument/2006/relationships/chartUserShapes" Target="../drawings/drawing7.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 Id="rId4" Type="http://schemas.openxmlformats.org/officeDocument/2006/relationships/chartUserShapes" Target="../drawings/drawing8.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 Id="rId4" Type="http://schemas.openxmlformats.org/officeDocument/2006/relationships/chartUserShapes" Target="../drawings/drawing9.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 Id="rId4" Type="http://schemas.openxmlformats.org/officeDocument/2006/relationships/chartUserShapes" Target="../drawings/drawing10.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1.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2.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86388628706392"/>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117C-4DD6-AB5C-D9CBCF03E3D1}"/>
              </c:ext>
            </c:extLst>
          </c:dPt>
          <c:dPt>
            <c:idx val="1"/>
            <c:bubble3D val="0"/>
            <c:spPr>
              <a:solidFill>
                <a:srgbClr val="02CCFE"/>
              </a:solidFill>
              <a:ln w="19050">
                <a:noFill/>
              </a:ln>
              <a:effectLst/>
            </c:spPr>
            <c:extLst>
              <c:ext xmlns:c16="http://schemas.microsoft.com/office/drawing/2014/chart" uri="{C3380CC4-5D6E-409C-BE32-E72D297353CC}">
                <c16:uniqueId val="{00000003-117C-4DD6-AB5C-D9CBCF03E3D1}"/>
              </c:ext>
            </c:extLst>
          </c:dPt>
          <c:dPt>
            <c:idx val="2"/>
            <c:bubble3D val="0"/>
            <c:spPr>
              <a:solidFill>
                <a:srgbClr val="9F54E7"/>
              </a:solidFill>
              <a:ln w="19050">
                <a:noFill/>
              </a:ln>
              <a:effectLst/>
            </c:spPr>
            <c:extLst>
              <c:ext xmlns:c16="http://schemas.microsoft.com/office/drawing/2014/chart" uri="{C3380CC4-5D6E-409C-BE32-E72D297353CC}">
                <c16:uniqueId val="{00000005-117C-4DD6-AB5C-D9CBCF03E3D1}"/>
              </c:ext>
            </c:extLst>
          </c:dPt>
          <c:dPt>
            <c:idx val="3"/>
            <c:bubble3D val="0"/>
            <c:spPr>
              <a:solidFill>
                <a:srgbClr val="7592DC"/>
              </a:solidFill>
              <a:ln w="19050">
                <a:noFill/>
              </a:ln>
              <a:effectLst/>
            </c:spPr>
            <c:extLst>
              <c:ext xmlns:c16="http://schemas.microsoft.com/office/drawing/2014/chart" uri="{C3380CC4-5D6E-409C-BE32-E72D297353CC}">
                <c16:uniqueId val="{00000007-117C-4DD6-AB5C-D9CBCF03E3D1}"/>
              </c:ext>
            </c:extLst>
          </c:dPt>
          <c:dPt>
            <c:idx val="4"/>
            <c:bubble3D val="0"/>
            <c:spPr>
              <a:solidFill>
                <a:srgbClr val="D47FDC"/>
              </a:solidFill>
              <a:ln w="19050">
                <a:noFill/>
              </a:ln>
              <a:effectLst/>
            </c:spPr>
            <c:extLst>
              <c:ext xmlns:c16="http://schemas.microsoft.com/office/drawing/2014/chart" uri="{C3380CC4-5D6E-409C-BE32-E72D297353CC}">
                <c16:uniqueId val="{00000009-117C-4DD6-AB5C-D9CBCF03E3D1}"/>
              </c:ext>
            </c:extLst>
          </c:dPt>
          <c:dPt>
            <c:idx val="5"/>
            <c:bubble3D val="0"/>
            <c:spPr>
              <a:solidFill>
                <a:srgbClr val="1BA2FE"/>
              </a:solidFill>
              <a:ln w="19050">
                <a:noFill/>
              </a:ln>
              <a:effectLst/>
            </c:spPr>
            <c:extLst>
              <c:ext xmlns:c16="http://schemas.microsoft.com/office/drawing/2014/chart" uri="{C3380CC4-5D6E-409C-BE32-E72D297353CC}">
                <c16:uniqueId val="{0000000B-117C-4DD6-AB5C-D9CBCF03E3D1}"/>
              </c:ext>
            </c:extLst>
          </c:dPt>
          <c:dPt>
            <c:idx val="6"/>
            <c:bubble3D val="0"/>
            <c:spPr>
              <a:solidFill>
                <a:srgbClr val="642DD2"/>
              </a:solidFill>
              <a:ln w="19050">
                <a:noFill/>
              </a:ln>
              <a:effectLst/>
            </c:spPr>
            <c:extLst>
              <c:ext xmlns:c16="http://schemas.microsoft.com/office/drawing/2014/chart" uri="{C3380CC4-5D6E-409C-BE32-E72D297353CC}">
                <c16:uniqueId val="{0000000D-117C-4DD6-AB5C-D9CBCF03E3D1}"/>
              </c:ext>
            </c:extLst>
          </c:dPt>
          <c:dLbls>
            <c:dLbl>
              <c:idx val="1"/>
              <c:layout>
                <c:manualLayout>
                  <c:x val="4.8346041934289987E-3"/>
                  <c:y val="-7.4298594937516277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17C-4DD6-AB5C-D9CBCF03E3D1}"/>
                </c:ext>
              </c:extLst>
            </c:dLbl>
            <c:dLbl>
              <c:idx val="5"/>
              <c:delete val="1"/>
              <c:extLst>
                <c:ext xmlns:c15="http://schemas.microsoft.com/office/drawing/2012/chart" uri="{CE6537A1-D6FC-4f65-9D91-7224C49458BB}"/>
                <c:ext xmlns:c16="http://schemas.microsoft.com/office/drawing/2014/chart" uri="{C3380CC4-5D6E-409C-BE32-E72D297353CC}">
                  <c16:uniqueId val="{0000000B-117C-4DD6-AB5C-D9CBCF03E3D1}"/>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0.04</c:v>
                </c:pt>
                <c:pt idx="1">
                  <c:v>0.12</c:v>
                </c:pt>
                <c:pt idx="2">
                  <c:v>0.1</c:v>
                </c:pt>
                <c:pt idx="3">
                  <c:v>0.02</c:v>
                </c:pt>
                <c:pt idx="4">
                  <c:v>0.28999999999999998</c:v>
                </c:pt>
                <c:pt idx="5">
                  <c:v>0.19</c:v>
                </c:pt>
                <c:pt idx="6">
                  <c:v>0.24</c:v>
                </c:pt>
              </c:numCache>
            </c:numRef>
          </c:val>
          <c:extLst>
            <c:ext xmlns:c16="http://schemas.microsoft.com/office/drawing/2014/chart" uri="{C3380CC4-5D6E-409C-BE32-E72D297353CC}">
              <c16:uniqueId val="{0000000E-117C-4DD6-AB5C-D9CBCF03E3D1}"/>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HBS</c:v>
                </c:pt>
              </c:strCache>
            </c:strRef>
          </c:tx>
          <c:spPr>
            <a:solidFill>
              <a:srgbClr val="92D050"/>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0.51</c:v>
                </c:pt>
                <c:pt idx="1">
                  <c:v>0.64</c:v>
                </c:pt>
                <c:pt idx="2">
                  <c:v>0.62</c:v>
                </c:pt>
              </c:numCache>
            </c:numRef>
          </c:val>
          <c:extLst>
            <c:ext xmlns:c16="http://schemas.microsoft.com/office/drawing/2014/chart" uri="{C3380CC4-5D6E-409C-BE32-E72D297353CC}">
              <c16:uniqueId val="{00000001-BFCC-4991-B493-5FAF97DF5B57}"/>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HBS</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0.55000000000000004</c:v>
                </c:pt>
                <c:pt idx="1">
                  <c:v>0.4</c:v>
                </c:pt>
                <c:pt idx="2">
                  <c:v>0.73</c:v>
                </c:pt>
              </c:numCache>
            </c:numRef>
          </c:val>
          <c:extLst>
            <c:ext xmlns:c16="http://schemas.microsoft.com/office/drawing/2014/chart" uri="{C3380CC4-5D6E-409C-BE32-E72D297353CC}">
              <c16:uniqueId val="{00000001-BFCC-4991-B493-5FAF97DF5B57}"/>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0.64</c:v>
                </c:pt>
                <c:pt idx="1">
                  <c:v>0.56999999999999995</c:v>
                </c:pt>
                <c:pt idx="2">
                  <c:v>0.66</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General</c:formatCode>
                <c:ptCount val="3"/>
              </c:numCache>
            </c:numRef>
          </c:val>
          <c:extLst>
            <c:ext xmlns:c16="http://schemas.microsoft.com/office/drawing/2014/chart" uri="{C3380CC4-5D6E-409C-BE32-E72D297353CC}">
              <c16:uniqueId val="{00000006-4CFA-424E-8DB9-455647E4A1C1}"/>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egendEntry>
        <c:idx val="1"/>
        <c:delete val="1"/>
      </c:legendEntry>
      <c:layout>
        <c:manualLayout>
          <c:xMode val="edge"/>
          <c:yMode val="edge"/>
          <c:x val="6.5742536926027731E-2"/>
          <c:y val="0.93200056803184683"/>
          <c:w val="0.14780647828882537"/>
          <c:h val="6.799943196815316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0.64</c:v>
                </c:pt>
                <c:pt idx="1">
                  <c:v>0.56999999999999995</c:v>
                </c:pt>
                <c:pt idx="2">
                  <c:v>0.66</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0.51</c:v>
                </c:pt>
                <c:pt idx="1">
                  <c:v>0.64</c:v>
                </c:pt>
                <c:pt idx="2">
                  <c:v>0.62</c:v>
                </c:pt>
              </c:numCache>
            </c:numRef>
          </c:val>
          <c:extLst>
            <c:ext xmlns:c16="http://schemas.microsoft.com/office/drawing/2014/chart" uri="{C3380CC4-5D6E-409C-BE32-E72D297353CC}">
              <c16:uniqueId val="{00000006-4CFA-424E-8DB9-455647E4A1C1}"/>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10159844299575774"/>
          <c:y val="0.93200056803184683"/>
          <c:w val="0.14780647828882537"/>
          <c:h val="6.7999431968153168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0.61</c:v>
                </c:pt>
                <c:pt idx="1">
                  <c:v>0.41</c:v>
                </c:pt>
                <c:pt idx="2">
                  <c:v>0.76</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0.55000000000000004</c:v>
                </c:pt>
                <c:pt idx="1">
                  <c:v>0.4</c:v>
                </c:pt>
                <c:pt idx="2">
                  <c:v>0.72</c:v>
                </c:pt>
              </c:numCache>
            </c:numRef>
          </c:val>
          <c:extLst>
            <c:ext xmlns:c16="http://schemas.microsoft.com/office/drawing/2014/chart" uri="{C3380CC4-5D6E-409C-BE32-E72D297353CC}">
              <c16:uniqueId val="{00000006-34E4-3244-88BA-ED68DF920778}"/>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10003132951914652"/>
          <c:y val="0.93516487587423647"/>
          <c:w val="0.22739948597730797"/>
          <c:h val="6.483512412576349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IWF</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0.72</c:v>
                </c:pt>
                <c:pt idx="1">
                  <c:v>0.62</c:v>
                </c:pt>
                <c:pt idx="2">
                  <c:v>0.72</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 Women</c:v>
                </c:pt>
              </c:strCache>
            </c:strRef>
          </c:tx>
          <c:spPr>
            <a:noFill/>
            <a:ln>
              <a:noFill/>
            </a:ln>
            <a:effectLst/>
          </c:spPr>
          <c:invertIfNegative val="0"/>
          <c:dLbls>
            <c:delete val="1"/>
          </c:dLbls>
          <c:cat>
            <c:strRef>
              <c:f>Sheet1!$A$2:$A$4</c:f>
              <c:strCache>
                <c:ptCount val="3"/>
                <c:pt idx="0">
                  <c:v>Joy</c:v>
                </c:pt>
                <c:pt idx="1">
                  <c:v>Achievement</c:v>
                </c:pt>
                <c:pt idx="2">
                  <c:v>Meaningfulness</c:v>
                </c:pt>
              </c:strCache>
            </c:strRef>
          </c:cat>
          <c:val>
            <c:numRef>
              <c:f>Sheet1!$C$2:$C$4</c:f>
              <c:numCache>
                <c:formatCode>0%</c:formatCode>
                <c:ptCount val="3"/>
                <c:pt idx="0">
                  <c:v>0.56000000000000005</c:v>
                </c:pt>
                <c:pt idx="1">
                  <c:v>0.65</c:v>
                </c:pt>
                <c:pt idx="2">
                  <c:v>0.68</c:v>
                </c:pt>
              </c:numCache>
            </c:numRef>
          </c:val>
          <c:extLst>
            <c:ext xmlns:c16="http://schemas.microsoft.com/office/drawing/2014/chart" uri="{C3380CC4-5D6E-409C-BE32-E72D297353CC}">
              <c16:uniqueId val="{00000000-C5A8-4844-9B3E-F90981B3342E}"/>
            </c:ext>
          </c:extLst>
        </c:ser>
        <c:ser>
          <c:idx val="2"/>
          <c:order val="2"/>
          <c:tx>
            <c:strRef>
              <c:f>Sheet1!$D$1</c:f>
              <c:strCache>
                <c:ptCount val="1"/>
                <c:pt idx="0">
                  <c:v>HBS Men</c:v>
                </c:pt>
              </c:strCache>
            </c:strRef>
          </c:tx>
          <c:spPr>
            <a:noFill/>
            <a:ln>
              <a:noFill/>
            </a:ln>
            <a:effectLst/>
          </c:spPr>
          <c:invertIfNegative val="0"/>
          <c:dLbls>
            <c:delete val="1"/>
          </c:dLbls>
          <c:cat>
            <c:strRef>
              <c:f>Sheet1!$A$2:$A$4</c:f>
              <c:strCache>
                <c:ptCount val="3"/>
                <c:pt idx="0">
                  <c:v>Joy</c:v>
                </c:pt>
                <c:pt idx="1">
                  <c:v>Achievement</c:v>
                </c:pt>
                <c:pt idx="2">
                  <c:v>Meaningfulness</c:v>
                </c:pt>
              </c:strCache>
            </c:strRef>
          </c:cat>
          <c:val>
            <c:numRef>
              <c:f>Sheet1!$D$2:$D$4</c:f>
              <c:numCache>
                <c:formatCode>0%</c:formatCode>
                <c:ptCount val="3"/>
                <c:pt idx="0">
                  <c:v>0.52</c:v>
                </c:pt>
                <c:pt idx="1">
                  <c:v>0.65</c:v>
                </c:pt>
                <c:pt idx="2">
                  <c:v>0.62</c:v>
                </c:pt>
              </c:numCache>
            </c:numRef>
          </c:val>
          <c:extLst>
            <c:ext xmlns:c16="http://schemas.microsoft.com/office/drawing/2014/chart" uri="{C3380CC4-5D6E-409C-BE32-E72D297353CC}">
              <c16:uniqueId val="{00000001-C5A8-4844-9B3E-F90981B3342E}"/>
            </c:ext>
          </c:extLst>
        </c:ser>
        <c:dLbls>
          <c:dLblPos val="ctr"/>
          <c:showLegendKey val="0"/>
          <c:showVal val="1"/>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ax val="1"/>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32417263657939938"/>
          <c:y val="0.90330947749935253"/>
          <c:w val="0.44071607987570194"/>
          <c:h val="9.669044270982063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IWF</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0.72</c:v>
                </c:pt>
                <c:pt idx="1">
                  <c:v>0.62</c:v>
                </c:pt>
                <c:pt idx="2">
                  <c:v>0.72</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 Women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0.56000000000000005</c:v>
                </c:pt>
                <c:pt idx="1">
                  <c:v>0.65</c:v>
                </c:pt>
                <c:pt idx="2">
                  <c:v>0.68</c:v>
                </c:pt>
              </c:numCache>
            </c:numRef>
          </c:val>
          <c:extLst>
            <c:ext xmlns:c16="http://schemas.microsoft.com/office/drawing/2014/chart" uri="{C3380CC4-5D6E-409C-BE32-E72D297353CC}">
              <c16:uniqueId val="{00000000-C5A8-4844-9B3E-F90981B3342E}"/>
            </c:ext>
          </c:extLst>
        </c:ser>
        <c:ser>
          <c:idx val="2"/>
          <c:order val="2"/>
          <c:tx>
            <c:strRef>
              <c:f>Sheet1!$D$1</c:f>
              <c:strCache>
                <c:ptCount val="1"/>
                <c:pt idx="0">
                  <c:v>HBS Men</c:v>
                </c:pt>
              </c:strCache>
            </c:strRef>
          </c:tx>
          <c:spPr>
            <a:noFill/>
            <a:ln>
              <a:noFill/>
            </a:ln>
            <a:effectLst/>
          </c:spPr>
          <c:invertIfNegative val="0"/>
          <c:dLbls>
            <c:delete val="1"/>
          </c:dLbls>
          <c:cat>
            <c:strRef>
              <c:f>Sheet1!$A$2:$A$4</c:f>
              <c:strCache>
                <c:ptCount val="3"/>
                <c:pt idx="0">
                  <c:v>Joy</c:v>
                </c:pt>
                <c:pt idx="1">
                  <c:v>Achievement</c:v>
                </c:pt>
                <c:pt idx="2">
                  <c:v>Meaningfulness</c:v>
                </c:pt>
              </c:strCache>
            </c:strRef>
          </c:cat>
          <c:val>
            <c:numRef>
              <c:f>Sheet1!$D$2:$D$4</c:f>
              <c:numCache>
                <c:formatCode>0%</c:formatCode>
                <c:ptCount val="3"/>
                <c:pt idx="0">
                  <c:v>0.52</c:v>
                </c:pt>
                <c:pt idx="1">
                  <c:v>0.65</c:v>
                </c:pt>
                <c:pt idx="2">
                  <c:v>0.62</c:v>
                </c:pt>
              </c:numCache>
            </c:numRef>
          </c:val>
          <c:extLst>
            <c:ext xmlns:c16="http://schemas.microsoft.com/office/drawing/2014/chart" uri="{C3380CC4-5D6E-409C-BE32-E72D297353CC}">
              <c16:uniqueId val="{00000001-C5A8-4844-9B3E-F90981B3342E}"/>
            </c:ext>
          </c:extLst>
        </c:ser>
        <c:dLbls>
          <c:dLblPos val="ctr"/>
          <c:showLegendKey val="0"/>
          <c:showVal val="1"/>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ax val="1"/>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32417263657939938"/>
          <c:y val="0.90330947749935253"/>
          <c:w val="0.44071607987570194"/>
          <c:h val="9.669044270982063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IWF</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0.72</c:v>
                </c:pt>
                <c:pt idx="1">
                  <c:v>0.62</c:v>
                </c:pt>
                <c:pt idx="2">
                  <c:v>0.72</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 Women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0.56000000000000005</c:v>
                </c:pt>
                <c:pt idx="1">
                  <c:v>0.65</c:v>
                </c:pt>
                <c:pt idx="2">
                  <c:v>0.68</c:v>
                </c:pt>
              </c:numCache>
            </c:numRef>
          </c:val>
          <c:extLst>
            <c:ext xmlns:c16="http://schemas.microsoft.com/office/drawing/2014/chart" uri="{C3380CC4-5D6E-409C-BE32-E72D297353CC}">
              <c16:uniqueId val="{00000000-C5A8-4844-9B3E-F90981B3342E}"/>
            </c:ext>
          </c:extLst>
        </c:ser>
        <c:ser>
          <c:idx val="2"/>
          <c:order val="2"/>
          <c:tx>
            <c:strRef>
              <c:f>Sheet1!$D$1</c:f>
              <c:strCache>
                <c:ptCount val="1"/>
                <c:pt idx="0">
                  <c:v>HBS Men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Sheet1!$D$2:$D$4</c:f>
              <c:numCache>
                <c:formatCode>0%</c:formatCode>
                <c:ptCount val="3"/>
                <c:pt idx="0">
                  <c:v>0.52</c:v>
                </c:pt>
                <c:pt idx="1">
                  <c:v>0.65</c:v>
                </c:pt>
                <c:pt idx="2">
                  <c:v>0.62</c:v>
                </c:pt>
              </c:numCache>
            </c:numRef>
          </c:val>
          <c:extLst>
            <c:ext xmlns:c16="http://schemas.microsoft.com/office/drawing/2014/chart" uri="{C3380CC4-5D6E-409C-BE32-E72D297353CC}">
              <c16:uniqueId val="{00000001-C5A8-4844-9B3E-F90981B3342E}"/>
            </c:ext>
          </c:extLst>
        </c:ser>
        <c:dLbls>
          <c:dLblPos val="ctr"/>
          <c:showLegendKey val="0"/>
          <c:showVal val="1"/>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ax val="1"/>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32417263657939938"/>
          <c:y val="0.90330947749935253"/>
          <c:w val="0.44071607987570194"/>
          <c:h val="9.669044270982063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IWF</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c:v>
                </c:pt>
                <c:pt idx="1">
                  <c:v>0.47</c:v>
                </c:pt>
                <c:pt idx="2">
                  <c:v>0.84</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 Women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0.56999999999999995</c:v>
                </c:pt>
                <c:pt idx="1">
                  <c:v>0.36</c:v>
                </c:pt>
                <c:pt idx="2">
                  <c:v>0.73</c:v>
                </c:pt>
              </c:numCache>
            </c:numRef>
          </c:val>
          <c:extLst>
            <c:ext xmlns:c16="http://schemas.microsoft.com/office/drawing/2014/chart" uri="{C3380CC4-5D6E-409C-BE32-E72D297353CC}">
              <c16:uniqueId val="{00000006-34E4-3244-88BA-ED68DF920778}"/>
            </c:ext>
          </c:extLst>
        </c:ser>
        <c:ser>
          <c:idx val="2"/>
          <c:order val="2"/>
          <c:tx>
            <c:strRef>
              <c:f>Sheet1!$D$1</c:f>
              <c:strCache>
                <c:ptCount val="1"/>
                <c:pt idx="0">
                  <c:v>HBS Men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Sheet1!$D$2:$D$4</c:f>
              <c:numCache>
                <c:formatCode>0%</c:formatCode>
                <c:ptCount val="3"/>
                <c:pt idx="0">
                  <c:v>0.53</c:v>
                </c:pt>
                <c:pt idx="1">
                  <c:v>0.4</c:v>
                </c:pt>
                <c:pt idx="2">
                  <c:v>0.73</c:v>
                </c:pt>
              </c:numCache>
            </c:numRef>
          </c:val>
          <c:extLst>
            <c:ext xmlns:c16="http://schemas.microsoft.com/office/drawing/2014/chart" uri="{C3380CC4-5D6E-409C-BE32-E72D297353CC}">
              <c16:uniqueId val="{00000000-173B-C44C-9AFB-1B0308E2B26B}"/>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31632340806880838"/>
          <c:y val="0.94006569411793739"/>
          <c:w val="0.38901982320679485"/>
          <c:h val="5.805327922624183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335118983296818"/>
          <c:y val="2.9232648725416234E-2"/>
          <c:w val="0.73794662691909774"/>
          <c:h val="0.87353234935930824"/>
        </c:manualLayout>
      </c:layout>
      <c:barChart>
        <c:barDir val="bar"/>
        <c:grouping val="clustered"/>
        <c:varyColors val="0"/>
        <c:ser>
          <c:idx val="0"/>
          <c:order val="0"/>
          <c:tx>
            <c:strRef>
              <c:f>Sheet1!$B$1</c:f>
              <c:strCache>
                <c:ptCount val="1"/>
                <c:pt idx="0">
                  <c:v>Series 1</c:v>
                </c:pt>
              </c:strCache>
            </c:strRef>
          </c:tx>
          <c:spPr>
            <a:solidFill>
              <a:schemeClr val="accent2">
                <a:lumMod val="40000"/>
                <a:lumOff val="60000"/>
              </a:schemeClr>
            </a:solidFill>
            <a:ln>
              <a:noFill/>
            </a:ln>
            <a:effectLst/>
          </c:spPr>
          <c:invertIfNegative val="0"/>
          <c:cat>
            <c:strRef>
              <c:f>Sheet1!$A$2:$A$17</c:f>
              <c:strCache>
                <c:ptCount val="16"/>
                <c:pt idx="0">
                  <c:v>Napping</c:v>
                </c:pt>
                <c:pt idx="1">
                  <c:v>Therapy</c:v>
                </c:pt>
                <c:pt idx="2">
                  <c:v>Worshipping/Spirituality</c:v>
                </c:pt>
                <c:pt idx="3">
                  <c:v>Games</c:v>
                </c:pt>
                <c:pt idx="4">
                  <c:v>Side Projects</c:v>
                </c:pt>
                <c:pt idx="5">
                  <c:v>Volunteering</c:v>
                </c:pt>
                <c:pt idx="6">
                  <c:v>Serving on Boards</c:v>
                </c:pt>
                <c:pt idx="7">
                  <c:v>Job Searching</c:v>
                </c:pt>
                <c:pt idx="8">
                  <c:v>School/Learning</c:v>
                </c:pt>
                <c:pt idx="9">
                  <c:v>Hobbies</c:v>
                </c:pt>
                <c:pt idx="10">
                  <c:v>Partying</c:v>
                </c:pt>
                <c:pt idx="11">
                  <c:v>Reading</c:v>
                </c:pt>
                <c:pt idx="12">
                  <c:v>Catching Up</c:v>
                </c:pt>
                <c:pt idx="13">
                  <c:v>Social Media</c:v>
                </c:pt>
                <c:pt idx="14">
                  <c:v>Watching TV</c:v>
                </c:pt>
                <c:pt idx="15">
                  <c:v>Exercising</c:v>
                </c:pt>
              </c:strCache>
            </c:strRef>
          </c:cat>
          <c:val>
            <c:numRef>
              <c:f>Sheet1!$B$2:$B$17</c:f>
              <c:numCache>
                <c:formatCode>General</c:formatCode>
                <c:ptCount val="16"/>
                <c:pt idx="0">
                  <c:v>0.14000000000000001</c:v>
                </c:pt>
                <c:pt idx="1">
                  <c:v>0.2</c:v>
                </c:pt>
                <c:pt idx="2">
                  <c:v>0.31</c:v>
                </c:pt>
                <c:pt idx="3">
                  <c:v>0.38</c:v>
                </c:pt>
                <c:pt idx="4">
                  <c:v>0.53</c:v>
                </c:pt>
                <c:pt idx="5">
                  <c:v>0.53</c:v>
                </c:pt>
                <c:pt idx="6">
                  <c:v>0.65</c:v>
                </c:pt>
                <c:pt idx="7">
                  <c:v>0.9</c:v>
                </c:pt>
                <c:pt idx="8">
                  <c:v>1.2</c:v>
                </c:pt>
                <c:pt idx="9">
                  <c:v>1.4</c:v>
                </c:pt>
                <c:pt idx="10">
                  <c:v>2.8</c:v>
                </c:pt>
                <c:pt idx="11">
                  <c:v>2.9</c:v>
                </c:pt>
                <c:pt idx="12" formatCode="0.0">
                  <c:v>3.9</c:v>
                </c:pt>
                <c:pt idx="13" formatCode="0.0">
                  <c:v>4.0999999999999996</c:v>
                </c:pt>
                <c:pt idx="14" formatCode="0.0">
                  <c:v>4.7</c:v>
                </c:pt>
                <c:pt idx="15" formatCode="0.0">
                  <c:v>5.4</c:v>
                </c:pt>
              </c:numCache>
            </c:numRef>
          </c:val>
          <c:extLst>
            <c:ext xmlns:c16="http://schemas.microsoft.com/office/drawing/2014/chart" uri="{C3380CC4-5D6E-409C-BE32-E72D297353CC}">
              <c16:uniqueId val="{00000000-7D00-4BD6-82D8-40FB615B698A}"/>
            </c:ext>
          </c:extLst>
        </c:ser>
        <c:dLbls>
          <c:showLegendKey val="0"/>
          <c:showVal val="0"/>
          <c:showCatName val="0"/>
          <c:showSerName val="0"/>
          <c:showPercent val="0"/>
          <c:showBubbleSize val="0"/>
        </c:dLbls>
        <c:gapWidth val="100"/>
        <c:axId val="637858560"/>
        <c:axId val="637862880"/>
      </c:barChart>
      <c:catAx>
        <c:axId val="637858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637862880"/>
        <c:crosses val="autoZero"/>
        <c:auto val="1"/>
        <c:lblAlgn val="ctr"/>
        <c:lblOffset val="100"/>
        <c:noMultiLvlLbl val="0"/>
      </c:catAx>
      <c:valAx>
        <c:axId val="6378628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63785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10816741663304"/>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900C-408B-BCB2-E4E09FDDB072}"/>
              </c:ext>
            </c:extLst>
          </c:dPt>
          <c:dPt>
            <c:idx val="1"/>
            <c:bubble3D val="0"/>
            <c:spPr>
              <a:solidFill>
                <a:srgbClr val="02CCFE"/>
              </a:solidFill>
              <a:ln w="19050">
                <a:noFill/>
              </a:ln>
              <a:effectLst/>
            </c:spPr>
            <c:extLst>
              <c:ext xmlns:c16="http://schemas.microsoft.com/office/drawing/2014/chart" uri="{C3380CC4-5D6E-409C-BE32-E72D297353CC}">
                <c16:uniqueId val="{00000003-900C-408B-BCB2-E4E09FDDB072}"/>
              </c:ext>
            </c:extLst>
          </c:dPt>
          <c:dPt>
            <c:idx val="2"/>
            <c:bubble3D val="0"/>
            <c:spPr>
              <a:solidFill>
                <a:srgbClr val="9F54E7"/>
              </a:solidFill>
              <a:ln w="19050">
                <a:noFill/>
              </a:ln>
              <a:effectLst/>
            </c:spPr>
            <c:extLst>
              <c:ext xmlns:c16="http://schemas.microsoft.com/office/drawing/2014/chart" uri="{C3380CC4-5D6E-409C-BE32-E72D297353CC}">
                <c16:uniqueId val="{00000005-900C-408B-BCB2-E4E09FDDB072}"/>
              </c:ext>
            </c:extLst>
          </c:dPt>
          <c:dPt>
            <c:idx val="3"/>
            <c:bubble3D val="0"/>
            <c:spPr>
              <a:solidFill>
                <a:srgbClr val="7592DC"/>
              </a:solidFill>
              <a:ln w="19050">
                <a:noFill/>
              </a:ln>
              <a:effectLst/>
            </c:spPr>
            <c:extLst>
              <c:ext xmlns:c16="http://schemas.microsoft.com/office/drawing/2014/chart" uri="{C3380CC4-5D6E-409C-BE32-E72D297353CC}">
                <c16:uniqueId val="{00000007-900C-408B-BCB2-E4E09FDDB072}"/>
              </c:ext>
            </c:extLst>
          </c:dPt>
          <c:dPt>
            <c:idx val="4"/>
            <c:bubble3D val="0"/>
            <c:spPr>
              <a:solidFill>
                <a:srgbClr val="D47FDC"/>
              </a:solidFill>
              <a:ln w="19050">
                <a:noFill/>
              </a:ln>
              <a:effectLst/>
            </c:spPr>
            <c:extLst>
              <c:ext xmlns:c16="http://schemas.microsoft.com/office/drawing/2014/chart" uri="{C3380CC4-5D6E-409C-BE32-E72D297353CC}">
                <c16:uniqueId val="{00000009-900C-408B-BCB2-E4E09FDDB072}"/>
              </c:ext>
            </c:extLst>
          </c:dPt>
          <c:dPt>
            <c:idx val="5"/>
            <c:bubble3D val="0"/>
            <c:spPr>
              <a:solidFill>
                <a:srgbClr val="1BA2FE"/>
              </a:solidFill>
              <a:ln w="19050">
                <a:noFill/>
              </a:ln>
              <a:effectLst/>
            </c:spPr>
            <c:extLst>
              <c:ext xmlns:c16="http://schemas.microsoft.com/office/drawing/2014/chart" uri="{C3380CC4-5D6E-409C-BE32-E72D297353CC}">
                <c16:uniqueId val="{0000000B-900C-408B-BCB2-E4E09FDDB072}"/>
              </c:ext>
            </c:extLst>
          </c:dPt>
          <c:dPt>
            <c:idx val="6"/>
            <c:bubble3D val="0"/>
            <c:spPr>
              <a:solidFill>
                <a:srgbClr val="642DD2"/>
              </a:solidFill>
              <a:ln w="19050">
                <a:noFill/>
              </a:ln>
              <a:effectLst/>
            </c:spPr>
            <c:extLst>
              <c:ext xmlns:c16="http://schemas.microsoft.com/office/drawing/2014/chart" uri="{C3380CC4-5D6E-409C-BE32-E72D297353CC}">
                <c16:uniqueId val="{0000000D-900C-408B-BCB2-E4E09FDDB072}"/>
              </c:ext>
            </c:extLst>
          </c:dPt>
          <c:dLbls>
            <c:dLbl>
              <c:idx val="2"/>
              <c:tx>
                <c:rich>
                  <a:bodyPr/>
                  <a:lstStyle/>
                  <a:p>
                    <a:r>
                      <a:rPr lang="en-US"/>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0C-408B-BCB2-E4E09FDDB072}"/>
                </c:ext>
              </c:extLst>
            </c:dLbl>
            <c:dLbl>
              <c:idx val="4"/>
              <c:tx>
                <c:rich>
                  <a:bodyPr/>
                  <a:lstStyle/>
                  <a:p>
                    <a:r>
                      <a:rPr lang="en-US"/>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0C-408B-BCB2-E4E09FDDB072}"/>
                </c:ext>
              </c:extLst>
            </c:dLbl>
            <c:dLbl>
              <c:idx val="6"/>
              <c:tx>
                <c:rich>
                  <a:bodyPr/>
                  <a:lstStyle/>
                  <a:p>
                    <a:r>
                      <a:rPr lang="en-US"/>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0C-408B-BCB2-E4E09FDDB072}"/>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0.14000000000000001</c:v>
                </c:pt>
                <c:pt idx="1">
                  <c:v>0.08</c:v>
                </c:pt>
                <c:pt idx="2">
                  <c:v>0.27</c:v>
                </c:pt>
                <c:pt idx="3">
                  <c:v>0.05</c:v>
                </c:pt>
                <c:pt idx="4">
                  <c:v>0.18</c:v>
                </c:pt>
                <c:pt idx="5">
                  <c:v>0.11</c:v>
                </c:pt>
                <c:pt idx="6">
                  <c:v>0.17</c:v>
                </c:pt>
              </c:numCache>
            </c:numRef>
          </c:val>
          <c:extLst>
            <c:ext xmlns:c16="http://schemas.microsoft.com/office/drawing/2014/chart" uri="{C3380CC4-5D6E-409C-BE32-E72D297353CC}">
              <c16:uniqueId val="{0000000E-900C-408B-BCB2-E4E09FDDB072}"/>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529205181843641"/>
          <c:y val="2.9232648725416234E-2"/>
          <c:w val="0.61837732484617092"/>
          <c:h val="0.87353234935930824"/>
        </c:manualLayout>
      </c:layout>
      <c:barChart>
        <c:barDir val="bar"/>
        <c:grouping val="clustered"/>
        <c:varyColors val="0"/>
        <c:ser>
          <c:idx val="0"/>
          <c:order val="0"/>
          <c:tx>
            <c:strRef>
              <c:f>Sheet1!$B$1</c:f>
              <c:strCache>
                <c:ptCount val="1"/>
                <c:pt idx="0">
                  <c:v>Series 1</c:v>
                </c:pt>
              </c:strCache>
            </c:strRef>
          </c:tx>
          <c:spPr>
            <a:solidFill>
              <a:schemeClr val="accent2">
                <a:lumMod val="40000"/>
                <a:lumOff val="60000"/>
              </a:schemeClr>
            </a:solidFill>
            <a:ln>
              <a:noFill/>
            </a:ln>
            <a:effectLst/>
          </c:spPr>
          <c:invertIfNegative val="0"/>
          <c:cat>
            <c:strRef>
              <c:f>Sheet1!$A$2:$A$17</c:f>
              <c:strCache>
                <c:ptCount val="16"/>
                <c:pt idx="0">
                  <c:v>Napping</c:v>
                </c:pt>
                <c:pt idx="1">
                  <c:v>Therapy</c:v>
                </c:pt>
                <c:pt idx="2">
                  <c:v>Worshipping/Spirituality</c:v>
                </c:pt>
                <c:pt idx="3">
                  <c:v>Games</c:v>
                </c:pt>
                <c:pt idx="4">
                  <c:v>Side Projects</c:v>
                </c:pt>
                <c:pt idx="5">
                  <c:v>Volunteering</c:v>
                </c:pt>
                <c:pt idx="6">
                  <c:v>Serving on Boards</c:v>
                </c:pt>
                <c:pt idx="7">
                  <c:v>Job Searching</c:v>
                </c:pt>
                <c:pt idx="8">
                  <c:v>School/Learning</c:v>
                </c:pt>
                <c:pt idx="9">
                  <c:v>Hobbies</c:v>
                </c:pt>
                <c:pt idx="10">
                  <c:v>Partying</c:v>
                </c:pt>
                <c:pt idx="11">
                  <c:v>Reading</c:v>
                </c:pt>
                <c:pt idx="12">
                  <c:v>Catching Up</c:v>
                </c:pt>
                <c:pt idx="13">
                  <c:v>Social Media</c:v>
                </c:pt>
                <c:pt idx="14">
                  <c:v>Watching TV</c:v>
                </c:pt>
                <c:pt idx="15">
                  <c:v>Exercising</c:v>
                </c:pt>
              </c:strCache>
            </c:strRef>
          </c:cat>
          <c:val>
            <c:numRef>
              <c:f>Sheet1!$B$2:$B$17</c:f>
              <c:numCache>
                <c:formatCode>General</c:formatCode>
                <c:ptCount val="16"/>
                <c:pt idx="0">
                  <c:v>0.14000000000000001</c:v>
                </c:pt>
                <c:pt idx="1">
                  <c:v>0.2</c:v>
                </c:pt>
                <c:pt idx="2">
                  <c:v>0.31</c:v>
                </c:pt>
                <c:pt idx="3">
                  <c:v>0.38</c:v>
                </c:pt>
                <c:pt idx="4">
                  <c:v>0.53</c:v>
                </c:pt>
                <c:pt idx="5">
                  <c:v>0.53</c:v>
                </c:pt>
                <c:pt idx="6">
                  <c:v>0.65</c:v>
                </c:pt>
                <c:pt idx="7">
                  <c:v>0.9</c:v>
                </c:pt>
                <c:pt idx="8">
                  <c:v>1.2</c:v>
                </c:pt>
                <c:pt idx="9">
                  <c:v>1.4</c:v>
                </c:pt>
                <c:pt idx="10">
                  <c:v>2.8</c:v>
                </c:pt>
                <c:pt idx="11">
                  <c:v>2.9</c:v>
                </c:pt>
                <c:pt idx="12" formatCode="0.0">
                  <c:v>3.9</c:v>
                </c:pt>
                <c:pt idx="13" formatCode="0.0">
                  <c:v>4.0999999999999996</c:v>
                </c:pt>
                <c:pt idx="14" formatCode="0.0">
                  <c:v>4.7</c:v>
                </c:pt>
                <c:pt idx="15" formatCode="0.0">
                  <c:v>5.4</c:v>
                </c:pt>
              </c:numCache>
            </c:numRef>
          </c:val>
          <c:extLst>
            <c:ext xmlns:c16="http://schemas.microsoft.com/office/drawing/2014/chart" uri="{C3380CC4-5D6E-409C-BE32-E72D297353CC}">
              <c16:uniqueId val="{00000000-7D00-4BD6-82D8-40FB615B698A}"/>
            </c:ext>
          </c:extLst>
        </c:ser>
        <c:dLbls>
          <c:showLegendKey val="0"/>
          <c:showVal val="0"/>
          <c:showCatName val="0"/>
          <c:showSerName val="0"/>
          <c:showPercent val="0"/>
          <c:showBubbleSize val="0"/>
        </c:dLbls>
        <c:gapWidth val="100"/>
        <c:axId val="637858560"/>
        <c:axId val="637862880"/>
      </c:barChart>
      <c:catAx>
        <c:axId val="63785856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637862880"/>
        <c:crosses val="autoZero"/>
        <c:auto val="1"/>
        <c:lblAlgn val="ctr"/>
        <c:lblOffset val="100"/>
        <c:noMultiLvlLbl val="0"/>
      </c:catAx>
      <c:valAx>
        <c:axId val="6378628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63785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1</c:v>
                </c:pt>
              </c:strCache>
            </c:strRef>
          </c:tx>
          <c:spPr>
            <a:solidFill>
              <a:schemeClr val="accent2">
                <a:lumMod val="40000"/>
                <a:lumOff val="60000"/>
              </a:schemeClr>
            </a:solidFill>
            <a:ln>
              <a:noFill/>
            </a:ln>
            <a:effectLst/>
          </c:spPr>
          <c:invertIfNegative val="0"/>
          <c:cat>
            <c:strRef>
              <c:f>Sheet1!$A$2:$A$17</c:f>
              <c:strCache>
                <c:ptCount val="16"/>
                <c:pt idx="0">
                  <c:v>Napping</c:v>
                </c:pt>
                <c:pt idx="1">
                  <c:v>Therapy</c:v>
                </c:pt>
                <c:pt idx="2">
                  <c:v>Worshipping/Spirituality</c:v>
                </c:pt>
                <c:pt idx="3">
                  <c:v>Games</c:v>
                </c:pt>
                <c:pt idx="4">
                  <c:v>Side Projects</c:v>
                </c:pt>
                <c:pt idx="5">
                  <c:v>Volunteering</c:v>
                </c:pt>
                <c:pt idx="6">
                  <c:v>Serving on Boards</c:v>
                </c:pt>
                <c:pt idx="7">
                  <c:v>Job Searching</c:v>
                </c:pt>
                <c:pt idx="8">
                  <c:v>School/Learning</c:v>
                </c:pt>
                <c:pt idx="9">
                  <c:v>Hobbies</c:v>
                </c:pt>
                <c:pt idx="10">
                  <c:v>Partying</c:v>
                </c:pt>
                <c:pt idx="11">
                  <c:v>Reading</c:v>
                </c:pt>
                <c:pt idx="12">
                  <c:v>Catching Up</c:v>
                </c:pt>
                <c:pt idx="13">
                  <c:v>Social Media</c:v>
                </c:pt>
                <c:pt idx="14">
                  <c:v>Watching TV</c:v>
                </c:pt>
                <c:pt idx="15">
                  <c:v>Exercising</c:v>
                </c:pt>
              </c:strCache>
            </c:strRef>
          </c:cat>
          <c:val>
            <c:numRef>
              <c:f>Sheet1!$B$2:$B$17</c:f>
              <c:numCache>
                <c:formatCode>General</c:formatCode>
                <c:ptCount val="16"/>
                <c:pt idx="0">
                  <c:v>1.6</c:v>
                </c:pt>
                <c:pt idx="1">
                  <c:v>2.1</c:v>
                </c:pt>
                <c:pt idx="2">
                  <c:v>2.4</c:v>
                </c:pt>
                <c:pt idx="3">
                  <c:v>2</c:v>
                </c:pt>
                <c:pt idx="4">
                  <c:v>2.1</c:v>
                </c:pt>
                <c:pt idx="5">
                  <c:v>2.2999999999999998</c:v>
                </c:pt>
                <c:pt idx="6">
                  <c:v>2.2000000000000002</c:v>
                </c:pt>
                <c:pt idx="7">
                  <c:v>1.2</c:v>
                </c:pt>
                <c:pt idx="8">
                  <c:v>2.1</c:v>
                </c:pt>
                <c:pt idx="9">
                  <c:v>2.4</c:v>
                </c:pt>
                <c:pt idx="10">
                  <c:v>2.2000000000000002</c:v>
                </c:pt>
                <c:pt idx="11">
                  <c:v>2.1</c:v>
                </c:pt>
                <c:pt idx="12">
                  <c:v>1.8</c:v>
                </c:pt>
                <c:pt idx="13">
                  <c:v>0.5</c:v>
                </c:pt>
                <c:pt idx="14">
                  <c:v>1.1499999999999999</c:v>
                </c:pt>
                <c:pt idx="15">
                  <c:v>2.4</c:v>
                </c:pt>
              </c:numCache>
            </c:numRef>
          </c:val>
          <c:extLst>
            <c:ext xmlns:c16="http://schemas.microsoft.com/office/drawing/2014/chart" uri="{C3380CC4-5D6E-409C-BE32-E72D297353CC}">
              <c16:uniqueId val="{00000000-AB80-44B0-A49D-5D11B6D9EA18}"/>
            </c:ext>
          </c:extLst>
        </c:ser>
        <c:dLbls>
          <c:showLegendKey val="0"/>
          <c:showVal val="0"/>
          <c:showCatName val="0"/>
          <c:showSerName val="0"/>
          <c:showPercent val="0"/>
          <c:showBubbleSize val="0"/>
        </c:dLbls>
        <c:gapWidth val="100"/>
        <c:axId val="637858560"/>
        <c:axId val="637862880"/>
      </c:barChart>
      <c:catAx>
        <c:axId val="637858560"/>
        <c:scaling>
          <c:orientation val="minMax"/>
        </c:scaling>
        <c:delete val="1"/>
        <c:axPos val="l"/>
        <c:numFmt formatCode="General" sourceLinked="1"/>
        <c:majorTickMark val="none"/>
        <c:minorTickMark val="none"/>
        <c:tickLblPos val="nextTo"/>
        <c:crossAx val="637862880"/>
        <c:crosses val="autoZero"/>
        <c:auto val="1"/>
        <c:lblAlgn val="ctr"/>
        <c:lblOffset val="100"/>
        <c:noMultiLvlLbl val="0"/>
      </c:catAx>
      <c:valAx>
        <c:axId val="637862880"/>
        <c:scaling>
          <c:orientation val="minMax"/>
          <c:max val="3"/>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63785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186477301870038E-2"/>
          <c:y val="4.0371600782013253E-2"/>
          <c:w val="0.88405712661468172"/>
          <c:h val="0.79605694626380108"/>
        </c:manualLayout>
      </c:layout>
      <c:scatterChart>
        <c:scatterStyle val="lineMarker"/>
        <c:varyColors val="0"/>
        <c:ser>
          <c:idx val="0"/>
          <c:order val="0"/>
          <c:tx>
            <c:strRef>
              <c:f>Sheet1!$A$2:$A$14</c:f>
              <c:strCache>
                <c:ptCount val="13"/>
                <c:pt idx="0">
                  <c:v>Nap</c:v>
                </c:pt>
                <c:pt idx="1">
                  <c:v>Therapy</c:v>
                </c:pt>
                <c:pt idx="2">
                  <c:v>Religion</c:v>
                </c:pt>
                <c:pt idx="3">
                  <c:v>Game</c:v>
                </c:pt>
                <c:pt idx="4">
                  <c:v>Side Project</c:v>
                </c:pt>
                <c:pt idx="5">
                  <c:v>Volunteer</c:v>
                </c:pt>
                <c:pt idx="6">
                  <c:v>Board</c:v>
                </c:pt>
                <c:pt idx="7">
                  <c:v>Job Search</c:v>
                </c:pt>
                <c:pt idx="8">
                  <c:v>Learn</c:v>
                </c:pt>
                <c:pt idx="9">
                  <c:v>Hobby</c:v>
                </c:pt>
                <c:pt idx="10">
                  <c:v>Party</c:v>
                </c:pt>
                <c:pt idx="11">
                  <c:v>Read</c:v>
                </c:pt>
                <c:pt idx="12">
                  <c:v>Catch Up</c:v>
                </c:pt>
              </c:strCache>
            </c:strRef>
          </c:tx>
          <c:spPr>
            <a:ln w="25400" cap="rnd">
              <a:noFill/>
              <a:round/>
            </a:ln>
            <a:effectLst/>
          </c:spPr>
          <c:marker>
            <c:symbol val="circle"/>
            <c:size val="5"/>
            <c:spPr>
              <a:solidFill>
                <a:schemeClr val="accent1"/>
              </a:solidFill>
              <a:ln w="9525">
                <a:solidFill>
                  <a:schemeClr val="accent1"/>
                </a:solidFill>
              </a:ln>
              <a:effectLst/>
            </c:spPr>
          </c:marker>
          <c:xVal>
            <c:numRef>
              <c:f>Sheet1!$B$2:$B$17</c:f>
              <c:numCache>
                <c:formatCode>General</c:formatCode>
                <c:ptCount val="16"/>
                <c:pt idx="0">
                  <c:v>1.4</c:v>
                </c:pt>
                <c:pt idx="1">
                  <c:v>0.2</c:v>
                </c:pt>
                <c:pt idx="2">
                  <c:v>0.31</c:v>
                </c:pt>
                <c:pt idx="3">
                  <c:v>0.38</c:v>
                </c:pt>
                <c:pt idx="4">
                  <c:v>0.53</c:v>
                </c:pt>
                <c:pt idx="5">
                  <c:v>0.53</c:v>
                </c:pt>
                <c:pt idx="6">
                  <c:v>0.65</c:v>
                </c:pt>
                <c:pt idx="7">
                  <c:v>0.9</c:v>
                </c:pt>
                <c:pt idx="8">
                  <c:v>1.2</c:v>
                </c:pt>
                <c:pt idx="9">
                  <c:v>1.4</c:v>
                </c:pt>
                <c:pt idx="10">
                  <c:v>2.8</c:v>
                </c:pt>
                <c:pt idx="11">
                  <c:v>2.9</c:v>
                </c:pt>
                <c:pt idx="12">
                  <c:v>3.9</c:v>
                </c:pt>
                <c:pt idx="13">
                  <c:v>4.0999999999999996</c:v>
                </c:pt>
                <c:pt idx="14">
                  <c:v>4.7</c:v>
                </c:pt>
                <c:pt idx="15">
                  <c:v>5.4</c:v>
                </c:pt>
              </c:numCache>
            </c:numRef>
          </c:xVal>
          <c:yVal>
            <c:numRef>
              <c:f>Sheet1!$C$2:$C$17</c:f>
              <c:numCache>
                <c:formatCode>General</c:formatCode>
                <c:ptCount val="16"/>
                <c:pt idx="0">
                  <c:v>1.6</c:v>
                </c:pt>
                <c:pt idx="1">
                  <c:v>2.1</c:v>
                </c:pt>
                <c:pt idx="2">
                  <c:v>2.4</c:v>
                </c:pt>
                <c:pt idx="3">
                  <c:v>2</c:v>
                </c:pt>
                <c:pt idx="4">
                  <c:v>2.1</c:v>
                </c:pt>
                <c:pt idx="5">
                  <c:v>2.2999999999999998</c:v>
                </c:pt>
                <c:pt idx="6">
                  <c:v>2.2000000000000002</c:v>
                </c:pt>
                <c:pt idx="7">
                  <c:v>1.2</c:v>
                </c:pt>
                <c:pt idx="8">
                  <c:v>2.1</c:v>
                </c:pt>
                <c:pt idx="9">
                  <c:v>2.4</c:v>
                </c:pt>
                <c:pt idx="10">
                  <c:v>2.2000000000000002</c:v>
                </c:pt>
                <c:pt idx="11">
                  <c:v>2.1</c:v>
                </c:pt>
                <c:pt idx="12">
                  <c:v>1.8</c:v>
                </c:pt>
                <c:pt idx="13">
                  <c:v>0.5</c:v>
                </c:pt>
                <c:pt idx="14">
                  <c:v>1.1499999999999999</c:v>
                </c:pt>
                <c:pt idx="15">
                  <c:v>2.4</c:v>
                </c:pt>
              </c:numCache>
            </c:numRef>
          </c:yVal>
          <c:smooth val="0"/>
          <c:extLst>
            <c:ext xmlns:c16="http://schemas.microsoft.com/office/drawing/2014/chart" uri="{C3380CC4-5D6E-409C-BE32-E72D297353CC}">
              <c16:uniqueId val="{00000001-BFCC-4991-B493-5FAF97DF5B57}"/>
            </c:ext>
          </c:extLst>
        </c:ser>
        <c:ser>
          <c:idx val="1"/>
          <c:order val="1"/>
          <c:tx>
            <c:strRef>
              <c:f>Sheet1!$A$1</c:f>
              <c:strCache>
                <c:ptCount val="1"/>
                <c:pt idx="0">
                  <c:v>activity</c:v>
                </c:pt>
              </c:strCache>
            </c:strRef>
          </c:tx>
          <c:spPr>
            <a:ln w="25400" cap="rnd">
              <a:noFill/>
              <a:round/>
            </a:ln>
            <a:effectLst>
              <a:glow>
                <a:schemeClr val="accent1"/>
              </a:glow>
            </a:effectLst>
          </c:spPr>
          <c:marker>
            <c:symbol val="circle"/>
            <c:size val="5"/>
            <c:spPr>
              <a:solidFill>
                <a:srgbClr val="98E27F"/>
              </a:solidFill>
              <a:ln w="57150">
                <a:solidFill>
                  <a:schemeClr val="accent2">
                    <a:lumMod val="40000"/>
                    <a:lumOff val="60000"/>
                  </a:schemeClr>
                </a:solidFill>
              </a:ln>
              <a:effectLst>
                <a:glow>
                  <a:schemeClr val="accent1"/>
                </a:glow>
              </a:effectLst>
            </c:spPr>
          </c:marker>
          <c:dLbls>
            <c:dLbl>
              <c:idx val="0"/>
              <c:layout>
                <c:manualLayout>
                  <c:x val="0"/>
                  <c:y val="-2.3525602338778737E-3"/>
                </c:manualLayout>
              </c:layout>
              <c:tx>
                <c:rich>
                  <a:bodyPr/>
                  <a:lstStyle/>
                  <a:p>
                    <a:fld id="{18BF7D70-F4ED-4296-B051-14B73DFEA3F9}" type="CELLRANGE">
                      <a:rPr lang="en-US"/>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8996-CC46-9808-77316BEE608F}"/>
                </c:ext>
              </c:extLst>
            </c:dLbl>
            <c:dLbl>
              <c:idx val="1"/>
              <c:layout>
                <c:manualLayout>
                  <c:x val="-3.7768697429524378E-2"/>
                  <c:y val="-3.0583283040411798E-2"/>
                </c:manualLayout>
              </c:layout>
              <c:tx>
                <c:rich>
                  <a:bodyPr/>
                  <a:lstStyle/>
                  <a:p>
                    <a:fld id="{D0C8019A-ACFD-48DA-BE06-9FD4C6F5F586}" type="CELLRANGE">
                      <a:rPr lang="en-US"/>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8996-CC46-9808-77316BEE608F}"/>
                </c:ext>
              </c:extLst>
            </c:dLbl>
            <c:dLbl>
              <c:idx val="2"/>
              <c:layout>
                <c:manualLayout>
                  <c:x val="-4.554460572383822E-2"/>
                  <c:y val="-3.9993523975923144E-2"/>
                </c:manualLayout>
              </c:layout>
              <c:tx>
                <c:rich>
                  <a:bodyPr/>
                  <a:lstStyle/>
                  <a:p>
                    <a:fld id="{D986505F-9859-4C46-B6F1-D886295A7EC0}" type="CELLRANGE">
                      <a:rPr lang="en-US"/>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8996-CC46-9808-77316BEE608F}"/>
                </c:ext>
              </c:extLst>
            </c:dLbl>
            <c:dLbl>
              <c:idx val="3"/>
              <c:layout>
                <c:manualLayout>
                  <c:x val="-5.4431358060196902E-2"/>
                  <c:y val="3.5288403508167462E-2"/>
                </c:manualLayout>
              </c:layout>
              <c:tx>
                <c:rich>
                  <a:bodyPr/>
                  <a:lstStyle/>
                  <a:p>
                    <a:fld id="{EAEAC1E0-9D1F-4E04-B874-B319EDC3CC28}" type="CELLRANGE">
                      <a:rPr lang="en-US"/>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8996-CC46-9808-77316BEE608F}"/>
                </c:ext>
              </c:extLst>
            </c:dLbl>
            <c:dLbl>
              <c:idx val="4"/>
              <c:layout>
                <c:manualLayout>
                  <c:x val="-1.2219284462493162E-2"/>
                  <c:y val="3.2935843274289632E-2"/>
                </c:manualLayout>
              </c:layout>
              <c:tx>
                <c:rich>
                  <a:bodyPr/>
                  <a:lstStyle/>
                  <a:p>
                    <a:fld id="{53B70133-7F0D-439A-94D6-35E2D7B0FC2A}" type="CELLRANGE">
                      <a:rPr lang="en-US" dirty="0"/>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8996-CC46-9808-77316BEE608F}"/>
                </c:ext>
              </c:extLst>
            </c:dLbl>
            <c:dLbl>
              <c:idx val="5"/>
              <c:layout>
                <c:manualLayout>
                  <c:x val="-4.4433761681793591E-3"/>
                  <c:y val="-1.6467921637144837E-2"/>
                </c:manualLayout>
              </c:layout>
              <c:tx>
                <c:rich>
                  <a:bodyPr/>
                  <a:lstStyle/>
                  <a:p>
                    <a:fld id="{FF949F66-F350-4338-B146-2D2A5913E174}" type="CELLRANGE">
                      <a:rPr lang="en-US"/>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996-CC46-9808-77316BEE608F}"/>
                </c:ext>
              </c:extLst>
            </c:dLbl>
            <c:dLbl>
              <c:idx val="6"/>
              <c:tx>
                <c:rich>
                  <a:bodyPr/>
                  <a:lstStyle/>
                  <a:p>
                    <a:fld id="{C4AE688E-618F-4987-9ECB-82EE07BFB98C}" type="CELLRANGE">
                      <a:rPr lang="fr-FR"/>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B83-47E3-8FDE-F218F02EFC33}"/>
                </c:ext>
              </c:extLst>
            </c:dLbl>
            <c:dLbl>
              <c:idx val="7"/>
              <c:tx>
                <c:rich>
                  <a:bodyPr/>
                  <a:lstStyle/>
                  <a:p>
                    <a:fld id="{DC7C98B6-B8A5-4624-88C6-F07D2D8C816D}" type="CELLRANGE">
                      <a:rPr lang="fr-FR"/>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996-CC46-9808-77316BEE608F}"/>
                </c:ext>
              </c:extLst>
            </c:dLbl>
            <c:dLbl>
              <c:idx val="8"/>
              <c:tx>
                <c:rich>
                  <a:bodyPr/>
                  <a:lstStyle/>
                  <a:p>
                    <a:fld id="{1CE94FB8-E032-4F51-B6A8-6A161E11B98A}" type="CELLRANGE">
                      <a:rPr lang="fr-FR"/>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9B83-47E3-8FDE-F218F02EFC33}"/>
                </c:ext>
              </c:extLst>
            </c:dLbl>
            <c:dLbl>
              <c:idx val="9"/>
              <c:layout>
                <c:manualLayout>
                  <c:x val="-3.3325321261345447E-3"/>
                  <c:y val="-2.1564886357806037E-17"/>
                </c:manualLayout>
              </c:layout>
              <c:tx>
                <c:rich>
                  <a:bodyPr/>
                  <a:lstStyle/>
                  <a:p>
                    <a:fld id="{995F1238-C1E2-45E4-9858-E56E0C0711F1}" type="CELLRANGE">
                      <a:rPr lang="en-US" dirty="0"/>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B83-47E3-8FDE-F218F02EFC33}"/>
                </c:ext>
              </c:extLst>
            </c:dLbl>
            <c:dLbl>
              <c:idx val="10"/>
              <c:layout>
                <c:manualLayout>
                  <c:x val="-2.2216880840896696E-3"/>
                  <c:y val="-3.0583283040411798E-2"/>
                </c:manualLayout>
              </c:layout>
              <c:tx>
                <c:rich>
                  <a:bodyPr/>
                  <a:lstStyle/>
                  <a:p>
                    <a:fld id="{0DAC0CBA-01CE-457A-A416-65031E68537B}" type="CELLRANGE">
                      <a:rPr lang="en-US" dirty="0"/>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8996-CC46-9808-77316BEE608F}"/>
                </c:ext>
              </c:extLst>
            </c:dLbl>
            <c:dLbl>
              <c:idx val="11"/>
              <c:layout>
                <c:manualLayout>
                  <c:x val="-2.2216880840896696E-3"/>
                  <c:y val="2.3525602338778307E-2"/>
                </c:manualLayout>
              </c:layout>
              <c:tx>
                <c:rich>
                  <a:bodyPr/>
                  <a:lstStyle/>
                  <a:p>
                    <a:fld id="{38FA0EBD-E54A-49B3-8CBD-21DDAB9970E5}" type="CELLRANGE">
                      <a:rPr lang="en-US"/>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8996-CC46-9808-77316BEE608F}"/>
                </c:ext>
              </c:extLst>
            </c:dLbl>
            <c:dLbl>
              <c:idx val="12"/>
              <c:layout>
                <c:manualLayout>
                  <c:x val="2.221688084089588E-3"/>
                  <c:y val="-2.3525602338778737E-3"/>
                </c:manualLayout>
              </c:layout>
              <c:tx>
                <c:rich>
                  <a:bodyPr/>
                  <a:lstStyle/>
                  <a:p>
                    <a:fld id="{4AAB2002-6046-40DF-88EB-C4936E560F45}" type="CELLRANGE">
                      <a:rPr lang="en-US"/>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8996-CC46-9808-77316BEE608F}"/>
                </c:ext>
              </c:extLst>
            </c:dLbl>
            <c:dLbl>
              <c:idx val="13"/>
              <c:tx>
                <c:rich>
                  <a:bodyPr/>
                  <a:lstStyle/>
                  <a:p>
                    <a:fld id="{AF1DE0AF-1346-408C-A15C-6A6025B38400}" type="CELLRANGE">
                      <a:rPr lang="fr-FR"/>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377B-1042-816A-D6E82359FDB8}"/>
                </c:ext>
              </c:extLst>
            </c:dLbl>
            <c:dLbl>
              <c:idx val="14"/>
              <c:tx>
                <c:rich>
                  <a:bodyPr/>
                  <a:lstStyle/>
                  <a:p>
                    <a:fld id="{74CB4A9B-D31A-4884-AB0E-024B88E89935}" type="CELLRANGE">
                      <a:rPr lang="fr-FR"/>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B48F-E14A-AE51-3D0271D4CCD3}"/>
                </c:ext>
              </c:extLst>
            </c:dLbl>
            <c:dLbl>
              <c:idx val="15"/>
              <c:tx>
                <c:rich>
                  <a:bodyPr/>
                  <a:lstStyle/>
                  <a:p>
                    <a:fld id="{99C730E6-2285-480D-A5D7-C51804434797}" type="CELLRANGE">
                      <a:rPr lang="fr-FR"/>
                      <a:pPr/>
                      <a:t>[CELLRANGE]</a:t>
                    </a:fld>
                    <a:endParaRPr lang="fr-FR"/>
                  </a:p>
                </c:rich>
              </c:tx>
              <c:dLblPos val="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48F-E14A-AE51-3D0271D4CCD3}"/>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dLblPos val="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Sheet1!$B$2:$B$17</c:f>
              <c:numCache>
                <c:formatCode>General</c:formatCode>
                <c:ptCount val="16"/>
                <c:pt idx="0">
                  <c:v>1.4</c:v>
                </c:pt>
                <c:pt idx="1">
                  <c:v>0.2</c:v>
                </c:pt>
                <c:pt idx="2">
                  <c:v>0.31</c:v>
                </c:pt>
                <c:pt idx="3">
                  <c:v>0.38</c:v>
                </c:pt>
                <c:pt idx="4">
                  <c:v>0.53</c:v>
                </c:pt>
                <c:pt idx="5">
                  <c:v>0.53</c:v>
                </c:pt>
                <c:pt idx="6">
                  <c:v>0.65</c:v>
                </c:pt>
                <c:pt idx="7">
                  <c:v>0.9</c:v>
                </c:pt>
                <c:pt idx="8">
                  <c:v>1.2</c:v>
                </c:pt>
                <c:pt idx="9">
                  <c:v>1.4</c:v>
                </c:pt>
                <c:pt idx="10">
                  <c:v>2.8</c:v>
                </c:pt>
                <c:pt idx="11">
                  <c:v>2.9</c:v>
                </c:pt>
                <c:pt idx="12">
                  <c:v>3.9</c:v>
                </c:pt>
                <c:pt idx="13">
                  <c:v>4.0999999999999996</c:v>
                </c:pt>
                <c:pt idx="14">
                  <c:v>4.7</c:v>
                </c:pt>
                <c:pt idx="15">
                  <c:v>5.4</c:v>
                </c:pt>
              </c:numCache>
            </c:numRef>
          </c:xVal>
          <c:yVal>
            <c:numRef>
              <c:f>Sheet1!$C$2:$C$17</c:f>
              <c:numCache>
                <c:formatCode>General</c:formatCode>
                <c:ptCount val="16"/>
                <c:pt idx="0">
                  <c:v>1.6</c:v>
                </c:pt>
                <c:pt idx="1">
                  <c:v>2.1</c:v>
                </c:pt>
                <c:pt idx="2">
                  <c:v>2.4</c:v>
                </c:pt>
                <c:pt idx="3">
                  <c:v>2</c:v>
                </c:pt>
                <c:pt idx="4">
                  <c:v>2.1</c:v>
                </c:pt>
                <c:pt idx="5">
                  <c:v>2.2999999999999998</c:v>
                </c:pt>
                <c:pt idx="6">
                  <c:v>2.2000000000000002</c:v>
                </c:pt>
                <c:pt idx="7">
                  <c:v>1.2</c:v>
                </c:pt>
                <c:pt idx="8">
                  <c:v>2.1</c:v>
                </c:pt>
                <c:pt idx="9">
                  <c:v>2.4</c:v>
                </c:pt>
                <c:pt idx="10">
                  <c:v>2.2000000000000002</c:v>
                </c:pt>
                <c:pt idx="11">
                  <c:v>2.1</c:v>
                </c:pt>
                <c:pt idx="12">
                  <c:v>1.8</c:v>
                </c:pt>
                <c:pt idx="13">
                  <c:v>0.5</c:v>
                </c:pt>
                <c:pt idx="14">
                  <c:v>1.1499999999999999</c:v>
                </c:pt>
                <c:pt idx="15">
                  <c:v>2.4</c:v>
                </c:pt>
              </c:numCache>
            </c:numRef>
          </c:yVal>
          <c:smooth val="0"/>
          <c:extLst>
            <c:ext xmlns:c15="http://schemas.microsoft.com/office/drawing/2012/chart" uri="{02D57815-91ED-43cb-92C2-25804820EDAC}">
              <c15:datalabelsRange>
                <c15:f>Sheet1!$A$2:$A$17</c15:f>
                <c15:dlblRangeCache>
                  <c:ptCount val="16"/>
                  <c:pt idx="0">
                    <c:v>Nap</c:v>
                  </c:pt>
                  <c:pt idx="1">
                    <c:v>Therapy</c:v>
                  </c:pt>
                  <c:pt idx="2">
                    <c:v>Religion</c:v>
                  </c:pt>
                  <c:pt idx="3">
                    <c:v>Game</c:v>
                  </c:pt>
                  <c:pt idx="4">
                    <c:v>Side Project</c:v>
                  </c:pt>
                  <c:pt idx="5">
                    <c:v>Volunteer</c:v>
                  </c:pt>
                  <c:pt idx="6">
                    <c:v>Board</c:v>
                  </c:pt>
                  <c:pt idx="7">
                    <c:v>Job Search</c:v>
                  </c:pt>
                  <c:pt idx="8">
                    <c:v>Learn</c:v>
                  </c:pt>
                  <c:pt idx="9">
                    <c:v>Hobby</c:v>
                  </c:pt>
                  <c:pt idx="10">
                    <c:v>Party</c:v>
                  </c:pt>
                  <c:pt idx="11">
                    <c:v>Read</c:v>
                  </c:pt>
                  <c:pt idx="12">
                    <c:v>Catch Up</c:v>
                  </c:pt>
                  <c:pt idx="13">
                    <c:v>Social Media</c:v>
                  </c:pt>
                  <c:pt idx="14">
                    <c:v>Watch TV</c:v>
                  </c:pt>
                  <c:pt idx="15">
                    <c:v>Exercise</c:v>
                  </c:pt>
                </c15:dlblRangeCache>
              </c15:datalabelsRange>
            </c:ext>
            <c:ext xmlns:c16="http://schemas.microsoft.com/office/drawing/2014/chart" uri="{C3380CC4-5D6E-409C-BE32-E72D297353CC}">
              <c16:uniqueId val="{00000000-40D8-8745-B4A4-1BDB1C9B8CED}"/>
            </c:ext>
          </c:extLst>
        </c:ser>
        <c:dLbls>
          <c:showLegendKey val="0"/>
          <c:showVal val="0"/>
          <c:showCatName val="0"/>
          <c:showSerName val="0"/>
          <c:showPercent val="0"/>
          <c:showBubbleSize val="0"/>
        </c:dLbls>
        <c:axId val="1946409247"/>
        <c:axId val="1794213599"/>
      </c:scatterChart>
      <c:val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crossBetween val="midCat"/>
      </c:valAx>
      <c:valAx>
        <c:axId val="1794213599"/>
        <c:scaling>
          <c:orientation val="minMax"/>
          <c:max val="3"/>
          <c:min val="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midCat"/>
        <c:majorUnit val="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9046492829700638"/>
          <c:y val="9.2753640123910103E-2"/>
          <c:w val="0.41953221879873709"/>
          <c:h val="0.80550200716686193"/>
        </c:manualLayout>
      </c:layout>
      <c:doughnutChart>
        <c:varyColors val="1"/>
        <c:ser>
          <c:idx val="0"/>
          <c:order val="0"/>
          <c:tx>
            <c:strRef>
              <c:f>Sheet1!$B$1</c:f>
              <c:strCache>
                <c:ptCount val="1"/>
                <c:pt idx="0">
                  <c:v>Sales</c:v>
                </c:pt>
              </c:strCache>
            </c:strRef>
          </c:tx>
          <c:spPr>
            <a:ln>
              <a:noFill/>
            </a:ln>
          </c:spPr>
          <c:dPt>
            <c:idx val="0"/>
            <c:bubble3D val="0"/>
            <c:spPr>
              <a:solidFill>
                <a:schemeClr val="accent2">
                  <a:lumMod val="40000"/>
                  <a:lumOff val="60000"/>
                </a:schemeClr>
              </a:solidFill>
              <a:ln w="19050">
                <a:noFill/>
              </a:ln>
              <a:effectLst/>
            </c:spPr>
            <c:extLst>
              <c:ext xmlns:c16="http://schemas.microsoft.com/office/drawing/2014/chart" uri="{C3380CC4-5D6E-409C-BE32-E72D297353CC}">
                <c16:uniqueId val="{00000001-4B72-E94B-B769-F40CE96273DD}"/>
              </c:ext>
            </c:extLst>
          </c:dPt>
          <c:dPt>
            <c:idx val="1"/>
            <c:bubble3D val="0"/>
            <c:spPr>
              <a:solidFill>
                <a:schemeClr val="accent5"/>
              </a:solidFill>
              <a:ln w="19050">
                <a:noFill/>
              </a:ln>
              <a:effectLst/>
            </c:spPr>
            <c:extLst>
              <c:ext xmlns:c16="http://schemas.microsoft.com/office/drawing/2014/chart" uri="{C3380CC4-5D6E-409C-BE32-E72D297353CC}">
                <c16:uniqueId val="{00000003-4B72-E94B-B769-F40CE96273DD}"/>
              </c:ext>
            </c:extLst>
          </c:dPt>
          <c:dPt>
            <c:idx val="2"/>
            <c:bubble3D val="0"/>
            <c:spPr>
              <a:solidFill>
                <a:srgbClr val="FFC000"/>
              </a:solidFill>
              <a:ln w="19050">
                <a:noFill/>
              </a:ln>
              <a:effectLst/>
            </c:spPr>
            <c:extLst>
              <c:ext xmlns:c16="http://schemas.microsoft.com/office/drawing/2014/chart" uri="{C3380CC4-5D6E-409C-BE32-E72D297353CC}">
                <c16:uniqueId val="{00000005-4B72-E94B-B769-F40CE96273DD}"/>
              </c:ext>
            </c:extLst>
          </c:dPt>
          <c:dPt>
            <c:idx val="3"/>
            <c:bubble3D val="0"/>
            <c:spPr>
              <a:solidFill>
                <a:schemeClr val="accent3"/>
              </a:solidFill>
              <a:ln w="19050">
                <a:noFill/>
              </a:ln>
              <a:effectLst/>
            </c:spPr>
            <c:extLst>
              <c:ext xmlns:c16="http://schemas.microsoft.com/office/drawing/2014/chart" uri="{C3380CC4-5D6E-409C-BE32-E72D297353CC}">
                <c16:uniqueId val="{00000007-4B72-E94B-B769-F40CE96273DD}"/>
              </c:ext>
            </c:extLst>
          </c:dPt>
          <c:dLbls>
            <c:dLbl>
              <c:idx val="0"/>
              <c:layout>
                <c:manualLayout>
                  <c:x val="-7.2463768115942915E-3"/>
                  <c:y val="-1.855072802478201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B72-E94B-B769-F40CE96273DD}"/>
                </c:ext>
              </c:extLst>
            </c:dLbl>
            <c:dLbl>
              <c:idx val="1"/>
              <c:layout>
                <c:manualLayout>
                  <c:x val="9.6618357487921816E-3"/>
                  <c:y val="-4.6376820061955898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B72-E94B-B769-F40CE96273DD}"/>
                </c:ext>
              </c:extLst>
            </c:dLbl>
            <c:dLbl>
              <c:idx val="2"/>
              <c:layout>
                <c:manualLayout>
                  <c:x val="2.4154589371980675E-3"/>
                  <c:y val="2.3190235890035082E-3"/>
                </c:manualLayout>
              </c:layout>
              <c:showLegendKey val="0"/>
              <c:showVal val="0"/>
              <c:showCatName val="0"/>
              <c:showSerName val="0"/>
              <c:showPercent val="1"/>
              <c:showBubbleSize val="0"/>
              <c:extLst>
                <c:ext xmlns:c15="http://schemas.microsoft.com/office/drawing/2012/chart" uri="{CE6537A1-D6FC-4f65-9D91-7224C49458BB}">
                  <c15:layout>
                    <c:manualLayout>
                      <c:w val="0.12940507436570428"/>
                      <c:h val="0.13573253647975103"/>
                    </c:manualLayout>
                  </c15:layout>
                </c:ext>
                <c:ext xmlns:c16="http://schemas.microsoft.com/office/drawing/2014/chart" uri="{C3380CC4-5D6E-409C-BE32-E72D297353CC}">
                  <c16:uniqueId val="{00000005-4B72-E94B-B769-F40CE96273DD}"/>
                </c:ext>
              </c:extLst>
            </c:dLbl>
            <c:dLbl>
              <c:idx val="3"/>
              <c:layout>
                <c:manualLayout>
                  <c:x val="-3.6231884057971457E-3"/>
                  <c:y val="2.086956902787973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B72-E94B-B769-F40CE96273DD}"/>
                </c:ext>
              </c:extLst>
            </c:dLbl>
            <c:spPr>
              <a:noFill/>
              <a:ln>
                <a:noFill/>
              </a:ln>
              <a:effectLst/>
            </c:spPr>
            <c:txPr>
              <a:bodyPr rot="0" spcFirstLastPara="1" vertOverflow="clip" horzOverflow="clip" vert="horz" wrap="square" lIns="38100" tIns="19050" rIns="38100" bIns="19050" anchor="ctr" anchorCtr="1">
                <a:spAutoFit/>
              </a:bodyPr>
              <a:lstStyle/>
              <a:p>
                <a:pPr>
                  <a:defRPr sz="20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Work &amp; Commute</c:v>
                </c:pt>
                <c:pt idx="1">
                  <c:v>Sleep &amp; Hygiene</c:v>
                </c:pt>
                <c:pt idx="2">
                  <c:v>Household Responsibilities</c:v>
                </c:pt>
                <c:pt idx="3">
                  <c:v>Discretionary Activities</c:v>
                </c:pt>
              </c:strCache>
            </c:strRef>
          </c:cat>
          <c:val>
            <c:numRef>
              <c:f>Sheet1!$B$2:$B$5</c:f>
              <c:numCache>
                <c:formatCode>0%</c:formatCode>
                <c:ptCount val="4"/>
                <c:pt idx="0">
                  <c:v>0.28999999999999998</c:v>
                </c:pt>
                <c:pt idx="1">
                  <c:v>0.28999999999999998</c:v>
                </c:pt>
                <c:pt idx="2">
                  <c:v>0.13</c:v>
                </c:pt>
                <c:pt idx="3">
                  <c:v>0.28999999999999998</c:v>
                </c:pt>
              </c:numCache>
            </c:numRef>
          </c:val>
          <c:extLst>
            <c:ext xmlns:c16="http://schemas.microsoft.com/office/drawing/2014/chart" uri="{C3380CC4-5D6E-409C-BE32-E72D297353CC}">
              <c16:uniqueId val="{0000000E-4B72-E94B-B769-F40CE96273DD}"/>
            </c:ext>
          </c:extLst>
        </c:ser>
        <c:dLbls>
          <c:showLegendKey val="0"/>
          <c:showVal val="0"/>
          <c:showCatName val="0"/>
          <c:showSerName val="0"/>
          <c:showPercent val="0"/>
          <c:showBubbleSize val="0"/>
          <c:showLeaderLines val="0"/>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how many people</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0.13</c:v>
                </c:pt>
                <c:pt idx="1">
                  <c:v>0.21</c:v>
                </c:pt>
                <c:pt idx="2">
                  <c:v>0.19</c:v>
                </c:pt>
              </c:numCache>
            </c:numRef>
          </c:val>
          <c:extLst>
            <c:ext xmlns:c16="http://schemas.microsoft.com/office/drawing/2014/chart" uri="{C3380CC4-5D6E-409C-BE32-E72D297353CC}">
              <c16:uniqueId val="{00000001-BFCC-4991-B493-5FAF97DF5B57}"/>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506520049912928E-2"/>
          <c:y val="0.11333655171384505"/>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2B8A-7D42-99F0-B4542E0077A8}"/>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3-2B8A-7D42-99F0-B4542E0077A8}"/>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0.27</c:v>
                </c:pt>
                <c:pt idx="1">
                  <c:v>0.43</c:v>
                </c:pt>
                <c:pt idx="2">
                  <c:v>0.47</c:v>
                </c:pt>
              </c:numCache>
            </c:numRef>
          </c:val>
          <c:extLst>
            <c:ext xmlns:c16="http://schemas.microsoft.com/office/drawing/2014/chart" uri="{C3380CC4-5D6E-409C-BE32-E72D297353CC}">
              <c16:uniqueId val="{00000004-2B8A-7D42-99F0-B4542E0077A8}"/>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ax val="0.5"/>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40988560585965"/>
          <c:y val="2.8892169700503172E-2"/>
          <c:w val="0.71013892358675867"/>
          <c:h val="0.88175015644597654"/>
        </c:manualLayout>
      </c:layout>
      <c:barChart>
        <c:barDir val="col"/>
        <c:grouping val="clustered"/>
        <c:varyColors val="0"/>
        <c:ser>
          <c:idx val="0"/>
          <c:order val="0"/>
          <c:tx>
            <c:strRef>
              <c:f>Sheet1!$B$1</c:f>
              <c:strCache>
                <c:ptCount val="1"/>
                <c:pt idx="0">
                  <c:v>Meaning+
(JAM, AM, JM)</c:v>
                </c:pt>
              </c:strCache>
            </c:strRef>
          </c:tx>
          <c:spPr>
            <a:solidFill>
              <a:schemeClr val="accent2">
                <a:lumMod val="60000"/>
                <a:lumOff val="40000"/>
              </a:schemeClr>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4-F4E3-4B18-AC9E-E8DC750F2135}"/>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Alumni Boardr</c:v>
                </c:pt>
              </c:strCache>
            </c:strRef>
          </c:cat>
          <c:val>
            <c:numRef>
              <c:f>Sheet1!$B$2:$B$2</c:f>
              <c:numCache>
                <c:formatCode>0%</c:formatCode>
                <c:ptCount val="1"/>
                <c:pt idx="0">
                  <c:v>0.42</c:v>
                </c:pt>
              </c:numCache>
            </c:numRef>
          </c:val>
          <c:extLst>
            <c:ext xmlns:c16="http://schemas.microsoft.com/office/drawing/2014/chart" uri="{C3380CC4-5D6E-409C-BE32-E72D297353CC}">
              <c16:uniqueId val="{00000001-F3C6-4FEF-B0B8-15F4B548457D}"/>
            </c:ext>
          </c:extLst>
        </c:ser>
        <c:dLbls>
          <c:dLblPos val="outEnd"/>
          <c:showLegendKey val="0"/>
          <c:showVal val="1"/>
          <c:showCatName val="0"/>
          <c:showSerName val="0"/>
          <c:showPercent val="0"/>
          <c:showBubbleSize val="0"/>
        </c:dLbls>
        <c:gapWidth val="200"/>
        <c:overlap val="-13"/>
        <c:axId val="554250047"/>
        <c:axId val="554252543"/>
      </c:barChart>
      <c:catAx>
        <c:axId val="554250047"/>
        <c:scaling>
          <c:orientation val="minMax"/>
        </c:scaling>
        <c:delete val="1"/>
        <c:axPos val="b"/>
        <c:numFmt formatCode="General" sourceLinked="1"/>
        <c:majorTickMark val="none"/>
        <c:minorTickMark val="none"/>
        <c:tickLblPos val="nextTo"/>
        <c:crossAx val="554252543"/>
        <c:crosses val="autoZero"/>
        <c:auto val="1"/>
        <c:lblAlgn val="ctr"/>
        <c:lblOffset val="100"/>
        <c:noMultiLvlLbl val="0"/>
      </c:catAx>
      <c:valAx>
        <c:axId val="554252543"/>
        <c:scaling>
          <c:orientation val="minMax"/>
          <c:max val="0.5"/>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r>
                  <a:rPr lang="en-US" sz="2000" b="1" baseline="0">
                    <a:solidFill>
                      <a:schemeClr val="bg1"/>
                    </a:solidFill>
                    <a:latin typeface="Arial" panose="020B0604020202020204" pitchFamily="34" charset="0"/>
                    <a:cs typeface="Arial" panose="020B0604020202020204" pitchFamily="34" charset="0"/>
                  </a:rPr>
                  <a:t>% </a:t>
                </a:r>
                <a:r>
                  <a:rPr lang="en-US" sz="2000" b="1">
                    <a:solidFill>
                      <a:schemeClr val="bg1"/>
                    </a:solidFill>
                    <a:latin typeface="Arial" panose="020B0604020202020204" pitchFamily="34" charset="0"/>
                    <a:cs typeface="Arial" panose="020B0604020202020204" pitchFamily="34" charset="0"/>
                  </a:rPr>
                  <a:t>Getting Meaningfulness+</a:t>
                </a:r>
              </a:p>
            </c:rich>
          </c:tx>
          <c:layout>
            <c:manualLayout>
              <c:xMode val="edge"/>
              <c:yMode val="edge"/>
              <c:x val="3.4146326892956984E-2"/>
              <c:y val="0.12199059360059269"/>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554250047"/>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noFill/>
              <a:ln>
                <a:noFill/>
              </a:ln>
              <a:effectLst/>
            </c:spPr>
            <c:extLst>
              <c:ext xmlns:c16="http://schemas.microsoft.com/office/drawing/2014/chart" uri="{C3380CC4-5D6E-409C-BE32-E72D297353CC}">
                <c16:uniqueId val="{00000001-9EBC-4BC0-8526-10E7AC14A3E1}"/>
              </c:ext>
            </c:extLst>
          </c:dPt>
          <c:dLbls>
            <c:dLbl>
              <c:idx val="1"/>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no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1-9EBC-4BC0-8526-10E7AC14A3E1}"/>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Xilio</c:v>
                </c:pt>
                <c:pt idx="1">
                  <c:v>HBS</c:v>
                </c:pt>
              </c:strCache>
            </c:strRef>
          </c:cat>
          <c:val>
            <c:numRef>
              <c:f>Sheet1!$B$2:$B$3</c:f>
              <c:numCache>
                <c:formatCode>0%</c:formatCode>
                <c:ptCount val="2"/>
                <c:pt idx="0">
                  <c:v>0.37</c:v>
                </c:pt>
                <c:pt idx="1">
                  <c:v>0.41</c:v>
                </c:pt>
              </c:numCache>
            </c:numRef>
          </c:val>
          <c:extLst>
            <c:ext xmlns:c16="http://schemas.microsoft.com/office/drawing/2014/chart" uri="{C3380CC4-5D6E-409C-BE32-E72D297353CC}">
              <c16:uniqueId val="{00000001-BFCC-4991-B493-5FAF97DF5B57}"/>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ax val="0.5"/>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1-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Xilio</c:v>
                </c:pt>
                <c:pt idx="1">
                  <c:v>HBS</c:v>
                </c:pt>
              </c:strCache>
            </c:strRef>
          </c:cat>
          <c:val>
            <c:numRef>
              <c:f>Sheet1!$B$2:$B$3</c:f>
              <c:numCache>
                <c:formatCode>0%</c:formatCode>
                <c:ptCount val="2"/>
                <c:pt idx="0">
                  <c:v>0.37</c:v>
                </c:pt>
                <c:pt idx="1">
                  <c:v>0.41</c:v>
                </c:pt>
              </c:numCache>
            </c:numRef>
          </c:val>
          <c:extLst>
            <c:ext xmlns:c16="http://schemas.microsoft.com/office/drawing/2014/chart" uri="{C3380CC4-5D6E-409C-BE32-E72D297353CC}">
              <c16:uniqueId val="{00000001-BFCC-4991-B493-5FAF97DF5B57}"/>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ax val="0.5"/>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140988560585965"/>
          <c:y val="2.8892169700503172E-2"/>
          <c:w val="0.85766076001292002"/>
          <c:h val="0.88175015644597654"/>
        </c:manualLayout>
      </c:layout>
      <c:barChart>
        <c:barDir val="col"/>
        <c:grouping val="clustered"/>
        <c:varyColors val="0"/>
        <c:ser>
          <c:idx val="0"/>
          <c:order val="0"/>
          <c:tx>
            <c:strRef>
              <c:f>Sheet1!$B$1</c:f>
              <c:strCache>
                <c:ptCount val="1"/>
                <c:pt idx="0">
                  <c:v>Meaning+
(JAM, AM, JM)</c:v>
                </c:pt>
              </c:strCache>
            </c:strRef>
          </c:tx>
          <c:spPr>
            <a:solidFill>
              <a:schemeClr val="accent2">
                <a:lumMod val="60000"/>
                <a:lumOff val="4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4-F4E3-4B18-AC9E-E8DC750F2135}"/>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0-B41A-C54D-8421-9A8A8FB3019A}"/>
              </c:ext>
            </c:extLst>
          </c:dPt>
          <c:dPt>
            <c:idx val="2"/>
            <c:invertIfNegative val="0"/>
            <c:bubble3D val="0"/>
            <c:spPr>
              <a:solidFill>
                <a:schemeClr val="accent4"/>
              </a:solidFill>
              <a:ln>
                <a:noFill/>
              </a:ln>
              <a:effectLst/>
            </c:spPr>
            <c:extLst>
              <c:ext xmlns:c16="http://schemas.microsoft.com/office/drawing/2014/chart" uri="{C3380CC4-5D6E-409C-BE32-E72D297353CC}">
                <c16:uniqueId val="{00000001-B41A-C54D-8421-9A8A8FB3019A}"/>
              </c:ext>
            </c:extLst>
          </c:dPt>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Pillar</c:v>
                </c:pt>
                <c:pt idx="1">
                  <c:v>HBS Women</c:v>
                </c:pt>
                <c:pt idx="2">
                  <c:v>HBS Men</c:v>
                </c:pt>
              </c:strCache>
            </c:strRef>
          </c:cat>
          <c:val>
            <c:numRef>
              <c:f>Sheet1!$B$2:$B$4</c:f>
              <c:numCache>
                <c:formatCode>0%</c:formatCode>
                <c:ptCount val="3"/>
                <c:pt idx="0">
                  <c:v>0.42</c:v>
                </c:pt>
                <c:pt idx="1">
                  <c:v>0.44</c:v>
                </c:pt>
                <c:pt idx="2">
                  <c:v>0.43</c:v>
                </c:pt>
              </c:numCache>
            </c:numRef>
          </c:val>
          <c:extLst>
            <c:ext xmlns:c16="http://schemas.microsoft.com/office/drawing/2014/chart" uri="{C3380CC4-5D6E-409C-BE32-E72D297353CC}">
              <c16:uniqueId val="{00000001-F3C6-4FEF-B0B8-15F4B548457D}"/>
            </c:ext>
          </c:extLst>
        </c:ser>
        <c:dLbls>
          <c:dLblPos val="outEnd"/>
          <c:showLegendKey val="0"/>
          <c:showVal val="1"/>
          <c:showCatName val="0"/>
          <c:showSerName val="0"/>
          <c:showPercent val="0"/>
          <c:showBubbleSize val="0"/>
        </c:dLbls>
        <c:gapWidth val="100"/>
        <c:overlap val="-27"/>
        <c:axId val="554250047"/>
        <c:axId val="554252543"/>
      </c:barChart>
      <c:catAx>
        <c:axId val="554250047"/>
        <c:scaling>
          <c:orientation val="minMax"/>
        </c:scaling>
        <c:delete val="1"/>
        <c:axPos val="b"/>
        <c:numFmt formatCode="General" sourceLinked="1"/>
        <c:majorTickMark val="none"/>
        <c:minorTickMark val="none"/>
        <c:tickLblPos val="nextTo"/>
        <c:crossAx val="554252543"/>
        <c:crosses val="autoZero"/>
        <c:auto val="1"/>
        <c:lblAlgn val="ctr"/>
        <c:lblOffset val="100"/>
        <c:noMultiLvlLbl val="0"/>
      </c:catAx>
      <c:valAx>
        <c:axId val="554252543"/>
        <c:scaling>
          <c:orientation val="minMax"/>
          <c:max val="0.5"/>
          <c:min val="0"/>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r>
                  <a:rPr lang="en-US" sz="2000" b="1" baseline="0">
                    <a:solidFill>
                      <a:schemeClr val="bg1"/>
                    </a:solidFill>
                    <a:latin typeface="Arial" panose="020B0604020202020204" pitchFamily="34" charset="0"/>
                    <a:cs typeface="Arial" panose="020B0604020202020204" pitchFamily="34" charset="0"/>
                  </a:rPr>
                  <a:t>% </a:t>
                </a:r>
                <a:r>
                  <a:rPr lang="en-US" sz="2000" b="1">
                    <a:solidFill>
                      <a:schemeClr val="bg1"/>
                    </a:solidFill>
                    <a:latin typeface="Arial" panose="020B0604020202020204" pitchFamily="34" charset="0"/>
                    <a:cs typeface="Arial" panose="020B0604020202020204" pitchFamily="34" charset="0"/>
                  </a:rPr>
                  <a:t>Getting Meaningfulness+</a:t>
                </a:r>
              </a:p>
            </c:rich>
          </c:tx>
          <c:layout>
            <c:manualLayout>
              <c:xMode val="edge"/>
              <c:yMode val="edge"/>
              <c:x val="3.4146326892956984E-2"/>
              <c:y val="0.12199059360059269"/>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554250047"/>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86388628706392"/>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E78A-4238-84D1-E5C5B278004B}"/>
              </c:ext>
            </c:extLst>
          </c:dPt>
          <c:dPt>
            <c:idx val="1"/>
            <c:bubble3D val="0"/>
            <c:spPr>
              <a:solidFill>
                <a:srgbClr val="02CCFE"/>
              </a:solidFill>
              <a:ln w="19050">
                <a:noFill/>
              </a:ln>
              <a:effectLst/>
            </c:spPr>
            <c:extLst>
              <c:ext xmlns:c16="http://schemas.microsoft.com/office/drawing/2014/chart" uri="{C3380CC4-5D6E-409C-BE32-E72D297353CC}">
                <c16:uniqueId val="{00000003-E78A-4238-84D1-E5C5B278004B}"/>
              </c:ext>
            </c:extLst>
          </c:dPt>
          <c:dPt>
            <c:idx val="2"/>
            <c:bubble3D val="0"/>
            <c:spPr>
              <a:solidFill>
                <a:srgbClr val="9F54E7"/>
              </a:solidFill>
              <a:ln w="19050">
                <a:noFill/>
              </a:ln>
              <a:effectLst/>
            </c:spPr>
            <c:extLst>
              <c:ext xmlns:c16="http://schemas.microsoft.com/office/drawing/2014/chart" uri="{C3380CC4-5D6E-409C-BE32-E72D297353CC}">
                <c16:uniqueId val="{00000005-E78A-4238-84D1-E5C5B278004B}"/>
              </c:ext>
            </c:extLst>
          </c:dPt>
          <c:dPt>
            <c:idx val="3"/>
            <c:bubble3D val="0"/>
            <c:spPr>
              <a:solidFill>
                <a:srgbClr val="7592DC"/>
              </a:solidFill>
              <a:ln w="19050">
                <a:noFill/>
              </a:ln>
              <a:effectLst/>
            </c:spPr>
            <c:extLst>
              <c:ext xmlns:c16="http://schemas.microsoft.com/office/drawing/2014/chart" uri="{C3380CC4-5D6E-409C-BE32-E72D297353CC}">
                <c16:uniqueId val="{00000007-E78A-4238-84D1-E5C5B278004B}"/>
              </c:ext>
            </c:extLst>
          </c:dPt>
          <c:dPt>
            <c:idx val="4"/>
            <c:bubble3D val="0"/>
            <c:spPr>
              <a:solidFill>
                <a:srgbClr val="D47FDC"/>
              </a:solidFill>
              <a:ln w="19050">
                <a:noFill/>
              </a:ln>
              <a:effectLst/>
            </c:spPr>
            <c:extLst>
              <c:ext xmlns:c16="http://schemas.microsoft.com/office/drawing/2014/chart" uri="{C3380CC4-5D6E-409C-BE32-E72D297353CC}">
                <c16:uniqueId val="{00000009-E78A-4238-84D1-E5C5B278004B}"/>
              </c:ext>
            </c:extLst>
          </c:dPt>
          <c:dPt>
            <c:idx val="5"/>
            <c:bubble3D val="0"/>
            <c:spPr>
              <a:solidFill>
                <a:srgbClr val="1BA2FE"/>
              </a:solidFill>
              <a:ln w="19050">
                <a:noFill/>
              </a:ln>
              <a:effectLst/>
            </c:spPr>
            <c:extLst>
              <c:ext xmlns:c16="http://schemas.microsoft.com/office/drawing/2014/chart" uri="{C3380CC4-5D6E-409C-BE32-E72D297353CC}">
                <c16:uniqueId val="{0000000B-E78A-4238-84D1-E5C5B278004B}"/>
              </c:ext>
            </c:extLst>
          </c:dPt>
          <c:dPt>
            <c:idx val="6"/>
            <c:bubble3D val="0"/>
            <c:spPr>
              <a:solidFill>
                <a:srgbClr val="642DD2"/>
              </a:solidFill>
              <a:ln w="19050">
                <a:noFill/>
              </a:ln>
              <a:effectLst/>
            </c:spPr>
            <c:extLst>
              <c:ext xmlns:c16="http://schemas.microsoft.com/office/drawing/2014/chart" uri="{C3380CC4-5D6E-409C-BE32-E72D297353CC}">
                <c16:uniqueId val="{0000000D-E78A-4238-84D1-E5C5B278004B}"/>
              </c:ext>
            </c:extLst>
          </c:dPt>
          <c:dLbls>
            <c:dLbl>
              <c:idx val="2"/>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78A-4238-84D1-E5C5B278004B}"/>
                </c:ext>
              </c:extLst>
            </c:dLbl>
            <c:dLbl>
              <c:idx val="4"/>
              <c:tx>
                <c:rich>
                  <a:bodyPr/>
                  <a:lstStyle/>
                  <a:p>
                    <a:r>
                      <a:rPr lang="en-US"/>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78A-4238-84D1-E5C5B278004B}"/>
                </c:ext>
              </c:extLst>
            </c:dLbl>
            <c:dLbl>
              <c:idx val="6"/>
              <c:tx>
                <c:rich>
                  <a:bodyPr/>
                  <a:lstStyle/>
                  <a:p>
                    <a:r>
                      <a:rPr lang="en-US"/>
                      <a:t>20%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78A-4238-84D1-E5C5B278004B}"/>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0.09</c:v>
                </c:pt>
                <c:pt idx="1">
                  <c:v>0.1</c:v>
                </c:pt>
                <c:pt idx="2">
                  <c:v>0.16</c:v>
                </c:pt>
                <c:pt idx="3">
                  <c:v>0.09</c:v>
                </c:pt>
                <c:pt idx="4">
                  <c:v>0.13</c:v>
                </c:pt>
                <c:pt idx="5">
                  <c:v>0.23</c:v>
                </c:pt>
                <c:pt idx="6">
                  <c:v>0.2</c:v>
                </c:pt>
              </c:numCache>
            </c:numRef>
          </c:val>
          <c:extLst>
            <c:ext xmlns:c16="http://schemas.microsoft.com/office/drawing/2014/chart" uri="{C3380CC4-5D6E-409C-BE32-E72D297353CC}">
              <c16:uniqueId val="{0000000E-E78A-4238-84D1-E5C5B278004B}"/>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945602901178604E-2"/>
          <c:y val="0"/>
          <c:w val="0.76816213476488604"/>
          <c:h val="0.89795596249130805"/>
        </c:manualLayout>
      </c:layout>
      <c:barChart>
        <c:barDir val="col"/>
        <c:grouping val="percentStacked"/>
        <c:varyColors val="0"/>
        <c:ser>
          <c:idx val="0"/>
          <c:order val="0"/>
          <c:tx>
            <c:strRef>
              <c:f>Sheet1!$B$1</c:f>
              <c:strCache>
                <c:ptCount val="1"/>
                <c:pt idx="0">
                  <c:v>In a committed relationship</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c:v>
                </c:pt>
                <c:pt idx="1">
                  <c:v>5th</c:v>
                </c:pt>
                <c:pt idx="2">
                  <c:v>10th</c:v>
                </c:pt>
                <c:pt idx="3">
                  <c:v>15th</c:v>
                </c:pt>
                <c:pt idx="4">
                  <c:v>20th</c:v>
                </c:pt>
                <c:pt idx="5">
                  <c:v>25th</c:v>
                </c:pt>
                <c:pt idx="6">
                  <c:v>30th</c:v>
                </c:pt>
                <c:pt idx="7">
                  <c:v>35th</c:v>
                </c:pt>
                <c:pt idx="8">
                  <c:v>40th</c:v>
                </c:pt>
              </c:strCache>
            </c:strRef>
          </c:cat>
          <c:val>
            <c:numRef>
              <c:f>Sheet1!$B$2:$B$10</c:f>
              <c:numCache>
                <c:formatCode>0%</c:formatCode>
                <c:ptCount val="9"/>
                <c:pt idx="0">
                  <c:v>0.56000000000000005</c:v>
                </c:pt>
                <c:pt idx="1">
                  <c:v>0.82</c:v>
                </c:pt>
                <c:pt idx="2">
                  <c:v>0.88</c:v>
                </c:pt>
                <c:pt idx="3">
                  <c:v>0.9</c:v>
                </c:pt>
                <c:pt idx="4">
                  <c:v>0.9</c:v>
                </c:pt>
                <c:pt idx="5">
                  <c:v>0.88</c:v>
                </c:pt>
                <c:pt idx="6">
                  <c:v>0.85</c:v>
                </c:pt>
                <c:pt idx="7">
                  <c:v>0.87</c:v>
                </c:pt>
                <c:pt idx="8">
                  <c:v>0.89</c:v>
                </c:pt>
              </c:numCache>
            </c:numRef>
          </c:val>
          <c:extLst>
            <c:ext xmlns:c16="http://schemas.microsoft.com/office/drawing/2014/chart" uri="{C3380CC4-5D6E-409C-BE32-E72D297353CC}">
              <c16:uniqueId val="{00000000-56B2-413D-AFFE-F21F8EF38B05}"/>
            </c:ext>
          </c:extLst>
        </c:ser>
        <c:ser>
          <c:idx val="1"/>
          <c:order val="1"/>
          <c:tx>
            <c:strRef>
              <c:f>Sheet1!$C$1</c:f>
              <c:strCache>
                <c:ptCount val="1"/>
                <c:pt idx="0">
                  <c:v>Single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c:v>
                </c:pt>
                <c:pt idx="1">
                  <c:v>5th</c:v>
                </c:pt>
                <c:pt idx="2">
                  <c:v>10th</c:v>
                </c:pt>
                <c:pt idx="3">
                  <c:v>15th</c:v>
                </c:pt>
                <c:pt idx="4">
                  <c:v>20th</c:v>
                </c:pt>
                <c:pt idx="5">
                  <c:v>25th</c:v>
                </c:pt>
                <c:pt idx="6">
                  <c:v>30th</c:v>
                </c:pt>
                <c:pt idx="7">
                  <c:v>35th</c:v>
                </c:pt>
                <c:pt idx="8">
                  <c:v>40th</c:v>
                </c:pt>
              </c:strCache>
            </c:strRef>
          </c:cat>
          <c:val>
            <c:numRef>
              <c:f>Sheet1!$C$2:$C$10</c:f>
              <c:numCache>
                <c:formatCode>0%</c:formatCode>
                <c:ptCount val="9"/>
                <c:pt idx="0">
                  <c:v>0.44</c:v>
                </c:pt>
                <c:pt idx="1">
                  <c:v>0.18</c:v>
                </c:pt>
                <c:pt idx="2">
                  <c:v>0.12</c:v>
                </c:pt>
                <c:pt idx="3">
                  <c:v>0.1</c:v>
                </c:pt>
                <c:pt idx="4">
                  <c:v>0.1</c:v>
                </c:pt>
                <c:pt idx="5">
                  <c:v>0.12</c:v>
                </c:pt>
                <c:pt idx="6">
                  <c:v>0.15</c:v>
                </c:pt>
                <c:pt idx="7">
                  <c:v>0.13</c:v>
                </c:pt>
                <c:pt idx="8">
                  <c:v>0.11</c:v>
                </c:pt>
              </c:numCache>
            </c:numRef>
          </c:val>
          <c:extLst>
            <c:ext xmlns:c16="http://schemas.microsoft.com/office/drawing/2014/chart" uri="{C3380CC4-5D6E-409C-BE32-E72D297353CC}">
              <c16:uniqueId val="{00000001-56B2-413D-AFFE-F21F8EF38B05}"/>
            </c:ext>
          </c:extLst>
        </c:ser>
        <c:dLbls>
          <c:dLblPos val="ctr"/>
          <c:showLegendKey val="0"/>
          <c:showVal val="1"/>
          <c:showCatName val="0"/>
          <c:showSerName val="0"/>
          <c:showPercent val="0"/>
          <c:showBubbleSize val="0"/>
        </c:dLbls>
        <c:gapWidth val="100"/>
        <c:overlap val="100"/>
        <c:axId val="235754704"/>
        <c:axId val="235764688"/>
      </c:barChart>
      <c:catAx>
        <c:axId val="235754704"/>
        <c:scaling>
          <c:orientation val="minMax"/>
        </c:scaling>
        <c:delete val="1"/>
        <c:axPos val="b"/>
        <c:numFmt formatCode="General" sourceLinked="1"/>
        <c:majorTickMark val="out"/>
        <c:minorTickMark val="none"/>
        <c:tickLblPos val="nextTo"/>
        <c:crossAx val="235764688"/>
        <c:crosses val="autoZero"/>
        <c:auto val="1"/>
        <c:lblAlgn val="ctr"/>
        <c:lblOffset val="100"/>
        <c:noMultiLvlLbl val="0"/>
      </c:catAx>
      <c:valAx>
        <c:axId val="235764688"/>
        <c:scaling>
          <c:orientation val="minMax"/>
          <c:min val="0"/>
        </c:scaling>
        <c:delete val="1"/>
        <c:axPos val="l"/>
        <c:majorGridlines>
          <c:spPr>
            <a:ln w="9525" cap="flat" cmpd="sng" algn="ctr">
              <a:noFill/>
              <a:round/>
            </a:ln>
            <a:effectLst/>
          </c:spPr>
        </c:majorGridlines>
        <c:numFmt formatCode="0%" sourceLinked="1"/>
        <c:majorTickMark val="out"/>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98010540913008"/>
          <c:y val="5.2057475593504036E-2"/>
          <c:w val="0.85449956922731662"/>
          <c:h val="0.8162419851039142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trendline>
            <c:spPr>
              <a:ln w="38100" cap="rnd">
                <a:solidFill>
                  <a:schemeClr val="tx2"/>
                </a:solidFill>
                <a:prstDash val="solid"/>
              </a:ln>
              <a:effectLst/>
            </c:spPr>
            <c:trendlineType val="linear"/>
            <c:dispRSqr val="0"/>
            <c:dispEq val="0"/>
          </c:trendline>
          <c:cat>
            <c:strRef>
              <c:f>Sheet1!$A$2:$A$6</c:f>
              <c:strCache>
                <c:ptCount val="5"/>
                <c:pt idx="0">
                  <c:v>Less than 150k</c:v>
                </c:pt>
                <c:pt idx="1">
                  <c:v>150k - 250k</c:v>
                </c:pt>
                <c:pt idx="2">
                  <c:v>250k - 500k</c:v>
                </c:pt>
                <c:pt idx="3">
                  <c:v>500k - 1m</c:v>
                </c:pt>
                <c:pt idx="4">
                  <c:v>More than 1m</c:v>
                </c:pt>
              </c:strCache>
            </c:strRef>
          </c:cat>
          <c:val>
            <c:numRef>
              <c:f>Sheet1!$B$2:$B$6</c:f>
              <c:numCache>
                <c:formatCode>General</c:formatCode>
                <c:ptCount val="5"/>
                <c:pt idx="0">
                  <c:v>3.6</c:v>
                </c:pt>
                <c:pt idx="1">
                  <c:v>3.7</c:v>
                </c:pt>
                <c:pt idx="2">
                  <c:v>3.8</c:v>
                </c:pt>
                <c:pt idx="3">
                  <c:v>3.9</c:v>
                </c:pt>
                <c:pt idx="4">
                  <c:v>4</c:v>
                </c:pt>
              </c:numCache>
            </c:numRef>
          </c:val>
          <c:extLst>
            <c:ext xmlns:c16="http://schemas.microsoft.com/office/drawing/2014/chart" uri="{C3380CC4-5D6E-409C-BE32-E72D297353CC}">
              <c16:uniqueId val="{00000000-A5F0-45C3-A91F-9A08559903E4}"/>
            </c:ext>
          </c:extLst>
        </c:ser>
        <c:dLbls>
          <c:showLegendKey val="0"/>
          <c:showVal val="0"/>
          <c:showCatName val="0"/>
          <c:showSerName val="0"/>
          <c:showPercent val="0"/>
          <c:showBubbleSize val="0"/>
        </c:dLbls>
        <c:gapWidth val="219"/>
        <c:overlap val="-27"/>
        <c:axId val="554250047"/>
        <c:axId val="554252543"/>
      </c:barChart>
      <c:catAx>
        <c:axId val="5542500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554252543"/>
        <c:crosses val="autoZero"/>
        <c:auto val="1"/>
        <c:lblAlgn val="ctr"/>
        <c:lblOffset val="100"/>
        <c:noMultiLvlLbl val="0"/>
      </c:catAx>
      <c:valAx>
        <c:axId val="554252543"/>
        <c:scaling>
          <c:orientation val="minMax"/>
          <c:max val="5"/>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0">
                    <a:solidFill>
                      <a:schemeClr val="bg1"/>
                    </a:solidFill>
                  </a:rPr>
                  <a:t>Life Satisfaction</a:t>
                </a:r>
              </a:p>
            </c:rich>
          </c:tx>
          <c:layout>
            <c:manualLayout>
              <c:xMode val="edge"/>
              <c:yMode val="edge"/>
              <c:x val="3.414634190059973E-2"/>
              <c:y val="0.1846418141735349"/>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554250047"/>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33780749106742"/>
          <c:y val="0"/>
          <c:w val="0.61375488824618163"/>
          <c:h val="0.89795596249130805"/>
        </c:manualLayout>
      </c:layout>
      <c:barChart>
        <c:barDir val="col"/>
        <c:grouping val="stacked"/>
        <c:varyColors val="0"/>
        <c:ser>
          <c:idx val="0"/>
          <c:order val="0"/>
          <c:tx>
            <c:strRef>
              <c:f>Sheet1!$B$1</c:f>
              <c:strCache>
                <c:ptCount val="1"/>
                <c:pt idx="0">
                  <c:v>Finance</c:v>
                </c:pt>
              </c:strCache>
            </c:strRef>
          </c:tx>
          <c:spPr>
            <a:solidFill>
              <a:schemeClr val="accent5"/>
            </a:solidFill>
            <a:ln>
              <a:noFill/>
            </a:ln>
            <a:effectLst/>
          </c:spPr>
          <c:invertIfNegative val="0"/>
          <c:dLbls>
            <c:dLbl>
              <c:idx val="0"/>
              <c:dLblPos val="ctr"/>
              <c:showLegendKey val="0"/>
              <c:showVal val="1"/>
              <c:showCatName val="0"/>
              <c:showSerName val="0"/>
              <c:showPercent val="0"/>
              <c:showBubbleSize val="0"/>
              <c:extLst>
                <c:ext xmlns:c15="http://schemas.microsoft.com/office/drawing/2012/chart" uri="{CE6537A1-D6FC-4f65-9D91-7224C49458BB}">
                  <c15:layout>
                    <c:manualLayout>
                      <c:w val="0.22611475006240023"/>
                      <c:h val="0.12689402117427553"/>
                    </c:manualLayout>
                  </c15:layout>
                </c:ext>
                <c:ext xmlns:c16="http://schemas.microsoft.com/office/drawing/2014/chart" uri="{C3380CC4-5D6E-409C-BE32-E72D297353CC}">
                  <c16:uniqueId val="{0000000B-EFEC-4A7D-ABF8-1F1B392196C8}"/>
                </c:ext>
              </c:extLst>
            </c:dLbl>
            <c:dLbl>
              <c:idx val="1"/>
              <c:dLblPos val="ctr"/>
              <c:showLegendKey val="0"/>
              <c:showVal val="1"/>
              <c:showCatName val="0"/>
              <c:showSerName val="0"/>
              <c:showPercent val="0"/>
              <c:showBubbleSize val="0"/>
              <c:extLst>
                <c:ext xmlns:c15="http://schemas.microsoft.com/office/drawing/2012/chart" uri="{CE6537A1-D6FC-4f65-9D91-7224C49458BB}">
                  <c15:layout>
                    <c:manualLayout>
                      <c:w val="0.23693363762519454"/>
                      <c:h val="0.12689402117427553"/>
                    </c:manualLayout>
                  </c15:layout>
                </c:ext>
                <c:ext xmlns:c16="http://schemas.microsoft.com/office/drawing/2014/chart" uri="{C3380CC4-5D6E-409C-BE32-E72D297353CC}">
                  <c16:uniqueId val="{0000000C-EFEC-4A7D-ABF8-1F1B392196C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Sheet1!$B$2:$B$3</c:f>
              <c:numCache>
                <c:formatCode>0%</c:formatCode>
                <c:ptCount val="2"/>
                <c:pt idx="0">
                  <c:v>0.36</c:v>
                </c:pt>
                <c:pt idx="1">
                  <c:v>0.26</c:v>
                </c:pt>
              </c:numCache>
            </c:numRef>
          </c:val>
          <c:extLst>
            <c:ext xmlns:c16="http://schemas.microsoft.com/office/drawing/2014/chart" uri="{C3380CC4-5D6E-409C-BE32-E72D297353CC}">
              <c16:uniqueId val="{00000000-EFEC-4A7D-ABF8-1F1B392196C8}"/>
            </c:ext>
          </c:extLst>
        </c:ser>
        <c:ser>
          <c:idx val="1"/>
          <c:order val="1"/>
          <c:tx>
            <c:strRef>
              <c:f>Sheet1!$C$1</c:f>
              <c:strCache>
                <c:ptCount val="1"/>
                <c:pt idx="0">
                  <c:v>Consulting</c:v>
                </c:pt>
              </c:strCache>
            </c:strRef>
          </c:tx>
          <c:spPr>
            <a:solidFill>
              <a:schemeClr val="accent2"/>
            </a:solidFill>
            <a:ln>
              <a:noFill/>
            </a:ln>
            <a:effectLst/>
          </c:spPr>
          <c:invertIfNegative val="0"/>
          <c:dLbls>
            <c:dLbl>
              <c:idx val="0"/>
              <c:dLblPos val="ctr"/>
              <c:showLegendKey val="0"/>
              <c:showVal val="1"/>
              <c:showCatName val="0"/>
              <c:showSerName val="0"/>
              <c:showPercent val="0"/>
              <c:showBubbleSize val="0"/>
              <c:extLst>
                <c:ext xmlns:c15="http://schemas.microsoft.com/office/drawing/2012/chart" uri="{CE6537A1-D6FC-4f65-9D91-7224C49458BB}">
                  <c15:layout>
                    <c:manualLayout>
                      <c:w val="0.22611475006240023"/>
                      <c:h val="0.12689402117427553"/>
                    </c:manualLayout>
                  </c15:layout>
                </c:ext>
                <c:ext xmlns:c16="http://schemas.microsoft.com/office/drawing/2014/chart" uri="{C3380CC4-5D6E-409C-BE32-E72D297353CC}">
                  <c16:uniqueId val="{00000009-EFEC-4A7D-ABF8-1F1B392196C8}"/>
                </c:ext>
              </c:extLst>
            </c:dLbl>
            <c:dLbl>
              <c:idx val="1"/>
              <c:dLblPos val="ctr"/>
              <c:showLegendKey val="0"/>
              <c:showVal val="1"/>
              <c:showCatName val="0"/>
              <c:showSerName val="0"/>
              <c:showPercent val="0"/>
              <c:showBubbleSize val="0"/>
              <c:extLst>
                <c:ext xmlns:c15="http://schemas.microsoft.com/office/drawing/2012/chart" uri="{CE6537A1-D6FC-4f65-9D91-7224C49458BB}">
                  <c15:layout>
                    <c:manualLayout>
                      <c:w val="0.23693363762519454"/>
                      <c:h val="0.12689402117427553"/>
                    </c:manualLayout>
                  </c15:layout>
                </c:ext>
                <c:ext xmlns:c16="http://schemas.microsoft.com/office/drawing/2014/chart" uri="{C3380CC4-5D6E-409C-BE32-E72D297353CC}">
                  <c16:uniqueId val="{0000000A-EFEC-4A7D-ABF8-1F1B392196C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Sheet1!$C$2:$C$3</c:f>
              <c:numCache>
                <c:formatCode>0%</c:formatCode>
                <c:ptCount val="2"/>
                <c:pt idx="0">
                  <c:v>0.24</c:v>
                </c:pt>
                <c:pt idx="1">
                  <c:v>0.11</c:v>
                </c:pt>
              </c:numCache>
            </c:numRef>
          </c:val>
          <c:extLst>
            <c:ext xmlns:c16="http://schemas.microsoft.com/office/drawing/2014/chart" uri="{C3380CC4-5D6E-409C-BE32-E72D297353CC}">
              <c16:uniqueId val="{00000001-EFEC-4A7D-ABF8-1F1B392196C8}"/>
            </c:ext>
          </c:extLst>
        </c:ser>
        <c:ser>
          <c:idx val="2"/>
          <c:order val="2"/>
          <c:tx>
            <c:strRef>
              <c:f>Sheet1!$D$1</c:f>
              <c:strCache>
                <c:ptCount val="1"/>
                <c:pt idx="0">
                  <c:v>Tech</c:v>
                </c:pt>
              </c:strCache>
            </c:strRef>
          </c:tx>
          <c:spPr>
            <a:solidFill>
              <a:schemeClr val="tx2"/>
            </a:solidFill>
            <a:ln>
              <a:noFill/>
            </a:ln>
            <a:effectLst/>
          </c:spPr>
          <c:invertIfNegative val="0"/>
          <c:dLbls>
            <c:dLbl>
              <c:idx val="0"/>
              <c:dLblPos val="ctr"/>
              <c:showLegendKey val="0"/>
              <c:showVal val="1"/>
              <c:showCatName val="0"/>
              <c:showSerName val="0"/>
              <c:showPercent val="0"/>
              <c:showBubbleSize val="0"/>
              <c:extLst>
                <c:ext xmlns:c15="http://schemas.microsoft.com/office/drawing/2012/chart" uri="{CE6537A1-D6FC-4f65-9D91-7224C49458BB}">
                  <c15:layout>
                    <c:manualLayout>
                      <c:w val="0.2585714127507831"/>
                      <c:h val="0.12689402117427553"/>
                    </c:manualLayout>
                  </c15:layout>
                </c:ext>
                <c:ext xmlns:c16="http://schemas.microsoft.com/office/drawing/2014/chart" uri="{C3380CC4-5D6E-409C-BE32-E72D297353CC}">
                  <c16:uniqueId val="{00000007-EFEC-4A7D-ABF8-1F1B392196C8}"/>
                </c:ext>
              </c:extLst>
            </c:dLbl>
            <c:dLbl>
              <c:idx val="1"/>
              <c:dLblPos val="ctr"/>
              <c:showLegendKey val="0"/>
              <c:showVal val="1"/>
              <c:showCatName val="0"/>
              <c:showSerName val="0"/>
              <c:showPercent val="0"/>
              <c:showBubbleSize val="0"/>
              <c:extLst>
                <c:ext xmlns:c15="http://schemas.microsoft.com/office/drawing/2012/chart" uri="{CE6537A1-D6FC-4f65-9D91-7224C49458BB}">
                  <c15:layout>
                    <c:manualLayout>
                      <c:w val="0.2585714127507831"/>
                      <c:h val="0.12689402117427553"/>
                    </c:manualLayout>
                  </c15:layout>
                </c:ext>
                <c:ext xmlns:c16="http://schemas.microsoft.com/office/drawing/2014/chart" uri="{C3380CC4-5D6E-409C-BE32-E72D297353CC}">
                  <c16:uniqueId val="{00000008-EFEC-4A7D-ABF8-1F1B392196C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Sheet1!$D$2:$D$3</c:f>
              <c:numCache>
                <c:formatCode>0%</c:formatCode>
                <c:ptCount val="2"/>
                <c:pt idx="0">
                  <c:v>0.1</c:v>
                </c:pt>
                <c:pt idx="1">
                  <c:v>0.28000000000000003</c:v>
                </c:pt>
              </c:numCache>
            </c:numRef>
          </c:val>
          <c:extLst>
            <c:ext xmlns:c16="http://schemas.microsoft.com/office/drawing/2014/chart" uri="{C3380CC4-5D6E-409C-BE32-E72D297353CC}">
              <c16:uniqueId val="{00000002-EFEC-4A7D-ABF8-1F1B392196C8}"/>
            </c:ext>
          </c:extLst>
        </c:ser>
        <c:ser>
          <c:idx val="3"/>
          <c:order val="3"/>
          <c:tx>
            <c:strRef>
              <c:f>Sheet1!$E$1</c:f>
              <c:strCache>
                <c:ptCount val="1"/>
                <c:pt idx="0">
                  <c:v>Healthcare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Sheet1!$E$2:$E$3</c:f>
              <c:numCache>
                <c:formatCode>0%</c:formatCode>
                <c:ptCount val="2"/>
                <c:pt idx="0">
                  <c:v>0.06</c:v>
                </c:pt>
                <c:pt idx="1">
                  <c:v>7.0000000000000007E-2</c:v>
                </c:pt>
              </c:numCache>
            </c:numRef>
          </c:val>
          <c:extLst>
            <c:ext xmlns:c16="http://schemas.microsoft.com/office/drawing/2014/chart" uri="{C3380CC4-5D6E-409C-BE32-E72D297353CC}">
              <c16:uniqueId val="{00000003-EFEC-4A7D-ABF8-1F1B392196C8}"/>
            </c:ext>
          </c:extLst>
        </c:ser>
        <c:ser>
          <c:idx val="4"/>
          <c:order val="4"/>
          <c:tx>
            <c:strRef>
              <c:f>Sheet1!$F$1</c:f>
              <c:strCache>
                <c:ptCount val="1"/>
                <c:pt idx="0">
                  <c:v>Everything else</c:v>
                </c:pt>
              </c:strCache>
            </c:strRef>
          </c:tx>
          <c:spPr>
            <a:solidFill>
              <a:schemeClr val="accent6"/>
            </a:solidFill>
            <a:ln>
              <a:noFill/>
            </a:ln>
            <a:effectLst/>
          </c:spPr>
          <c:invertIfNegative val="0"/>
          <c:dLbls>
            <c:dLbl>
              <c:idx val="0"/>
              <c:dLblPos val="ctr"/>
              <c:showLegendKey val="0"/>
              <c:showVal val="1"/>
              <c:showCatName val="0"/>
              <c:showSerName val="0"/>
              <c:showPercent val="0"/>
              <c:showBubbleSize val="0"/>
              <c:extLst>
                <c:ext xmlns:c15="http://schemas.microsoft.com/office/drawing/2012/chart" uri="{CE6537A1-D6FC-4f65-9D91-7224C49458BB}">
                  <c15:layout>
                    <c:manualLayout>
                      <c:w val="0.24775252518798882"/>
                      <c:h val="0.12689402117427553"/>
                    </c:manualLayout>
                  </c15:layout>
                </c:ext>
                <c:ext xmlns:c16="http://schemas.microsoft.com/office/drawing/2014/chart" uri="{C3380CC4-5D6E-409C-BE32-E72D297353CC}">
                  <c16:uniqueId val="{00000005-EFEC-4A7D-ABF8-1F1B392196C8}"/>
                </c:ext>
              </c:extLst>
            </c:dLbl>
            <c:dLbl>
              <c:idx val="1"/>
              <c:dLblPos val="ctr"/>
              <c:showLegendKey val="0"/>
              <c:showVal val="1"/>
              <c:showCatName val="0"/>
              <c:showSerName val="0"/>
              <c:showPercent val="0"/>
              <c:showBubbleSize val="0"/>
              <c:extLst>
                <c:ext xmlns:c15="http://schemas.microsoft.com/office/drawing/2012/chart" uri="{CE6537A1-D6FC-4f65-9D91-7224C49458BB}">
                  <c15:layout>
                    <c:manualLayout>
                      <c:w val="0.24775252518798882"/>
                      <c:h val="0.12689402117427553"/>
                    </c:manualLayout>
                  </c15:layout>
                </c:ext>
                <c:ext xmlns:c16="http://schemas.microsoft.com/office/drawing/2014/chart" uri="{C3380CC4-5D6E-409C-BE32-E72D297353CC}">
                  <c16:uniqueId val="{00000006-EFEC-4A7D-ABF8-1F1B392196C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Sheet1!$F$2:$F$3</c:f>
              <c:numCache>
                <c:formatCode>0%</c:formatCode>
                <c:ptCount val="2"/>
                <c:pt idx="0">
                  <c:v>0.24</c:v>
                </c:pt>
                <c:pt idx="1">
                  <c:v>0.28000000000000003</c:v>
                </c:pt>
              </c:numCache>
            </c:numRef>
          </c:val>
          <c:extLst>
            <c:ext xmlns:c16="http://schemas.microsoft.com/office/drawing/2014/chart" uri="{C3380CC4-5D6E-409C-BE32-E72D297353CC}">
              <c16:uniqueId val="{00000004-EFEC-4A7D-ABF8-1F1B392196C8}"/>
            </c:ext>
          </c:extLst>
        </c:ser>
        <c:dLbls>
          <c:dLblPos val="ctr"/>
          <c:showLegendKey val="0"/>
          <c:showVal val="1"/>
          <c:showCatName val="0"/>
          <c:showSerName val="0"/>
          <c:showPercent val="0"/>
          <c:showBubbleSize val="0"/>
        </c:dLbls>
        <c:gapWidth val="48"/>
        <c:overlap val="100"/>
        <c:axId val="235754704"/>
        <c:axId val="235764688"/>
      </c:barChart>
      <c:catAx>
        <c:axId val="235754704"/>
        <c:scaling>
          <c:orientation val="minMax"/>
        </c:scaling>
        <c:delete val="1"/>
        <c:axPos val="b"/>
        <c:numFmt formatCode="General" sourceLinked="1"/>
        <c:majorTickMark val="none"/>
        <c:minorTickMark val="none"/>
        <c:tickLblPos val="nextTo"/>
        <c:crossAx val="235764688"/>
        <c:crosses val="autoZero"/>
        <c:auto val="1"/>
        <c:lblAlgn val="ctr"/>
        <c:lblOffset val="100"/>
        <c:noMultiLvlLbl val="0"/>
      </c:catAx>
      <c:valAx>
        <c:axId val="235764688"/>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982034005427245"/>
          <c:y val="0"/>
          <c:w val="0.76816213476488604"/>
          <c:h val="0.89795596249130805"/>
        </c:manualLayout>
      </c:layout>
      <c:barChart>
        <c:barDir val="col"/>
        <c:grouping val="stacked"/>
        <c:varyColors val="0"/>
        <c:ser>
          <c:idx val="0"/>
          <c:order val="0"/>
          <c:tx>
            <c:strRef>
              <c:f>Sheet1!$B$1</c:f>
              <c:strCache>
                <c:ptCount val="1"/>
                <c:pt idx="0">
                  <c:v>Finance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Sheet1!$B$2:$B$3</c:f>
              <c:numCache>
                <c:formatCode>0%</c:formatCode>
                <c:ptCount val="2"/>
                <c:pt idx="0">
                  <c:v>0.35</c:v>
                </c:pt>
                <c:pt idx="1">
                  <c:v>0.23</c:v>
                </c:pt>
              </c:numCache>
            </c:numRef>
          </c:val>
          <c:extLst>
            <c:ext xmlns:c16="http://schemas.microsoft.com/office/drawing/2014/chart" uri="{C3380CC4-5D6E-409C-BE32-E72D297353CC}">
              <c16:uniqueId val="{00000000-B724-486B-B9CB-A9AC0E680058}"/>
            </c:ext>
          </c:extLst>
        </c:ser>
        <c:ser>
          <c:idx val="1"/>
          <c:order val="1"/>
          <c:tx>
            <c:strRef>
              <c:f>Sheet1!$C$1</c:f>
              <c:strCache>
                <c:ptCount val="1"/>
                <c:pt idx="0">
                  <c:v>Consulting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Sheet1!$C$2:$C$3</c:f>
              <c:numCache>
                <c:formatCode>0%</c:formatCode>
                <c:ptCount val="2"/>
                <c:pt idx="0">
                  <c:v>0.24</c:v>
                </c:pt>
                <c:pt idx="1">
                  <c:v>0.08</c:v>
                </c:pt>
              </c:numCache>
            </c:numRef>
          </c:val>
          <c:extLst>
            <c:ext xmlns:c16="http://schemas.microsoft.com/office/drawing/2014/chart" uri="{C3380CC4-5D6E-409C-BE32-E72D297353CC}">
              <c16:uniqueId val="{00000001-B724-486B-B9CB-A9AC0E680058}"/>
            </c:ext>
          </c:extLst>
        </c:ser>
        <c:ser>
          <c:idx val="2"/>
          <c:order val="2"/>
          <c:tx>
            <c:strRef>
              <c:f>Sheet1!$D$1</c:f>
              <c:strCache>
                <c:ptCount val="1"/>
                <c:pt idx="0">
                  <c:v>Tech</c:v>
                </c:pt>
              </c:strCache>
            </c:strRef>
          </c:tx>
          <c:spPr>
            <a:solidFill>
              <a:schemeClr val="tx2"/>
            </a:solidFill>
            <a:ln>
              <a:noFill/>
            </a:ln>
            <a:effectLst/>
          </c:spPr>
          <c:invertIfNegative val="0"/>
          <c:dLbls>
            <c:dLbl>
              <c:idx val="0"/>
              <c:dLblPos val="ctr"/>
              <c:showLegendKey val="0"/>
              <c:showVal val="1"/>
              <c:showCatName val="0"/>
              <c:showSerName val="0"/>
              <c:showPercent val="0"/>
              <c:showBubbleSize val="0"/>
              <c:extLst>
                <c:ext xmlns:c15="http://schemas.microsoft.com/office/drawing/2012/chart" uri="{CE6537A1-D6FC-4f65-9D91-7224C49458BB}">
                  <c15:layout>
                    <c:manualLayout>
                      <c:w val="0.24101509648482938"/>
                      <c:h val="0.12615819517855353"/>
                    </c:manualLayout>
                  </c15:layout>
                </c:ext>
                <c:ext xmlns:c16="http://schemas.microsoft.com/office/drawing/2014/chart" uri="{C3380CC4-5D6E-409C-BE32-E72D297353CC}">
                  <c16:uniqueId val="{00000007-B724-486B-B9CB-A9AC0E680058}"/>
                </c:ext>
              </c:extLst>
            </c:dLbl>
            <c:dLbl>
              <c:idx val="1"/>
              <c:dLblPos val="ctr"/>
              <c:showLegendKey val="0"/>
              <c:showVal val="1"/>
              <c:showCatName val="0"/>
              <c:showSerName val="0"/>
              <c:showPercent val="0"/>
              <c:showBubbleSize val="0"/>
              <c:extLst>
                <c:ext xmlns:c15="http://schemas.microsoft.com/office/drawing/2012/chart" uri="{CE6537A1-D6FC-4f65-9D91-7224C49458BB}">
                  <c15:layout>
                    <c:manualLayout>
                      <c:w val="0.24639489774565146"/>
                      <c:h val="0.12615819517855353"/>
                    </c:manualLayout>
                  </c15:layout>
                </c:ext>
                <c:ext xmlns:c16="http://schemas.microsoft.com/office/drawing/2014/chart" uri="{C3380CC4-5D6E-409C-BE32-E72D297353CC}">
                  <c16:uniqueId val="{00000008-B724-486B-B9CB-A9AC0E68005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Sheet1!$D$2:$D$3</c:f>
              <c:numCache>
                <c:formatCode>0%</c:formatCode>
                <c:ptCount val="2"/>
                <c:pt idx="0">
                  <c:v>0.12</c:v>
                </c:pt>
                <c:pt idx="1">
                  <c:v>0.25</c:v>
                </c:pt>
              </c:numCache>
            </c:numRef>
          </c:val>
          <c:extLst>
            <c:ext xmlns:c16="http://schemas.microsoft.com/office/drawing/2014/chart" uri="{C3380CC4-5D6E-409C-BE32-E72D297353CC}">
              <c16:uniqueId val="{00000002-B724-486B-B9CB-A9AC0E680058}"/>
            </c:ext>
          </c:extLst>
        </c:ser>
        <c:ser>
          <c:idx val="3"/>
          <c:order val="3"/>
          <c:tx>
            <c:strRef>
              <c:f>Sheet1!$E$1</c:f>
              <c:strCache>
                <c:ptCount val="1"/>
                <c:pt idx="0">
                  <c:v>Healthcare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Sheet1!$E$2:$E$3</c:f>
              <c:numCache>
                <c:formatCode>0%</c:formatCode>
                <c:ptCount val="2"/>
                <c:pt idx="0">
                  <c:v>0.05</c:v>
                </c:pt>
                <c:pt idx="1">
                  <c:v>0.1</c:v>
                </c:pt>
              </c:numCache>
            </c:numRef>
          </c:val>
          <c:extLst>
            <c:ext xmlns:c16="http://schemas.microsoft.com/office/drawing/2014/chart" uri="{C3380CC4-5D6E-409C-BE32-E72D297353CC}">
              <c16:uniqueId val="{00000003-B724-486B-B9CB-A9AC0E680058}"/>
            </c:ext>
          </c:extLst>
        </c:ser>
        <c:ser>
          <c:idx val="4"/>
          <c:order val="4"/>
          <c:tx>
            <c:strRef>
              <c:f>Sheet1!$F$1</c:f>
              <c:strCache>
                <c:ptCount val="1"/>
                <c:pt idx="0">
                  <c:v>Everything else</c:v>
                </c:pt>
              </c:strCache>
            </c:strRef>
          </c:tx>
          <c:spPr>
            <a:solidFill>
              <a:schemeClr val="accent6"/>
            </a:solidFill>
            <a:ln>
              <a:noFill/>
            </a:ln>
            <a:effectLst/>
          </c:spPr>
          <c:invertIfNegative val="0"/>
          <c:dLbls>
            <c:dLbl>
              <c:idx val="0"/>
              <c:dLblPos val="ctr"/>
              <c:showLegendKey val="0"/>
              <c:showVal val="1"/>
              <c:showCatName val="0"/>
              <c:showSerName val="0"/>
              <c:showPercent val="0"/>
              <c:showBubbleSize val="0"/>
              <c:extLst>
                <c:ext xmlns:c15="http://schemas.microsoft.com/office/drawing/2012/chart" uri="{CE6537A1-D6FC-4f65-9D91-7224C49458BB}">
                  <c15:layout>
                    <c:manualLayout>
                      <c:w val="0.25715450026729564"/>
                      <c:h val="0.12615819517855353"/>
                    </c:manualLayout>
                  </c15:layout>
                </c:ext>
                <c:ext xmlns:c16="http://schemas.microsoft.com/office/drawing/2014/chart" uri="{C3380CC4-5D6E-409C-BE32-E72D297353CC}">
                  <c16:uniqueId val="{00000005-B724-486B-B9CB-A9AC0E680058}"/>
                </c:ext>
              </c:extLst>
            </c:dLbl>
            <c:dLbl>
              <c:idx val="1"/>
              <c:dLblPos val="ctr"/>
              <c:showLegendKey val="0"/>
              <c:showVal val="1"/>
              <c:showCatName val="0"/>
              <c:showSerName val="0"/>
              <c:showPercent val="0"/>
              <c:showBubbleSize val="0"/>
              <c:extLst>
                <c:ext xmlns:c15="http://schemas.microsoft.com/office/drawing/2012/chart" uri="{CE6537A1-D6FC-4f65-9D91-7224C49458BB}">
                  <c15:layout>
                    <c:manualLayout>
                      <c:w val="0.22487569270236307"/>
                      <c:h val="0.12615819517855353"/>
                    </c:manualLayout>
                  </c15:layout>
                </c:ext>
                <c:ext xmlns:c16="http://schemas.microsoft.com/office/drawing/2014/chart" uri="{C3380CC4-5D6E-409C-BE32-E72D297353CC}">
                  <c16:uniqueId val="{00000006-B724-486B-B9CB-A9AC0E680058}"/>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Sheet1!$F$2:$F$3</c:f>
              <c:numCache>
                <c:formatCode>0%</c:formatCode>
                <c:ptCount val="2"/>
                <c:pt idx="0">
                  <c:v>0.24</c:v>
                </c:pt>
                <c:pt idx="1">
                  <c:v>0.34</c:v>
                </c:pt>
              </c:numCache>
            </c:numRef>
          </c:val>
          <c:extLst>
            <c:ext xmlns:c16="http://schemas.microsoft.com/office/drawing/2014/chart" uri="{C3380CC4-5D6E-409C-BE32-E72D297353CC}">
              <c16:uniqueId val="{00000004-B724-486B-B9CB-A9AC0E680058}"/>
            </c:ext>
          </c:extLst>
        </c:ser>
        <c:dLbls>
          <c:dLblPos val="ctr"/>
          <c:showLegendKey val="0"/>
          <c:showVal val="1"/>
          <c:showCatName val="0"/>
          <c:showSerName val="0"/>
          <c:showPercent val="0"/>
          <c:showBubbleSize val="0"/>
        </c:dLbls>
        <c:gapWidth val="48"/>
        <c:overlap val="100"/>
        <c:axId val="235754704"/>
        <c:axId val="235764688"/>
      </c:barChart>
      <c:catAx>
        <c:axId val="235754704"/>
        <c:scaling>
          <c:orientation val="minMax"/>
        </c:scaling>
        <c:delete val="1"/>
        <c:axPos val="b"/>
        <c:numFmt formatCode="General" sourceLinked="1"/>
        <c:majorTickMark val="none"/>
        <c:minorTickMark val="none"/>
        <c:tickLblPos val="nextTo"/>
        <c:crossAx val="235764688"/>
        <c:crosses val="autoZero"/>
        <c:auto val="1"/>
        <c:lblAlgn val="ctr"/>
        <c:lblOffset val="100"/>
        <c:noMultiLvlLbl val="0"/>
      </c:catAx>
      <c:valAx>
        <c:axId val="235764688"/>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763827092027843"/>
          <c:y val="0"/>
          <c:w val="0.76816213476488604"/>
          <c:h val="0.89795596249130805"/>
        </c:manualLayout>
      </c:layout>
      <c:barChart>
        <c:barDir val="col"/>
        <c:grouping val="stacked"/>
        <c:varyColors val="0"/>
        <c:ser>
          <c:idx val="0"/>
          <c:order val="0"/>
          <c:tx>
            <c:strRef>
              <c:f>Sheet1!$B$1</c:f>
              <c:strCache>
                <c:ptCount val="1"/>
                <c:pt idx="0">
                  <c:v>Finance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Sheet1!$B$2:$B$3</c:f>
              <c:numCache>
                <c:formatCode>0%</c:formatCode>
                <c:ptCount val="2"/>
                <c:pt idx="0">
                  <c:v>0.41</c:v>
                </c:pt>
                <c:pt idx="1">
                  <c:v>0.31</c:v>
                </c:pt>
              </c:numCache>
            </c:numRef>
          </c:val>
          <c:extLst>
            <c:ext xmlns:c16="http://schemas.microsoft.com/office/drawing/2014/chart" uri="{C3380CC4-5D6E-409C-BE32-E72D297353CC}">
              <c16:uniqueId val="{00000000-39FC-4A8B-ADAA-33BF92D42CC4}"/>
            </c:ext>
          </c:extLst>
        </c:ser>
        <c:ser>
          <c:idx val="1"/>
          <c:order val="1"/>
          <c:tx>
            <c:strRef>
              <c:f>Sheet1!$C$1</c:f>
              <c:strCache>
                <c:ptCount val="1"/>
                <c:pt idx="0">
                  <c:v>Consulting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Sheet1!$C$2:$C$3</c:f>
              <c:numCache>
                <c:formatCode>0%</c:formatCode>
                <c:ptCount val="2"/>
                <c:pt idx="0">
                  <c:v>0.22</c:v>
                </c:pt>
                <c:pt idx="1">
                  <c:v>0.06</c:v>
                </c:pt>
              </c:numCache>
            </c:numRef>
          </c:val>
          <c:extLst>
            <c:ext xmlns:c16="http://schemas.microsoft.com/office/drawing/2014/chart" uri="{C3380CC4-5D6E-409C-BE32-E72D297353CC}">
              <c16:uniqueId val="{00000001-39FC-4A8B-ADAA-33BF92D42CC4}"/>
            </c:ext>
          </c:extLst>
        </c:ser>
        <c:ser>
          <c:idx val="2"/>
          <c:order val="2"/>
          <c:tx>
            <c:strRef>
              <c:f>Sheet1!$D$1</c:f>
              <c:strCache>
                <c:ptCount val="1"/>
                <c:pt idx="0">
                  <c:v>Tech</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Sheet1!$D$2:$D$3</c:f>
              <c:numCache>
                <c:formatCode>0%</c:formatCode>
                <c:ptCount val="2"/>
                <c:pt idx="0">
                  <c:v>0.08</c:v>
                </c:pt>
                <c:pt idx="1">
                  <c:v>0.16</c:v>
                </c:pt>
              </c:numCache>
            </c:numRef>
          </c:val>
          <c:extLst>
            <c:ext xmlns:c16="http://schemas.microsoft.com/office/drawing/2014/chart" uri="{C3380CC4-5D6E-409C-BE32-E72D297353CC}">
              <c16:uniqueId val="{00000002-39FC-4A8B-ADAA-33BF92D42CC4}"/>
            </c:ext>
          </c:extLst>
        </c:ser>
        <c:ser>
          <c:idx val="3"/>
          <c:order val="3"/>
          <c:tx>
            <c:strRef>
              <c:f>Sheet1!$E$1</c:f>
              <c:strCache>
                <c:ptCount val="1"/>
                <c:pt idx="0">
                  <c:v>Healthcare</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Sheet1!$E$2:$E$3</c:f>
              <c:numCache>
                <c:formatCode>0%</c:formatCode>
                <c:ptCount val="2"/>
                <c:pt idx="0">
                  <c:v>0.05</c:v>
                </c:pt>
                <c:pt idx="1">
                  <c:v>0.1</c:v>
                </c:pt>
              </c:numCache>
            </c:numRef>
          </c:val>
          <c:extLst>
            <c:ext xmlns:c16="http://schemas.microsoft.com/office/drawing/2014/chart" uri="{C3380CC4-5D6E-409C-BE32-E72D297353CC}">
              <c16:uniqueId val="{00000003-39FC-4A8B-ADAA-33BF92D42CC4}"/>
            </c:ext>
          </c:extLst>
        </c:ser>
        <c:ser>
          <c:idx val="4"/>
          <c:order val="4"/>
          <c:tx>
            <c:strRef>
              <c:f>Sheet1!$F$1</c:f>
              <c:strCache>
                <c:ptCount val="1"/>
                <c:pt idx="0">
                  <c:v>Everything else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Sheet1!$F$2:$F$3</c:f>
              <c:numCache>
                <c:formatCode>0%</c:formatCode>
                <c:ptCount val="2"/>
                <c:pt idx="0">
                  <c:v>0.24</c:v>
                </c:pt>
                <c:pt idx="1">
                  <c:v>0.37</c:v>
                </c:pt>
              </c:numCache>
            </c:numRef>
          </c:val>
          <c:extLst>
            <c:ext xmlns:c16="http://schemas.microsoft.com/office/drawing/2014/chart" uri="{C3380CC4-5D6E-409C-BE32-E72D297353CC}">
              <c16:uniqueId val="{00000004-39FC-4A8B-ADAA-33BF92D42CC4}"/>
            </c:ext>
          </c:extLst>
        </c:ser>
        <c:dLbls>
          <c:dLblPos val="ctr"/>
          <c:showLegendKey val="0"/>
          <c:showVal val="1"/>
          <c:showCatName val="0"/>
          <c:showSerName val="0"/>
          <c:showPercent val="0"/>
          <c:showBubbleSize val="0"/>
        </c:dLbls>
        <c:gapWidth val="48"/>
        <c:overlap val="100"/>
        <c:axId val="235754704"/>
        <c:axId val="235764688"/>
      </c:barChart>
      <c:catAx>
        <c:axId val="235754704"/>
        <c:scaling>
          <c:orientation val="minMax"/>
        </c:scaling>
        <c:delete val="1"/>
        <c:axPos val="b"/>
        <c:numFmt formatCode="General" sourceLinked="1"/>
        <c:majorTickMark val="none"/>
        <c:minorTickMark val="none"/>
        <c:tickLblPos val="nextTo"/>
        <c:crossAx val="235764688"/>
        <c:crosses val="autoZero"/>
        <c:auto val="1"/>
        <c:lblAlgn val="ctr"/>
        <c:lblOffset val="100"/>
        <c:noMultiLvlLbl val="0"/>
      </c:catAx>
      <c:valAx>
        <c:axId val="235764688"/>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25073548838724"/>
          <c:y val="1.1715273909998755E-2"/>
          <c:w val="0.76816213476488604"/>
          <c:h val="0.89795596249130805"/>
        </c:manualLayout>
      </c:layout>
      <c:barChart>
        <c:barDir val="col"/>
        <c:grouping val="stacked"/>
        <c:varyColors val="0"/>
        <c:ser>
          <c:idx val="0"/>
          <c:order val="0"/>
          <c:tx>
            <c:strRef>
              <c:f>Sheet1!$B$1</c:f>
              <c:strCache>
                <c:ptCount val="1"/>
                <c:pt idx="0">
                  <c:v>Finance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Sheet1!$B$2:$B$3</c:f>
              <c:numCache>
                <c:formatCode>0%</c:formatCode>
                <c:ptCount val="2"/>
                <c:pt idx="0">
                  <c:v>0.28000000000000003</c:v>
                </c:pt>
                <c:pt idx="1">
                  <c:v>0.3</c:v>
                </c:pt>
              </c:numCache>
            </c:numRef>
          </c:val>
          <c:extLst>
            <c:ext xmlns:c16="http://schemas.microsoft.com/office/drawing/2014/chart" uri="{C3380CC4-5D6E-409C-BE32-E72D297353CC}">
              <c16:uniqueId val="{00000000-C512-4920-88C9-5FE5CB2FCFDD}"/>
            </c:ext>
          </c:extLst>
        </c:ser>
        <c:ser>
          <c:idx val="1"/>
          <c:order val="1"/>
          <c:tx>
            <c:strRef>
              <c:f>Sheet1!$C$1</c:f>
              <c:strCache>
                <c:ptCount val="1"/>
                <c:pt idx="0">
                  <c:v>Consulting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Sheet1!$C$2:$C$3</c:f>
              <c:numCache>
                <c:formatCode>0%</c:formatCode>
                <c:ptCount val="2"/>
                <c:pt idx="0">
                  <c:v>0.28000000000000003</c:v>
                </c:pt>
                <c:pt idx="1">
                  <c:v>0.08</c:v>
                </c:pt>
              </c:numCache>
            </c:numRef>
          </c:val>
          <c:extLst>
            <c:ext xmlns:c16="http://schemas.microsoft.com/office/drawing/2014/chart" uri="{C3380CC4-5D6E-409C-BE32-E72D297353CC}">
              <c16:uniqueId val="{00000001-C512-4920-88C9-5FE5CB2FCFDD}"/>
            </c:ext>
          </c:extLst>
        </c:ser>
        <c:ser>
          <c:idx val="2"/>
          <c:order val="2"/>
          <c:tx>
            <c:strRef>
              <c:f>Sheet1!$D$1</c:f>
              <c:strCache>
                <c:ptCount val="1"/>
                <c:pt idx="0">
                  <c:v>Tech</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Sheet1!$D$2:$D$3</c:f>
              <c:numCache>
                <c:formatCode>0%</c:formatCode>
                <c:ptCount val="2"/>
                <c:pt idx="0">
                  <c:v>0.08</c:v>
                </c:pt>
                <c:pt idx="1">
                  <c:v>0.15</c:v>
                </c:pt>
              </c:numCache>
            </c:numRef>
          </c:val>
          <c:extLst>
            <c:ext xmlns:c16="http://schemas.microsoft.com/office/drawing/2014/chart" uri="{C3380CC4-5D6E-409C-BE32-E72D297353CC}">
              <c16:uniqueId val="{00000002-C512-4920-88C9-5FE5CB2FCFDD}"/>
            </c:ext>
          </c:extLst>
        </c:ser>
        <c:ser>
          <c:idx val="3"/>
          <c:order val="3"/>
          <c:tx>
            <c:strRef>
              <c:f>Sheet1!$E$1</c:f>
              <c:strCache>
                <c:ptCount val="1"/>
                <c:pt idx="0">
                  <c:v>Healthcare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5-C512-4920-88C9-5FE5CB2FCFDD}"/>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6-C512-4920-88C9-5FE5CB2FCFDD}"/>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Sheet1!$E$2:$E$3</c:f>
              <c:numCache>
                <c:formatCode>0%</c:formatCode>
                <c:ptCount val="2"/>
                <c:pt idx="0">
                  <c:v>0.05</c:v>
                </c:pt>
                <c:pt idx="1">
                  <c:v>7.0000000000000007E-2</c:v>
                </c:pt>
              </c:numCache>
            </c:numRef>
          </c:val>
          <c:extLst>
            <c:ext xmlns:c16="http://schemas.microsoft.com/office/drawing/2014/chart" uri="{C3380CC4-5D6E-409C-BE32-E72D297353CC}">
              <c16:uniqueId val="{00000003-C512-4920-88C9-5FE5CB2FCFDD}"/>
            </c:ext>
          </c:extLst>
        </c:ser>
        <c:ser>
          <c:idx val="4"/>
          <c:order val="4"/>
          <c:tx>
            <c:strRef>
              <c:f>Sheet1!$F$1</c:f>
              <c:strCache>
                <c:ptCount val="1"/>
                <c:pt idx="0">
                  <c:v>Everything else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Sheet1!$F$2:$F$3</c:f>
              <c:numCache>
                <c:formatCode>0%</c:formatCode>
                <c:ptCount val="2"/>
                <c:pt idx="0">
                  <c:v>0.31</c:v>
                </c:pt>
                <c:pt idx="1">
                  <c:v>0.4</c:v>
                </c:pt>
              </c:numCache>
            </c:numRef>
          </c:val>
          <c:extLst>
            <c:ext xmlns:c16="http://schemas.microsoft.com/office/drawing/2014/chart" uri="{C3380CC4-5D6E-409C-BE32-E72D297353CC}">
              <c16:uniqueId val="{00000004-C512-4920-88C9-5FE5CB2FCFDD}"/>
            </c:ext>
          </c:extLst>
        </c:ser>
        <c:dLbls>
          <c:dLblPos val="ctr"/>
          <c:showLegendKey val="0"/>
          <c:showVal val="1"/>
          <c:showCatName val="0"/>
          <c:showSerName val="0"/>
          <c:showPercent val="0"/>
          <c:showBubbleSize val="0"/>
        </c:dLbls>
        <c:gapWidth val="48"/>
        <c:overlap val="100"/>
        <c:axId val="235754704"/>
        <c:axId val="235764688"/>
      </c:barChart>
      <c:catAx>
        <c:axId val="235754704"/>
        <c:scaling>
          <c:orientation val="minMax"/>
        </c:scaling>
        <c:delete val="1"/>
        <c:axPos val="b"/>
        <c:numFmt formatCode="General" sourceLinked="1"/>
        <c:majorTickMark val="none"/>
        <c:minorTickMark val="none"/>
        <c:tickLblPos val="nextTo"/>
        <c:crossAx val="235764688"/>
        <c:crosses val="autoZero"/>
        <c:auto val="1"/>
        <c:lblAlgn val="ctr"/>
        <c:lblOffset val="100"/>
        <c:noMultiLvlLbl val="0"/>
      </c:catAx>
      <c:valAx>
        <c:axId val="235764688"/>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325073548838724"/>
          <c:y val="1.1715273909998755E-2"/>
          <c:w val="0.76816213476488604"/>
          <c:h val="0.89795596249130805"/>
        </c:manualLayout>
      </c:layout>
      <c:barChart>
        <c:barDir val="col"/>
        <c:grouping val="stacked"/>
        <c:varyColors val="0"/>
        <c:ser>
          <c:idx val="0"/>
          <c:order val="0"/>
          <c:tx>
            <c:strRef>
              <c:f>Sheet1!$B$1</c:f>
              <c:strCache>
                <c:ptCount val="1"/>
                <c:pt idx="0">
                  <c:v>Finance</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Sheet1!$B$2:$B$3</c:f>
              <c:numCache>
                <c:formatCode>0%</c:formatCode>
                <c:ptCount val="2"/>
                <c:pt idx="1">
                  <c:v>0.27</c:v>
                </c:pt>
              </c:numCache>
            </c:numRef>
          </c:val>
          <c:extLst>
            <c:ext xmlns:c16="http://schemas.microsoft.com/office/drawing/2014/chart" uri="{C3380CC4-5D6E-409C-BE32-E72D297353CC}">
              <c16:uniqueId val="{00000000-6305-004E-821E-30067EEF71C8}"/>
            </c:ext>
          </c:extLst>
        </c:ser>
        <c:ser>
          <c:idx val="1"/>
          <c:order val="1"/>
          <c:tx>
            <c:strRef>
              <c:f>Sheet1!$C$1</c:f>
              <c:strCache>
                <c:ptCount val="1"/>
                <c:pt idx="0">
                  <c:v>Consulting</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Sheet1!$C$2:$C$3</c:f>
              <c:numCache>
                <c:formatCode>0%</c:formatCode>
                <c:ptCount val="2"/>
                <c:pt idx="1">
                  <c:v>0.12</c:v>
                </c:pt>
              </c:numCache>
            </c:numRef>
          </c:val>
          <c:extLst>
            <c:ext xmlns:c16="http://schemas.microsoft.com/office/drawing/2014/chart" uri="{C3380CC4-5D6E-409C-BE32-E72D297353CC}">
              <c16:uniqueId val="{00000001-6305-004E-821E-30067EEF71C8}"/>
            </c:ext>
          </c:extLst>
        </c:ser>
        <c:ser>
          <c:idx val="2"/>
          <c:order val="2"/>
          <c:tx>
            <c:strRef>
              <c:f>Sheet1!$D$1</c:f>
              <c:strCache>
                <c:ptCount val="1"/>
                <c:pt idx="0">
                  <c:v>Tech</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Sheet1!$D$2:$D$3</c:f>
              <c:numCache>
                <c:formatCode>0%</c:formatCode>
                <c:ptCount val="2"/>
                <c:pt idx="1">
                  <c:v>7.0000000000000007E-2</c:v>
                </c:pt>
              </c:numCache>
            </c:numRef>
          </c:val>
          <c:extLst>
            <c:ext xmlns:c16="http://schemas.microsoft.com/office/drawing/2014/chart" uri="{C3380CC4-5D6E-409C-BE32-E72D297353CC}">
              <c16:uniqueId val="{00000002-6305-004E-821E-30067EEF71C8}"/>
            </c:ext>
          </c:extLst>
        </c:ser>
        <c:ser>
          <c:idx val="3"/>
          <c:order val="3"/>
          <c:tx>
            <c:strRef>
              <c:f>Sheet1!$E$1</c:f>
              <c:strCache>
                <c:ptCount val="1"/>
                <c:pt idx="0">
                  <c:v>Healthcare</c:v>
                </c:pt>
              </c:strCache>
            </c:strRef>
          </c:tx>
          <c:spPr>
            <a:solidFill>
              <a:schemeClr val="accent3"/>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3-6305-004E-821E-30067EEF71C8}"/>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4-6305-004E-821E-30067EEF71C8}"/>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Sheet1!$E$2:$E$3</c:f>
              <c:numCache>
                <c:formatCode>0%</c:formatCode>
                <c:ptCount val="2"/>
                <c:pt idx="1">
                  <c:v>0.05</c:v>
                </c:pt>
              </c:numCache>
            </c:numRef>
          </c:val>
          <c:extLst>
            <c:ext xmlns:c16="http://schemas.microsoft.com/office/drawing/2014/chart" uri="{C3380CC4-5D6E-409C-BE32-E72D297353CC}">
              <c16:uniqueId val="{00000005-6305-004E-821E-30067EEF71C8}"/>
            </c:ext>
          </c:extLst>
        </c:ser>
        <c:ser>
          <c:idx val="4"/>
          <c:order val="4"/>
          <c:tx>
            <c:strRef>
              <c:f>Sheet1!$F$1</c:f>
              <c:strCache>
                <c:ptCount val="1"/>
                <c:pt idx="0">
                  <c:v>Everything else</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Graduation</c:v>
                </c:pt>
                <c:pt idx="1">
                  <c:v>Now</c:v>
                </c:pt>
              </c:strCache>
            </c:strRef>
          </c:cat>
          <c:val>
            <c:numRef>
              <c:f>Sheet1!$F$2:$F$3</c:f>
              <c:numCache>
                <c:formatCode>0%</c:formatCode>
                <c:ptCount val="2"/>
                <c:pt idx="1">
                  <c:v>0.49</c:v>
                </c:pt>
              </c:numCache>
            </c:numRef>
          </c:val>
          <c:extLst>
            <c:ext xmlns:c16="http://schemas.microsoft.com/office/drawing/2014/chart" uri="{C3380CC4-5D6E-409C-BE32-E72D297353CC}">
              <c16:uniqueId val="{00000006-6305-004E-821E-30067EEF71C8}"/>
            </c:ext>
          </c:extLst>
        </c:ser>
        <c:dLbls>
          <c:dLblPos val="ctr"/>
          <c:showLegendKey val="0"/>
          <c:showVal val="1"/>
          <c:showCatName val="0"/>
          <c:showSerName val="0"/>
          <c:showPercent val="0"/>
          <c:showBubbleSize val="0"/>
        </c:dLbls>
        <c:gapWidth val="48"/>
        <c:overlap val="100"/>
        <c:axId val="235754704"/>
        <c:axId val="235764688"/>
      </c:barChart>
      <c:catAx>
        <c:axId val="235754704"/>
        <c:scaling>
          <c:orientation val="minMax"/>
        </c:scaling>
        <c:delete val="1"/>
        <c:axPos val="b"/>
        <c:numFmt formatCode="General" sourceLinked="1"/>
        <c:majorTickMark val="none"/>
        <c:minorTickMark val="none"/>
        <c:tickLblPos val="nextTo"/>
        <c:crossAx val="235764688"/>
        <c:crosses val="autoZero"/>
        <c:auto val="1"/>
        <c:lblAlgn val="ctr"/>
        <c:lblOffset val="100"/>
        <c:noMultiLvlLbl val="0"/>
      </c:catAx>
      <c:valAx>
        <c:axId val="235764688"/>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862403915020719E-2"/>
          <c:y val="2.8422182323111587E-2"/>
          <c:w val="0.89704723320975532"/>
          <c:h val="0.78985732959660637"/>
        </c:manualLayout>
      </c:layout>
      <c:barChart>
        <c:barDir val="bar"/>
        <c:grouping val="percentStacked"/>
        <c:varyColors val="0"/>
        <c:ser>
          <c:idx val="0"/>
          <c:order val="0"/>
          <c:tx>
            <c:strRef>
              <c:f>Sheet1!$B$1</c:f>
              <c:strCache>
                <c:ptCount val="1"/>
                <c:pt idx="0">
                  <c:v>0 - 35</c:v>
                </c:pt>
              </c:strCache>
            </c:strRef>
          </c:tx>
          <c:spPr>
            <a:solidFill>
              <a:schemeClr val="accent1"/>
            </a:solidFill>
            <a:ln>
              <a:noFill/>
            </a:ln>
            <a:effectLst/>
          </c:spPr>
          <c:invertIfNegative val="0"/>
          <c:dLbls>
            <c:dLbl>
              <c:idx val="0"/>
              <c:layout>
                <c:manualLayout>
                  <c:x val="0"/>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48D-564D-B884-034D287A3D36}"/>
                </c:ext>
              </c:extLst>
            </c:dLbl>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Sheet1!$B$2:$B$3</c:f>
              <c:numCache>
                <c:formatCode>0%</c:formatCode>
                <c:ptCount val="2"/>
                <c:pt idx="0">
                  <c:v>0.12</c:v>
                </c:pt>
                <c:pt idx="1">
                  <c:v>0.22</c:v>
                </c:pt>
              </c:numCache>
            </c:numRef>
          </c:val>
          <c:extLst>
            <c:ext xmlns:c16="http://schemas.microsoft.com/office/drawing/2014/chart" uri="{C3380CC4-5D6E-409C-BE32-E72D297353CC}">
              <c16:uniqueId val="{00000000-B4E4-0A41-B32A-7C304AB82891}"/>
            </c:ext>
          </c:extLst>
        </c:ser>
        <c:ser>
          <c:idx val="1"/>
          <c:order val="1"/>
          <c:tx>
            <c:strRef>
              <c:f>Sheet1!$C$1</c:f>
              <c:strCache>
                <c:ptCount val="1"/>
                <c:pt idx="0">
                  <c:v>35 - 45</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Sheet1!$C$2:$C$3</c:f>
              <c:numCache>
                <c:formatCode>0%</c:formatCode>
                <c:ptCount val="2"/>
                <c:pt idx="0">
                  <c:v>0.17</c:v>
                </c:pt>
                <c:pt idx="1">
                  <c:v>0.21</c:v>
                </c:pt>
              </c:numCache>
            </c:numRef>
          </c:val>
          <c:extLst>
            <c:ext xmlns:c16="http://schemas.microsoft.com/office/drawing/2014/chart" uri="{C3380CC4-5D6E-409C-BE32-E72D297353CC}">
              <c16:uniqueId val="{00000001-B4E4-0A41-B32A-7C304AB82891}"/>
            </c:ext>
          </c:extLst>
        </c:ser>
        <c:ser>
          <c:idx val="2"/>
          <c:order val="2"/>
          <c:tx>
            <c:strRef>
              <c:f>Sheet1!$D$1</c:f>
              <c:strCache>
                <c:ptCount val="1"/>
                <c:pt idx="0">
                  <c:v>45 - 55</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Sheet1!$D$2:$D$3</c:f>
              <c:numCache>
                <c:formatCode>0%</c:formatCode>
                <c:ptCount val="2"/>
                <c:pt idx="0">
                  <c:v>0.38</c:v>
                </c:pt>
                <c:pt idx="1">
                  <c:v>0.34</c:v>
                </c:pt>
              </c:numCache>
            </c:numRef>
          </c:val>
          <c:extLst>
            <c:ext xmlns:c16="http://schemas.microsoft.com/office/drawing/2014/chart" uri="{C3380CC4-5D6E-409C-BE32-E72D297353CC}">
              <c16:uniqueId val="{00000000-9E86-6A40-8BCC-4827B782509D}"/>
            </c:ext>
          </c:extLst>
        </c:ser>
        <c:ser>
          <c:idx val="3"/>
          <c:order val="3"/>
          <c:tx>
            <c:strRef>
              <c:f>Sheet1!$E$1</c:f>
              <c:strCache>
                <c:ptCount val="1"/>
                <c:pt idx="0">
                  <c:v>Over 55</c:v>
                </c:pt>
              </c:strCache>
            </c:strRef>
          </c:tx>
          <c:spPr>
            <a:solidFill>
              <a:schemeClr val="accent6"/>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Sheet1!$E$2:$E$3</c:f>
              <c:numCache>
                <c:formatCode>0%</c:formatCode>
                <c:ptCount val="2"/>
                <c:pt idx="0">
                  <c:v>0.32</c:v>
                </c:pt>
                <c:pt idx="1">
                  <c:v>0.23</c:v>
                </c:pt>
              </c:numCache>
            </c:numRef>
          </c:val>
          <c:extLst>
            <c:ext xmlns:c16="http://schemas.microsoft.com/office/drawing/2014/chart" uri="{C3380CC4-5D6E-409C-BE32-E72D297353CC}">
              <c16:uniqueId val="{00000001-9E86-6A40-8BCC-4827B782509D}"/>
            </c:ext>
          </c:extLst>
        </c:ser>
        <c:dLbls>
          <c:showLegendKey val="0"/>
          <c:showVal val="1"/>
          <c:showCatName val="0"/>
          <c:showSerName val="0"/>
          <c:showPercent val="0"/>
          <c:showBubbleSize val="0"/>
        </c:dLbls>
        <c:gapWidth val="51"/>
        <c:overlap val="100"/>
        <c:axId val="613115711"/>
        <c:axId val="613009647"/>
      </c:barChart>
      <c:catAx>
        <c:axId val="6131157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613009647"/>
        <c:crosses val="autoZero"/>
        <c:auto val="1"/>
        <c:lblAlgn val="ctr"/>
        <c:lblOffset val="100"/>
        <c:noMultiLvlLbl val="0"/>
      </c:catAx>
      <c:valAx>
        <c:axId val="613009647"/>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613115711"/>
        <c:crosses val="autoZero"/>
        <c:crossBetween val="between"/>
      </c:valAx>
      <c:spPr>
        <a:noFill/>
        <a:ln>
          <a:noFill/>
        </a:ln>
        <a:effectLst/>
      </c:spPr>
    </c:plotArea>
    <c:legend>
      <c:legendPos val="b"/>
      <c:layout>
        <c:manualLayout>
          <c:xMode val="edge"/>
          <c:yMode val="edge"/>
          <c:x val="2.7113608310711232E-2"/>
          <c:y val="0.89027165868967006"/>
          <c:w val="0.95793747374058202"/>
          <c:h val="0.1071445065536832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solidFill>
            <a:schemeClr val="bg1"/>
          </a:solidFill>
        </a:defRPr>
      </a:pPr>
      <a:endParaRPr lang="en-US"/>
    </a:p>
  </c:txPr>
  <c:externalData r:id="rId3">
    <c:autoUpdate val="0"/>
  </c:externalData>
  <c:userShapes r:id="rId4"/>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862403915020719E-2"/>
          <c:y val="2.8422182323111587E-2"/>
          <c:w val="0.89704723320975532"/>
          <c:h val="0.78985732959660637"/>
        </c:manualLayout>
      </c:layout>
      <c:barChart>
        <c:barDir val="bar"/>
        <c:grouping val="percentStacked"/>
        <c:varyColors val="0"/>
        <c:ser>
          <c:idx val="0"/>
          <c:order val="0"/>
          <c:tx>
            <c:strRef>
              <c:f>Sheet1!$B$1</c:f>
              <c:strCache>
                <c:ptCount val="1"/>
                <c:pt idx="0">
                  <c:v>0 - 35</c:v>
                </c:pt>
              </c:strCache>
            </c:strRef>
          </c:tx>
          <c:spPr>
            <a:solidFill>
              <a:schemeClr val="accent1"/>
            </a:solidFill>
            <a:ln>
              <a:noFill/>
            </a:ln>
            <a:effectLst/>
          </c:spPr>
          <c:invertIfNegative val="0"/>
          <c:dLbls>
            <c:dLbl>
              <c:idx val="0"/>
              <c:layout>
                <c:manualLayout>
                  <c:x val="0"/>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148D-564D-B884-034D287A3D36}"/>
                </c:ext>
              </c:extLst>
            </c:dLbl>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Sheet1!$B$2:$B$3</c:f>
              <c:numCache>
                <c:formatCode>0%</c:formatCode>
                <c:ptCount val="2"/>
                <c:pt idx="0">
                  <c:v>0.12</c:v>
                </c:pt>
                <c:pt idx="1">
                  <c:v>0.22</c:v>
                </c:pt>
              </c:numCache>
            </c:numRef>
          </c:val>
          <c:extLst>
            <c:ext xmlns:c16="http://schemas.microsoft.com/office/drawing/2014/chart" uri="{C3380CC4-5D6E-409C-BE32-E72D297353CC}">
              <c16:uniqueId val="{00000000-B4E4-0A41-B32A-7C304AB82891}"/>
            </c:ext>
          </c:extLst>
        </c:ser>
        <c:ser>
          <c:idx val="1"/>
          <c:order val="1"/>
          <c:tx>
            <c:strRef>
              <c:f>Sheet1!$C$1</c:f>
              <c:strCache>
                <c:ptCount val="1"/>
                <c:pt idx="0">
                  <c:v>35 - 45</c:v>
                </c:pt>
              </c:strCache>
            </c:strRef>
          </c:tx>
          <c:spPr>
            <a:solidFill>
              <a:schemeClr val="accent2"/>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Sheet1!$C$2:$C$3</c:f>
              <c:numCache>
                <c:formatCode>0%</c:formatCode>
                <c:ptCount val="2"/>
                <c:pt idx="0">
                  <c:v>0.17</c:v>
                </c:pt>
                <c:pt idx="1">
                  <c:v>0.22</c:v>
                </c:pt>
              </c:numCache>
            </c:numRef>
          </c:val>
          <c:extLst>
            <c:ext xmlns:c16="http://schemas.microsoft.com/office/drawing/2014/chart" uri="{C3380CC4-5D6E-409C-BE32-E72D297353CC}">
              <c16:uniqueId val="{00000001-B4E4-0A41-B32A-7C304AB82891}"/>
            </c:ext>
          </c:extLst>
        </c:ser>
        <c:ser>
          <c:idx val="2"/>
          <c:order val="2"/>
          <c:tx>
            <c:strRef>
              <c:f>Sheet1!$D$1</c:f>
              <c:strCache>
                <c:ptCount val="1"/>
                <c:pt idx="0">
                  <c:v>45 - 55</c:v>
                </c:pt>
              </c:strCache>
            </c:strRef>
          </c:tx>
          <c:spPr>
            <a:solidFill>
              <a:schemeClr val="accent3"/>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Sheet1!$D$2:$D$3</c:f>
              <c:numCache>
                <c:formatCode>0%</c:formatCode>
                <c:ptCount val="2"/>
                <c:pt idx="0">
                  <c:v>0.37</c:v>
                </c:pt>
                <c:pt idx="1">
                  <c:v>0.33</c:v>
                </c:pt>
              </c:numCache>
            </c:numRef>
          </c:val>
          <c:extLst>
            <c:ext xmlns:c16="http://schemas.microsoft.com/office/drawing/2014/chart" uri="{C3380CC4-5D6E-409C-BE32-E72D297353CC}">
              <c16:uniqueId val="{00000000-9E86-6A40-8BCC-4827B782509D}"/>
            </c:ext>
          </c:extLst>
        </c:ser>
        <c:ser>
          <c:idx val="3"/>
          <c:order val="3"/>
          <c:tx>
            <c:strRef>
              <c:f>Sheet1!$E$1</c:f>
              <c:strCache>
                <c:ptCount val="1"/>
                <c:pt idx="0">
                  <c:v>Over 55</c:v>
                </c:pt>
              </c:strCache>
            </c:strRef>
          </c:tx>
          <c:spPr>
            <a:solidFill>
              <a:schemeClr val="accent6"/>
            </a:solidFill>
            <a:ln>
              <a:noFill/>
            </a:ln>
            <a:effectLst/>
          </c:spPr>
          <c:invertIfNegative val="0"/>
          <c:dLbls>
            <c:numFmt formatCode="0%" sourceLinked="0"/>
            <c:spPr>
              <a:noFill/>
              <a:ln>
                <a:noFill/>
              </a:ln>
              <a:effectLst/>
            </c:spPr>
            <c:txPr>
              <a:bodyPr rot="0" spcFirstLastPara="1" vertOverflow="ellipsis" vert="horz" wrap="square" anchor="ctr" anchorCtr="1"/>
              <a:lstStyle/>
              <a:p>
                <a:pPr>
                  <a:defRPr sz="1400" b="1" i="0" u="none" strike="noStrike" kern="1200" baseline="0">
                    <a:solidFill>
                      <a:schemeClr val="accent3">
                        <a:lumMod val="1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c:v>
                </c:pt>
                <c:pt idx="1">
                  <c:v>Female</c:v>
                </c:pt>
              </c:strCache>
            </c:strRef>
          </c:cat>
          <c:val>
            <c:numRef>
              <c:f>Sheet1!$E$2:$E$3</c:f>
              <c:numCache>
                <c:formatCode>0%</c:formatCode>
                <c:ptCount val="2"/>
                <c:pt idx="0">
                  <c:v>0.34</c:v>
                </c:pt>
                <c:pt idx="1">
                  <c:v>0.24</c:v>
                </c:pt>
              </c:numCache>
            </c:numRef>
          </c:val>
          <c:extLst>
            <c:ext xmlns:c16="http://schemas.microsoft.com/office/drawing/2014/chart" uri="{C3380CC4-5D6E-409C-BE32-E72D297353CC}">
              <c16:uniqueId val="{00000001-9E86-6A40-8BCC-4827B782509D}"/>
            </c:ext>
          </c:extLst>
        </c:ser>
        <c:dLbls>
          <c:showLegendKey val="0"/>
          <c:showVal val="1"/>
          <c:showCatName val="0"/>
          <c:showSerName val="0"/>
          <c:showPercent val="0"/>
          <c:showBubbleSize val="0"/>
        </c:dLbls>
        <c:gapWidth val="51"/>
        <c:overlap val="100"/>
        <c:axId val="613115711"/>
        <c:axId val="613009647"/>
      </c:barChart>
      <c:catAx>
        <c:axId val="6131157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613009647"/>
        <c:crosses val="autoZero"/>
        <c:auto val="1"/>
        <c:lblAlgn val="ctr"/>
        <c:lblOffset val="100"/>
        <c:noMultiLvlLbl val="0"/>
      </c:catAx>
      <c:valAx>
        <c:axId val="613009647"/>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crossAx val="613115711"/>
        <c:crosses val="autoZero"/>
        <c:crossBetween val="between"/>
      </c:valAx>
      <c:spPr>
        <a:noFill/>
        <a:ln>
          <a:noFill/>
        </a:ln>
        <a:effectLst/>
      </c:spPr>
    </c:plotArea>
    <c:legend>
      <c:legendPos val="b"/>
      <c:layout>
        <c:manualLayout>
          <c:xMode val="edge"/>
          <c:yMode val="edge"/>
          <c:x val="2.7113608310711232E-2"/>
          <c:y val="0.89027165868967006"/>
          <c:w val="0.95793747374058202"/>
          <c:h val="0.10714450655368324"/>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solidFill>
            <a:schemeClr val="bg1"/>
          </a:solidFill>
        </a:defRPr>
      </a:pPr>
      <a:endParaRPr lang="en-US"/>
    </a:p>
  </c:txPr>
  <c:externalData r:id="rId3">
    <c:autoUpdate val="0"/>
  </c:externalData>
  <c:userShapes r:id="rId4"/>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862403915020719E-2"/>
          <c:y val="2.8422182323111587E-2"/>
          <c:w val="0.87416425145974197"/>
          <c:h val="0.78985732959660637"/>
        </c:manualLayout>
      </c:layout>
      <c:barChart>
        <c:barDir val="bar"/>
        <c:grouping val="percentStacked"/>
        <c:varyColors val="0"/>
        <c:ser>
          <c:idx val="0"/>
          <c:order val="0"/>
          <c:tx>
            <c:strRef>
              <c:f>Sheet1!$B$1</c:f>
              <c:strCache>
                <c:ptCount val="1"/>
                <c:pt idx="0">
                  <c:v>0 - 35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 With Kids</c:v>
                </c:pt>
                <c:pt idx="1">
                  <c:v>Female Without Kids</c:v>
                </c:pt>
              </c:strCache>
            </c:strRef>
          </c:cat>
          <c:val>
            <c:numRef>
              <c:f>Sheet1!$B$2:$B$3</c:f>
              <c:numCache>
                <c:formatCode>0%</c:formatCode>
                <c:ptCount val="2"/>
                <c:pt idx="0">
                  <c:v>0.25</c:v>
                </c:pt>
                <c:pt idx="1">
                  <c:v>0.18</c:v>
                </c:pt>
              </c:numCache>
            </c:numRef>
          </c:val>
          <c:extLst>
            <c:ext xmlns:c16="http://schemas.microsoft.com/office/drawing/2014/chart" uri="{C3380CC4-5D6E-409C-BE32-E72D297353CC}">
              <c16:uniqueId val="{00000001-6979-4237-B9DC-187BC8BDB377}"/>
            </c:ext>
          </c:extLst>
        </c:ser>
        <c:ser>
          <c:idx val="1"/>
          <c:order val="1"/>
          <c:tx>
            <c:strRef>
              <c:f>Sheet1!$C$1</c:f>
              <c:strCache>
                <c:ptCount val="1"/>
                <c:pt idx="0">
                  <c:v>35 - 45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 With Kids</c:v>
                </c:pt>
                <c:pt idx="1">
                  <c:v>Female Without Kids</c:v>
                </c:pt>
              </c:strCache>
            </c:strRef>
          </c:cat>
          <c:val>
            <c:numRef>
              <c:f>Sheet1!$C$2:$C$3</c:f>
              <c:numCache>
                <c:formatCode>0%</c:formatCode>
                <c:ptCount val="2"/>
                <c:pt idx="0">
                  <c:v>0.2</c:v>
                </c:pt>
                <c:pt idx="1">
                  <c:v>0.21</c:v>
                </c:pt>
              </c:numCache>
            </c:numRef>
          </c:val>
          <c:extLst>
            <c:ext xmlns:c16="http://schemas.microsoft.com/office/drawing/2014/chart" uri="{C3380CC4-5D6E-409C-BE32-E72D297353CC}">
              <c16:uniqueId val="{00000002-6979-4237-B9DC-187BC8BDB377}"/>
            </c:ext>
          </c:extLst>
        </c:ser>
        <c:ser>
          <c:idx val="2"/>
          <c:order val="2"/>
          <c:tx>
            <c:strRef>
              <c:f>Sheet1!$D$1</c:f>
              <c:strCache>
                <c:ptCount val="1"/>
                <c:pt idx="0">
                  <c:v>45 - 55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 With Kids</c:v>
                </c:pt>
                <c:pt idx="1">
                  <c:v>Female Without Kids</c:v>
                </c:pt>
              </c:strCache>
            </c:strRef>
          </c:cat>
          <c:val>
            <c:numRef>
              <c:f>Sheet1!$D$2:$D$3</c:f>
              <c:numCache>
                <c:formatCode>0%</c:formatCode>
                <c:ptCount val="2"/>
                <c:pt idx="0">
                  <c:v>0.34</c:v>
                </c:pt>
                <c:pt idx="1">
                  <c:v>0.31</c:v>
                </c:pt>
              </c:numCache>
            </c:numRef>
          </c:val>
          <c:extLst>
            <c:ext xmlns:c16="http://schemas.microsoft.com/office/drawing/2014/chart" uri="{C3380CC4-5D6E-409C-BE32-E72D297353CC}">
              <c16:uniqueId val="{00000003-6979-4237-B9DC-187BC8BDB377}"/>
            </c:ext>
          </c:extLst>
        </c:ser>
        <c:ser>
          <c:idx val="3"/>
          <c:order val="3"/>
          <c:tx>
            <c:strRef>
              <c:f>Sheet1!$E$1</c:f>
              <c:strCache>
                <c:ptCount val="1"/>
                <c:pt idx="0">
                  <c:v>Over 55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Female With Kids</c:v>
                </c:pt>
                <c:pt idx="1">
                  <c:v>Female Without Kids</c:v>
                </c:pt>
              </c:strCache>
            </c:strRef>
          </c:cat>
          <c:val>
            <c:numRef>
              <c:f>Sheet1!$E$2:$E$3</c:f>
              <c:numCache>
                <c:formatCode>0%</c:formatCode>
                <c:ptCount val="2"/>
                <c:pt idx="0">
                  <c:v>0.2</c:v>
                </c:pt>
                <c:pt idx="1">
                  <c:v>0.3</c:v>
                </c:pt>
              </c:numCache>
            </c:numRef>
          </c:val>
          <c:extLst>
            <c:ext xmlns:c16="http://schemas.microsoft.com/office/drawing/2014/chart" uri="{C3380CC4-5D6E-409C-BE32-E72D297353CC}">
              <c16:uniqueId val="{00000004-6979-4237-B9DC-187BC8BDB377}"/>
            </c:ext>
          </c:extLst>
        </c:ser>
        <c:dLbls>
          <c:dLblPos val="ctr"/>
          <c:showLegendKey val="0"/>
          <c:showVal val="1"/>
          <c:showCatName val="0"/>
          <c:showSerName val="0"/>
          <c:showPercent val="0"/>
          <c:showBubbleSize val="0"/>
        </c:dLbls>
        <c:gapWidth val="24"/>
        <c:overlap val="100"/>
        <c:axId val="613115711"/>
        <c:axId val="613009647"/>
      </c:barChart>
      <c:catAx>
        <c:axId val="613115711"/>
        <c:scaling>
          <c:orientation val="minMax"/>
        </c:scaling>
        <c:delete val="1"/>
        <c:axPos val="l"/>
        <c:numFmt formatCode="General" sourceLinked="1"/>
        <c:majorTickMark val="none"/>
        <c:minorTickMark val="none"/>
        <c:tickLblPos val="nextTo"/>
        <c:crossAx val="613009647"/>
        <c:crosses val="autoZero"/>
        <c:auto val="1"/>
        <c:lblAlgn val="ctr"/>
        <c:lblOffset val="100"/>
        <c:noMultiLvlLbl val="0"/>
      </c:catAx>
      <c:valAx>
        <c:axId val="613009647"/>
        <c:scaling>
          <c:orientation val="minMax"/>
        </c:scaling>
        <c:delete val="1"/>
        <c:axPos val="b"/>
        <c:numFmt formatCode="0%" sourceLinked="1"/>
        <c:majorTickMark val="none"/>
        <c:minorTickMark val="none"/>
        <c:tickLblPos val="nextTo"/>
        <c:crossAx val="613115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solidFill>
            <a:schemeClr val="bg1"/>
          </a:solidFill>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HBS</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0.55000000000000004</c:v>
                </c:pt>
                <c:pt idx="1">
                  <c:v>0.4</c:v>
                </c:pt>
                <c:pt idx="2">
                  <c:v>0.73</c:v>
                </c:pt>
              </c:numCache>
            </c:numRef>
          </c:val>
          <c:extLst>
            <c:ext xmlns:c16="http://schemas.microsoft.com/office/drawing/2014/chart" uri="{C3380CC4-5D6E-409C-BE32-E72D297353CC}">
              <c16:uniqueId val="{00000001-BFCC-4991-B493-5FAF97DF5B57}"/>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862403915020719E-2"/>
          <c:y val="2.8422182323111587E-2"/>
          <c:w val="0.87416425145974197"/>
          <c:h val="0.78985732959660637"/>
        </c:manualLayout>
      </c:layout>
      <c:barChart>
        <c:barDir val="bar"/>
        <c:grouping val="percentStacked"/>
        <c:varyColors val="0"/>
        <c:ser>
          <c:idx val="0"/>
          <c:order val="0"/>
          <c:tx>
            <c:strRef>
              <c:f>Sheet1!$B$1</c:f>
              <c:strCache>
                <c:ptCount val="1"/>
                <c:pt idx="0">
                  <c:v>0 - 35</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 With Kids</c:v>
                </c:pt>
                <c:pt idx="1">
                  <c:v>Male Without Kids</c:v>
                </c:pt>
              </c:strCache>
            </c:strRef>
          </c:cat>
          <c:val>
            <c:numRef>
              <c:f>Sheet1!$B$2:$B$3</c:f>
              <c:numCache>
                <c:formatCode>0%</c:formatCode>
                <c:ptCount val="2"/>
                <c:pt idx="0">
                  <c:v>0.11</c:v>
                </c:pt>
                <c:pt idx="1">
                  <c:v>0.15</c:v>
                </c:pt>
              </c:numCache>
            </c:numRef>
          </c:val>
          <c:extLst>
            <c:ext xmlns:c16="http://schemas.microsoft.com/office/drawing/2014/chart" uri="{C3380CC4-5D6E-409C-BE32-E72D297353CC}">
              <c16:uniqueId val="{00000001-6979-4237-B9DC-187BC8BDB377}"/>
            </c:ext>
          </c:extLst>
        </c:ser>
        <c:ser>
          <c:idx val="1"/>
          <c:order val="1"/>
          <c:tx>
            <c:strRef>
              <c:f>Sheet1!$C$1</c:f>
              <c:strCache>
                <c:ptCount val="1"/>
                <c:pt idx="0">
                  <c:v>35 - 45</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 With Kids</c:v>
                </c:pt>
                <c:pt idx="1">
                  <c:v>Male Without Kids</c:v>
                </c:pt>
              </c:strCache>
            </c:strRef>
          </c:cat>
          <c:val>
            <c:numRef>
              <c:f>Sheet1!$C$2:$C$3</c:f>
              <c:numCache>
                <c:formatCode>0%</c:formatCode>
                <c:ptCount val="2"/>
                <c:pt idx="0">
                  <c:v>0.17</c:v>
                </c:pt>
                <c:pt idx="1">
                  <c:v>0.19</c:v>
                </c:pt>
              </c:numCache>
            </c:numRef>
          </c:val>
          <c:extLst>
            <c:ext xmlns:c16="http://schemas.microsoft.com/office/drawing/2014/chart" uri="{C3380CC4-5D6E-409C-BE32-E72D297353CC}">
              <c16:uniqueId val="{00000002-6979-4237-B9DC-187BC8BDB377}"/>
            </c:ext>
          </c:extLst>
        </c:ser>
        <c:ser>
          <c:idx val="2"/>
          <c:order val="2"/>
          <c:tx>
            <c:strRef>
              <c:f>Sheet1!$D$1</c:f>
              <c:strCache>
                <c:ptCount val="1"/>
                <c:pt idx="0">
                  <c:v>45 - 55</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 With Kids</c:v>
                </c:pt>
                <c:pt idx="1">
                  <c:v>Male Without Kids</c:v>
                </c:pt>
              </c:strCache>
            </c:strRef>
          </c:cat>
          <c:val>
            <c:numRef>
              <c:f>Sheet1!$D$2:$D$3</c:f>
              <c:numCache>
                <c:formatCode>0%</c:formatCode>
                <c:ptCount val="2"/>
                <c:pt idx="0">
                  <c:v>0.4</c:v>
                </c:pt>
                <c:pt idx="1">
                  <c:v>0.3</c:v>
                </c:pt>
              </c:numCache>
            </c:numRef>
          </c:val>
          <c:extLst>
            <c:ext xmlns:c16="http://schemas.microsoft.com/office/drawing/2014/chart" uri="{C3380CC4-5D6E-409C-BE32-E72D297353CC}">
              <c16:uniqueId val="{00000003-6979-4237-B9DC-187BC8BDB377}"/>
            </c:ext>
          </c:extLst>
        </c:ser>
        <c:ser>
          <c:idx val="3"/>
          <c:order val="3"/>
          <c:tx>
            <c:strRef>
              <c:f>Sheet1!$E$1</c:f>
              <c:strCache>
                <c:ptCount val="1"/>
                <c:pt idx="0">
                  <c:v>Over 55</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accent3">
                        <a:lumMod val="10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Male With Kids</c:v>
                </c:pt>
                <c:pt idx="1">
                  <c:v>Male Without Kids</c:v>
                </c:pt>
              </c:strCache>
            </c:strRef>
          </c:cat>
          <c:val>
            <c:numRef>
              <c:f>Sheet1!$E$2:$E$3</c:f>
              <c:numCache>
                <c:formatCode>0%</c:formatCode>
                <c:ptCount val="2"/>
                <c:pt idx="0">
                  <c:v>0.32</c:v>
                </c:pt>
                <c:pt idx="1">
                  <c:v>0.35</c:v>
                </c:pt>
              </c:numCache>
            </c:numRef>
          </c:val>
          <c:extLst>
            <c:ext xmlns:c16="http://schemas.microsoft.com/office/drawing/2014/chart" uri="{C3380CC4-5D6E-409C-BE32-E72D297353CC}">
              <c16:uniqueId val="{00000004-6979-4237-B9DC-187BC8BDB377}"/>
            </c:ext>
          </c:extLst>
        </c:ser>
        <c:dLbls>
          <c:dLblPos val="ctr"/>
          <c:showLegendKey val="0"/>
          <c:showVal val="1"/>
          <c:showCatName val="0"/>
          <c:showSerName val="0"/>
          <c:showPercent val="0"/>
          <c:showBubbleSize val="0"/>
        </c:dLbls>
        <c:gapWidth val="24"/>
        <c:overlap val="100"/>
        <c:axId val="613115711"/>
        <c:axId val="613009647"/>
      </c:barChart>
      <c:catAx>
        <c:axId val="613115711"/>
        <c:scaling>
          <c:orientation val="minMax"/>
        </c:scaling>
        <c:delete val="1"/>
        <c:axPos val="l"/>
        <c:numFmt formatCode="General" sourceLinked="1"/>
        <c:majorTickMark val="none"/>
        <c:minorTickMark val="none"/>
        <c:tickLblPos val="nextTo"/>
        <c:crossAx val="613009647"/>
        <c:crosses val="autoZero"/>
        <c:auto val="1"/>
        <c:lblAlgn val="ctr"/>
        <c:lblOffset val="100"/>
        <c:noMultiLvlLbl val="0"/>
      </c:catAx>
      <c:valAx>
        <c:axId val="613009647"/>
        <c:scaling>
          <c:orientation val="minMax"/>
        </c:scaling>
        <c:delete val="1"/>
        <c:axPos val="b"/>
        <c:numFmt formatCode="0%" sourceLinked="1"/>
        <c:majorTickMark val="none"/>
        <c:minorTickMark val="none"/>
        <c:tickLblPos val="nextTo"/>
        <c:crossAx val="6131157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solidFill>
            <a:schemeClr val="bg1"/>
          </a:solidFill>
        </a:defRPr>
      </a:pPr>
      <a:endParaRPr lang="en-US"/>
    </a:p>
  </c:txPr>
  <c:externalData r:id="rId3">
    <c:autoUpdate val="0"/>
  </c:externalData>
  <c:userShapes r:id="rId4"/>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945602901178604E-2"/>
          <c:y val="0"/>
          <c:w val="0.76816213476488604"/>
          <c:h val="0.89795596249130805"/>
        </c:manualLayout>
      </c:layout>
      <c:barChart>
        <c:barDir val="col"/>
        <c:grouping val="clustered"/>
        <c:varyColors val="0"/>
        <c:ser>
          <c:idx val="0"/>
          <c:order val="0"/>
          <c:tx>
            <c:strRef>
              <c:f>Sheet1!$B$1</c:f>
              <c:strCache>
                <c:ptCount val="1"/>
                <c:pt idx="0">
                  <c:v>% Have Kids</c:v>
                </c:pt>
              </c:strCache>
            </c:strRef>
          </c:tx>
          <c:spPr>
            <a:solidFill>
              <a:schemeClr val="accent2">
                <a:lumMod val="40000"/>
                <a:lumOff val="60000"/>
              </a:schemeClr>
            </a:solidFill>
            <a:ln>
              <a:noFill/>
            </a:ln>
            <a:effectLst/>
          </c:spPr>
          <c:invertIfNegative val="0"/>
          <c:dLbls>
            <c:dLbl>
              <c:idx val="0"/>
              <c:layout>
                <c:manualLayout>
                  <c:x val="-9.5029244688857545E-4"/>
                  <c:y val="6.542341822391001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6BC-408F-B933-90A26FD9594E}"/>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 </c:v>
                </c:pt>
                <c:pt idx="1">
                  <c:v>5th</c:v>
                </c:pt>
                <c:pt idx="2">
                  <c:v>10th</c:v>
                </c:pt>
                <c:pt idx="3">
                  <c:v>15th</c:v>
                </c:pt>
                <c:pt idx="4">
                  <c:v>20th</c:v>
                </c:pt>
                <c:pt idx="5">
                  <c:v>25th</c:v>
                </c:pt>
                <c:pt idx="6">
                  <c:v>30th</c:v>
                </c:pt>
                <c:pt idx="7">
                  <c:v>35th</c:v>
                </c:pt>
                <c:pt idx="8">
                  <c:v>40th</c:v>
                </c:pt>
              </c:strCache>
            </c:strRef>
          </c:cat>
          <c:val>
            <c:numRef>
              <c:f>Sheet1!$B$2:$B$10</c:f>
              <c:numCache>
                <c:formatCode>0%</c:formatCode>
                <c:ptCount val="9"/>
                <c:pt idx="0">
                  <c:v>7.0000000000000007E-2</c:v>
                </c:pt>
                <c:pt idx="1">
                  <c:v>0.46</c:v>
                </c:pt>
                <c:pt idx="2">
                  <c:v>0.74</c:v>
                </c:pt>
                <c:pt idx="3">
                  <c:v>0.86</c:v>
                </c:pt>
                <c:pt idx="4">
                  <c:v>0.92</c:v>
                </c:pt>
                <c:pt idx="5">
                  <c:v>0.92</c:v>
                </c:pt>
                <c:pt idx="6">
                  <c:v>0.92</c:v>
                </c:pt>
                <c:pt idx="7">
                  <c:v>0.94</c:v>
                </c:pt>
                <c:pt idx="8">
                  <c:v>0.85</c:v>
                </c:pt>
              </c:numCache>
            </c:numRef>
          </c:val>
          <c:extLst>
            <c:ext xmlns:c16="http://schemas.microsoft.com/office/drawing/2014/chart" uri="{C3380CC4-5D6E-409C-BE32-E72D297353CC}">
              <c16:uniqueId val="{00000000-F5BD-49C7-8A33-FE600F9E4EBA}"/>
            </c:ext>
          </c:extLst>
        </c:ser>
        <c:dLbls>
          <c:dLblPos val="ctr"/>
          <c:showLegendKey val="0"/>
          <c:showVal val="1"/>
          <c:showCatName val="0"/>
          <c:showSerName val="0"/>
          <c:showPercent val="0"/>
          <c:showBubbleSize val="0"/>
        </c:dLbls>
        <c:gapWidth val="100"/>
        <c:axId val="235754704"/>
        <c:axId val="235764688"/>
      </c:barChart>
      <c:catAx>
        <c:axId val="235754704"/>
        <c:scaling>
          <c:orientation val="minMax"/>
        </c:scaling>
        <c:delete val="1"/>
        <c:axPos val="b"/>
        <c:numFmt formatCode="General" sourceLinked="1"/>
        <c:majorTickMark val="out"/>
        <c:minorTickMark val="none"/>
        <c:tickLblPos val="nextTo"/>
        <c:crossAx val="235764688"/>
        <c:crosses val="autoZero"/>
        <c:auto val="1"/>
        <c:lblAlgn val="ctr"/>
        <c:lblOffset val="100"/>
        <c:noMultiLvlLbl val="0"/>
      </c:catAx>
      <c:valAx>
        <c:axId val="235764688"/>
        <c:scaling>
          <c:orientation val="minMax"/>
          <c:min val="0"/>
        </c:scaling>
        <c:delete val="1"/>
        <c:axPos val="l"/>
        <c:majorGridlines>
          <c:spPr>
            <a:ln w="9525" cap="flat" cmpd="sng" algn="ctr">
              <a:noFill/>
              <a:round/>
            </a:ln>
            <a:effectLst/>
          </c:spPr>
        </c:majorGridlines>
        <c:numFmt formatCode="0%" sourceLinked="1"/>
        <c:majorTickMark val="out"/>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945602901178604E-2"/>
          <c:y val="0"/>
          <c:w val="0.76816213476488604"/>
          <c:h val="0.89795596249130805"/>
        </c:manualLayout>
      </c:layout>
      <c:barChart>
        <c:barDir val="col"/>
        <c:grouping val="clustered"/>
        <c:varyColors val="0"/>
        <c:ser>
          <c:idx val="0"/>
          <c:order val="0"/>
          <c:tx>
            <c:strRef>
              <c:f>Sheet1!$B$1</c:f>
              <c:strCache>
                <c:ptCount val="1"/>
                <c:pt idx="0">
                  <c:v>Avg Number</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 </c:v>
                </c:pt>
                <c:pt idx="1">
                  <c:v>5th</c:v>
                </c:pt>
                <c:pt idx="2">
                  <c:v>10th</c:v>
                </c:pt>
                <c:pt idx="3">
                  <c:v>15th</c:v>
                </c:pt>
                <c:pt idx="4">
                  <c:v>20th</c:v>
                </c:pt>
                <c:pt idx="5">
                  <c:v>25th</c:v>
                </c:pt>
                <c:pt idx="6">
                  <c:v>30th</c:v>
                </c:pt>
                <c:pt idx="7">
                  <c:v>35th</c:v>
                </c:pt>
                <c:pt idx="8">
                  <c:v>40th</c:v>
                </c:pt>
              </c:strCache>
            </c:strRef>
          </c:cat>
          <c:val>
            <c:numRef>
              <c:f>Sheet1!$B$2:$B$10</c:f>
              <c:numCache>
                <c:formatCode>0.0</c:formatCode>
                <c:ptCount val="9"/>
                <c:pt idx="0">
                  <c:v>1.4</c:v>
                </c:pt>
                <c:pt idx="1">
                  <c:v>1.4</c:v>
                </c:pt>
                <c:pt idx="2">
                  <c:v>1.9</c:v>
                </c:pt>
                <c:pt idx="3">
                  <c:v>2.2000000000000002</c:v>
                </c:pt>
                <c:pt idx="4">
                  <c:v>2.2000000000000002</c:v>
                </c:pt>
                <c:pt idx="5">
                  <c:v>2.4</c:v>
                </c:pt>
                <c:pt idx="6">
                  <c:v>2.4</c:v>
                </c:pt>
                <c:pt idx="7">
                  <c:v>2.4</c:v>
                </c:pt>
                <c:pt idx="8">
                  <c:v>2.2999999999999998</c:v>
                </c:pt>
              </c:numCache>
            </c:numRef>
          </c:val>
          <c:extLst>
            <c:ext xmlns:c16="http://schemas.microsoft.com/office/drawing/2014/chart" uri="{C3380CC4-5D6E-409C-BE32-E72D297353CC}">
              <c16:uniqueId val="{00000000-F5BD-49C7-8A33-FE600F9E4EBA}"/>
            </c:ext>
          </c:extLst>
        </c:ser>
        <c:dLbls>
          <c:dLblPos val="ctr"/>
          <c:showLegendKey val="0"/>
          <c:showVal val="1"/>
          <c:showCatName val="0"/>
          <c:showSerName val="0"/>
          <c:showPercent val="0"/>
          <c:showBubbleSize val="0"/>
        </c:dLbls>
        <c:gapWidth val="100"/>
        <c:axId val="235754704"/>
        <c:axId val="235764688"/>
      </c:barChart>
      <c:catAx>
        <c:axId val="235754704"/>
        <c:scaling>
          <c:orientation val="minMax"/>
        </c:scaling>
        <c:delete val="1"/>
        <c:axPos val="b"/>
        <c:numFmt formatCode="General" sourceLinked="1"/>
        <c:majorTickMark val="out"/>
        <c:minorTickMark val="none"/>
        <c:tickLblPos val="nextTo"/>
        <c:crossAx val="235764688"/>
        <c:crosses val="autoZero"/>
        <c:auto val="1"/>
        <c:lblAlgn val="ctr"/>
        <c:lblOffset val="100"/>
        <c:noMultiLvlLbl val="0"/>
      </c:catAx>
      <c:valAx>
        <c:axId val="235764688"/>
        <c:scaling>
          <c:orientation val="minMax"/>
          <c:min val="0"/>
        </c:scaling>
        <c:delete val="1"/>
        <c:axPos val="l"/>
        <c:majorGridlines>
          <c:spPr>
            <a:ln w="9525" cap="flat" cmpd="sng" algn="ctr">
              <a:noFill/>
              <a:round/>
            </a:ln>
            <a:effectLst/>
          </c:spPr>
        </c:majorGridlines>
        <c:numFmt formatCode="0.0" sourceLinked="1"/>
        <c:majorTickMark val="out"/>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98010540913008"/>
          <c:y val="5.2057475593504036E-2"/>
          <c:w val="0.85449956922731662"/>
          <c:h val="0.81624198510391421"/>
        </c:manualLayout>
      </c:layout>
      <c:barChart>
        <c:barDir val="col"/>
        <c:grouping val="clustered"/>
        <c:varyColors val="0"/>
        <c:ser>
          <c:idx val="0"/>
          <c:order val="0"/>
          <c:tx>
            <c:strRef>
              <c:f>Sheet1!$B$1</c:f>
              <c:strCache>
                <c:ptCount val="1"/>
                <c:pt idx="0">
                  <c:v>Series 1</c:v>
                </c:pt>
              </c:strCache>
            </c:strRef>
          </c:tx>
          <c:spPr>
            <a:solidFill>
              <a:schemeClr val="accent2">
                <a:lumMod val="40000"/>
                <a:lumOff val="60000"/>
              </a:schemeClr>
            </a:solidFill>
            <a:ln>
              <a:noFill/>
            </a:ln>
            <a:effectLst/>
          </c:spPr>
          <c:invertIfNegative val="0"/>
          <c:trendline>
            <c:spPr>
              <a:ln w="44450" cap="rnd">
                <a:solidFill>
                  <a:schemeClr val="accent6"/>
                </a:solidFill>
                <a:prstDash val="solid"/>
              </a:ln>
              <a:effectLst/>
            </c:spPr>
            <c:trendlineType val="linear"/>
            <c:dispRSqr val="0"/>
            <c:dispEq val="0"/>
          </c:trendline>
          <c:cat>
            <c:strRef>
              <c:f>Sheet1!$A$2:$A$5</c:f>
              <c:strCache>
                <c:ptCount val="4"/>
                <c:pt idx="0">
                  <c:v>0</c:v>
                </c:pt>
                <c:pt idx="1">
                  <c:v>1</c:v>
                </c:pt>
                <c:pt idx="2">
                  <c:v>2</c:v>
                </c:pt>
                <c:pt idx="3">
                  <c:v>3+</c:v>
                </c:pt>
              </c:strCache>
            </c:strRef>
          </c:cat>
          <c:val>
            <c:numRef>
              <c:f>Sheet1!$B$2:$B$5</c:f>
              <c:numCache>
                <c:formatCode>General</c:formatCode>
                <c:ptCount val="4"/>
                <c:pt idx="0">
                  <c:v>7</c:v>
                </c:pt>
                <c:pt idx="1">
                  <c:v>7.6</c:v>
                </c:pt>
                <c:pt idx="2">
                  <c:v>7.8</c:v>
                </c:pt>
                <c:pt idx="3">
                  <c:v>8.1999999999999993</c:v>
                </c:pt>
              </c:numCache>
            </c:numRef>
          </c:val>
          <c:extLst>
            <c:ext xmlns:c16="http://schemas.microsoft.com/office/drawing/2014/chart" uri="{C3380CC4-5D6E-409C-BE32-E72D297353CC}">
              <c16:uniqueId val="{00000001-F3C6-4FEF-B0B8-15F4B548457D}"/>
            </c:ext>
          </c:extLst>
        </c:ser>
        <c:dLbls>
          <c:showLegendKey val="0"/>
          <c:showVal val="0"/>
          <c:showCatName val="0"/>
          <c:showSerName val="0"/>
          <c:showPercent val="0"/>
          <c:showBubbleSize val="0"/>
        </c:dLbls>
        <c:gapWidth val="100"/>
        <c:overlap val="-27"/>
        <c:axId val="554250047"/>
        <c:axId val="554252543"/>
      </c:barChart>
      <c:catAx>
        <c:axId val="554250047"/>
        <c:scaling>
          <c:orientation val="minMax"/>
        </c:scaling>
        <c:delete val="0"/>
        <c:axPos val="b"/>
        <c:numFmt formatCode="General" sourceLinked="1"/>
        <c:majorTickMark val="none"/>
        <c:minorTickMark val="none"/>
        <c:tickLblPos val="nextTo"/>
        <c:spPr>
          <a:noFill/>
          <a:ln w="9525" cap="flat" cmpd="sng" algn="ctr">
            <a:solidFill>
              <a:schemeClr val="accent6"/>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554252543"/>
        <c:crosses val="autoZero"/>
        <c:auto val="1"/>
        <c:lblAlgn val="ctr"/>
        <c:lblOffset val="100"/>
        <c:noMultiLvlLbl val="0"/>
      </c:catAx>
      <c:valAx>
        <c:axId val="554252543"/>
        <c:scaling>
          <c:orientation val="minMax"/>
          <c:max val="10"/>
          <c:min val="1"/>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2000" b="1" i="0" u="none" strike="noStrike" kern="1200" baseline="0">
                    <a:solidFill>
                      <a:schemeClr val="bg1"/>
                    </a:solidFill>
                    <a:latin typeface="Arial Nova" panose="020B0504020202020204" pitchFamily="34" charset="0"/>
                    <a:ea typeface="+mn-ea"/>
                    <a:cs typeface="+mn-cs"/>
                  </a:defRPr>
                </a:pPr>
                <a:r>
                  <a:rPr lang="en-US" sz="2000" b="1">
                    <a:solidFill>
                      <a:schemeClr val="bg1"/>
                    </a:solidFill>
                    <a:latin typeface="Arial" panose="020B0604020202020204" pitchFamily="34" charset="0"/>
                    <a:cs typeface="Arial" panose="020B0604020202020204" pitchFamily="34" charset="0"/>
                  </a:rPr>
                  <a:t>Life Satisfaction</a:t>
                </a:r>
              </a:p>
            </c:rich>
          </c:tx>
          <c:layout>
            <c:manualLayout>
              <c:xMode val="edge"/>
              <c:yMode val="edge"/>
              <c:x val="4.4683600923397085E-2"/>
              <c:y val="0.29588476821552995"/>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bg1"/>
                  </a:solidFill>
                  <a:latin typeface="Arial Nova" panose="020B0504020202020204" pitchFamily="34" charset="0"/>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554250047"/>
        <c:crosses val="autoZero"/>
        <c:crossBetween val="between"/>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9945602901178604E-2"/>
          <c:y val="0"/>
          <c:w val="0.76816213476488604"/>
          <c:h val="0.89795596249130805"/>
        </c:manualLayout>
      </c:layout>
      <c:barChart>
        <c:barDir val="col"/>
        <c:grouping val="clustered"/>
        <c:varyColors val="0"/>
        <c:dLbls>
          <c:dLblPos val="ctr"/>
          <c:showLegendKey val="0"/>
          <c:showVal val="1"/>
          <c:showCatName val="0"/>
          <c:showSerName val="0"/>
          <c:showPercent val="0"/>
          <c:showBubbleSize val="0"/>
        </c:dLbls>
        <c:gapWidth val="100"/>
        <c:axId val="235754704"/>
        <c:axId val="235764688"/>
      </c:barChart>
      <c:catAx>
        <c:axId val="235754704"/>
        <c:scaling>
          <c:orientation val="minMax"/>
        </c:scaling>
        <c:delete val="1"/>
        <c:axPos val="b"/>
        <c:numFmt formatCode="General" sourceLinked="1"/>
        <c:majorTickMark val="out"/>
        <c:minorTickMark val="none"/>
        <c:tickLblPos val="nextTo"/>
        <c:crossAx val="235764688"/>
        <c:crosses val="autoZero"/>
        <c:auto val="1"/>
        <c:lblAlgn val="ctr"/>
        <c:lblOffset val="100"/>
        <c:noMultiLvlLbl val="0"/>
      </c:catAx>
      <c:valAx>
        <c:axId val="235764688"/>
        <c:scaling>
          <c:orientation val="minMax"/>
          <c:min val="0"/>
        </c:scaling>
        <c:delete val="1"/>
        <c:axPos val="l"/>
        <c:majorGridlines>
          <c:spPr>
            <a:ln w="9525" cap="flat" cmpd="sng" algn="ctr">
              <a:noFill/>
              <a:round/>
            </a:ln>
            <a:effectLst/>
          </c:spPr>
        </c:majorGridlines>
        <c:numFmt formatCode="0.0" sourceLinked="1"/>
        <c:majorTickMark val="out"/>
        <c:minorTickMark val="none"/>
        <c:tickLblPos val="nextTo"/>
        <c:crossAx val="235754704"/>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98010540913008"/>
          <c:y val="5.2057475593504036E-2"/>
          <c:w val="0.85449956922731662"/>
          <c:h val="0.81624198510391421"/>
        </c:manualLayout>
      </c:layout>
      <c:barChart>
        <c:barDir val="col"/>
        <c:grouping val="clustered"/>
        <c:varyColors val="0"/>
        <c:ser>
          <c:idx val="0"/>
          <c:order val="0"/>
          <c:tx>
            <c:strRef>
              <c:f>Sheet1!$B$1</c:f>
              <c:strCache>
                <c:ptCount val="1"/>
                <c:pt idx="0">
                  <c:v>Series 1</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1st</c:v>
                </c:pt>
                <c:pt idx="1">
                  <c:v>5th</c:v>
                </c:pt>
                <c:pt idx="2">
                  <c:v>10th</c:v>
                </c:pt>
                <c:pt idx="3">
                  <c:v>15th</c:v>
                </c:pt>
                <c:pt idx="4">
                  <c:v>20th</c:v>
                </c:pt>
                <c:pt idx="5">
                  <c:v>25th</c:v>
                </c:pt>
                <c:pt idx="6">
                  <c:v>30th</c:v>
                </c:pt>
              </c:strCache>
            </c:strRef>
          </c:cat>
          <c:val>
            <c:numRef>
              <c:f>Sheet1!$B$2:$B$8</c:f>
              <c:numCache>
                <c:formatCode>0%</c:formatCode>
                <c:ptCount val="7"/>
                <c:pt idx="0">
                  <c:v>0.14000000000000001</c:v>
                </c:pt>
                <c:pt idx="1">
                  <c:v>0.24</c:v>
                </c:pt>
                <c:pt idx="2">
                  <c:v>0.36</c:v>
                </c:pt>
                <c:pt idx="3">
                  <c:v>0.39</c:v>
                </c:pt>
                <c:pt idx="4">
                  <c:v>0.42</c:v>
                </c:pt>
                <c:pt idx="5">
                  <c:v>0.41</c:v>
                </c:pt>
                <c:pt idx="6">
                  <c:v>0.46</c:v>
                </c:pt>
              </c:numCache>
            </c:numRef>
          </c:val>
          <c:extLst>
            <c:ext xmlns:c16="http://schemas.microsoft.com/office/drawing/2014/chart" uri="{C3380CC4-5D6E-409C-BE32-E72D297353CC}">
              <c16:uniqueId val="{00000001-F3C6-4FEF-B0B8-15F4B548457D}"/>
            </c:ext>
          </c:extLst>
        </c:ser>
        <c:dLbls>
          <c:showLegendKey val="0"/>
          <c:showVal val="0"/>
          <c:showCatName val="0"/>
          <c:showSerName val="0"/>
          <c:showPercent val="0"/>
          <c:showBubbleSize val="0"/>
        </c:dLbls>
        <c:gapWidth val="100"/>
        <c:overlap val="-27"/>
        <c:axId val="554250047"/>
        <c:axId val="554252543"/>
      </c:barChart>
      <c:catAx>
        <c:axId val="554250047"/>
        <c:scaling>
          <c:orientation val="minMax"/>
        </c:scaling>
        <c:delete val="0"/>
        <c:axPos val="b"/>
        <c:numFmt formatCode="General" sourceLinked="1"/>
        <c:majorTickMark val="none"/>
        <c:minorTickMark val="none"/>
        <c:tickLblPos val="nextTo"/>
        <c:spPr>
          <a:noFill/>
          <a:ln w="9525" cap="flat" cmpd="sng" algn="ctr">
            <a:solidFill>
              <a:schemeClr val="accent6"/>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554252543"/>
        <c:crosses val="autoZero"/>
        <c:auto val="1"/>
        <c:lblAlgn val="ctr"/>
        <c:lblOffset val="100"/>
        <c:noMultiLvlLbl val="0"/>
      </c:catAx>
      <c:valAx>
        <c:axId val="554252543"/>
        <c:scaling>
          <c:orientation val="minMax"/>
          <c:max val="0.5"/>
        </c:scaling>
        <c:delete val="0"/>
        <c:axPos val="l"/>
        <c:majorGridlines>
          <c:spPr>
            <a:ln w="9525" cap="flat" cmpd="sng" algn="ctr">
              <a:solidFill>
                <a:schemeClr val="bg1"/>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554250047"/>
        <c:crosses val="autoZero"/>
        <c:crossBetween val="between"/>
        <c:majorUnit val="0.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363731075151761E-2"/>
          <c:y val="0.13477461824075787"/>
          <c:w val="0.82458577372326147"/>
          <c:h val="0.70348330524056912"/>
        </c:manualLayout>
      </c:layout>
      <c:doughnutChart>
        <c:varyColors val="1"/>
        <c:ser>
          <c:idx val="0"/>
          <c:order val="0"/>
          <c:tx>
            <c:strRef>
              <c:f>Sheet1!$B$1</c:f>
              <c:strCache>
                <c:ptCount val="1"/>
                <c:pt idx="0">
                  <c:v>Sales</c:v>
                </c:pt>
              </c:strCache>
            </c:strRef>
          </c:tx>
          <c:spPr>
            <a:ln>
              <a:noFill/>
            </a:ln>
          </c:spPr>
          <c:dPt>
            <c:idx val="0"/>
            <c:bubble3D val="0"/>
            <c:spPr>
              <a:solidFill>
                <a:schemeClr val="accent2">
                  <a:lumMod val="40000"/>
                  <a:lumOff val="60000"/>
                </a:schemeClr>
              </a:solidFill>
              <a:ln w="19050">
                <a:noFill/>
              </a:ln>
              <a:effectLst/>
            </c:spPr>
            <c:extLst>
              <c:ext xmlns:c16="http://schemas.microsoft.com/office/drawing/2014/chart" uri="{C3380CC4-5D6E-409C-BE32-E72D297353CC}">
                <c16:uniqueId val="{00000001-4B72-E94B-B769-F40CE96273DD}"/>
              </c:ext>
            </c:extLst>
          </c:dPt>
          <c:dPt>
            <c:idx val="1"/>
            <c:bubble3D val="0"/>
            <c:spPr>
              <a:solidFill>
                <a:schemeClr val="accent5"/>
              </a:solidFill>
              <a:ln w="19050">
                <a:noFill/>
              </a:ln>
              <a:effectLst/>
            </c:spPr>
            <c:extLst>
              <c:ext xmlns:c16="http://schemas.microsoft.com/office/drawing/2014/chart" uri="{C3380CC4-5D6E-409C-BE32-E72D297353CC}">
                <c16:uniqueId val="{00000003-4B72-E94B-B769-F40CE96273DD}"/>
              </c:ext>
            </c:extLst>
          </c:dPt>
          <c:dPt>
            <c:idx val="2"/>
            <c:bubble3D val="0"/>
            <c:spPr>
              <a:solidFill>
                <a:srgbClr val="FFC000"/>
              </a:solidFill>
              <a:ln w="19050">
                <a:noFill/>
              </a:ln>
              <a:effectLst/>
            </c:spPr>
            <c:extLst>
              <c:ext xmlns:c16="http://schemas.microsoft.com/office/drawing/2014/chart" uri="{C3380CC4-5D6E-409C-BE32-E72D297353CC}">
                <c16:uniqueId val="{00000005-4B72-E94B-B769-F40CE96273DD}"/>
              </c:ext>
            </c:extLst>
          </c:dPt>
          <c:dPt>
            <c:idx val="3"/>
            <c:bubble3D val="0"/>
            <c:spPr>
              <a:solidFill>
                <a:schemeClr val="accent3"/>
              </a:solidFill>
              <a:ln w="19050">
                <a:noFill/>
              </a:ln>
              <a:effectLst/>
            </c:spPr>
            <c:extLst>
              <c:ext xmlns:c16="http://schemas.microsoft.com/office/drawing/2014/chart" uri="{C3380CC4-5D6E-409C-BE32-E72D297353CC}">
                <c16:uniqueId val="{00000007-4B72-E94B-B769-F40CE96273DD}"/>
              </c:ext>
            </c:extLst>
          </c:dPt>
          <c:dLbls>
            <c:dLbl>
              <c:idx val="0"/>
              <c:layout>
                <c:manualLayout>
                  <c:x val="-7.2463768115942915E-3"/>
                  <c:y val="-1.855072802478201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4B72-E94B-B769-F40CE96273DD}"/>
                </c:ext>
              </c:extLst>
            </c:dLbl>
            <c:dLbl>
              <c:idx val="1"/>
              <c:layout>
                <c:manualLayout>
                  <c:x val="9.6618357487921816E-3"/>
                  <c:y val="-4.6376820061955898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B72-E94B-B769-F40CE96273DD}"/>
                </c:ext>
              </c:extLst>
            </c:dLbl>
            <c:dLbl>
              <c:idx val="2"/>
              <c:layout>
                <c:manualLayout>
                  <c:x val="-6.0661025664999453E-3"/>
                  <c:y val="2.3189065062477151E-3"/>
                </c:manualLayout>
              </c:layout>
              <c:showLegendKey val="0"/>
              <c:showVal val="0"/>
              <c:showCatName val="0"/>
              <c:showSerName val="0"/>
              <c:showPercent val="1"/>
              <c:showBubbleSize val="0"/>
              <c:extLst>
                <c:ext xmlns:c15="http://schemas.microsoft.com/office/drawing/2012/chart" uri="{CE6537A1-D6FC-4f65-9D91-7224C49458BB}">
                  <c15:layout>
                    <c:manualLayout>
                      <c:w val="0.18029424925035228"/>
                      <c:h val="0.13573249185704869"/>
                    </c:manualLayout>
                  </c15:layout>
                </c:ext>
                <c:ext xmlns:c16="http://schemas.microsoft.com/office/drawing/2014/chart" uri="{C3380CC4-5D6E-409C-BE32-E72D297353CC}">
                  <c16:uniqueId val="{00000005-4B72-E94B-B769-F40CE96273DD}"/>
                </c:ext>
              </c:extLst>
            </c:dLbl>
            <c:dLbl>
              <c:idx val="3"/>
              <c:layout>
                <c:manualLayout>
                  <c:x val="-3.6231884057971457E-3"/>
                  <c:y val="2.086956902787973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4B72-E94B-B769-F40CE96273DD}"/>
                </c:ext>
              </c:extLst>
            </c:dLbl>
            <c:spPr>
              <a:noFill/>
              <a:ln>
                <a:noFill/>
              </a:ln>
              <a:effectLst/>
            </c:spPr>
            <c:txPr>
              <a:bodyPr rot="0" spcFirstLastPara="1" vertOverflow="clip" horzOverflow="clip" vert="horz" wrap="square" lIns="38100" tIns="19050" rIns="38100" bIns="19050" anchor="ctr" anchorCtr="1">
                <a:spAutoFit/>
              </a:bodyPr>
              <a:lstStyle/>
              <a:p>
                <a:pPr>
                  <a:defRPr sz="20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Work &amp; Commute</c:v>
                </c:pt>
                <c:pt idx="1">
                  <c:v>Sleep &amp; Hygiene</c:v>
                </c:pt>
                <c:pt idx="2">
                  <c:v>Household Responsibilities</c:v>
                </c:pt>
                <c:pt idx="3">
                  <c:v>Discretionary Activities</c:v>
                </c:pt>
              </c:strCache>
            </c:strRef>
          </c:cat>
          <c:val>
            <c:numRef>
              <c:f>Sheet1!$B$2:$B$5</c:f>
              <c:numCache>
                <c:formatCode>0%</c:formatCode>
                <c:ptCount val="4"/>
                <c:pt idx="0">
                  <c:v>0.32</c:v>
                </c:pt>
                <c:pt idx="1">
                  <c:v>0.34</c:v>
                </c:pt>
                <c:pt idx="2">
                  <c:v>0.12</c:v>
                </c:pt>
                <c:pt idx="3">
                  <c:v>0.22</c:v>
                </c:pt>
              </c:numCache>
            </c:numRef>
          </c:val>
          <c:extLst>
            <c:ext xmlns:c16="http://schemas.microsoft.com/office/drawing/2014/chart" uri="{C3380CC4-5D6E-409C-BE32-E72D297353CC}">
              <c16:uniqueId val="{0000000E-4B72-E94B-B769-F40CE96273DD}"/>
            </c:ext>
          </c:extLst>
        </c:ser>
        <c:dLbls>
          <c:showLegendKey val="0"/>
          <c:showVal val="0"/>
          <c:showCatName val="0"/>
          <c:showSerName val="0"/>
          <c:showPercent val="0"/>
          <c:showBubbleSize val="0"/>
          <c:showLeaderLines val="0"/>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8363731075151761E-2"/>
          <c:y val="0.13477461824075787"/>
          <c:w val="0.82458577372326147"/>
          <c:h val="0.70348330524056912"/>
        </c:manualLayout>
      </c:layout>
      <c:doughnutChart>
        <c:varyColors val="1"/>
        <c:ser>
          <c:idx val="0"/>
          <c:order val="0"/>
          <c:tx>
            <c:strRef>
              <c:f>Sheet1!$B$1</c:f>
              <c:strCache>
                <c:ptCount val="1"/>
                <c:pt idx="0">
                  <c:v>Sales</c:v>
                </c:pt>
              </c:strCache>
            </c:strRef>
          </c:tx>
          <c:spPr>
            <a:ln>
              <a:noFill/>
            </a:ln>
          </c:spPr>
          <c:dPt>
            <c:idx val="0"/>
            <c:bubble3D val="0"/>
            <c:spPr>
              <a:solidFill>
                <a:schemeClr val="accent2">
                  <a:lumMod val="40000"/>
                  <a:lumOff val="60000"/>
                </a:schemeClr>
              </a:solidFill>
              <a:ln w="19050">
                <a:noFill/>
              </a:ln>
              <a:effectLst/>
            </c:spPr>
            <c:extLst>
              <c:ext xmlns:c16="http://schemas.microsoft.com/office/drawing/2014/chart" uri="{C3380CC4-5D6E-409C-BE32-E72D297353CC}">
                <c16:uniqueId val="{00000001-5DF2-4F30-85A1-CD48E40D3D8D}"/>
              </c:ext>
            </c:extLst>
          </c:dPt>
          <c:dPt>
            <c:idx val="1"/>
            <c:bubble3D val="0"/>
            <c:spPr>
              <a:solidFill>
                <a:schemeClr val="accent5"/>
              </a:solidFill>
              <a:ln w="19050">
                <a:noFill/>
              </a:ln>
              <a:effectLst/>
            </c:spPr>
            <c:extLst>
              <c:ext xmlns:c16="http://schemas.microsoft.com/office/drawing/2014/chart" uri="{C3380CC4-5D6E-409C-BE32-E72D297353CC}">
                <c16:uniqueId val="{00000003-5DF2-4F30-85A1-CD48E40D3D8D}"/>
              </c:ext>
            </c:extLst>
          </c:dPt>
          <c:dPt>
            <c:idx val="2"/>
            <c:bubble3D val="0"/>
            <c:spPr>
              <a:solidFill>
                <a:srgbClr val="FFC000"/>
              </a:solidFill>
              <a:ln w="19050">
                <a:noFill/>
              </a:ln>
              <a:effectLst/>
            </c:spPr>
            <c:extLst>
              <c:ext xmlns:c16="http://schemas.microsoft.com/office/drawing/2014/chart" uri="{C3380CC4-5D6E-409C-BE32-E72D297353CC}">
                <c16:uniqueId val="{00000005-5DF2-4F30-85A1-CD48E40D3D8D}"/>
              </c:ext>
            </c:extLst>
          </c:dPt>
          <c:dPt>
            <c:idx val="3"/>
            <c:bubble3D val="0"/>
            <c:spPr>
              <a:solidFill>
                <a:schemeClr val="accent3"/>
              </a:solidFill>
              <a:ln w="19050">
                <a:noFill/>
              </a:ln>
              <a:effectLst/>
            </c:spPr>
            <c:extLst>
              <c:ext xmlns:c16="http://schemas.microsoft.com/office/drawing/2014/chart" uri="{C3380CC4-5D6E-409C-BE32-E72D297353CC}">
                <c16:uniqueId val="{00000007-5DF2-4F30-85A1-CD48E40D3D8D}"/>
              </c:ext>
            </c:extLst>
          </c:dPt>
          <c:dLbls>
            <c:dLbl>
              <c:idx val="0"/>
              <c:layout>
                <c:manualLayout>
                  <c:x val="-7.2463768115942915E-3"/>
                  <c:y val="-1.8550728024782019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DF2-4F30-85A1-CD48E40D3D8D}"/>
                </c:ext>
              </c:extLst>
            </c:dLbl>
            <c:dLbl>
              <c:idx val="1"/>
              <c:layout>
                <c:manualLayout>
                  <c:x val="9.6618357487921816E-3"/>
                  <c:y val="-4.6376820061955898E-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DF2-4F30-85A1-CD48E40D3D8D}"/>
                </c:ext>
              </c:extLst>
            </c:dLbl>
            <c:dLbl>
              <c:idx val="2"/>
              <c:layout>
                <c:manualLayout>
                  <c:x val="-7.762410092361941E-3"/>
                  <c:y val="-9.2585333480406321E-3"/>
                </c:manualLayout>
              </c:layout>
              <c:showLegendKey val="0"/>
              <c:showVal val="0"/>
              <c:showCatName val="0"/>
              <c:showSerName val="0"/>
              <c:showPercent val="1"/>
              <c:showBubbleSize val="0"/>
              <c:extLst>
                <c:ext xmlns:c15="http://schemas.microsoft.com/office/drawing/2012/chart" uri="{CE6537A1-D6FC-4f65-9D91-7224C49458BB}">
                  <c15:layout>
                    <c:manualLayout>
                      <c:w val="0.18368686430207631"/>
                      <c:h val="0.13573249185704869"/>
                    </c:manualLayout>
                  </c15:layout>
                </c:ext>
                <c:ext xmlns:c16="http://schemas.microsoft.com/office/drawing/2014/chart" uri="{C3380CC4-5D6E-409C-BE32-E72D297353CC}">
                  <c16:uniqueId val="{00000005-5DF2-4F30-85A1-CD48E40D3D8D}"/>
                </c:ext>
              </c:extLst>
            </c:dLbl>
            <c:dLbl>
              <c:idx val="3"/>
              <c:layout>
                <c:manualLayout>
                  <c:x val="-3.6231884057971457E-3"/>
                  <c:y val="2.0869569027879731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DF2-4F30-85A1-CD48E40D3D8D}"/>
                </c:ext>
              </c:extLst>
            </c:dLbl>
            <c:spPr>
              <a:noFill/>
              <a:ln>
                <a:noFill/>
              </a:ln>
              <a:effectLst/>
            </c:spPr>
            <c:txPr>
              <a:bodyPr rot="0" spcFirstLastPara="1" vertOverflow="clip" horzOverflow="clip" vert="horz" wrap="square" lIns="38100" tIns="19050" rIns="38100" bIns="19050" anchor="ctr" anchorCtr="1">
                <a:spAutoFit/>
              </a:bodyPr>
              <a:lstStyle/>
              <a:p>
                <a:pPr>
                  <a:defRPr sz="2000" b="1"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Work &amp; Commute</c:v>
                </c:pt>
                <c:pt idx="1">
                  <c:v>Sleep &amp; Hygiene</c:v>
                </c:pt>
                <c:pt idx="2">
                  <c:v>Household Responsibilities</c:v>
                </c:pt>
                <c:pt idx="3">
                  <c:v>Discretionary Activities</c:v>
                </c:pt>
              </c:strCache>
            </c:strRef>
          </c:cat>
          <c:val>
            <c:numRef>
              <c:f>Sheet1!$B$2:$B$5</c:f>
              <c:numCache>
                <c:formatCode>0%</c:formatCode>
                <c:ptCount val="4"/>
                <c:pt idx="0">
                  <c:v>0.34</c:v>
                </c:pt>
                <c:pt idx="1">
                  <c:v>0.35</c:v>
                </c:pt>
                <c:pt idx="2">
                  <c:v>7.0000000000000007E-2</c:v>
                </c:pt>
                <c:pt idx="3">
                  <c:v>0.24</c:v>
                </c:pt>
              </c:numCache>
            </c:numRef>
          </c:val>
          <c:extLst>
            <c:ext xmlns:c16="http://schemas.microsoft.com/office/drawing/2014/chart" uri="{C3380CC4-5D6E-409C-BE32-E72D297353CC}">
              <c16:uniqueId val="{00000008-5DF2-4F30-85A1-CD48E40D3D8D}"/>
            </c:ext>
          </c:extLst>
        </c:ser>
        <c:dLbls>
          <c:showLegendKey val="0"/>
          <c:showVal val="0"/>
          <c:showCatName val="0"/>
          <c:showSerName val="0"/>
          <c:showPercent val="0"/>
          <c:showBubbleSize val="0"/>
          <c:showLeaderLines val="0"/>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5738886088537236E-2"/>
          <c:y val="1.1208860613140562E-2"/>
          <c:w val="0.77791933161397209"/>
          <c:h val="0.89795596249130805"/>
        </c:manualLayout>
      </c:layout>
      <c:barChart>
        <c:barDir val="col"/>
        <c:grouping val="stacked"/>
        <c:varyColors val="0"/>
        <c:ser>
          <c:idx val="0"/>
          <c:order val="0"/>
          <c:tx>
            <c:strRef>
              <c:f>Sheet1!$B$1</c:f>
              <c:strCache>
                <c:ptCount val="1"/>
                <c:pt idx="0">
                  <c:v>0 - 35</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overflow" horzOverflow="overflow" vert="horz" wrap="square" lIns="38100" tIns="19050" rIns="38100" bIns="19050" anchor="ctr" anchorCtr="1">
                <a:sp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 reunion</c:v>
                </c:pt>
                <c:pt idx="1">
                  <c:v>5th reunion</c:v>
                </c:pt>
                <c:pt idx="2">
                  <c:v>10th reunion</c:v>
                </c:pt>
                <c:pt idx="3">
                  <c:v>15th reunion</c:v>
                </c:pt>
                <c:pt idx="4">
                  <c:v>20th reunion</c:v>
                </c:pt>
                <c:pt idx="5">
                  <c:v>25th reunion</c:v>
                </c:pt>
                <c:pt idx="6">
                  <c:v>30th reunion</c:v>
                </c:pt>
                <c:pt idx="7">
                  <c:v>35th reunion</c:v>
                </c:pt>
                <c:pt idx="8">
                  <c:v>40th + reunion</c:v>
                </c:pt>
              </c:strCache>
            </c:strRef>
          </c:cat>
          <c:val>
            <c:numRef>
              <c:f>Sheet1!$B$2:$B$10</c:f>
              <c:numCache>
                <c:formatCode>0%</c:formatCode>
                <c:ptCount val="9"/>
                <c:pt idx="0">
                  <c:v>0.08</c:v>
                </c:pt>
                <c:pt idx="1">
                  <c:v>0.15</c:v>
                </c:pt>
                <c:pt idx="2">
                  <c:v>0.16</c:v>
                </c:pt>
                <c:pt idx="3">
                  <c:v>0.17</c:v>
                </c:pt>
                <c:pt idx="4">
                  <c:v>0.22</c:v>
                </c:pt>
                <c:pt idx="5">
                  <c:v>0.35</c:v>
                </c:pt>
                <c:pt idx="6">
                  <c:v>0.49</c:v>
                </c:pt>
                <c:pt idx="7">
                  <c:v>0.56000000000000005</c:v>
                </c:pt>
                <c:pt idx="8">
                  <c:v>0.74</c:v>
                </c:pt>
              </c:numCache>
            </c:numRef>
          </c:val>
          <c:extLst>
            <c:ext xmlns:c16="http://schemas.microsoft.com/office/drawing/2014/chart" uri="{C3380CC4-5D6E-409C-BE32-E72D297353CC}">
              <c16:uniqueId val="{00000000-EC72-44AE-9C34-0FEC61BC21E6}"/>
            </c:ext>
          </c:extLst>
        </c:ser>
        <c:ser>
          <c:idx val="1"/>
          <c:order val="1"/>
          <c:tx>
            <c:strRef>
              <c:f>Sheet1!$C$1</c:f>
              <c:strCache>
                <c:ptCount val="1"/>
                <c:pt idx="0">
                  <c:v>35 - 45</c:v>
                </c:pt>
              </c:strCache>
            </c:strRef>
          </c:tx>
          <c:spPr>
            <a:solidFill>
              <a:schemeClr val="accent5"/>
            </a:solidFill>
            <a:ln>
              <a:noFill/>
            </a:ln>
            <a:effectLst/>
          </c:spPr>
          <c:invertIfNegative val="0"/>
          <c:dLbls>
            <c:dLbl>
              <c:idx val="3"/>
              <c:spPr>
                <a:noFill/>
                <a:ln>
                  <a:noFill/>
                </a:ln>
                <a:effectLst/>
              </c:spPr>
              <c:txPr>
                <a:bodyPr rot="0" spcFirstLastPara="1" vertOverflow="overflow" horzOverflow="overflow" vert="horz" wrap="square" lIns="38100" tIns="19050" rIns="38100" bIns="19050" anchor="ctr" anchorCtr="1">
                  <a:sp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extLst>
                <c:ext xmlns:c16="http://schemas.microsoft.com/office/drawing/2014/chart" uri="{C3380CC4-5D6E-409C-BE32-E72D297353CC}">
                  <c16:uniqueId val="{00000000-4223-428F-898F-AB98056D0139}"/>
                </c:ext>
              </c:extLst>
            </c:dLbl>
            <c:spPr>
              <a:noFill/>
              <a:ln>
                <a:noFill/>
              </a:ln>
              <a:effectLst/>
            </c:spPr>
            <c:txPr>
              <a:bodyPr rot="0" spcFirstLastPara="1" vertOverflow="overflow" horzOverflow="overflow" vert="horz" wrap="square" lIns="38100" tIns="19050" rIns="38100" bIns="19050" anchor="ctr" anchorCtr="1">
                <a:sp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 reunion</c:v>
                </c:pt>
                <c:pt idx="1">
                  <c:v>5th reunion</c:v>
                </c:pt>
                <c:pt idx="2">
                  <c:v>10th reunion</c:v>
                </c:pt>
                <c:pt idx="3">
                  <c:v>15th reunion</c:v>
                </c:pt>
                <c:pt idx="4">
                  <c:v>20th reunion</c:v>
                </c:pt>
                <c:pt idx="5">
                  <c:v>25th reunion</c:v>
                </c:pt>
                <c:pt idx="6">
                  <c:v>30th reunion</c:v>
                </c:pt>
                <c:pt idx="7">
                  <c:v>35th reunion</c:v>
                </c:pt>
                <c:pt idx="8">
                  <c:v>40th + reunion</c:v>
                </c:pt>
              </c:strCache>
            </c:strRef>
          </c:cat>
          <c:val>
            <c:numRef>
              <c:f>Sheet1!$C$2:$C$10</c:f>
              <c:numCache>
                <c:formatCode>0%</c:formatCode>
                <c:ptCount val="9"/>
                <c:pt idx="0">
                  <c:v>0.21</c:v>
                </c:pt>
                <c:pt idx="1">
                  <c:v>0.19</c:v>
                </c:pt>
                <c:pt idx="2">
                  <c:v>0.21</c:v>
                </c:pt>
                <c:pt idx="3">
                  <c:v>0.19</c:v>
                </c:pt>
                <c:pt idx="4">
                  <c:v>0.17</c:v>
                </c:pt>
                <c:pt idx="5">
                  <c:v>0.16</c:v>
                </c:pt>
                <c:pt idx="6">
                  <c:v>0.15</c:v>
                </c:pt>
                <c:pt idx="7">
                  <c:v>0.15</c:v>
                </c:pt>
                <c:pt idx="8">
                  <c:v>0.1</c:v>
                </c:pt>
              </c:numCache>
            </c:numRef>
          </c:val>
          <c:extLst>
            <c:ext xmlns:c16="http://schemas.microsoft.com/office/drawing/2014/chart" uri="{C3380CC4-5D6E-409C-BE32-E72D297353CC}">
              <c16:uniqueId val="{00000002-EC72-44AE-9C34-0FEC61BC21E6}"/>
            </c:ext>
          </c:extLst>
        </c:ser>
        <c:ser>
          <c:idx val="2"/>
          <c:order val="2"/>
          <c:tx>
            <c:strRef>
              <c:f>Sheet1!$D$1</c:f>
              <c:strCache>
                <c:ptCount val="1"/>
                <c:pt idx="0">
                  <c:v>45 - 55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 reunion</c:v>
                </c:pt>
                <c:pt idx="1">
                  <c:v>5th reunion</c:v>
                </c:pt>
                <c:pt idx="2">
                  <c:v>10th reunion</c:v>
                </c:pt>
                <c:pt idx="3">
                  <c:v>15th reunion</c:v>
                </c:pt>
                <c:pt idx="4">
                  <c:v>20th reunion</c:v>
                </c:pt>
                <c:pt idx="5">
                  <c:v>25th reunion</c:v>
                </c:pt>
                <c:pt idx="6">
                  <c:v>30th reunion</c:v>
                </c:pt>
                <c:pt idx="7">
                  <c:v>35th reunion</c:v>
                </c:pt>
                <c:pt idx="8">
                  <c:v>40th + reunion</c:v>
                </c:pt>
              </c:strCache>
            </c:strRef>
          </c:cat>
          <c:val>
            <c:numRef>
              <c:f>Sheet1!$D$2:$D$10</c:f>
              <c:numCache>
                <c:formatCode>0%</c:formatCode>
                <c:ptCount val="9"/>
                <c:pt idx="0">
                  <c:v>0.3</c:v>
                </c:pt>
                <c:pt idx="1">
                  <c:v>0.35</c:v>
                </c:pt>
                <c:pt idx="2">
                  <c:v>0.38</c:v>
                </c:pt>
                <c:pt idx="3">
                  <c:v>0.35</c:v>
                </c:pt>
                <c:pt idx="4">
                  <c:v>0.34</c:v>
                </c:pt>
                <c:pt idx="5">
                  <c:v>0.3</c:v>
                </c:pt>
                <c:pt idx="6">
                  <c:v>0.22</c:v>
                </c:pt>
                <c:pt idx="7">
                  <c:v>0.16</c:v>
                </c:pt>
                <c:pt idx="8">
                  <c:v>0.1</c:v>
                </c:pt>
              </c:numCache>
            </c:numRef>
          </c:val>
          <c:extLst>
            <c:ext xmlns:c16="http://schemas.microsoft.com/office/drawing/2014/chart" uri="{C3380CC4-5D6E-409C-BE32-E72D297353CC}">
              <c16:uniqueId val="{00000003-EC72-44AE-9C34-0FEC61BC21E6}"/>
            </c:ext>
          </c:extLst>
        </c:ser>
        <c:ser>
          <c:idx val="3"/>
          <c:order val="3"/>
          <c:tx>
            <c:strRef>
              <c:f>Sheet1!$E$1</c:f>
              <c:strCache>
                <c:ptCount val="1"/>
                <c:pt idx="0">
                  <c:v>Over 55</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1st reunion</c:v>
                </c:pt>
                <c:pt idx="1">
                  <c:v>5th reunion</c:v>
                </c:pt>
                <c:pt idx="2">
                  <c:v>10th reunion</c:v>
                </c:pt>
                <c:pt idx="3">
                  <c:v>15th reunion</c:v>
                </c:pt>
                <c:pt idx="4">
                  <c:v>20th reunion</c:v>
                </c:pt>
                <c:pt idx="5">
                  <c:v>25th reunion</c:v>
                </c:pt>
                <c:pt idx="6">
                  <c:v>30th reunion</c:v>
                </c:pt>
                <c:pt idx="7">
                  <c:v>35th reunion</c:v>
                </c:pt>
                <c:pt idx="8">
                  <c:v>40th + reunion</c:v>
                </c:pt>
              </c:strCache>
            </c:strRef>
          </c:cat>
          <c:val>
            <c:numRef>
              <c:f>Sheet1!$E$2:$E$10</c:f>
              <c:numCache>
                <c:formatCode>0%</c:formatCode>
                <c:ptCount val="9"/>
                <c:pt idx="0">
                  <c:v>0.41</c:v>
                </c:pt>
                <c:pt idx="1">
                  <c:v>0.31</c:v>
                </c:pt>
                <c:pt idx="2">
                  <c:v>0.25</c:v>
                </c:pt>
                <c:pt idx="3">
                  <c:v>0.28999999999999998</c:v>
                </c:pt>
                <c:pt idx="4">
                  <c:v>0.27</c:v>
                </c:pt>
                <c:pt idx="5">
                  <c:v>0.19</c:v>
                </c:pt>
                <c:pt idx="6">
                  <c:v>0.13</c:v>
                </c:pt>
                <c:pt idx="7">
                  <c:v>0.13</c:v>
                </c:pt>
                <c:pt idx="8">
                  <c:v>0.06</c:v>
                </c:pt>
              </c:numCache>
            </c:numRef>
          </c:val>
          <c:extLst>
            <c:ext xmlns:c16="http://schemas.microsoft.com/office/drawing/2014/chart" uri="{C3380CC4-5D6E-409C-BE32-E72D297353CC}">
              <c16:uniqueId val="{00000004-EC72-44AE-9C34-0FEC61BC21E6}"/>
            </c:ext>
          </c:extLst>
        </c:ser>
        <c:dLbls>
          <c:dLblPos val="ctr"/>
          <c:showLegendKey val="0"/>
          <c:showVal val="1"/>
          <c:showCatName val="0"/>
          <c:showSerName val="0"/>
          <c:showPercent val="0"/>
          <c:showBubbleSize val="0"/>
        </c:dLbls>
        <c:gapWidth val="66"/>
        <c:overlap val="100"/>
        <c:axId val="235754704"/>
        <c:axId val="235764688"/>
      </c:barChart>
      <c:catAx>
        <c:axId val="235754704"/>
        <c:scaling>
          <c:orientation val="minMax"/>
        </c:scaling>
        <c:delete val="1"/>
        <c:axPos val="b"/>
        <c:numFmt formatCode="General" sourceLinked="1"/>
        <c:majorTickMark val="none"/>
        <c:minorTickMark val="none"/>
        <c:tickLblPos val="nextTo"/>
        <c:crossAx val="235764688"/>
        <c:crosses val="autoZero"/>
        <c:auto val="1"/>
        <c:lblAlgn val="ctr"/>
        <c:lblOffset val="100"/>
        <c:noMultiLvlLbl val="0"/>
      </c:catAx>
      <c:valAx>
        <c:axId val="235764688"/>
        <c:scaling>
          <c:orientation val="minMax"/>
        </c:scaling>
        <c:delete val="1"/>
        <c:axPos val="l"/>
        <c:majorGridlines>
          <c:spPr>
            <a:ln w="9525" cap="flat" cmpd="sng" algn="ctr">
              <a:noFill/>
              <a:round/>
            </a:ln>
            <a:effectLst/>
          </c:spPr>
        </c:majorGridlines>
        <c:numFmt formatCode="0%" sourceLinked="1"/>
        <c:majorTickMark val="none"/>
        <c:minorTickMark val="none"/>
        <c:tickLblPos val="nextTo"/>
        <c:crossAx val="235754704"/>
        <c:crosses val="autoZero"/>
        <c:crossBetween val="between"/>
      </c:valAx>
      <c:spPr>
        <a:noFill/>
        <a:ln w="25400">
          <a:noFill/>
        </a:ln>
        <a:effectLst/>
      </c:spPr>
    </c:plotArea>
    <c:legend>
      <c:legendPos val="r"/>
      <c:layout>
        <c:manualLayout>
          <c:xMode val="edge"/>
          <c:yMode val="edge"/>
          <c:x val="0.82400455233494974"/>
          <c:y val="0.56332598374318898"/>
          <c:w val="0.11636812313840676"/>
          <c:h val="0.34549012556433045"/>
        </c:manualLayout>
      </c:layout>
      <c:overlay val="1"/>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86388628706392"/>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1407-47F4-918B-3CBA062C22D8}"/>
              </c:ext>
            </c:extLst>
          </c:dPt>
          <c:dPt>
            <c:idx val="1"/>
            <c:bubble3D val="0"/>
            <c:spPr>
              <a:solidFill>
                <a:srgbClr val="02CCFE"/>
              </a:solidFill>
              <a:ln w="19050">
                <a:noFill/>
              </a:ln>
              <a:effectLst/>
            </c:spPr>
            <c:extLst>
              <c:ext xmlns:c16="http://schemas.microsoft.com/office/drawing/2014/chart" uri="{C3380CC4-5D6E-409C-BE32-E72D297353CC}">
                <c16:uniqueId val="{00000003-1407-47F4-918B-3CBA062C22D8}"/>
              </c:ext>
            </c:extLst>
          </c:dPt>
          <c:dPt>
            <c:idx val="2"/>
            <c:bubble3D val="0"/>
            <c:spPr>
              <a:solidFill>
                <a:srgbClr val="9F54E7"/>
              </a:solidFill>
              <a:ln w="19050">
                <a:noFill/>
              </a:ln>
              <a:effectLst/>
            </c:spPr>
            <c:extLst>
              <c:ext xmlns:c16="http://schemas.microsoft.com/office/drawing/2014/chart" uri="{C3380CC4-5D6E-409C-BE32-E72D297353CC}">
                <c16:uniqueId val="{00000005-1407-47F4-918B-3CBA062C22D8}"/>
              </c:ext>
            </c:extLst>
          </c:dPt>
          <c:dPt>
            <c:idx val="3"/>
            <c:bubble3D val="0"/>
            <c:spPr>
              <a:solidFill>
                <a:srgbClr val="7592DC"/>
              </a:solidFill>
              <a:ln w="19050">
                <a:noFill/>
              </a:ln>
              <a:effectLst/>
            </c:spPr>
            <c:extLst>
              <c:ext xmlns:c16="http://schemas.microsoft.com/office/drawing/2014/chart" uri="{C3380CC4-5D6E-409C-BE32-E72D297353CC}">
                <c16:uniqueId val="{00000007-1407-47F4-918B-3CBA062C22D8}"/>
              </c:ext>
            </c:extLst>
          </c:dPt>
          <c:dPt>
            <c:idx val="4"/>
            <c:bubble3D val="0"/>
            <c:spPr>
              <a:solidFill>
                <a:srgbClr val="D47FDC"/>
              </a:solidFill>
              <a:ln w="19050">
                <a:noFill/>
              </a:ln>
              <a:effectLst/>
            </c:spPr>
            <c:extLst>
              <c:ext xmlns:c16="http://schemas.microsoft.com/office/drawing/2014/chart" uri="{C3380CC4-5D6E-409C-BE32-E72D297353CC}">
                <c16:uniqueId val="{00000009-1407-47F4-918B-3CBA062C22D8}"/>
              </c:ext>
            </c:extLst>
          </c:dPt>
          <c:dPt>
            <c:idx val="5"/>
            <c:bubble3D val="0"/>
            <c:spPr>
              <a:solidFill>
                <a:srgbClr val="1BA2FE"/>
              </a:solidFill>
              <a:ln w="19050">
                <a:noFill/>
              </a:ln>
              <a:effectLst/>
            </c:spPr>
            <c:extLst>
              <c:ext xmlns:c16="http://schemas.microsoft.com/office/drawing/2014/chart" uri="{C3380CC4-5D6E-409C-BE32-E72D297353CC}">
                <c16:uniqueId val="{0000000B-1407-47F4-918B-3CBA062C22D8}"/>
              </c:ext>
            </c:extLst>
          </c:dPt>
          <c:dPt>
            <c:idx val="6"/>
            <c:bubble3D val="0"/>
            <c:spPr>
              <a:solidFill>
                <a:srgbClr val="642DD2"/>
              </a:solidFill>
              <a:ln w="19050">
                <a:noFill/>
              </a:ln>
              <a:effectLst/>
            </c:spPr>
            <c:extLst>
              <c:ext xmlns:c16="http://schemas.microsoft.com/office/drawing/2014/chart" uri="{C3380CC4-5D6E-409C-BE32-E72D297353CC}">
                <c16:uniqueId val="{0000000D-1407-47F4-918B-3CBA062C22D8}"/>
              </c:ext>
            </c:extLst>
          </c:dPt>
          <c:dLbls>
            <c:dLbl>
              <c:idx val="2"/>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1407-47F4-918B-3CBA062C22D8}"/>
                </c:ext>
              </c:extLst>
            </c:dLbl>
            <c:dLbl>
              <c:idx val="4"/>
              <c:tx>
                <c:rich>
                  <a:bodyPr/>
                  <a:lstStyle/>
                  <a:p>
                    <a:r>
                      <a:rPr lang="en-US"/>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1407-47F4-918B-3CBA062C22D8}"/>
                </c:ext>
              </c:extLst>
            </c:dLbl>
            <c:dLbl>
              <c:idx val="6"/>
              <c:tx>
                <c:rich>
                  <a:bodyPr/>
                  <a:lstStyle/>
                  <a:p>
                    <a:r>
                      <a:rPr lang="en-US"/>
                      <a:t>20%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1407-47F4-918B-3CBA062C22D8}"/>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0.09</c:v>
                </c:pt>
                <c:pt idx="1">
                  <c:v>0.1</c:v>
                </c:pt>
                <c:pt idx="2">
                  <c:v>0.16</c:v>
                </c:pt>
                <c:pt idx="3">
                  <c:v>0.09</c:v>
                </c:pt>
                <c:pt idx="4">
                  <c:v>0.13</c:v>
                </c:pt>
                <c:pt idx="5">
                  <c:v>0.23</c:v>
                </c:pt>
                <c:pt idx="6">
                  <c:v>0.2</c:v>
                </c:pt>
              </c:numCache>
            </c:numRef>
          </c:val>
          <c:extLst>
            <c:ext xmlns:c16="http://schemas.microsoft.com/office/drawing/2014/chart" uri="{C3380CC4-5D6E-409C-BE32-E72D297353CC}">
              <c16:uniqueId val="{0000000E-1407-47F4-918B-3CBA062C22D8}"/>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0.61</c:v>
                </c:pt>
                <c:pt idx="1">
                  <c:v>0.41</c:v>
                </c:pt>
                <c:pt idx="2">
                  <c:v>0.76</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c:v>
                </c:pt>
              </c:strCache>
            </c:strRef>
          </c:tx>
          <c:spPr>
            <a:noFill/>
            <a:ln>
              <a:noFill/>
            </a:ln>
            <a:effectLst/>
          </c:spPr>
          <c:invertIfNegative val="0"/>
          <c:cat>
            <c:strRef>
              <c:f>Sheet1!$A$2:$A$4</c:f>
              <c:strCache>
                <c:ptCount val="3"/>
                <c:pt idx="0">
                  <c:v>Joy</c:v>
                </c:pt>
                <c:pt idx="1">
                  <c:v>Achievement</c:v>
                </c:pt>
                <c:pt idx="2">
                  <c:v>Meaningfulness</c:v>
                </c:pt>
              </c:strCache>
            </c:strRef>
          </c:cat>
          <c:val>
            <c:numRef>
              <c:f>Sheet1!$C$2:$C$4</c:f>
              <c:numCache>
                <c:formatCode>0%</c:formatCode>
                <c:ptCount val="3"/>
                <c:pt idx="0">
                  <c:v>0.55000000000000004</c:v>
                </c:pt>
                <c:pt idx="1">
                  <c:v>0.4</c:v>
                </c:pt>
                <c:pt idx="2">
                  <c:v>0.72</c:v>
                </c:pt>
              </c:numCache>
            </c:numRef>
          </c:val>
          <c:extLst>
            <c:ext xmlns:c16="http://schemas.microsoft.com/office/drawing/2014/chart" uri="{C3380CC4-5D6E-409C-BE32-E72D297353CC}">
              <c16:uniqueId val="{00000006-34E4-3244-88BA-ED68DF920778}"/>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10003132951914652"/>
          <c:y val="0.93516487587423647"/>
          <c:w val="0.22739948597730797"/>
          <c:h val="6.483512412576349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10816741663304"/>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900C-408B-BCB2-E4E09FDDB072}"/>
              </c:ext>
            </c:extLst>
          </c:dPt>
          <c:dPt>
            <c:idx val="1"/>
            <c:bubble3D val="0"/>
            <c:spPr>
              <a:solidFill>
                <a:srgbClr val="02CCFE"/>
              </a:solidFill>
              <a:ln w="19050">
                <a:noFill/>
              </a:ln>
              <a:effectLst/>
            </c:spPr>
            <c:extLst>
              <c:ext xmlns:c16="http://schemas.microsoft.com/office/drawing/2014/chart" uri="{C3380CC4-5D6E-409C-BE32-E72D297353CC}">
                <c16:uniqueId val="{00000003-900C-408B-BCB2-E4E09FDDB072}"/>
              </c:ext>
            </c:extLst>
          </c:dPt>
          <c:dPt>
            <c:idx val="2"/>
            <c:bubble3D val="0"/>
            <c:spPr>
              <a:solidFill>
                <a:srgbClr val="9F54E7"/>
              </a:solidFill>
              <a:ln w="19050">
                <a:noFill/>
              </a:ln>
              <a:effectLst/>
            </c:spPr>
            <c:extLst>
              <c:ext xmlns:c16="http://schemas.microsoft.com/office/drawing/2014/chart" uri="{C3380CC4-5D6E-409C-BE32-E72D297353CC}">
                <c16:uniqueId val="{00000005-900C-408B-BCB2-E4E09FDDB072}"/>
              </c:ext>
            </c:extLst>
          </c:dPt>
          <c:dPt>
            <c:idx val="3"/>
            <c:bubble3D val="0"/>
            <c:spPr>
              <a:solidFill>
                <a:srgbClr val="7592DC"/>
              </a:solidFill>
              <a:ln w="19050">
                <a:noFill/>
              </a:ln>
              <a:effectLst/>
            </c:spPr>
            <c:extLst>
              <c:ext xmlns:c16="http://schemas.microsoft.com/office/drawing/2014/chart" uri="{C3380CC4-5D6E-409C-BE32-E72D297353CC}">
                <c16:uniqueId val="{00000007-900C-408B-BCB2-E4E09FDDB072}"/>
              </c:ext>
            </c:extLst>
          </c:dPt>
          <c:dPt>
            <c:idx val="4"/>
            <c:bubble3D val="0"/>
            <c:spPr>
              <a:solidFill>
                <a:srgbClr val="D47FDC"/>
              </a:solidFill>
              <a:ln w="19050">
                <a:noFill/>
              </a:ln>
              <a:effectLst/>
            </c:spPr>
            <c:extLst>
              <c:ext xmlns:c16="http://schemas.microsoft.com/office/drawing/2014/chart" uri="{C3380CC4-5D6E-409C-BE32-E72D297353CC}">
                <c16:uniqueId val="{00000009-900C-408B-BCB2-E4E09FDDB072}"/>
              </c:ext>
            </c:extLst>
          </c:dPt>
          <c:dPt>
            <c:idx val="5"/>
            <c:bubble3D val="0"/>
            <c:spPr>
              <a:solidFill>
                <a:srgbClr val="1BA2FE"/>
              </a:solidFill>
              <a:ln w="19050">
                <a:noFill/>
              </a:ln>
              <a:effectLst/>
            </c:spPr>
            <c:extLst>
              <c:ext xmlns:c16="http://schemas.microsoft.com/office/drawing/2014/chart" uri="{C3380CC4-5D6E-409C-BE32-E72D297353CC}">
                <c16:uniqueId val="{0000000B-900C-408B-BCB2-E4E09FDDB072}"/>
              </c:ext>
            </c:extLst>
          </c:dPt>
          <c:dPt>
            <c:idx val="6"/>
            <c:bubble3D val="0"/>
            <c:spPr>
              <a:solidFill>
                <a:srgbClr val="642DD2"/>
              </a:solidFill>
              <a:ln w="19050">
                <a:noFill/>
              </a:ln>
              <a:effectLst/>
            </c:spPr>
            <c:extLst>
              <c:ext xmlns:c16="http://schemas.microsoft.com/office/drawing/2014/chart" uri="{C3380CC4-5D6E-409C-BE32-E72D297353CC}">
                <c16:uniqueId val="{0000000D-900C-408B-BCB2-E4E09FDDB072}"/>
              </c:ext>
            </c:extLst>
          </c:dPt>
          <c:dLbls>
            <c:dLbl>
              <c:idx val="2"/>
              <c:tx>
                <c:rich>
                  <a:bodyPr/>
                  <a:lstStyle/>
                  <a:p>
                    <a:r>
                      <a:rPr lang="en-US"/>
                      <a:t>27%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0C-408B-BCB2-E4E09FDDB072}"/>
                </c:ext>
              </c:extLst>
            </c:dLbl>
            <c:dLbl>
              <c:idx val="4"/>
              <c:tx>
                <c:rich>
                  <a:bodyPr/>
                  <a:lstStyle/>
                  <a:p>
                    <a:r>
                      <a:rPr lang="en-US"/>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0C-408B-BCB2-E4E09FDDB072}"/>
                </c:ext>
              </c:extLst>
            </c:dLbl>
            <c:dLbl>
              <c:idx val="6"/>
              <c:tx>
                <c:rich>
                  <a:bodyPr/>
                  <a:lstStyle/>
                  <a:p>
                    <a:r>
                      <a:rPr lang="en-US"/>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0C-408B-BCB2-E4E09FDDB072}"/>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0.14000000000000001</c:v>
                </c:pt>
                <c:pt idx="1">
                  <c:v>0.08</c:v>
                </c:pt>
                <c:pt idx="2">
                  <c:v>0.27</c:v>
                </c:pt>
                <c:pt idx="3">
                  <c:v>0.05</c:v>
                </c:pt>
                <c:pt idx="4">
                  <c:v>0.18</c:v>
                </c:pt>
                <c:pt idx="5">
                  <c:v>0.11</c:v>
                </c:pt>
                <c:pt idx="6">
                  <c:v>0.17</c:v>
                </c:pt>
              </c:numCache>
            </c:numRef>
          </c:val>
          <c:extLst>
            <c:ext xmlns:c16="http://schemas.microsoft.com/office/drawing/2014/chart" uri="{C3380CC4-5D6E-409C-BE32-E72D297353CC}">
              <c16:uniqueId val="{0000000E-900C-408B-BCB2-E4E09FDDB072}"/>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286388628706392"/>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E78A-4238-84D1-E5C5B278004B}"/>
              </c:ext>
            </c:extLst>
          </c:dPt>
          <c:dPt>
            <c:idx val="1"/>
            <c:bubble3D val="0"/>
            <c:spPr>
              <a:solidFill>
                <a:srgbClr val="02CCFE"/>
              </a:solidFill>
              <a:ln w="19050">
                <a:noFill/>
              </a:ln>
              <a:effectLst/>
            </c:spPr>
            <c:extLst>
              <c:ext xmlns:c16="http://schemas.microsoft.com/office/drawing/2014/chart" uri="{C3380CC4-5D6E-409C-BE32-E72D297353CC}">
                <c16:uniqueId val="{00000003-E78A-4238-84D1-E5C5B278004B}"/>
              </c:ext>
            </c:extLst>
          </c:dPt>
          <c:dPt>
            <c:idx val="2"/>
            <c:bubble3D val="0"/>
            <c:spPr>
              <a:solidFill>
                <a:srgbClr val="9F54E7"/>
              </a:solidFill>
              <a:ln w="19050">
                <a:noFill/>
              </a:ln>
              <a:effectLst/>
            </c:spPr>
            <c:extLst>
              <c:ext xmlns:c16="http://schemas.microsoft.com/office/drawing/2014/chart" uri="{C3380CC4-5D6E-409C-BE32-E72D297353CC}">
                <c16:uniqueId val="{00000005-E78A-4238-84D1-E5C5B278004B}"/>
              </c:ext>
            </c:extLst>
          </c:dPt>
          <c:dPt>
            <c:idx val="3"/>
            <c:bubble3D val="0"/>
            <c:spPr>
              <a:solidFill>
                <a:srgbClr val="7592DC"/>
              </a:solidFill>
              <a:ln w="19050">
                <a:noFill/>
              </a:ln>
              <a:effectLst/>
            </c:spPr>
            <c:extLst>
              <c:ext xmlns:c16="http://schemas.microsoft.com/office/drawing/2014/chart" uri="{C3380CC4-5D6E-409C-BE32-E72D297353CC}">
                <c16:uniqueId val="{00000007-E78A-4238-84D1-E5C5B278004B}"/>
              </c:ext>
            </c:extLst>
          </c:dPt>
          <c:dPt>
            <c:idx val="4"/>
            <c:bubble3D val="0"/>
            <c:spPr>
              <a:solidFill>
                <a:srgbClr val="D47FDC"/>
              </a:solidFill>
              <a:ln w="19050">
                <a:noFill/>
              </a:ln>
              <a:effectLst/>
            </c:spPr>
            <c:extLst>
              <c:ext xmlns:c16="http://schemas.microsoft.com/office/drawing/2014/chart" uri="{C3380CC4-5D6E-409C-BE32-E72D297353CC}">
                <c16:uniqueId val="{00000009-E78A-4238-84D1-E5C5B278004B}"/>
              </c:ext>
            </c:extLst>
          </c:dPt>
          <c:dPt>
            <c:idx val="5"/>
            <c:bubble3D val="0"/>
            <c:spPr>
              <a:solidFill>
                <a:srgbClr val="1BA2FE"/>
              </a:solidFill>
              <a:ln w="19050">
                <a:noFill/>
              </a:ln>
              <a:effectLst/>
            </c:spPr>
            <c:extLst>
              <c:ext xmlns:c16="http://schemas.microsoft.com/office/drawing/2014/chart" uri="{C3380CC4-5D6E-409C-BE32-E72D297353CC}">
                <c16:uniqueId val="{0000000B-E78A-4238-84D1-E5C5B278004B}"/>
              </c:ext>
            </c:extLst>
          </c:dPt>
          <c:dPt>
            <c:idx val="6"/>
            <c:bubble3D val="0"/>
            <c:spPr>
              <a:solidFill>
                <a:srgbClr val="642DD2"/>
              </a:solidFill>
              <a:ln w="19050">
                <a:noFill/>
              </a:ln>
              <a:effectLst/>
            </c:spPr>
            <c:extLst>
              <c:ext xmlns:c16="http://schemas.microsoft.com/office/drawing/2014/chart" uri="{C3380CC4-5D6E-409C-BE32-E72D297353CC}">
                <c16:uniqueId val="{0000000D-E78A-4238-84D1-E5C5B278004B}"/>
              </c:ext>
            </c:extLst>
          </c:dPt>
          <c:dLbls>
            <c:dLbl>
              <c:idx val="2"/>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78A-4238-84D1-E5C5B278004B}"/>
                </c:ext>
              </c:extLst>
            </c:dLbl>
            <c:dLbl>
              <c:idx val="4"/>
              <c:tx>
                <c:rich>
                  <a:bodyPr/>
                  <a:lstStyle/>
                  <a:p>
                    <a:r>
                      <a:rPr lang="en-US"/>
                      <a:t>13%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78A-4238-84D1-E5C5B278004B}"/>
                </c:ext>
              </c:extLst>
            </c:dLbl>
            <c:dLbl>
              <c:idx val="6"/>
              <c:tx>
                <c:rich>
                  <a:bodyPr/>
                  <a:lstStyle/>
                  <a:p>
                    <a:r>
                      <a:rPr lang="en-US"/>
                      <a:t>20%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78A-4238-84D1-E5C5B278004B}"/>
                </c:ext>
              </c:extLst>
            </c:dLbl>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0.09</c:v>
                </c:pt>
                <c:pt idx="1">
                  <c:v>0.1</c:v>
                </c:pt>
                <c:pt idx="2">
                  <c:v>0.16</c:v>
                </c:pt>
                <c:pt idx="3">
                  <c:v>0.09</c:v>
                </c:pt>
                <c:pt idx="4">
                  <c:v>0.13</c:v>
                </c:pt>
                <c:pt idx="5">
                  <c:v>0.23</c:v>
                </c:pt>
                <c:pt idx="6">
                  <c:v>0.2</c:v>
                </c:pt>
              </c:numCache>
            </c:numRef>
          </c:val>
          <c:extLst>
            <c:ext xmlns:c16="http://schemas.microsoft.com/office/drawing/2014/chart" uri="{C3380CC4-5D6E-409C-BE32-E72D297353CC}">
              <c16:uniqueId val="{0000000E-E78A-4238-84D1-E5C5B278004B}"/>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10816741663304"/>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877E-4542-9A5C-929833A1E6FF}"/>
              </c:ext>
            </c:extLst>
          </c:dPt>
          <c:dPt>
            <c:idx val="1"/>
            <c:bubble3D val="0"/>
            <c:spPr>
              <a:solidFill>
                <a:srgbClr val="02CCFE"/>
              </a:solidFill>
              <a:ln w="19050">
                <a:noFill/>
              </a:ln>
              <a:effectLst/>
            </c:spPr>
            <c:extLst>
              <c:ext xmlns:c16="http://schemas.microsoft.com/office/drawing/2014/chart" uri="{C3380CC4-5D6E-409C-BE32-E72D297353CC}">
                <c16:uniqueId val="{00000003-877E-4542-9A5C-929833A1E6FF}"/>
              </c:ext>
            </c:extLst>
          </c:dPt>
          <c:dPt>
            <c:idx val="2"/>
            <c:bubble3D val="0"/>
            <c:spPr>
              <a:solidFill>
                <a:srgbClr val="9F54E7"/>
              </a:solidFill>
              <a:ln w="19050">
                <a:noFill/>
              </a:ln>
              <a:effectLst/>
            </c:spPr>
            <c:extLst>
              <c:ext xmlns:c16="http://schemas.microsoft.com/office/drawing/2014/chart" uri="{C3380CC4-5D6E-409C-BE32-E72D297353CC}">
                <c16:uniqueId val="{00000005-877E-4542-9A5C-929833A1E6FF}"/>
              </c:ext>
            </c:extLst>
          </c:dPt>
          <c:dPt>
            <c:idx val="3"/>
            <c:bubble3D val="0"/>
            <c:spPr>
              <a:solidFill>
                <a:srgbClr val="7592DC"/>
              </a:solidFill>
              <a:ln w="19050">
                <a:noFill/>
              </a:ln>
              <a:effectLst/>
            </c:spPr>
            <c:extLst>
              <c:ext xmlns:c16="http://schemas.microsoft.com/office/drawing/2014/chart" uri="{C3380CC4-5D6E-409C-BE32-E72D297353CC}">
                <c16:uniqueId val="{00000007-877E-4542-9A5C-929833A1E6FF}"/>
              </c:ext>
            </c:extLst>
          </c:dPt>
          <c:dPt>
            <c:idx val="4"/>
            <c:bubble3D val="0"/>
            <c:spPr>
              <a:solidFill>
                <a:srgbClr val="D47FDC"/>
              </a:solidFill>
              <a:ln w="19050">
                <a:noFill/>
              </a:ln>
              <a:effectLst/>
            </c:spPr>
            <c:extLst>
              <c:ext xmlns:c16="http://schemas.microsoft.com/office/drawing/2014/chart" uri="{C3380CC4-5D6E-409C-BE32-E72D297353CC}">
                <c16:uniqueId val="{00000009-877E-4542-9A5C-929833A1E6FF}"/>
              </c:ext>
            </c:extLst>
          </c:dPt>
          <c:dPt>
            <c:idx val="5"/>
            <c:bubble3D val="0"/>
            <c:spPr>
              <a:solidFill>
                <a:srgbClr val="1BA2FE"/>
              </a:solidFill>
              <a:ln w="19050">
                <a:noFill/>
              </a:ln>
              <a:effectLst/>
            </c:spPr>
            <c:extLst>
              <c:ext xmlns:c16="http://schemas.microsoft.com/office/drawing/2014/chart" uri="{C3380CC4-5D6E-409C-BE32-E72D297353CC}">
                <c16:uniqueId val="{0000000B-877E-4542-9A5C-929833A1E6FF}"/>
              </c:ext>
            </c:extLst>
          </c:dPt>
          <c:dPt>
            <c:idx val="6"/>
            <c:bubble3D val="0"/>
            <c:spPr>
              <a:solidFill>
                <a:srgbClr val="642DD2"/>
              </a:solidFill>
              <a:ln w="19050">
                <a:noFill/>
              </a:ln>
              <a:effectLst/>
            </c:spPr>
            <c:extLst>
              <c:ext xmlns:c16="http://schemas.microsoft.com/office/drawing/2014/chart" uri="{C3380CC4-5D6E-409C-BE32-E72D297353CC}">
                <c16:uniqueId val="{0000000D-877E-4542-9A5C-929833A1E6FF}"/>
              </c:ext>
            </c:extLst>
          </c:dPt>
          <c:dLbls>
            <c:dLbl>
              <c:idx val="2"/>
              <c:tx>
                <c:rich>
                  <a:bodyPr/>
                  <a:lstStyle/>
                  <a:p>
                    <a:r>
                      <a:rPr lang="en-US"/>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77E-4542-9A5C-929833A1E6FF}"/>
                </c:ext>
              </c:extLst>
            </c:dLbl>
            <c:dLbl>
              <c:idx val="4"/>
              <c:tx>
                <c:rich>
                  <a:bodyPr/>
                  <a:lstStyle/>
                  <a:p>
                    <a:r>
                      <a:rPr lang="en-US"/>
                      <a:t>20%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77E-4542-9A5C-929833A1E6FF}"/>
                </c:ext>
              </c:extLst>
            </c:dLbl>
            <c:dLbl>
              <c:idx val="6"/>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77E-4542-9A5C-929833A1E6FF}"/>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panose="020B050402020202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0.16</c:v>
                </c:pt>
                <c:pt idx="1">
                  <c:v>0.05</c:v>
                </c:pt>
                <c:pt idx="2">
                  <c:v>0.28000000000000003</c:v>
                </c:pt>
                <c:pt idx="3">
                  <c:v>0.06</c:v>
                </c:pt>
                <c:pt idx="4">
                  <c:v>0.2</c:v>
                </c:pt>
                <c:pt idx="5">
                  <c:v>0.1</c:v>
                </c:pt>
                <c:pt idx="6">
                  <c:v>0.15</c:v>
                </c:pt>
              </c:numCache>
            </c:numRef>
          </c:val>
          <c:extLst>
            <c:ext xmlns:c16="http://schemas.microsoft.com/office/drawing/2014/chart" uri="{C3380CC4-5D6E-409C-BE32-E72D297353CC}">
              <c16:uniqueId val="{0000000E-877E-4542-9A5C-929833A1E6FF}"/>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10816741663304"/>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0F62-480B-8C49-106475DA0525}"/>
              </c:ext>
            </c:extLst>
          </c:dPt>
          <c:dPt>
            <c:idx val="1"/>
            <c:bubble3D val="0"/>
            <c:spPr>
              <a:solidFill>
                <a:srgbClr val="02CCFE"/>
              </a:solidFill>
              <a:ln w="19050">
                <a:noFill/>
              </a:ln>
              <a:effectLst/>
            </c:spPr>
            <c:extLst>
              <c:ext xmlns:c16="http://schemas.microsoft.com/office/drawing/2014/chart" uri="{C3380CC4-5D6E-409C-BE32-E72D297353CC}">
                <c16:uniqueId val="{00000003-0F62-480B-8C49-106475DA0525}"/>
              </c:ext>
            </c:extLst>
          </c:dPt>
          <c:dPt>
            <c:idx val="2"/>
            <c:bubble3D val="0"/>
            <c:spPr>
              <a:solidFill>
                <a:srgbClr val="9F54E7"/>
              </a:solidFill>
              <a:ln w="19050">
                <a:noFill/>
              </a:ln>
              <a:effectLst/>
            </c:spPr>
            <c:extLst>
              <c:ext xmlns:c16="http://schemas.microsoft.com/office/drawing/2014/chart" uri="{C3380CC4-5D6E-409C-BE32-E72D297353CC}">
                <c16:uniqueId val="{00000005-0F62-480B-8C49-106475DA0525}"/>
              </c:ext>
            </c:extLst>
          </c:dPt>
          <c:dPt>
            <c:idx val="3"/>
            <c:bubble3D val="0"/>
            <c:spPr>
              <a:solidFill>
                <a:srgbClr val="7592DC"/>
              </a:solidFill>
              <a:ln w="19050">
                <a:noFill/>
              </a:ln>
              <a:effectLst/>
            </c:spPr>
            <c:extLst>
              <c:ext xmlns:c16="http://schemas.microsoft.com/office/drawing/2014/chart" uri="{C3380CC4-5D6E-409C-BE32-E72D297353CC}">
                <c16:uniqueId val="{00000007-0F62-480B-8C49-106475DA0525}"/>
              </c:ext>
            </c:extLst>
          </c:dPt>
          <c:dPt>
            <c:idx val="4"/>
            <c:bubble3D val="0"/>
            <c:spPr>
              <a:solidFill>
                <a:srgbClr val="D47FDC"/>
              </a:solidFill>
              <a:ln w="19050">
                <a:noFill/>
              </a:ln>
              <a:effectLst/>
            </c:spPr>
            <c:extLst>
              <c:ext xmlns:c16="http://schemas.microsoft.com/office/drawing/2014/chart" uri="{C3380CC4-5D6E-409C-BE32-E72D297353CC}">
                <c16:uniqueId val="{00000009-0F62-480B-8C49-106475DA0525}"/>
              </c:ext>
            </c:extLst>
          </c:dPt>
          <c:dPt>
            <c:idx val="5"/>
            <c:bubble3D val="0"/>
            <c:spPr>
              <a:solidFill>
                <a:srgbClr val="1BA2FE"/>
              </a:solidFill>
              <a:ln w="19050">
                <a:noFill/>
              </a:ln>
              <a:effectLst/>
            </c:spPr>
            <c:extLst>
              <c:ext xmlns:c16="http://schemas.microsoft.com/office/drawing/2014/chart" uri="{C3380CC4-5D6E-409C-BE32-E72D297353CC}">
                <c16:uniqueId val="{0000000B-0F62-480B-8C49-106475DA0525}"/>
              </c:ext>
            </c:extLst>
          </c:dPt>
          <c:dPt>
            <c:idx val="6"/>
            <c:bubble3D val="0"/>
            <c:spPr>
              <a:solidFill>
                <a:srgbClr val="642DD2"/>
              </a:solidFill>
              <a:ln w="19050">
                <a:noFill/>
              </a:ln>
              <a:effectLst/>
            </c:spPr>
            <c:extLst>
              <c:ext xmlns:c16="http://schemas.microsoft.com/office/drawing/2014/chart" uri="{C3380CC4-5D6E-409C-BE32-E72D297353CC}">
                <c16:uniqueId val="{0000000D-0F62-480B-8C49-106475DA0525}"/>
              </c:ext>
            </c:extLst>
          </c:dPt>
          <c:dLbls>
            <c:dLbl>
              <c:idx val="2"/>
              <c:tx>
                <c:rich>
                  <a:bodyPr/>
                  <a:lstStyle/>
                  <a:p>
                    <a:r>
                      <a:rPr lang="en-US"/>
                      <a:t>30%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F62-480B-8C49-106475DA0525}"/>
                </c:ext>
              </c:extLst>
            </c:dLbl>
            <c:dLbl>
              <c:idx val="4"/>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F62-480B-8C49-106475DA0525}"/>
                </c:ext>
              </c:extLst>
            </c:dLbl>
            <c:dLbl>
              <c:idx val="5"/>
              <c:delete val="1"/>
              <c:extLst>
                <c:ext xmlns:c15="http://schemas.microsoft.com/office/drawing/2012/chart" uri="{CE6537A1-D6FC-4f65-9D91-7224C49458BB}"/>
                <c:ext xmlns:c16="http://schemas.microsoft.com/office/drawing/2014/chart" uri="{C3380CC4-5D6E-409C-BE32-E72D297353CC}">
                  <c16:uniqueId val="{0000000B-0F62-480B-8C49-106475DA0525}"/>
                </c:ext>
              </c:extLst>
            </c:dLbl>
            <c:dLbl>
              <c:idx val="6"/>
              <c:tx>
                <c:rich>
                  <a:bodyPr/>
                  <a:lstStyle/>
                  <a:p>
                    <a:r>
                      <a:rPr lang="en-US"/>
                      <a:t>43%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F62-480B-8C49-106475DA0525}"/>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panose="020B050402020202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7.0000000000000007E-2</c:v>
                </c:pt>
                <c:pt idx="1">
                  <c:v>0.03</c:v>
                </c:pt>
                <c:pt idx="2">
                  <c:v>0.3</c:v>
                </c:pt>
                <c:pt idx="3">
                  <c:v>7.0000000000000007E-2</c:v>
                </c:pt>
                <c:pt idx="4">
                  <c:v>0.1</c:v>
                </c:pt>
                <c:pt idx="5">
                  <c:v>0</c:v>
                </c:pt>
                <c:pt idx="6">
                  <c:v>0.43</c:v>
                </c:pt>
              </c:numCache>
            </c:numRef>
          </c:val>
          <c:extLst>
            <c:ext xmlns:c16="http://schemas.microsoft.com/office/drawing/2014/chart" uri="{C3380CC4-5D6E-409C-BE32-E72D297353CC}">
              <c16:uniqueId val="{0000000E-0F62-480B-8C49-106475DA0525}"/>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10816741663304"/>
          <c:y val="9.9119005873099186E-2"/>
          <c:w val="0.77229033282823767"/>
          <c:h val="0.79124142421631061"/>
        </c:manualLayout>
      </c:layout>
      <c:doughnutChart>
        <c:varyColors val="1"/>
        <c:ser>
          <c:idx val="0"/>
          <c:order val="0"/>
          <c:tx>
            <c:strRef>
              <c:f>Sheet1!$B$1</c:f>
              <c:strCache>
                <c:ptCount val="1"/>
                <c:pt idx="0">
                  <c:v>% of total</c:v>
                </c:pt>
              </c:strCache>
            </c:strRef>
          </c:tx>
          <c:spPr>
            <a:ln w="19050">
              <a:noFill/>
            </a:ln>
          </c:spPr>
          <c:dPt>
            <c:idx val="0"/>
            <c:bubble3D val="0"/>
            <c:spPr>
              <a:solidFill>
                <a:srgbClr val="FF62C0"/>
              </a:solidFill>
              <a:ln w="19050">
                <a:noFill/>
              </a:ln>
              <a:effectLst/>
            </c:spPr>
            <c:extLst>
              <c:ext xmlns:c16="http://schemas.microsoft.com/office/drawing/2014/chart" uri="{C3380CC4-5D6E-409C-BE32-E72D297353CC}">
                <c16:uniqueId val="{00000001-CF08-4054-A28F-7B997EC6B35B}"/>
              </c:ext>
            </c:extLst>
          </c:dPt>
          <c:dPt>
            <c:idx val="1"/>
            <c:bubble3D val="0"/>
            <c:spPr>
              <a:solidFill>
                <a:srgbClr val="02CCFE"/>
              </a:solidFill>
              <a:ln w="19050">
                <a:noFill/>
              </a:ln>
              <a:effectLst/>
            </c:spPr>
            <c:extLst>
              <c:ext xmlns:c16="http://schemas.microsoft.com/office/drawing/2014/chart" uri="{C3380CC4-5D6E-409C-BE32-E72D297353CC}">
                <c16:uniqueId val="{00000003-CF08-4054-A28F-7B997EC6B35B}"/>
              </c:ext>
            </c:extLst>
          </c:dPt>
          <c:dPt>
            <c:idx val="2"/>
            <c:bubble3D val="0"/>
            <c:spPr>
              <a:solidFill>
                <a:srgbClr val="9F54E7"/>
              </a:solidFill>
              <a:ln w="19050">
                <a:noFill/>
              </a:ln>
              <a:effectLst/>
            </c:spPr>
            <c:extLst>
              <c:ext xmlns:c16="http://schemas.microsoft.com/office/drawing/2014/chart" uri="{C3380CC4-5D6E-409C-BE32-E72D297353CC}">
                <c16:uniqueId val="{00000005-CF08-4054-A28F-7B997EC6B35B}"/>
              </c:ext>
            </c:extLst>
          </c:dPt>
          <c:dPt>
            <c:idx val="3"/>
            <c:bubble3D val="0"/>
            <c:spPr>
              <a:solidFill>
                <a:srgbClr val="7592DC"/>
              </a:solidFill>
              <a:ln w="19050">
                <a:noFill/>
              </a:ln>
              <a:effectLst/>
            </c:spPr>
            <c:extLst>
              <c:ext xmlns:c16="http://schemas.microsoft.com/office/drawing/2014/chart" uri="{C3380CC4-5D6E-409C-BE32-E72D297353CC}">
                <c16:uniqueId val="{00000007-CF08-4054-A28F-7B997EC6B35B}"/>
              </c:ext>
            </c:extLst>
          </c:dPt>
          <c:dPt>
            <c:idx val="4"/>
            <c:bubble3D val="0"/>
            <c:spPr>
              <a:solidFill>
                <a:srgbClr val="D47FDC"/>
              </a:solidFill>
              <a:ln w="19050">
                <a:noFill/>
              </a:ln>
              <a:effectLst/>
            </c:spPr>
            <c:extLst>
              <c:ext xmlns:c16="http://schemas.microsoft.com/office/drawing/2014/chart" uri="{C3380CC4-5D6E-409C-BE32-E72D297353CC}">
                <c16:uniqueId val="{00000009-CF08-4054-A28F-7B997EC6B35B}"/>
              </c:ext>
            </c:extLst>
          </c:dPt>
          <c:dPt>
            <c:idx val="5"/>
            <c:bubble3D val="0"/>
            <c:spPr>
              <a:solidFill>
                <a:srgbClr val="1BA2FE"/>
              </a:solidFill>
              <a:ln w="19050">
                <a:noFill/>
              </a:ln>
              <a:effectLst/>
            </c:spPr>
            <c:extLst>
              <c:ext xmlns:c16="http://schemas.microsoft.com/office/drawing/2014/chart" uri="{C3380CC4-5D6E-409C-BE32-E72D297353CC}">
                <c16:uniqueId val="{0000000B-CF08-4054-A28F-7B997EC6B35B}"/>
              </c:ext>
            </c:extLst>
          </c:dPt>
          <c:dPt>
            <c:idx val="6"/>
            <c:bubble3D val="0"/>
            <c:spPr>
              <a:solidFill>
                <a:srgbClr val="642DD2"/>
              </a:solidFill>
              <a:ln w="19050">
                <a:noFill/>
              </a:ln>
              <a:effectLst/>
            </c:spPr>
            <c:extLst>
              <c:ext xmlns:c16="http://schemas.microsoft.com/office/drawing/2014/chart" uri="{C3380CC4-5D6E-409C-BE32-E72D297353CC}">
                <c16:uniqueId val="{0000000D-CF08-4054-A28F-7B997EC6B35B}"/>
              </c:ext>
            </c:extLst>
          </c:dPt>
          <c:dLbls>
            <c:dLbl>
              <c:idx val="2"/>
              <c:tx>
                <c:rich>
                  <a:bodyPr/>
                  <a:lstStyle/>
                  <a:p>
                    <a:r>
                      <a:rPr lang="en-US"/>
                      <a:t>28%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CF08-4054-A28F-7B997EC6B35B}"/>
                </c:ext>
              </c:extLst>
            </c:dLbl>
            <c:dLbl>
              <c:idx val="4"/>
              <c:tx>
                <c:rich>
                  <a:bodyPr/>
                  <a:lstStyle/>
                  <a:p>
                    <a:r>
                      <a:rPr lang="en-US"/>
                      <a:t>18%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CF08-4054-A28F-7B997EC6B35B}"/>
                </c:ext>
              </c:extLst>
            </c:dLbl>
            <c:dLbl>
              <c:idx val="6"/>
              <c:tx>
                <c:rich>
                  <a:bodyPr/>
                  <a:lstStyle/>
                  <a:p>
                    <a:r>
                      <a:rPr lang="en-US"/>
                      <a:t>17%</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CF08-4054-A28F-7B997EC6B35B}"/>
                </c:ext>
              </c:extLst>
            </c:dLbl>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Arial Nova" panose="020B0504020202020204" pitchFamily="34"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Joy Seeker</c:v>
                </c:pt>
                <c:pt idx="1">
                  <c:v>Striver</c:v>
                </c:pt>
                <c:pt idx="2">
                  <c:v>Purpose Seeker</c:v>
                </c:pt>
                <c:pt idx="3">
                  <c:v>Joyful Striver</c:v>
                </c:pt>
                <c:pt idx="4">
                  <c:v>Flourisher</c:v>
                </c:pt>
                <c:pt idx="5">
                  <c:v>Purposeful Striver</c:v>
                </c:pt>
                <c:pt idx="6">
                  <c:v>Triumvirate</c:v>
                </c:pt>
              </c:strCache>
            </c:strRef>
          </c:cat>
          <c:val>
            <c:numRef>
              <c:f>Sheet1!$B$2:$B$8</c:f>
              <c:numCache>
                <c:formatCode>0%</c:formatCode>
                <c:ptCount val="7"/>
                <c:pt idx="0">
                  <c:v>0.14000000000000001</c:v>
                </c:pt>
                <c:pt idx="1">
                  <c:v>0.08</c:v>
                </c:pt>
                <c:pt idx="2">
                  <c:v>0.28000000000000003</c:v>
                </c:pt>
                <c:pt idx="3">
                  <c:v>0.05</c:v>
                </c:pt>
                <c:pt idx="4">
                  <c:v>0.18</c:v>
                </c:pt>
                <c:pt idx="5">
                  <c:v>0.1</c:v>
                </c:pt>
                <c:pt idx="6">
                  <c:v>0.17</c:v>
                </c:pt>
              </c:numCache>
            </c:numRef>
          </c:val>
          <c:extLst>
            <c:ext xmlns:c16="http://schemas.microsoft.com/office/drawing/2014/chart" uri="{C3380CC4-5D6E-409C-BE32-E72D297353CC}">
              <c16:uniqueId val="{0000000E-CF08-4054-A28F-7B997EC6B35B}"/>
            </c:ext>
          </c:extLst>
        </c:ser>
        <c:dLbls>
          <c:showLegendKey val="0"/>
          <c:showVal val="1"/>
          <c:showCatName val="0"/>
          <c:showSerName val="0"/>
          <c:showPercent val="0"/>
          <c:showBubbleSize val="0"/>
          <c:showLeaderLines val="1"/>
        </c:dLbls>
        <c:firstSliceAng val="0"/>
        <c:holeSize val="56"/>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4949911322202178"/>
        </c:manualLayout>
      </c:layout>
      <c:lineChart>
        <c:grouping val="standard"/>
        <c:varyColors val="0"/>
        <c:ser>
          <c:idx val="0"/>
          <c:order val="0"/>
          <c:tx>
            <c:strRef>
              <c:f>Sheet1!$B$1</c:f>
              <c:strCache>
                <c:ptCount val="1"/>
                <c:pt idx="0">
                  <c:v>Perceived Achievement</c:v>
                </c:pt>
              </c:strCache>
            </c:strRef>
          </c:tx>
          <c:spPr>
            <a:ln w="44450" cap="rnd">
              <a:solidFill>
                <a:schemeClr val="accent2">
                  <a:lumMod val="40000"/>
                  <a:lumOff val="60000"/>
                </a:schemeClr>
              </a:solidFill>
              <a:round/>
            </a:ln>
            <a:effectLst/>
          </c:spPr>
          <c:marker>
            <c:symbol val="none"/>
          </c:marker>
          <c:dLbls>
            <c:delete val="1"/>
          </c:dLbls>
          <c:cat>
            <c:strRef>
              <c:f>Sheet1!$A$2:$A$8</c:f>
              <c:strCache>
                <c:ptCount val="7"/>
                <c:pt idx="0">
                  <c:v>Less than $75,000</c:v>
                </c:pt>
                <c:pt idx="1">
                  <c:v>$75,000 - $149,999</c:v>
                </c:pt>
                <c:pt idx="2">
                  <c:v>$150,000 - $249,999</c:v>
                </c:pt>
                <c:pt idx="3">
                  <c:v>$250,000 - $499,999</c:v>
                </c:pt>
                <c:pt idx="4">
                  <c:v>$500,000 - $1 million</c:v>
                </c:pt>
                <c:pt idx="5">
                  <c:v>$1 million - $5 million</c:v>
                </c:pt>
                <c:pt idx="6">
                  <c:v>Over $5 million</c:v>
                </c:pt>
              </c:strCache>
            </c:strRef>
          </c:cat>
          <c:val>
            <c:numRef>
              <c:f>Sheet1!$B$2:$B$8</c:f>
              <c:numCache>
                <c:formatCode>General</c:formatCode>
                <c:ptCount val="7"/>
                <c:pt idx="0">
                  <c:v>39.816600000000001</c:v>
                </c:pt>
                <c:pt idx="1">
                  <c:v>48.514849999999996</c:v>
                </c:pt>
                <c:pt idx="2">
                  <c:v>52.214570000000002</c:v>
                </c:pt>
                <c:pt idx="3">
                  <c:v>53.710729999999998</c:v>
                </c:pt>
                <c:pt idx="4">
                  <c:v>60.896709999999999</c:v>
                </c:pt>
                <c:pt idx="5">
                  <c:v>68.606560000000002</c:v>
                </c:pt>
                <c:pt idx="6">
                  <c:v>76.209680000000006</c:v>
                </c:pt>
              </c:numCache>
            </c:numRef>
          </c:val>
          <c:smooth val="0"/>
          <c:extLst>
            <c:ext xmlns:c16="http://schemas.microsoft.com/office/drawing/2014/chart" uri="{C3380CC4-5D6E-409C-BE32-E72D297353CC}">
              <c16:uniqueId val="{00000001-BFCC-4991-B493-5FAF97DF5B57}"/>
            </c:ext>
          </c:extLst>
        </c:ser>
        <c:ser>
          <c:idx val="1"/>
          <c:order val="1"/>
          <c:tx>
            <c:strRef>
              <c:f>Sheet1!$C$1</c:f>
              <c:strCache>
                <c:ptCount val="1"/>
                <c:pt idx="0">
                  <c:v>Behavioral Achievement</c:v>
                </c:pt>
              </c:strCache>
            </c:strRef>
          </c:tx>
          <c:spPr>
            <a:ln w="44450" cap="rnd">
              <a:solidFill>
                <a:schemeClr val="accent5"/>
              </a:solidFill>
              <a:round/>
            </a:ln>
            <a:effectLst/>
          </c:spPr>
          <c:marker>
            <c:symbol val="none"/>
          </c:marker>
          <c:dPt>
            <c:idx val="0"/>
            <c:marker>
              <c:symbol val="none"/>
            </c:marker>
            <c:bubble3D val="0"/>
            <c:spPr>
              <a:ln w="44450" cap="rnd">
                <a:solidFill>
                  <a:schemeClr val="accent5"/>
                </a:solidFill>
                <a:round/>
              </a:ln>
              <a:effectLst/>
            </c:spPr>
            <c:extLst>
              <c:ext xmlns:c16="http://schemas.microsoft.com/office/drawing/2014/chart" uri="{C3380CC4-5D6E-409C-BE32-E72D297353CC}">
                <c16:uniqueId val="{00000001-BE2D-9F4F-B5F2-04CF12DAA70C}"/>
              </c:ext>
            </c:extLst>
          </c:dPt>
          <c:dPt>
            <c:idx val="1"/>
            <c:marker>
              <c:symbol val="none"/>
            </c:marker>
            <c:bubble3D val="0"/>
            <c:spPr>
              <a:ln w="44450" cap="rnd">
                <a:solidFill>
                  <a:schemeClr val="accent5"/>
                </a:solidFill>
                <a:round/>
              </a:ln>
              <a:effectLst/>
            </c:spPr>
            <c:extLst>
              <c:ext xmlns:c16="http://schemas.microsoft.com/office/drawing/2014/chart" uri="{C3380CC4-5D6E-409C-BE32-E72D297353CC}">
                <c16:uniqueId val="{00000003-BE2D-9F4F-B5F2-04CF12DAA70C}"/>
              </c:ext>
            </c:extLst>
          </c:dPt>
          <c:dPt>
            <c:idx val="2"/>
            <c:marker>
              <c:symbol val="none"/>
            </c:marker>
            <c:bubble3D val="0"/>
            <c:spPr>
              <a:ln w="44450" cap="rnd">
                <a:solidFill>
                  <a:schemeClr val="accent5"/>
                </a:solidFill>
                <a:round/>
              </a:ln>
              <a:effectLst/>
            </c:spPr>
            <c:extLst>
              <c:ext xmlns:c16="http://schemas.microsoft.com/office/drawing/2014/chart" uri="{C3380CC4-5D6E-409C-BE32-E72D297353CC}">
                <c16:uniqueId val="{00000005-BE2D-9F4F-B5F2-04CF12DAA70C}"/>
              </c:ext>
            </c:extLst>
          </c:dPt>
          <c:dLbls>
            <c:delete val="1"/>
          </c:dLbls>
          <c:cat>
            <c:strRef>
              <c:f>Sheet1!$A$2:$A$8</c:f>
              <c:strCache>
                <c:ptCount val="7"/>
                <c:pt idx="0">
                  <c:v>Less than $75,000</c:v>
                </c:pt>
                <c:pt idx="1">
                  <c:v>$75,000 - $149,999</c:v>
                </c:pt>
                <c:pt idx="2">
                  <c:v>$150,000 - $249,999</c:v>
                </c:pt>
                <c:pt idx="3">
                  <c:v>$250,000 - $499,999</c:v>
                </c:pt>
                <c:pt idx="4">
                  <c:v>$500,000 - $1 million</c:v>
                </c:pt>
                <c:pt idx="5">
                  <c:v>$1 million - $5 million</c:v>
                </c:pt>
                <c:pt idx="6">
                  <c:v>Over $5 million</c:v>
                </c:pt>
              </c:strCache>
            </c:strRef>
          </c:cat>
          <c:val>
            <c:numRef>
              <c:f>Sheet1!$C$2:$C$8</c:f>
              <c:numCache>
                <c:formatCode>General</c:formatCode>
                <c:ptCount val="7"/>
                <c:pt idx="0">
                  <c:v>42.58182</c:v>
                </c:pt>
                <c:pt idx="1">
                  <c:v>47.224870000000003</c:v>
                </c:pt>
                <c:pt idx="2">
                  <c:v>44.430860000000003</c:v>
                </c:pt>
                <c:pt idx="3">
                  <c:v>47.397779999999997</c:v>
                </c:pt>
                <c:pt idx="4">
                  <c:v>48.851979999999998</c:v>
                </c:pt>
                <c:pt idx="5">
                  <c:v>51.31859</c:v>
                </c:pt>
                <c:pt idx="6">
                  <c:v>52.266840000000002</c:v>
                </c:pt>
              </c:numCache>
            </c:numRef>
          </c:val>
          <c:smooth val="0"/>
          <c:extLst>
            <c:ext xmlns:c16="http://schemas.microsoft.com/office/drawing/2014/chart" uri="{C3380CC4-5D6E-409C-BE32-E72D297353CC}">
              <c16:uniqueId val="{00000000-9878-3949-90E9-F4117921543E}"/>
            </c:ext>
          </c:extLst>
        </c:ser>
        <c:dLbls>
          <c:dLblPos val="ctr"/>
          <c:showLegendKey val="0"/>
          <c:showVal val="1"/>
          <c:showCatName val="0"/>
          <c:showSerName val="0"/>
          <c:showPercent val="0"/>
          <c:showBubbleSize val="0"/>
        </c:dLbls>
        <c:smooth val="0"/>
        <c:axId val="1946409247"/>
        <c:axId val="1794213599"/>
      </c:lineChart>
      <c:catAx>
        <c:axId val="1946409247"/>
        <c:scaling>
          <c:orientation val="minMax"/>
        </c:scaling>
        <c:delete val="1"/>
        <c:axPos val="b"/>
        <c:numFmt formatCode="General" sourceLinked="1"/>
        <c:majorTickMark val="none"/>
        <c:minorTickMark val="none"/>
        <c:tickLblPos val="low"/>
        <c:crossAx val="1794213599"/>
        <c:crosses val="autoZero"/>
        <c:auto val="1"/>
        <c:lblAlgn val="ctr"/>
        <c:lblOffset val="100"/>
        <c:tickMarkSkip val="1"/>
        <c:noMultiLvlLbl val="0"/>
      </c:catAx>
      <c:valAx>
        <c:axId val="1794213599"/>
        <c:scaling>
          <c:orientation val="minMax"/>
          <c:max val="100"/>
          <c:min val="0"/>
        </c:scaling>
        <c:delete val="0"/>
        <c:axPos val="l"/>
        <c:majorGridlines>
          <c:spPr>
            <a:ln w="9525" cap="flat" cmpd="sng" algn="ctr">
              <a:solidFill>
                <a:schemeClr val="bg1"/>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20"/>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4949911322202178"/>
        </c:manualLayout>
      </c:layout>
      <c:lineChart>
        <c:grouping val="standard"/>
        <c:varyColors val="0"/>
        <c:ser>
          <c:idx val="0"/>
          <c:order val="0"/>
          <c:tx>
            <c:strRef>
              <c:f>Sheet1!$B$1</c:f>
              <c:strCache>
                <c:ptCount val="1"/>
                <c:pt idx="0">
                  <c:v>Joy</c:v>
                </c:pt>
              </c:strCache>
            </c:strRef>
          </c:tx>
          <c:spPr>
            <a:ln w="44450" cap="rnd">
              <a:solidFill>
                <a:srgbClr val="FF65C1"/>
              </a:solidFill>
              <a:round/>
            </a:ln>
            <a:effectLst/>
          </c:spPr>
          <c:marker>
            <c:symbol val="none"/>
          </c:marker>
          <c:dPt>
            <c:idx val="0"/>
            <c:marker>
              <c:symbol val="none"/>
            </c:marker>
            <c:bubble3D val="0"/>
            <c:spPr>
              <a:ln w="44450" cap="rnd">
                <a:solidFill>
                  <a:srgbClr val="FF65C1"/>
                </a:solidFill>
                <a:round/>
              </a:ln>
              <a:effectLst/>
            </c:spPr>
            <c:extLst>
              <c:ext xmlns:c16="http://schemas.microsoft.com/office/drawing/2014/chart" uri="{C3380CC4-5D6E-409C-BE32-E72D297353CC}">
                <c16:uniqueId val="{00000000-9EBC-4BC0-8526-10E7AC14A3E1}"/>
              </c:ext>
            </c:extLst>
          </c:dPt>
          <c:dPt>
            <c:idx val="1"/>
            <c:marker>
              <c:symbol val="none"/>
            </c:marker>
            <c:bubble3D val="0"/>
            <c:spPr>
              <a:ln w="44450" cap="rnd">
                <a:solidFill>
                  <a:srgbClr val="FF65C1"/>
                </a:solidFill>
                <a:round/>
              </a:ln>
              <a:effectLst/>
            </c:spPr>
            <c:extLst>
              <c:ext xmlns:c16="http://schemas.microsoft.com/office/drawing/2014/chart" uri="{C3380CC4-5D6E-409C-BE32-E72D297353CC}">
                <c16:uniqueId val="{00000001-9EBC-4BC0-8526-10E7AC14A3E1}"/>
              </c:ext>
            </c:extLst>
          </c:dPt>
          <c:dPt>
            <c:idx val="2"/>
            <c:marker>
              <c:symbol val="none"/>
            </c:marker>
            <c:bubble3D val="0"/>
            <c:spPr>
              <a:ln w="44450" cap="rnd">
                <a:solidFill>
                  <a:srgbClr val="FF65C1"/>
                </a:solidFill>
                <a:round/>
              </a:ln>
              <a:effectLst/>
            </c:spPr>
            <c:extLst>
              <c:ext xmlns:c16="http://schemas.microsoft.com/office/drawing/2014/chart" uri="{C3380CC4-5D6E-409C-BE32-E72D297353CC}">
                <c16:uniqueId val="{00000002-9EBC-4BC0-8526-10E7AC14A3E1}"/>
              </c:ext>
            </c:extLst>
          </c:dPt>
          <c:dLbls>
            <c:delete val="1"/>
          </c:dLbls>
          <c:cat>
            <c:strRef>
              <c:f>Sheet1!$A$2:$A$8</c:f>
              <c:strCache>
                <c:ptCount val="7"/>
                <c:pt idx="0">
                  <c:v>Less than $75,000</c:v>
                </c:pt>
                <c:pt idx="1">
                  <c:v>$75,000 - $149,999</c:v>
                </c:pt>
                <c:pt idx="2">
                  <c:v>$150,000 - $249,999</c:v>
                </c:pt>
                <c:pt idx="3">
                  <c:v>$250,000 - $499,999</c:v>
                </c:pt>
                <c:pt idx="4">
                  <c:v>$500,000 - $1 million</c:v>
                </c:pt>
                <c:pt idx="5">
                  <c:v>$1 million - $5 million</c:v>
                </c:pt>
                <c:pt idx="6">
                  <c:v>Over $5 million</c:v>
                </c:pt>
              </c:strCache>
            </c:strRef>
          </c:cat>
          <c:val>
            <c:numRef>
              <c:f>Sheet1!$B$2:$B$8</c:f>
              <c:numCache>
                <c:formatCode>0.0%</c:formatCode>
                <c:ptCount val="7"/>
                <c:pt idx="0">
                  <c:v>-8.3295366701817905E-3</c:v>
                </c:pt>
                <c:pt idx="1">
                  <c:v>-3.3814149580931999E-2</c:v>
                </c:pt>
                <c:pt idx="2">
                  <c:v>5.4967763633897403E-2</c:v>
                </c:pt>
                <c:pt idx="3">
                  <c:v>0.101767451212104</c:v>
                </c:pt>
                <c:pt idx="4">
                  <c:v>0.109444785668683</c:v>
                </c:pt>
                <c:pt idx="5">
                  <c:v>0.121639149478843</c:v>
                </c:pt>
                <c:pt idx="6">
                  <c:v>0.141201600979242</c:v>
                </c:pt>
              </c:numCache>
            </c:numRef>
          </c:val>
          <c:smooth val="0"/>
          <c:extLst>
            <c:ext xmlns:c16="http://schemas.microsoft.com/office/drawing/2014/chart" uri="{C3380CC4-5D6E-409C-BE32-E72D297353CC}">
              <c16:uniqueId val="{00000001-BFCC-4991-B493-5FAF97DF5B57}"/>
            </c:ext>
          </c:extLst>
        </c:ser>
        <c:ser>
          <c:idx val="1"/>
          <c:order val="1"/>
          <c:tx>
            <c:strRef>
              <c:f>Sheet1!$C$1</c:f>
              <c:strCache>
                <c:ptCount val="1"/>
                <c:pt idx="0">
                  <c:v>Achievement</c:v>
                </c:pt>
              </c:strCache>
            </c:strRef>
          </c:tx>
          <c:spPr>
            <a:ln w="44450" cap="rnd">
              <a:solidFill>
                <a:srgbClr val="02CCFE"/>
              </a:solidFill>
              <a:round/>
            </a:ln>
            <a:effectLst/>
          </c:spPr>
          <c:marker>
            <c:symbol val="none"/>
          </c:marker>
          <c:dLbls>
            <c:delete val="1"/>
          </c:dLbls>
          <c:cat>
            <c:strRef>
              <c:f>Sheet1!$A$2:$A$8</c:f>
              <c:strCache>
                <c:ptCount val="7"/>
                <c:pt idx="0">
                  <c:v>Less than $75,000</c:v>
                </c:pt>
                <c:pt idx="1">
                  <c:v>$75,000 - $149,999</c:v>
                </c:pt>
                <c:pt idx="2">
                  <c:v>$150,000 - $249,999</c:v>
                </c:pt>
                <c:pt idx="3">
                  <c:v>$250,000 - $499,999</c:v>
                </c:pt>
                <c:pt idx="4">
                  <c:v>$500,000 - $1 million</c:v>
                </c:pt>
                <c:pt idx="5">
                  <c:v>$1 million - $5 million</c:v>
                </c:pt>
                <c:pt idx="6">
                  <c:v>Over $5 million</c:v>
                </c:pt>
              </c:strCache>
            </c:strRef>
          </c:cat>
          <c:val>
            <c:numRef>
              <c:f>Sheet1!$C$2:$C$8</c:f>
              <c:numCache>
                <c:formatCode>0.0%</c:formatCode>
                <c:ptCount val="7"/>
                <c:pt idx="0">
                  <c:v>7.9833977247736096E-2</c:v>
                </c:pt>
                <c:pt idx="1">
                  <c:v>2.0769833433669001E-2</c:v>
                </c:pt>
                <c:pt idx="2">
                  <c:v>-4.2878926357665402E-2</c:v>
                </c:pt>
                <c:pt idx="3">
                  <c:v>-3.5975520808045697E-2</c:v>
                </c:pt>
                <c:pt idx="4">
                  <c:v>-9.1867562847011502E-2</c:v>
                </c:pt>
                <c:pt idx="5">
                  <c:v>-0.14352963965598001</c:v>
                </c:pt>
                <c:pt idx="6">
                  <c:v>-0.24105906745247299</c:v>
                </c:pt>
              </c:numCache>
            </c:numRef>
          </c:val>
          <c:smooth val="0"/>
          <c:extLst>
            <c:ext xmlns:c16="http://schemas.microsoft.com/office/drawing/2014/chart" uri="{C3380CC4-5D6E-409C-BE32-E72D297353CC}">
              <c16:uniqueId val="{00000000-9878-3949-90E9-F4117921543E}"/>
            </c:ext>
          </c:extLst>
        </c:ser>
        <c:ser>
          <c:idx val="2"/>
          <c:order val="2"/>
          <c:tx>
            <c:strRef>
              <c:f>Sheet1!$D$1</c:f>
              <c:strCache>
                <c:ptCount val="1"/>
                <c:pt idx="0">
                  <c:v>Meaningfulness</c:v>
                </c:pt>
              </c:strCache>
            </c:strRef>
          </c:tx>
          <c:spPr>
            <a:ln w="44450" cap="rnd">
              <a:solidFill>
                <a:srgbClr val="AB6CEA"/>
              </a:solidFill>
              <a:round/>
            </a:ln>
            <a:effectLst/>
          </c:spPr>
          <c:marker>
            <c:symbol val="none"/>
          </c:marker>
          <c:dLbls>
            <c:delete val="1"/>
          </c:dLbls>
          <c:cat>
            <c:strRef>
              <c:f>Sheet1!$A$2:$A$8</c:f>
              <c:strCache>
                <c:ptCount val="7"/>
                <c:pt idx="0">
                  <c:v>Less than $75,000</c:v>
                </c:pt>
                <c:pt idx="1">
                  <c:v>$75,000 - $149,999</c:v>
                </c:pt>
                <c:pt idx="2">
                  <c:v>$150,000 - $249,999</c:v>
                </c:pt>
                <c:pt idx="3">
                  <c:v>$250,000 - $499,999</c:v>
                </c:pt>
                <c:pt idx="4">
                  <c:v>$500,000 - $1 million</c:v>
                </c:pt>
                <c:pt idx="5">
                  <c:v>$1 million - $5 million</c:v>
                </c:pt>
                <c:pt idx="6">
                  <c:v>Over $5 million</c:v>
                </c:pt>
              </c:strCache>
            </c:strRef>
          </c:cat>
          <c:val>
            <c:numRef>
              <c:f>Sheet1!$D$2:$D$8</c:f>
              <c:numCache>
                <c:formatCode>0.0%</c:formatCode>
                <c:ptCount val="7"/>
                <c:pt idx="0">
                  <c:v>-4.8100394689716301E-3</c:v>
                </c:pt>
                <c:pt idx="1">
                  <c:v>-3.9640481435767198E-2</c:v>
                </c:pt>
                <c:pt idx="2">
                  <c:v>3.3705136223305301E-2</c:v>
                </c:pt>
                <c:pt idx="3">
                  <c:v>6.4353631845248893E-2</c:v>
                </c:pt>
                <c:pt idx="4">
                  <c:v>8.7451881552757696E-2</c:v>
                </c:pt>
                <c:pt idx="5">
                  <c:v>7.5884833787738096E-2</c:v>
                </c:pt>
                <c:pt idx="6">
                  <c:v>4.069671127986E-2</c:v>
                </c:pt>
              </c:numCache>
            </c:numRef>
          </c:val>
          <c:smooth val="0"/>
          <c:extLst>
            <c:ext xmlns:c16="http://schemas.microsoft.com/office/drawing/2014/chart" uri="{C3380CC4-5D6E-409C-BE32-E72D297353CC}">
              <c16:uniqueId val="{00000001-9878-3949-90E9-F4117921543E}"/>
            </c:ext>
          </c:extLst>
        </c:ser>
        <c:dLbls>
          <c:dLblPos val="ctr"/>
          <c:showLegendKey val="0"/>
          <c:showVal val="1"/>
          <c:showCatName val="0"/>
          <c:showSerName val="0"/>
          <c:showPercent val="0"/>
          <c:showBubbleSize val="0"/>
        </c:dLbls>
        <c:smooth val="0"/>
        <c:axId val="1946409247"/>
        <c:axId val="1794213599"/>
      </c:lineChart>
      <c:catAx>
        <c:axId val="1946409247"/>
        <c:scaling>
          <c:orientation val="minMax"/>
        </c:scaling>
        <c:delete val="1"/>
        <c:axPos val="b"/>
        <c:numFmt formatCode="General" sourceLinked="1"/>
        <c:majorTickMark val="none"/>
        <c:minorTickMark val="none"/>
        <c:tickLblPos val="low"/>
        <c:crossAx val="1794213599"/>
        <c:crosses val="autoZero"/>
        <c:auto val="1"/>
        <c:lblAlgn val="ctr"/>
        <c:lblOffset val="100"/>
        <c:tickMarkSkip val="1"/>
        <c:noMultiLvlLbl val="0"/>
      </c:catAx>
      <c:valAx>
        <c:axId val="1794213599"/>
        <c:scaling>
          <c:orientation val="minMax"/>
          <c:max val="0.15"/>
          <c:min val="-0.3"/>
        </c:scaling>
        <c:delete val="0"/>
        <c:axPos val="l"/>
        <c:majorGridlines>
          <c:spPr>
            <a:ln w="9525" cap="flat" cmpd="sng" algn="ctr">
              <a:solidFill>
                <a:schemeClr val="bg1"/>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1"/>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7524141287047"/>
          <c:y val="0.16395367881796677"/>
          <c:w val="0.85181730165254133"/>
          <c:h val="0.63139005171140106"/>
        </c:manualLayout>
      </c:layout>
      <c:lineChart>
        <c:grouping val="standard"/>
        <c:varyColors val="0"/>
        <c:ser>
          <c:idx val="0"/>
          <c:order val="0"/>
          <c:tx>
            <c:strRef>
              <c:f>Sheet1!$B$1</c:f>
              <c:strCache>
                <c:ptCount val="1"/>
                <c:pt idx="0">
                  <c:v>Alone</c:v>
                </c:pt>
              </c:strCache>
            </c:strRef>
          </c:tx>
          <c:spPr>
            <a:ln w="38100"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Low</c:v>
                </c:pt>
                <c:pt idx="1">
                  <c:v>Medium</c:v>
                </c:pt>
                <c:pt idx="2">
                  <c:v>High</c:v>
                </c:pt>
              </c:strCache>
            </c:strRef>
          </c:cat>
          <c:val>
            <c:numRef>
              <c:f>Sheet1!$B$2:$B$4</c:f>
              <c:numCache>
                <c:formatCode>0.0</c:formatCode>
                <c:ptCount val="3"/>
                <c:pt idx="0">
                  <c:v>34</c:v>
                </c:pt>
                <c:pt idx="1">
                  <c:v>30.4</c:v>
                </c:pt>
                <c:pt idx="2">
                  <c:v>27.4</c:v>
                </c:pt>
              </c:numCache>
            </c:numRef>
          </c:val>
          <c:smooth val="0"/>
          <c:extLst>
            <c:ext xmlns:c16="http://schemas.microsoft.com/office/drawing/2014/chart" uri="{C3380CC4-5D6E-409C-BE32-E72D297353CC}">
              <c16:uniqueId val="{00000000-A5F0-45C3-A91F-9A08559903E4}"/>
            </c:ext>
          </c:extLst>
        </c:ser>
        <c:ser>
          <c:idx val="1"/>
          <c:order val="1"/>
          <c:tx>
            <c:strRef>
              <c:f>Sheet1!$C$1</c:f>
              <c:strCache>
                <c:ptCount val="1"/>
                <c:pt idx="0">
                  <c:v>Family  </c:v>
                </c:pt>
              </c:strCache>
            </c:strRef>
          </c:tx>
          <c:spPr>
            <a:ln w="38100" cap="rnd">
              <a:solidFill>
                <a:schemeClr val="accent2"/>
              </a:solidFill>
              <a:round/>
            </a:ln>
            <a:effectLst/>
          </c:spPr>
          <c:marker>
            <c:symbol val="circle"/>
            <c:size val="5"/>
            <c:spPr>
              <a:solidFill>
                <a:schemeClr val="accent2"/>
              </a:solidFill>
              <a:ln w="9525">
                <a:solidFill>
                  <a:schemeClr val="accent2"/>
                </a:solidFill>
              </a:ln>
              <a:effectLst/>
            </c:spPr>
          </c:marker>
          <c:cat>
            <c:strRef>
              <c:f>Sheet1!$A$2:$A$4</c:f>
              <c:strCache>
                <c:ptCount val="3"/>
                <c:pt idx="0">
                  <c:v>Low</c:v>
                </c:pt>
                <c:pt idx="1">
                  <c:v>Medium</c:v>
                </c:pt>
                <c:pt idx="2">
                  <c:v>High</c:v>
                </c:pt>
              </c:strCache>
            </c:strRef>
          </c:cat>
          <c:val>
            <c:numRef>
              <c:f>Sheet1!$C$2:$C$4</c:f>
              <c:numCache>
                <c:formatCode>0.0</c:formatCode>
                <c:ptCount val="3"/>
                <c:pt idx="0">
                  <c:v>13</c:v>
                </c:pt>
                <c:pt idx="1">
                  <c:v>19.899999999999999</c:v>
                </c:pt>
                <c:pt idx="2">
                  <c:v>21.7</c:v>
                </c:pt>
              </c:numCache>
            </c:numRef>
          </c:val>
          <c:smooth val="0"/>
          <c:extLst>
            <c:ext xmlns:c16="http://schemas.microsoft.com/office/drawing/2014/chart" uri="{C3380CC4-5D6E-409C-BE32-E72D297353CC}">
              <c16:uniqueId val="{00000000-162D-FE48-941D-F8FB60309232}"/>
            </c:ext>
          </c:extLst>
        </c:ser>
        <c:ser>
          <c:idx val="2"/>
          <c:order val="2"/>
          <c:tx>
            <c:strRef>
              <c:f>Sheet1!$D$1</c:f>
              <c:strCache>
                <c:ptCount val="1"/>
                <c:pt idx="0">
                  <c:v>Other  </c:v>
                </c:pt>
              </c:strCache>
            </c:strRef>
          </c:tx>
          <c:spPr>
            <a:ln w="38100" cap="rnd">
              <a:solidFill>
                <a:schemeClr val="accent3"/>
              </a:solidFill>
              <a:round/>
            </a:ln>
            <a:effectLst/>
          </c:spPr>
          <c:marker>
            <c:symbol val="circle"/>
            <c:size val="5"/>
            <c:spPr>
              <a:solidFill>
                <a:schemeClr val="accent3"/>
              </a:solidFill>
              <a:ln w="9525">
                <a:solidFill>
                  <a:schemeClr val="accent3"/>
                </a:solidFill>
              </a:ln>
              <a:effectLst/>
            </c:spPr>
          </c:marker>
          <c:cat>
            <c:strRef>
              <c:f>Sheet1!$A$2:$A$4</c:f>
              <c:strCache>
                <c:ptCount val="3"/>
                <c:pt idx="0">
                  <c:v>Low</c:v>
                </c:pt>
                <c:pt idx="1">
                  <c:v>Medium</c:v>
                </c:pt>
                <c:pt idx="2">
                  <c:v>High</c:v>
                </c:pt>
              </c:strCache>
            </c:strRef>
          </c:cat>
          <c:val>
            <c:numRef>
              <c:f>Sheet1!$D$2:$D$4</c:f>
              <c:numCache>
                <c:formatCode>General</c:formatCode>
                <c:ptCount val="3"/>
                <c:pt idx="0">
                  <c:v>8.1</c:v>
                </c:pt>
                <c:pt idx="1">
                  <c:v>8.9</c:v>
                </c:pt>
                <c:pt idx="2">
                  <c:v>9.8000000000000007</c:v>
                </c:pt>
              </c:numCache>
            </c:numRef>
          </c:val>
          <c:smooth val="0"/>
          <c:extLst>
            <c:ext xmlns:c16="http://schemas.microsoft.com/office/drawing/2014/chart" uri="{C3380CC4-5D6E-409C-BE32-E72D297353CC}">
              <c16:uniqueId val="{00000000-F0D0-4D41-B4BD-853774CA2B3C}"/>
            </c:ext>
          </c:extLst>
        </c:ser>
        <c:dLbls>
          <c:showLegendKey val="0"/>
          <c:showVal val="0"/>
          <c:showCatName val="0"/>
          <c:showSerName val="0"/>
          <c:showPercent val="0"/>
          <c:showBubbleSize val="0"/>
        </c:dLbls>
        <c:marker val="1"/>
        <c:smooth val="0"/>
        <c:axId val="554250047"/>
        <c:axId val="554252543"/>
      </c:lineChart>
      <c:catAx>
        <c:axId val="554250047"/>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r>
                  <a:rPr lang="en-US" sz="2000" b="1">
                    <a:solidFill>
                      <a:schemeClr val="bg1"/>
                    </a:solidFill>
                  </a:rPr>
                  <a:t>Life Satisfaction</a:t>
                </a:r>
              </a:p>
            </c:rich>
          </c:tx>
          <c:layout>
            <c:manualLayout>
              <c:xMode val="edge"/>
              <c:yMode val="edge"/>
              <c:x val="0.47168410692084545"/>
              <c:y val="0.8976781610711570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554252543"/>
        <c:crosses val="autoZero"/>
        <c:auto val="1"/>
        <c:lblAlgn val="ctr"/>
        <c:lblOffset val="100"/>
        <c:noMultiLvlLbl val="0"/>
      </c:catAx>
      <c:valAx>
        <c:axId val="554252543"/>
        <c:scaling>
          <c:orientation val="minMax"/>
          <c:min val="0"/>
        </c:scaling>
        <c:delete val="0"/>
        <c:axPos val="l"/>
        <c:majorGridlines>
          <c:spPr>
            <a:ln w="9525" cap="flat" cmpd="sng" algn="ctr">
              <a:solidFill>
                <a:schemeClr val="bg1">
                  <a:alpha val="22000"/>
                </a:schemeClr>
              </a:solidFill>
              <a:round/>
            </a:ln>
            <a:effectLst/>
          </c:spPr>
        </c:majorGridlines>
        <c:title>
          <c:tx>
            <c:rich>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r>
                  <a:rPr lang="en-US" sz="2000" b="1">
                    <a:solidFill>
                      <a:schemeClr val="bg1"/>
                    </a:solidFill>
                  </a:rPr>
                  <a:t>Hours</a:t>
                </a:r>
              </a:p>
            </c:rich>
          </c:tx>
          <c:layout>
            <c:manualLayout>
              <c:xMode val="edge"/>
              <c:yMode val="edge"/>
              <c:x val="3.6340395772896807E-2"/>
              <c:y val="0.35646205753577731"/>
            </c:manualLayout>
          </c:layout>
          <c:overlay val="0"/>
          <c:spPr>
            <a:noFill/>
            <a:ln>
              <a:noFill/>
            </a:ln>
            <a:effectLst/>
          </c:spPr>
          <c:txPr>
            <a:bodyPr rot="-540000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bg1"/>
                </a:solidFill>
                <a:latin typeface="+mn-lt"/>
                <a:ea typeface="+mn-ea"/>
                <a:cs typeface="+mn-cs"/>
              </a:defRPr>
            </a:pPr>
            <a:endParaRPr lang="en-US"/>
          </a:p>
        </c:txPr>
        <c:crossAx val="554250047"/>
        <c:crosses val="autoZero"/>
        <c:crossBetween val="between"/>
      </c:valAx>
      <c:spPr>
        <a:noFill/>
        <a:ln>
          <a:noFill/>
        </a:ln>
        <a:effectLst/>
      </c:spPr>
    </c:plotArea>
    <c:legend>
      <c:legendPos val="t"/>
      <c:layout>
        <c:manualLayout>
          <c:xMode val="edge"/>
          <c:yMode val="edge"/>
          <c:x val="0.39946335210855449"/>
          <c:y val="5.6193825412459986E-2"/>
          <c:w val="0.29471182353946423"/>
          <c:h val="6.3300872629894117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821755290297451E-2"/>
          <c:y val="3.0553789493449467E-2"/>
          <c:w val="0.7624679991924086"/>
          <c:h val="0.8986030082717591"/>
        </c:manualLayout>
      </c:layout>
      <c:lineChart>
        <c:grouping val="standard"/>
        <c:varyColors val="0"/>
        <c:ser>
          <c:idx val="0"/>
          <c:order val="0"/>
          <c:tx>
            <c:strRef>
              <c:f>Sheet1!$B$1</c:f>
              <c:strCache>
                <c:ptCount val="1"/>
                <c:pt idx="0">
                  <c:v>Joy</c:v>
                </c:pt>
              </c:strCache>
            </c:strRef>
          </c:tx>
          <c:spPr>
            <a:ln w="38100" cap="rnd">
              <a:solidFill>
                <a:schemeClr val="accent1"/>
              </a:solidFill>
              <a:round/>
            </a:ln>
            <a:effectLst/>
          </c:spPr>
          <c:marker>
            <c:symbol val="none"/>
          </c:marker>
          <c:cat>
            <c:strRef>
              <c:f>Sheet1!$A$2:$A$10</c:f>
              <c:strCache>
                <c:ptCount val="9"/>
                <c:pt idx="0">
                  <c:v>5th</c:v>
                </c:pt>
                <c:pt idx="1">
                  <c:v>10th</c:v>
                </c:pt>
                <c:pt idx="2">
                  <c:v>15th</c:v>
                </c:pt>
                <c:pt idx="3">
                  <c:v>20th</c:v>
                </c:pt>
                <c:pt idx="4">
                  <c:v>25th</c:v>
                </c:pt>
                <c:pt idx="5">
                  <c:v>30th</c:v>
                </c:pt>
                <c:pt idx="6">
                  <c:v>35th</c:v>
                </c:pt>
                <c:pt idx="7">
                  <c:v>40th</c:v>
                </c:pt>
                <c:pt idx="8">
                  <c:v>45th</c:v>
                </c:pt>
              </c:strCache>
            </c:strRef>
          </c:cat>
          <c:val>
            <c:numRef>
              <c:f>Sheet1!$B$2:$B$10</c:f>
              <c:numCache>
                <c:formatCode>0%</c:formatCode>
                <c:ptCount val="9"/>
                <c:pt idx="0">
                  <c:v>0.27</c:v>
                </c:pt>
                <c:pt idx="1">
                  <c:v>0.31</c:v>
                </c:pt>
                <c:pt idx="2">
                  <c:v>0.37</c:v>
                </c:pt>
                <c:pt idx="3">
                  <c:v>0.34</c:v>
                </c:pt>
                <c:pt idx="4">
                  <c:v>0.43</c:v>
                </c:pt>
                <c:pt idx="5">
                  <c:v>0.46</c:v>
                </c:pt>
                <c:pt idx="6">
                  <c:v>0.47</c:v>
                </c:pt>
                <c:pt idx="7">
                  <c:v>0.47</c:v>
                </c:pt>
                <c:pt idx="8">
                  <c:v>0.44</c:v>
                </c:pt>
              </c:numCache>
            </c:numRef>
          </c:val>
          <c:smooth val="0"/>
          <c:extLst>
            <c:ext xmlns:c16="http://schemas.microsoft.com/office/drawing/2014/chart" uri="{C3380CC4-5D6E-409C-BE32-E72D297353CC}">
              <c16:uniqueId val="{00000000-9871-834D-992D-4003B017A434}"/>
            </c:ext>
          </c:extLst>
        </c:ser>
        <c:ser>
          <c:idx val="1"/>
          <c:order val="1"/>
          <c:tx>
            <c:strRef>
              <c:f>Sheet1!$C$1</c:f>
              <c:strCache>
                <c:ptCount val="1"/>
                <c:pt idx="0">
                  <c:v>Meaningfulness</c:v>
                </c:pt>
              </c:strCache>
            </c:strRef>
          </c:tx>
          <c:spPr>
            <a:ln w="38100" cap="rnd">
              <a:solidFill>
                <a:schemeClr val="accent2"/>
              </a:solidFill>
              <a:round/>
            </a:ln>
            <a:effectLst/>
          </c:spPr>
          <c:marker>
            <c:symbol val="none"/>
          </c:marker>
          <c:cat>
            <c:strRef>
              <c:f>Sheet1!$A$2:$A$10</c:f>
              <c:strCache>
                <c:ptCount val="9"/>
                <c:pt idx="0">
                  <c:v>5th</c:v>
                </c:pt>
                <c:pt idx="1">
                  <c:v>10th</c:v>
                </c:pt>
                <c:pt idx="2">
                  <c:v>15th</c:v>
                </c:pt>
                <c:pt idx="3">
                  <c:v>20th</c:v>
                </c:pt>
                <c:pt idx="4">
                  <c:v>25th</c:v>
                </c:pt>
                <c:pt idx="5">
                  <c:v>30th</c:v>
                </c:pt>
                <c:pt idx="6">
                  <c:v>35th</c:v>
                </c:pt>
                <c:pt idx="7">
                  <c:v>40th</c:v>
                </c:pt>
                <c:pt idx="8">
                  <c:v>45th</c:v>
                </c:pt>
              </c:strCache>
            </c:strRef>
          </c:cat>
          <c:val>
            <c:numRef>
              <c:f>Sheet1!$C$2:$C$10</c:f>
              <c:numCache>
                <c:formatCode>0%</c:formatCode>
                <c:ptCount val="9"/>
                <c:pt idx="0">
                  <c:v>0.39</c:v>
                </c:pt>
                <c:pt idx="1">
                  <c:v>0.42</c:v>
                </c:pt>
                <c:pt idx="2">
                  <c:v>0.44</c:v>
                </c:pt>
                <c:pt idx="3">
                  <c:v>0.42</c:v>
                </c:pt>
                <c:pt idx="4">
                  <c:v>0.46</c:v>
                </c:pt>
                <c:pt idx="5">
                  <c:v>0.49</c:v>
                </c:pt>
                <c:pt idx="6">
                  <c:v>0.41</c:v>
                </c:pt>
                <c:pt idx="7">
                  <c:v>0.44</c:v>
                </c:pt>
                <c:pt idx="8">
                  <c:v>0.44</c:v>
                </c:pt>
              </c:numCache>
            </c:numRef>
          </c:val>
          <c:smooth val="0"/>
          <c:extLst>
            <c:ext xmlns:c16="http://schemas.microsoft.com/office/drawing/2014/chart" uri="{C3380CC4-5D6E-409C-BE32-E72D297353CC}">
              <c16:uniqueId val="{00000000-3B7C-8D46-935A-15EF14749D2D}"/>
            </c:ext>
          </c:extLst>
        </c:ser>
        <c:ser>
          <c:idx val="2"/>
          <c:order val="2"/>
          <c:tx>
            <c:strRef>
              <c:f>Sheet1!$D$1</c:f>
              <c:strCache>
                <c:ptCount val="1"/>
                <c:pt idx="0">
                  <c:v>Achievement</c:v>
                </c:pt>
              </c:strCache>
            </c:strRef>
          </c:tx>
          <c:spPr>
            <a:ln w="38100" cap="rnd">
              <a:solidFill>
                <a:schemeClr val="accent3"/>
              </a:solidFill>
              <a:round/>
            </a:ln>
            <a:effectLst/>
          </c:spPr>
          <c:marker>
            <c:symbol val="none"/>
          </c:marker>
          <c:cat>
            <c:strRef>
              <c:f>Sheet1!$A$2:$A$10</c:f>
              <c:strCache>
                <c:ptCount val="9"/>
                <c:pt idx="0">
                  <c:v>5th</c:v>
                </c:pt>
                <c:pt idx="1">
                  <c:v>10th</c:v>
                </c:pt>
                <c:pt idx="2">
                  <c:v>15th</c:v>
                </c:pt>
                <c:pt idx="3">
                  <c:v>20th</c:v>
                </c:pt>
                <c:pt idx="4">
                  <c:v>25th</c:v>
                </c:pt>
                <c:pt idx="5">
                  <c:v>30th</c:v>
                </c:pt>
                <c:pt idx="6">
                  <c:v>35th</c:v>
                </c:pt>
                <c:pt idx="7">
                  <c:v>40th</c:v>
                </c:pt>
                <c:pt idx="8">
                  <c:v>45th</c:v>
                </c:pt>
              </c:strCache>
            </c:strRef>
          </c:cat>
          <c:val>
            <c:numRef>
              <c:f>Sheet1!$D$2:$D$10</c:f>
              <c:numCache>
                <c:formatCode>0%</c:formatCode>
                <c:ptCount val="9"/>
                <c:pt idx="0">
                  <c:v>0.47</c:v>
                </c:pt>
                <c:pt idx="1">
                  <c:v>0.42</c:v>
                </c:pt>
                <c:pt idx="2">
                  <c:v>0.42</c:v>
                </c:pt>
                <c:pt idx="3">
                  <c:v>0.43</c:v>
                </c:pt>
                <c:pt idx="4">
                  <c:v>0.41</c:v>
                </c:pt>
                <c:pt idx="5">
                  <c:v>0.37</c:v>
                </c:pt>
                <c:pt idx="6">
                  <c:v>0.31</c:v>
                </c:pt>
                <c:pt idx="7">
                  <c:v>0.34</c:v>
                </c:pt>
                <c:pt idx="8">
                  <c:v>0.31</c:v>
                </c:pt>
              </c:numCache>
            </c:numRef>
          </c:val>
          <c:smooth val="0"/>
          <c:extLst>
            <c:ext xmlns:c16="http://schemas.microsoft.com/office/drawing/2014/chart" uri="{C3380CC4-5D6E-409C-BE32-E72D297353CC}">
              <c16:uniqueId val="{00000001-3B7C-8D46-935A-15EF14749D2D}"/>
            </c:ext>
          </c:extLst>
        </c:ser>
        <c:dLbls>
          <c:showLegendKey val="0"/>
          <c:showVal val="0"/>
          <c:showCatName val="0"/>
          <c:showSerName val="0"/>
          <c:showPercent val="0"/>
          <c:showBubbleSize val="0"/>
        </c:dLbls>
        <c:smooth val="0"/>
        <c:axId val="1805145136"/>
        <c:axId val="1752990000"/>
      </c:lineChart>
      <c:catAx>
        <c:axId val="1805145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752990000"/>
        <c:crosses val="autoZero"/>
        <c:auto val="1"/>
        <c:lblAlgn val="ctr"/>
        <c:lblOffset val="100"/>
        <c:noMultiLvlLbl val="0"/>
      </c:catAx>
      <c:valAx>
        <c:axId val="1752990000"/>
        <c:scaling>
          <c:orientation val="minMax"/>
          <c:max val="0.6"/>
          <c:min val="0.2"/>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805145136"/>
        <c:crosses val="autoZero"/>
        <c:crossBetween val="between"/>
        <c:majorUnit val="0.1"/>
      </c:valAx>
      <c:spPr>
        <a:noFill/>
        <a:ln>
          <a:noFill/>
        </a:ln>
        <a:effectLst/>
      </c:spPr>
    </c:plotArea>
    <c:legend>
      <c:legendPos val="l"/>
      <c:layout>
        <c:manualLayout>
          <c:xMode val="edge"/>
          <c:yMode val="edge"/>
          <c:x val="0.81402612401193208"/>
          <c:y val="0.32476169114238163"/>
          <c:w val="0.18597384767493569"/>
          <c:h val="0.30624230791038648"/>
        </c:manualLayout>
      </c:layout>
      <c:overlay val="0"/>
      <c:spPr>
        <a:noFill/>
        <a:ln>
          <a:noFill/>
        </a:ln>
        <a:effectLst/>
      </c:spPr>
      <c:txPr>
        <a:bodyPr rot="0" spcFirstLastPara="1" vertOverflow="ellipsis" vert="horz" wrap="square" anchor="ctr" anchorCtr="1"/>
        <a:lstStyle/>
        <a:p>
          <a:pPr marL="108000">
            <a:spcBef>
              <a:spcPts val="0"/>
            </a:spcBef>
            <a:defRPr sz="18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Xilio</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0.61</c:v>
                </c:pt>
                <c:pt idx="1">
                  <c:v>0.41</c:v>
                </c:pt>
                <c:pt idx="2">
                  <c:v>0.76</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0.55000000000000004</c:v>
                </c:pt>
                <c:pt idx="1">
                  <c:v>0.4</c:v>
                </c:pt>
                <c:pt idx="2">
                  <c:v>0.72</c:v>
                </c:pt>
              </c:numCache>
            </c:numRef>
          </c:val>
          <c:extLst>
            <c:ext xmlns:c16="http://schemas.microsoft.com/office/drawing/2014/chart" uri="{C3380CC4-5D6E-409C-BE32-E72D297353CC}">
              <c16:uniqueId val="{00000006-34E4-3244-88BA-ED68DF920778}"/>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10003132951914652"/>
          <c:y val="0.93516487587423647"/>
          <c:w val="0.22739948597730797"/>
          <c:h val="6.4835124125763491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Pillar VC</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c:v>
                </c:pt>
                <c:pt idx="1">
                  <c:v>0.47</c:v>
                </c:pt>
                <c:pt idx="2">
                  <c:v>0.84</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 Women</c:v>
                </c:pt>
              </c:strCache>
            </c:strRef>
          </c:tx>
          <c:spPr>
            <a:noFill/>
            <a:ln>
              <a:noFill/>
            </a:ln>
            <a:effectLst/>
          </c:spPr>
          <c:invertIfNegative val="0"/>
          <c:cat>
            <c:strRef>
              <c:f>Sheet1!$A$2:$A$4</c:f>
              <c:strCache>
                <c:ptCount val="3"/>
                <c:pt idx="0">
                  <c:v>Joy</c:v>
                </c:pt>
                <c:pt idx="1">
                  <c:v>Achievement</c:v>
                </c:pt>
                <c:pt idx="2">
                  <c:v>Meaningfulness</c:v>
                </c:pt>
              </c:strCache>
            </c:strRef>
          </c:cat>
          <c:val>
            <c:numRef>
              <c:f>Sheet1!$C$2:$C$4</c:f>
              <c:numCache>
                <c:formatCode>0%</c:formatCode>
                <c:ptCount val="3"/>
                <c:pt idx="0">
                  <c:v>0.56999999999999995</c:v>
                </c:pt>
                <c:pt idx="1">
                  <c:v>0.36</c:v>
                </c:pt>
                <c:pt idx="2">
                  <c:v>0.73</c:v>
                </c:pt>
              </c:numCache>
            </c:numRef>
          </c:val>
          <c:extLst>
            <c:ext xmlns:c16="http://schemas.microsoft.com/office/drawing/2014/chart" uri="{C3380CC4-5D6E-409C-BE32-E72D297353CC}">
              <c16:uniqueId val="{00000006-34E4-3244-88BA-ED68DF920778}"/>
            </c:ext>
          </c:extLst>
        </c:ser>
        <c:ser>
          <c:idx val="2"/>
          <c:order val="2"/>
          <c:tx>
            <c:strRef>
              <c:f>Sheet1!$D$1</c:f>
              <c:strCache>
                <c:ptCount val="1"/>
                <c:pt idx="0">
                  <c:v>HBS Men</c:v>
                </c:pt>
              </c:strCache>
            </c:strRef>
          </c:tx>
          <c:spPr>
            <a:noFill/>
            <a:ln>
              <a:noFill/>
            </a:ln>
            <a:effectLst/>
          </c:spPr>
          <c:invertIfNegative val="0"/>
          <c:cat>
            <c:strRef>
              <c:f>Sheet1!$A$2:$A$4</c:f>
              <c:strCache>
                <c:ptCount val="3"/>
                <c:pt idx="0">
                  <c:v>Joy</c:v>
                </c:pt>
                <c:pt idx="1">
                  <c:v>Achievement</c:v>
                </c:pt>
                <c:pt idx="2">
                  <c:v>Meaningfulness</c:v>
                </c:pt>
              </c:strCache>
            </c:strRef>
          </c:cat>
          <c:val>
            <c:numRef>
              <c:f>Sheet1!$D$2:$D$4</c:f>
              <c:numCache>
                <c:formatCode>0%</c:formatCode>
                <c:ptCount val="3"/>
                <c:pt idx="0">
                  <c:v>0.53</c:v>
                </c:pt>
                <c:pt idx="1">
                  <c:v>0.4</c:v>
                </c:pt>
                <c:pt idx="2">
                  <c:v>0.73</c:v>
                </c:pt>
              </c:numCache>
            </c:numRef>
          </c:val>
          <c:extLst>
            <c:ext xmlns:c16="http://schemas.microsoft.com/office/drawing/2014/chart" uri="{C3380CC4-5D6E-409C-BE32-E72D297353CC}">
              <c16:uniqueId val="{00000000-173B-C44C-9AFB-1B0308E2B26B}"/>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31632340806880838"/>
          <c:y val="0.94006569411793739"/>
          <c:w val="0.38901982320679485"/>
          <c:h val="5.805327922624183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Pillar VC</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c:v>
                </c:pt>
                <c:pt idx="1">
                  <c:v>0.47</c:v>
                </c:pt>
                <c:pt idx="2">
                  <c:v>0.84</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 Women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0.56999999999999995</c:v>
                </c:pt>
                <c:pt idx="1">
                  <c:v>0.36</c:v>
                </c:pt>
                <c:pt idx="2">
                  <c:v>0.73</c:v>
                </c:pt>
              </c:numCache>
            </c:numRef>
          </c:val>
          <c:extLst>
            <c:ext xmlns:c16="http://schemas.microsoft.com/office/drawing/2014/chart" uri="{C3380CC4-5D6E-409C-BE32-E72D297353CC}">
              <c16:uniqueId val="{00000006-34E4-3244-88BA-ED68DF920778}"/>
            </c:ext>
          </c:extLst>
        </c:ser>
        <c:ser>
          <c:idx val="2"/>
          <c:order val="2"/>
          <c:tx>
            <c:strRef>
              <c:f>Sheet1!$D$1</c:f>
              <c:strCache>
                <c:ptCount val="1"/>
                <c:pt idx="0">
                  <c:v>HBS Men</c:v>
                </c:pt>
              </c:strCache>
            </c:strRef>
          </c:tx>
          <c:spPr>
            <a:noFill/>
            <a:ln>
              <a:noFill/>
            </a:ln>
            <a:effectLst/>
          </c:spPr>
          <c:invertIfNegative val="0"/>
          <c:cat>
            <c:strRef>
              <c:f>Sheet1!$A$2:$A$4</c:f>
              <c:strCache>
                <c:ptCount val="3"/>
                <c:pt idx="0">
                  <c:v>Joy</c:v>
                </c:pt>
                <c:pt idx="1">
                  <c:v>Achievement</c:v>
                </c:pt>
                <c:pt idx="2">
                  <c:v>Meaningfulness</c:v>
                </c:pt>
              </c:strCache>
            </c:strRef>
          </c:cat>
          <c:val>
            <c:numRef>
              <c:f>Sheet1!$D$2:$D$4</c:f>
              <c:numCache>
                <c:formatCode>0%</c:formatCode>
                <c:ptCount val="3"/>
                <c:pt idx="0">
                  <c:v>0.53</c:v>
                </c:pt>
                <c:pt idx="1">
                  <c:v>0.4</c:v>
                </c:pt>
                <c:pt idx="2">
                  <c:v>0.73</c:v>
                </c:pt>
              </c:numCache>
            </c:numRef>
          </c:val>
          <c:extLst>
            <c:ext xmlns:c16="http://schemas.microsoft.com/office/drawing/2014/chart" uri="{C3380CC4-5D6E-409C-BE32-E72D297353CC}">
              <c16:uniqueId val="{00000000-173B-C44C-9AFB-1B0308E2B26B}"/>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31632340806880838"/>
          <c:y val="0.94006569411793739"/>
          <c:w val="0.38901982320679485"/>
          <c:h val="5.805327922624183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0818928008262"/>
          <c:y val="4.2724092760799783E-2"/>
          <c:w val="0.88405712661468172"/>
          <c:h val="0.79605694626380108"/>
        </c:manualLayout>
      </c:layout>
      <c:barChart>
        <c:barDir val="col"/>
        <c:grouping val="clustered"/>
        <c:varyColors val="0"/>
        <c:ser>
          <c:idx val="0"/>
          <c:order val="0"/>
          <c:tx>
            <c:strRef>
              <c:f>Sheet1!$B$1</c:f>
              <c:strCache>
                <c:ptCount val="1"/>
                <c:pt idx="0">
                  <c:v>IWF</c:v>
                </c:pt>
              </c:strCache>
            </c:strRef>
          </c:tx>
          <c:spPr>
            <a:solidFill>
              <a:schemeClr val="accent2">
                <a:lumMod val="40000"/>
                <a:lumOff val="60000"/>
              </a:schemeClr>
            </a:solidFill>
            <a:ln>
              <a:noFill/>
            </a:ln>
            <a:effectLst/>
          </c:spPr>
          <c:invertIfNegative val="0"/>
          <c:dPt>
            <c:idx val="0"/>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0-9EBC-4BC0-8526-10E7AC14A3E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1-9EBC-4BC0-8526-10E7AC14A3E1}"/>
              </c:ext>
            </c:extLst>
          </c:dPt>
          <c:dPt>
            <c:idx val="2"/>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2-9EBC-4BC0-8526-10E7AC14A3E1}"/>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Sheet1!$B$2:$B$4</c:f>
              <c:numCache>
                <c:formatCode>0%</c:formatCode>
                <c:ptCount val="3"/>
                <c:pt idx="0">
                  <c:v>0.6</c:v>
                </c:pt>
                <c:pt idx="1">
                  <c:v>0.47</c:v>
                </c:pt>
                <c:pt idx="2">
                  <c:v>0.84</c:v>
                </c:pt>
              </c:numCache>
            </c:numRef>
          </c:val>
          <c:extLst>
            <c:ext xmlns:c16="http://schemas.microsoft.com/office/drawing/2014/chart" uri="{C3380CC4-5D6E-409C-BE32-E72D297353CC}">
              <c16:uniqueId val="{00000001-BFCC-4991-B493-5FAF97DF5B57}"/>
            </c:ext>
          </c:extLst>
        </c:ser>
        <c:ser>
          <c:idx val="1"/>
          <c:order val="1"/>
          <c:tx>
            <c:strRef>
              <c:f>Sheet1!$C$1</c:f>
              <c:strCache>
                <c:ptCount val="1"/>
                <c:pt idx="0">
                  <c:v>HBS Women</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Sheet1!$C$2:$C$4</c:f>
              <c:numCache>
                <c:formatCode>0%</c:formatCode>
                <c:ptCount val="3"/>
                <c:pt idx="0">
                  <c:v>0.56999999999999995</c:v>
                </c:pt>
                <c:pt idx="1">
                  <c:v>0.36</c:v>
                </c:pt>
                <c:pt idx="2">
                  <c:v>0.73</c:v>
                </c:pt>
              </c:numCache>
            </c:numRef>
          </c:val>
          <c:extLst>
            <c:ext xmlns:c16="http://schemas.microsoft.com/office/drawing/2014/chart" uri="{C3380CC4-5D6E-409C-BE32-E72D297353CC}">
              <c16:uniqueId val="{00000006-34E4-3244-88BA-ED68DF920778}"/>
            </c:ext>
          </c:extLst>
        </c:ser>
        <c:ser>
          <c:idx val="2"/>
          <c:order val="2"/>
          <c:tx>
            <c:strRef>
              <c:f>Sheet1!$D$1</c:f>
              <c:strCache>
                <c:ptCount val="1"/>
                <c:pt idx="0">
                  <c:v>HBS Men</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Joy</c:v>
                </c:pt>
                <c:pt idx="1">
                  <c:v>Achievement</c:v>
                </c:pt>
                <c:pt idx="2">
                  <c:v>Meaningfulness</c:v>
                </c:pt>
              </c:strCache>
            </c:strRef>
          </c:cat>
          <c:val>
            <c:numRef>
              <c:f>Sheet1!$D$2:$D$4</c:f>
              <c:numCache>
                <c:formatCode>0%</c:formatCode>
                <c:ptCount val="3"/>
                <c:pt idx="0">
                  <c:v>0.53</c:v>
                </c:pt>
                <c:pt idx="1">
                  <c:v>0.4</c:v>
                </c:pt>
                <c:pt idx="2">
                  <c:v>0.73</c:v>
                </c:pt>
              </c:numCache>
            </c:numRef>
          </c:val>
          <c:extLst>
            <c:ext xmlns:c16="http://schemas.microsoft.com/office/drawing/2014/chart" uri="{C3380CC4-5D6E-409C-BE32-E72D297353CC}">
              <c16:uniqueId val="{00000000-173B-C44C-9AFB-1B0308E2B26B}"/>
            </c:ext>
          </c:extLst>
        </c:ser>
        <c:dLbls>
          <c:showLegendKey val="0"/>
          <c:showVal val="0"/>
          <c:showCatName val="0"/>
          <c:showSerName val="0"/>
          <c:showPercent val="0"/>
          <c:showBubbleSize val="0"/>
        </c:dLbls>
        <c:gapWidth val="100"/>
        <c:overlap val="-27"/>
        <c:axId val="1946409247"/>
        <c:axId val="1794213599"/>
      </c:barChart>
      <c:catAx>
        <c:axId val="194640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794213599"/>
        <c:crosses val="autoZero"/>
        <c:auto val="1"/>
        <c:lblAlgn val="ctr"/>
        <c:lblOffset val="100"/>
        <c:noMultiLvlLbl val="0"/>
      </c:catAx>
      <c:valAx>
        <c:axId val="1794213599"/>
        <c:scaling>
          <c:orientation val="minMax"/>
          <c:min val="0"/>
        </c:scaling>
        <c:delete val="0"/>
        <c:axPos val="l"/>
        <c:majorGridlines>
          <c:spPr>
            <a:ln w="9525" cap="flat" cmpd="sng" algn="ctr">
              <a:solidFill>
                <a:schemeClr val="bg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crossAx val="1946409247"/>
        <c:crosses val="autoZero"/>
        <c:crossBetween val="between"/>
        <c:majorUnit val="0.2"/>
      </c:valAx>
      <c:spPr>
        <a:noFill/>
        <a:ln w="25400">
          <a:noFill/>
        </a:ln>
        <a:effectLst/>
      </c:spPr>
    </c:plotArea>
    <c:legend>
      <c:legendPos val="b"/>
      <c:layout>
        <c:manualLayout>
          <c:xMode val="edge"/>
          <c:yMode val="edge"/>
          <c:x val="0.31632340806880838"/>
          <c:y val="0.94006569411793739"/>
          <c:w val="0.38901982320679485"/>
          <c:h val="5.805327922624183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0.png"/></Relationships>
</file>

<file path=ppt/drawings/_rels/drawing2.xml.rels><?xml version="1.0" encoding="UTF-8" standalone="yes"?>
<Relationships xmlns="http://schemas.openxmlformats.org/package/2006/relationships"><Relationship Id="rId1" Type="http://schemas.openxmlformats.org/officeDocument/2006/relationships/image" Target="../media/image10.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1.png"/></Relationships>
</file>

<file path=ppt/drawings/_rels/drawing4.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0.44229</cdr:x>
      <cdr:y>0.92523</cdr:y>
    </cdr:from>
    <cdr:to>
      <cdr:x>0.70072</cdr:x>
      <cdr:y>1</cdr:y>
    </cdr:to>
    <cdr:pic>
      <cdr:nvPicPr>
        <cdr:cNvPr id="2" name="chart">
          <a:extLst xmlns:a="http://schemas.openxmlformats.org/drawingml/2006/main">
            <a:ext uri="{FF2B5EF4-FFF2-40B4-BE49-F238E27FC236}">
              <a16:creationId xmlns:a16="http://schemas.microsoft.com/office/drawing/2014/main" id="{7CAE40EF-E381-7C3F-1FDC-775CB7F1214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4856352" y="4795289"/>
          <a:ext cx="2837582" cy="387519"/>
        </a:xfrm>
        <a:prstGeom xmlns:a="http://schemas.openxmlformats.org/drawingml/2006/main" prst="rect">
          <a:avLst/>
        </a:prstGeom>
      </cdr:spPr>
    </cdr:pic>
  </cdr:relSizeAnchor>
</c:userShapes>
</file>

<file path=ppt/drawings/drawing10.xml><?xml version="1.0" encoding="utf-8"?>
<c:userShapes xmlns:c="http://schemas.openxmlformats.org/drawingml/2006/chart">
  <cdr:relSizeAnchor xmlns:cdr="http://schemas.openxmlformats.org/drawingml/2006/chartDrawing">
    <cdr:from>
      <cdr:x>0.78174</cdr:x>
      <cdr:y>0.5</cdr:y>
    </cdr:from>
    <cdr:to>
      <cdr:x>0.98176</cdr:x>
      <cdr:y>0.59198</cdr:y>
    </cdr:to>
    <cdr:sp macro="" textlink="">
      <cdr:nvSpPr>
        <cdr:cNvPr id="2" name="TextBox 1">
          <a:extLst xmlns:a="http://schemas.openxmlformats.org/drawingml/2006/main">
            <a:ext uri="{FF2B5EF4-FFF2-40B4-BE49-F238E27FC236}">
              <a16:creationId xmlns:a16="http://schemas.microsoft.com/office/drawing/2014/main" id="{680910E2-A236-6350-FC2C-E21550AC79B3}"/>
            </a:ext>
          </a:extLst>
        </cdr:cNvPr>
        <cdr:cNvSpPr txBox="1"/>
      </cdr:nvSpPr>
      <cdr:spPr>
        <a:xfrm xmlns:a="http://schemas.openxmlformats.org/drawingml/2006/main">
          <a:off x="9157602" y="2736207"/>
          <a:ext cx="2343155" cy="50335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2000" b="1" dirty="0">
              <a:solidFill>
                <a:schemeClr val="bg1"/>
              </a:solidFill>
              <a:latin typeface="Arial" panose="020B0604020202020204" pitchFamily="34" charset="0"/>
              <a:cs typeface="Arial" panose="020B0604020202020204" pitchFamily="34" charset="0"/>
            </a:rPr>
            <a:t>Hours/Week</a:t>
          </a:r>
        </a:p>
      </cdr:txBody>
    </cdr:sp>
  </cdr:relSizeAnchor>
</c:userShapes>
</file>

<file path=ppt/drawings/drawing2.xml><?xml version="1.0" encoding="utf-8"?>
<c:userShapes xmlns:c="http://schemas.openxmlformats.org/drawingml/2006/chart">
  <cdr:relSizeAnchor xmlns:cdr="http://schemas.openxmlformats.org/drawingml/2006/chartDrawing">
    <cdr:from>
      <cdr:x>0.60179</cdr:x>
      <cdr:y>0.92523</cdr:y>
    </cdr:from>
    <cdr:to>
      <cdr:x>0.69953</cdr:x>
      <cdr:y>1</cdr:y>
    </cdr:to>
    <cdr:pic>
      <cdr:nvPicPr>
        <cdr:cNvPr id="2" name="chart">
          <a:extLst xmlns:a="http://schemas.openxmlformats.org/drawingml/2006/main">
            <a:ext uri="{FF2B5EF4-FFF2-40B4-BE49-F238E27FC236}">
              <a16:creationId xmlns:a16="http://schemas.microsoft.com/office/drawing/2014/main" id="{7CAE40EF-E381-7C3F-1FDC-775CB7F12140}"/>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6607722" y="4795289"/>
          <a:ext cx="1073191" cy="387519"/>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0.46997</cdr:x>
      <cdr:y>0.9318</cdr:y>
    </cdr:from>
    <cdr:to>
      <cdr:x>0.7373</cdr:x>
      <cdr:y>0.98219</cdr:y>
    </cdr:to>
    <cdr:pic>
      <cdr:nvPicPr>
        <cdr:cNvPr id="2" name="chart">
          <a:extLst xmlns:a="http://schemas.openxmlformats.org/drawingml/2006/main">
            <a:ext uri="{FF2B5EF4-FFF2-40B4-BE49-F238E27FC236}">
              <a16:creationId xmlns:a16="http://schemas.microsoft.com/office/drawing/2014/main" id="{DC519641-A3F1-4401-5BA6-139C2E8AF26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5160284" y="5022547"/>
          <a:ext cx="2935314" cy="271610"/>
        </a:xfrm>
        <a:prstGeom xmlns:a="http://schemas.openxmlformats.org/drawingml/2006/main" prst="rect">
          <a:avLst/>
        </a:prstGeom>
      </cdr:spPr>
    </cdr:pic>
  </cdr:relSizeAnchor>
</c:userShapes>
</file>

<file path=ppt/drawings/drawing4.xml><?xml version="1.0" encoding="utf-8"?>
<c:userShapes xmlns:c="http://schemas.openxmlformats.org/drawingml/2006/chart">
  <cdr:relSizeAnchor xmlns:cdr="http://schemas.openxmlformats.org/drawingml/2006/chartDrawing">
    <cdr:from>
      <cdr:x>0.64209</cdr:x>
      <cdr:y>0.9318</cdr:y>
    </cdr:from>
    <cdr:to>
      <cdr:x>0.7373</cdr:x>
      <cdr:y>0.98423</cdr:y>
    </cdr:to>
    <cdr:pic>
      <cdr:nvPicPr>
        <cdr:cNvPr id="2" name="chart">
          <a:extLst xmlns:a="http://schemas.openxmlformats.org/drawingml/2006/main">
            <a:ext uri="{FF2B5EF4-FFF2-40B4-BE49-F238E27FC236}">
              <a16:creationId xmlns:a16="http://schemas.microsoft.com/office/drawing/2014/main" id="{DC519641-A3F1-4401-5BA6-139C2E8AF26C}"/>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7050157" y="5022573"/>
          <a:ext cx="1045484" cy="282563"/>
        </a:xfrm>
        <a:prstGeom xmlns:a="http://schemas.openxmlformats.org/drawingml/2006/main" prst="rect">
          <a:avLst/>
        </a:prstGeom>
      </cdr:spPr>
    </cdr:pic>
  </cdr:relSizeAnchor>
</c:userShapes>
</file>

<file path=ppt/drawings/drawing5.xml><?xml version="1.0" encoding="utf-8"?>
<c:userShapes xmlns:c="http://schemas.openxmlformats.org/drawingml/2006/chart">
  <cdr:relSizeAnchor xmlns:cdr="http://schemas.openxmlformats.org/drawingml/2006/chartDrawing">
    <cdr:from>
      <cdr:x>0.08715</cdr:x>
      <cdr:y>0.37768</cdr:y>
    </cdr:from>
    <cdr:to>
      <cdr:x>0.24814</cdr:x>
      <cdr:y>0.56372</cdr:y>
    </cdr:to>
    <cdr:sp macro="" textlink="">
      <cdr:nvSpPr>
        <cdr:cNvPr id="2" name="TextBox 1">
          <a:extLst xmlns:a="http://schemas.openxmlformats.org/drawingml/2006/main">
            <a:ext uri="{FF2B5EF4-FFF2-40B4-BE49-F238E27FC236}">
              <a16:creationId xmlns:a16="http://schemas.microsoft.com/office/drawing/2014/main" id="{8F291EE5-CD59-5D89-5410-2F275A539707}"/>
            </a:ext>
          </a:extLst>
        </cdr:cNvPr>
        <cdr:cNvSpPr txBox="1"/>
      </cdr:nvSpPr>
      <cdr:spPr>
        <a:xfrm xmlns:a="http://schemas.openxmlformats.org/drawingml/2006/main">
          <a:off x="1000884" y="1856373"/>
          <a:ext cx="1848789"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6.xml><?xml version="1.0" encoding="utf-8"?>
<c:userShapes xmlns:c="http://schemas.openxmlformats.org/drawingml/2006/chart">
  <cdr:relSizeAnchor xmlns:cdr="http://schemas.openxmlformats.org/drawingml/2006/chartDrawing">
    <cdr:from>
      <cdr:x>0.08715</cdr:x>
      <cdr:y>0.37768</cdr:y>
    </cdr:from>
    <cdr:to>
      <cdr:x>0.24814</cdr:x>
      <cdr:y>0.56372</cdr:y>
    </cdr:to>
    <cdr:sp macro="" textlink="">
      <cdr:nvSpPr>
        <cdr:cNvPr id="2" name="TextBox 1">
          <a:extLst xmlns:a="http://schemas.openxmlformats.org/drawingml/2006/main">
            <a:ext uri="{FF2B5EF4-FFF2-40B4-BE49-F238E27FC236}">
              <a16:creationId xmlns:a16="http://schemas.microsoft.com/office/drawing/2014/main" id="{8F291EE5-CD59-5D89-5410-2F275A539707}"/>
            </a:ext>
          </a:extLst>
        </cdr:cNvPr>
        <cdr:cNvSpPr txBox="1"/>
      </cdr:nvSpPr>
      <cdr:spPr>
        <a:xfrm xmlns:a="http://schemas.openxmlformats.org/drawingml/2006/main">
          <a:off x="1000884" y="1856373"/>
          <a:ext cx="1848789"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7.xml><?xml version="1.0" encoding="utf-8"?>
<c:userShapes xmlns:c="http://schemas.openxmlformats.org/drawingml/2006/chart">
  <cdr:relSizeAnchor xmlns:cdr="http://schemas.openxmlformats.org/drawingml/2006/chartDrawing">
    <cdr:from>
      <cdr:x>0.08715</cdr:x>
      <cdr:y>0.37768</cdr:y>
    </cdr:from>
    <cdr:to>
      <cdr:x>0.24814</cdr:x>
      <cdr:y>0.56372</cdr:y>
    </cdr:to>
    <cdr:sp macro="" textlink="">
      <cdr:nvSpPr>
        <cdr:cNvPr id="2" name="TextBox 1">
          <a:extLst xmlns:a="http://schemas.openxmlformats.org/drawingml/2006/main">
            <a:ext uri="{FF2B5EF4-FFF2-40B4-BE49-F238E27FC236}">
              <a16:creationId xmlns:a16="http://schemas.microsoft.com/office/drawing/2014/main" id="{8F291EE5-CD59-5D89-5410-2F275A539707}"/>
            </a:ext>
          </a:extLst>
        </cdr:cNvPr>
        <cdr:cNvSpPr txBox="1"/>
      </cdr:nvSpPr>
      <cdr:spPr>
        <a:xfrm xmlns:a="http://schemas.openxmlformats.org/drawingml/2006/main">
          <a:off x="1000884" y="1856373"/>
          <a:ext cx="1848789"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8.xml><?xml version="1.0" encoding="utf-8"?>
<c:userShapes xmlns:c="http://schemas.openxmlformats.org/drawingml/2006/chart">
  <cdr:relSizeAnchor xmlns:cdr="http://schemas.openxmlformats.org/drawingml/2006/chartDrawing">
    <cdr:from>
      <cdr:x>0.08715</cdr:x>
      <cdr:y>0.37768</cdr:y>
    </cdr:from>
    <cdr:to>
      <cdr:x>0.24814</cdr:x>
      <cdr:y>0.56372</cdr:y>
    </cdr:to>
    <cdr:sp macro="" textlink="">
      <cdr:nvSpPr>
        <cdr:cNvPr id="2" name="TextBox 1">
          <a:extLst xmlns:a="http://schemas.openxmlformats.org/drawingml/2006/main">
            <a:ext uri="{FF2B5EF4-FFF2-40B4-BE49-F238E27FC236}">
              <a16:creationId xmlns:a16="http://schemas.microsoft.com/office/drawing/2014/main" id="{8F291EE5-CD59-5D89-5410-2F275A539707}"/>
            </a:ext>
          </a:extLst>
        </cdr:cNvPr>
        <cdr:cNvSpPr txBox="1"/>
      </cdr:nvSpPr>
      <cdr:spPr>
        <a:xfrm xmlns:a="http://schemas.openxmlformats.org/drawingml/2006/main">
          <a:off x="1000884" y="1856373"/>
          <a:ext cx="1848789"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a:p>
      </cdr:txBody>
    </cdr:sp>
  </cdr:relSizeAnchor>
</c:userShapes>
</file>

<file path=ppt/drawings/drawing9.xml><?xml version="1.0" encoding="utf-8"?>
<c:userShapes xmlns:c="http://schemas.openxmlformats.org/drawingml/2006/chart">
  <cdr:relSizeAnchor xmlns:cdr="http://schemas.openxmlformats.org/drawingml/2006/chartDrawing">
    <cdr:from>
      <cdr:x>0.02586</cdr:x>
      <cdr:y>0.00693</cdr:y>
    </cdr:from>
    <cdr:to>
      <cdr:x>0.05906</cdr:x>
      <cdr:y>0.91285</cdr:y>
    </cdr:to>
    <cdr:sp macro="" textlink="">
      <cdr:nvSpPr>
        <cdr:cNvPr id="2" name="TextBox 4">
          <a:extLst xmlns:a="http://schemas.openxmlformats.org/drawingml/2006/main">
            <a:ext uri="{FF2B5EF4-FFF2-40B4-BE49-F238E27FC236}">
              <a16:creationId xmlns:a16="http://schemas.microsoft.com/office/drawing/2014/main" id="{FDB4238D-C734-4923-0EF6-78B665EC101C}"/>
            </a:ext>
          </a:extLst>
        </cdr:cNvPr>
        <cdr:cNvSpPr txBox="1"/>
      </cdr:nvSpPr>
      <cdr:spPr>
        <a:xfrm xmlns:a="http://schemas.openxmlformats.org/drawingml/2006/main" rot="16200000">
          <a:off x="-1676798" y="2021943"/>
          <a:ext cx="4377020" cy="40011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defRPr sz="2000" b="1" i="0" u="none" strike="noStrike" kern="1200" baseline="0">
              <a:solidFill>
                <a:prstClr val="white"/>
              </a:solidFill>
              <a:latin typeface="Arial" panose="020B0604020202020204" pitchFamily="34" charset="0"/>
              <a:ea typeface="+mn-ea"/>
              <a:cs typeface="Arial" panose="020B0604020202020204" pitchFamily="34" charset="0"/>
            </a:defRPr>
          </a:pPr>
          <a:r>
            <a:rPr lang="en-US" sz="2000" b="1" dirty="0">
              <a:solidFill>
                <a:schemeClr val="bg1"/>
              </a:solidFill>
              <a:latin typeface="Arial" panose="020B0604020202020204" pitchFamily="34" charset="0"/>
              <a:cs typeface="Arial" panose="020B0604020202020204" pitchFamily="34" charset="0"/>
            </a:rPr>
            <a:t>Percent  Meeting Meaningfulness+ </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F2621243-4687-47A3-9D71-BE6C6BC1BCF8}" type="datetimeFigureOut">
              <a:rPr lang="en-US" smtClean="0"/>
              <a:t>6/8/2025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CB96785-EAAC-4B26-B9D0-23D79B732FCF}" type="slidenum">
              <a:rPr lang="en-US" smtClean="0"/>
              <a:t>‹#›</a:t>
            </a:fld>
            <a:endParaRPr lang="en-US"/>
          </a:p>
        </p:txBody>
      </p:sp>
    </p:spTree>
    <p:extLst>
      <p:ext uri="{BB962C8B-B14F-4D97-AF65-F5344CB8AC3E}">
        <p14:creationId xmlns:p14="http://schemas.microsoft.com/office/powerpoint/2010/main" val="592104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are the key insights we hope they will take away</a:t>
            </a:r>
          </a:p>
          <a:p>
            <a:r>
              <a:rPr lang="en-US"/>
              <a:t>What are the fun facts?</a:t>
            </a:r>
          </a:p>
          <a:p>
            <a:endParaRPr lang="en-US"/>
          </a:p>
          <a:p>
            <a:r>
              <a:rPr lang="en-US"/>
              <a:t>Are we getting across… pause, are you living with intentionality</a:t>
            </a:r>
          </a:p>
          <a:p>
            <a:endParaRPr lang="en-US"/>
          </a:p>
          <a:p>
            <a:endParaRPr lang="en-US"/>
          </a:p>
        </p:txBody>
      </p:sp>
      <p:sp>
        <p:nvSpPr>
          <p:cNvPr id="4" name="Slide Number Placeholder 3"/>
          <p:cNvSpPr>
            <a:spLocks noGrp="1"/>
          </p:cNvSpPr>
          <p:nvPr>
            <p:ph type="sldNum" sz="quarter" idx="5"/>
          </p:nvPr>
        </p:nvSpPr>
        <p:spPr/>
        <p:txBody>
          <a:bodyPr/>
          <a:lstStyle/>
          <a:p>
            <a:fld id="{0CB96785-EAAC-4B26-B9D0-23D79B732FCF}" type="slidenum">
              <a:rPr lang="en-US" smtClean="0"/>
              <a:t>1</a:t>
            </a:fld>
            <a:endParaRPr lang="en-US"/>
          </a:p>
        </p:txBody>
      </p:sp>
    </p:spTree>
    <p:extLst>
      <p:ext uri="{BB962C8B-B14F-4D97-AF65-F5344CB8AC3E}">
        <p14:creationId xmlns:p14="http://schemas.microsoft.com/office/powerpoint/2010/main" val="1474178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3F09-DB5E-513F-5BEC-C587791130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604F6-1609-F2F5-C7D2-3A9B7658B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56E0E-DBBC-E4F9-49FC-92FF06FAE81B}"/>
              </a:ext>
            </a:extLst>
          </p:cNvPr>
          <p:cNvSpPr>
            <a:spLocks noGrp="1"/>
          </p:cNvSpPr>
          <p:nvPr>
            <p:ph type="body" idx="1"/>
          </p:nvPr>
        </p:nvSpPr>
        <p:spPr/>
        <p:txBody>
          <a:bodyPr/>
          <a:lstStyle/>
          <a:p>
            <a:pPr defTabSz="931774">
              <a:defRPr/>
            </a:pPr>
            <a:r>
              <a:rPr lang="en-US"/>
              <a:t>Xilio + HBS</a:t>
            </a:r>
          </a:p>
          <a:p>
            <a:endParaRPr lang="en-US"/>
          </a:p>
        </p:txBody>
      </p:sp>
      <p:sp>
        <p:nvSpPr>
          <p:cNvPr id="4" name="Slide Number Placeholder 3">
            <a:extLst>
              <a:ext uri="{FF2B5EF4-FFF2-40B4-BE49-F238E27FC236}">
                <a16:creationId xmlns:a16="http://schemas.microsoft.com/office/drawing/2014/main" id="{838AE213-3336-9639-88A5-AFD0D20EF667}"/>
              </a:ext>
            </a:extLst>
          </p:cNvPr>
          <p:cNvSpPr>
            <a:spLocks noGrp="1"/>
          </p:cNvSpPr>
          <p:nvPr>
            <p:ph type="sldNum" sz="quarter" idx="5"/>
          </p:nvPr>
        </p:nvSpPr>
        <p:spPr/>
        <p:txBody>
          <a:bodyPr/>
          <a:lstStyle/>
          <a:p>
            <a:fld id="{0CB96785-EAAC-4B26-B9D0-23D79B732FCF}" type="slidenum">
              <a:rPr lang="en-US" smtClean="0"/>
              <a:t>11</a:t>
            </a:fld>
            <a:endParaRPr lang="en-US"/>
          </a:p>
        </p:txBody>
      </p:sp>
    </p:spTree>
    <p:extLst>
      <p:ext uri="{BB962C8B-B14F-4D97-AF65-F5344CB8AC3E}">
        <p14:creationId xmlns:p14="http://schemas.microsoft.com/office/powerpoint/2010/main" val="3382499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88A57-960D-8685-0A55-CF8DCB4D36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E9F22A-1772-C7CC-A076-83351557B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FB0645-05A0-992F-969C-26EE500504F1}"/>
              </a:ext>
            </a:extLst>
          </p:cNvPr>
          <p:cNvSpPr>
            <a:spLocks noGrp="1"/>
          </p:cNvSpPr>
          <p:nvPr>
            <p:ph type="body" idx="1"/>
          </p:nvPr>
        </p:nvSpPr>
        <p:spPr/>
        <p:txBody>
          <a:bodyPr/>
          <a:lstStyle/>
          <a:p>
            <a:pPr defTabSz="931774">
              <a:defRPr/>
            </a:pPr>
            <a:r>
              <a:rPr lang="en-US"/>
              <a:t>Xilio + HBS</a:t>
            </a:r>
          </a:p>
          <a:p>
            <a:endParaRPr lang="en-US"/>
          </a:p>
        </p:txBody>
      </p:sp>
      <p:sp>
        <p:nvSpPr>
          <p:cNvPr id="4" name="Slide Number Placeholder 3">
            <a:extLst>
              <a:ext uri="{FF2B5EF4-FFF2-40B4-BE49-F238E27FC236}">
                <a16:creationId xmlns:a16="http://schemas.microsoft.com/office/drawing/2014/main" id="{D78EE703-3A58-FAD7-65A4-7FD3CA9BCAA0}"/>
              </a:ext>
            </a:extLst>
          </p:cNvPr>
          <p:cNvSpPr>
            <a:spLocks noGrp="1"/>
          </p:cNvSpPr>
          <p:nvPr>
            <p:ph type="sldNum" sz="quarter" idx="5"/>
          </p:nvPr>
        </p:nvSpPr>
        <p:spPr/>
        <p:txBody>
          <a:bodyPr/>
          <a:lstStyle/>
          <a:p>
            <a:fld id="{0CB96785-EAAC-4B26-B9D0-23D79B732FCF}" type="slidenum">
              <a:rPr lang="en-US" smtClean="0"/>
              <a:t>12</a:t>
            </a:fld>
            <a:endParaRPr lang="en-US"/>
          </a:p>
        </p:txBody>
      </p:sp>
    </p:spTree>
    <p:extLst>
      <p:ext uri="{BB962C8B-B14F-4D97-AF65-F5344CB8AC3E}">
        <p14:creationId xmlns:p14="http://schemas.microsoft.com/office/powerpoint/2010/main" val="1489388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5877C-201F-45CE-B000-E512311F81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19F531-2C8E-81F0-2305-B12C0BD86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F8992E-1BFF-6F3D-3CF9-0B1FB342C922}"/>
              </a:ext>
            </a:extLst>
          </p:cNvPr>
          <p:cNvSpPr>
            <a:spLocks noGrp="1"/>
          </p:cNvSpPr>
          <p:nvPr>
            <p:ph type="body" idx="1"/>
          </p:nvPr>
        </p:nvSpPr>
        <p:spPr/>
        <p:txBody>
          <a:bodyPr/>
          <a:lstStyle/>
          <a:p>
            <a:pPr defTabSz="931774">
              <a:defRPr/>
            </a:pPr>
            <a:r>
              <a:rPr lang="en-US" dirty="0"/>
              <a:t>IWF (Need to update) + HBS</a:t>
            </a:r>
          </a:p>
          <a:p>
            <a:endParaRPr lang="en-US" dirty="0"/>
          </a:p>
        </p:txBody>
      </p:sp>
      <p:sp>
        <p:nvSpPr>
          <p:cNvPr id="4" name="Slide Number Placeholder 3">
            <a:extLst>
              <a:ext uri="{FF2B5EF4-FFF2-40B4-BE49-F238E27FC236}">
                <a16:creationId xmlns:a16="http://schemas.microsoft.com/office/drawing/2014/main" id="{C7FF2CF1-B14C-B8C0-C06A-9AD5BBD2D7D5}"/>
              </a:ext>
            </a:extLst>
          </p:cNvPr>
          <p:cNvSpPr>
            <a:spLocks noGrp="1"/>
          </p:cNvSpPr>
          <p:nvPr>
            <p:ph type="sldNum" sz="quarter" idx="5"/>
          </p:nvPr>
        </p:nvSpPr>
        <p:spPr/>
        <p:txBody>
          <a:bodyPr/>
          <a:lstStyle/>
          <a:p>
            <a:fld id="{0CB96785-EAAC-4B26-B9D0-23D79B732FCF}" type="slidenum">
              <a:rPr lang="en-US" smtClean="0"/>
              <a:t>13</a:t>
            </a:fld>
            <a:endParaRPr lang="en-US" dirty="0"/>
          </a:p>
        </p:txBody>
      </p:sp>
    </p:spTree>
    <p:extLst>
      <p:ext uri="{BB962C8B-B14F-4D97-AF65-F5344CB8AC3E}">
        <p14:creationId xmlns:p14="http://schemas.microsoft.com/office/powerpoint/2010/main" val="3907022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ECDFC-9416-3472-7BE8-6AD95296FF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FFC84F-5CE9-0A9F-5BE5-EAC1C90273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A8EF98-919B-BEE6-B53E-E68AF249E0A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 HBS FT workers 5-30 reunion – NEED to update to only 10-40</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B7793456-16FD-4C89-5111-11E2F36E0A99}"/>
              </a:ext>
            </a:extLst>
          </p:cNvPr>
          <p:cNvSpPr>
            <a:spLocks noGrp="1"/>
          </p:cNvSpPr>
          <p:nvPr>
            <p:ph type="sldNum" sz="quarter" idx="5"/>
          </p:nvPr>
        </p:nvSpPr>
        <p:spPr/>
        <p:txBody>
          <a:bodyPr/>
          <a:lstStyle/>
          <a:p>
            <a:fld id="{0CB96785-EAAC-4B26-B9D0-23D79B732FCF}" type="slidenum">
              <a:rPr lang="en-US" smtClean="0"/>
              <a:t>14</a:t>
            </a:fld>
            <a:endParaRPr lang="en-US"/>
          </a:p>
        </p:txBody>
      </p:sp>
    </p:spTree>
    <p:extLst>
      <p:ext uri="{BB962C8B-B14F-4D97-AF65-F5344CB8AC3E}">
        <p14:creationId xmlns:p14="http://schemas.microsoft.com/office/powerpoint/2010/main" val="1893947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B9404-151F-80A6-89C0-C5CA7228AC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287A69-92D2-663C-FE2A-24105BB298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8A0F2E-1E42-2233-0D66-6DC12C2806DC}"/>
              </a:ext>
            </a:extLst>
          </p:cNvPr>
          <p:cNvSpPr>
            <a:spLocks noGrp="1"/>
          </p:cNvSpPr>
          <p:nvPr>
            <p:ph type="body" idx="1"/>
          </p:nvPr>
        </p:nvSpPr>
        <p:spPr/>
        <p:txBody>
          <a:bodyPr/>
          <a:lstStyle/>
          <a:p>
            <a:r>
              <a:rPr lang="en-US" dirty="0"/>
              <a:t>DATA : alumni board (please update Sari)</a:t>
            </a:r>
          </a:p>
          <a:p>
            <a:endParaRPr lang="en-US" dirty="0"/>
          </a:p>
        </p:txBody>
      </p:sp>
      <p:sp>
        <p:nvSpPr>
          <p:cNvPr id="4" name="Slide Number Placeholder 3">
            <a:extLst>
              <a:ext uri="{FF2B5EF4-FFF2-40B4-BE49-F238E27FC236}">
                <a16:creationId xmlns:a16="http://schemas.microsoft.com/office/drawing/2014/main" id="{B8687689-865B-DA0D-2837-4B6D489ADD05}"/>
              </a:ext>
            </a:extLst>
          </p:cNvPr>
          <p:cNvSpPr>
            <a:spLocks noGrp="1"/>
          </p:cNvSpPr>
          <p:nvPr>
            <p:ph type="sldNum" sz="quarter" idx="5"/>
          </p:nvPr>
        </p:nvSpPr>
        <p:spPr/>
        <p:txBody>
          <a:bodyPr/>
          <a:lstStyle/>
          <a:p>
            <a:fld id="{0CB96785-EAAC-4B26-B9D0-23D79B732FCF}" type="slidenum">
              <a:rPr lang="en-US" smtClean="0"/>
              <a:t>15</a:t>
            </a:fld>
            <a:endParaRPr lang="en-US"/>
          </a:p>
        </p:txBody>
      </p:sp>
    </p:spTree>
    <p:extLst>
      <p:ext uri="{BB962C8B-B14F-4D97-AF65-F5344CB8AC3E}">
        <p14:creationId xmlns:p14="http://schemas.microsoft.com/office/powerpoint/2010/main" val="1980192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B8F257-AA83-9333-8116-532F29B2F3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2BF04-6E6F-4048-C624-35775ACA30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C1F585-11CA-6544-F59F-BFE4A80F5322}"/>
              </a:ext>
            </a:extLst>
          </p:cNvPr>
          <p:cNvSpPr>
            <a:spLocks noGrp="1"/>
          </p:cNvSpPr>
          <p:nvPr>
            <p:ph type="body" idx="1"/>
          </p:nvPr>
        </p:nvSpPr>
        <p:spPr/>
        <p:txBody>
          <a:bodyPr/>
          <a:lstStyle/>
          <a:p>
            <a:pPr defTabSz="931774">
              <a:defRPr/>
            </a:pPr>
            <a:r>
              <a:rPr lang="en-US" err="1"/>
              <a:t>Xilio</a:t>
            </a:r>
            <a:r>
              <a:rPr lang="en-US"/>
              <a:t> + HBS FT workers 5-30 reunion</a:t>
            </a:r>
          </a:p>
          <a:p>
            <a:pPr defTabSz="931774">
              <a:defRPr/>
            </a:pPr>
            <a:br>
              <a:rPr lang="en-US"/>
            </a:br>
            <a:endParaRPr lang="en-US"/>
          </a:p>
          <a:p>
            <a:endParaRPr lang="en-US"/>
          </a:p>
        </p:txBody>
      </p:sp>
      <p:sp>
        <p:nvSpPr>
          <p:cNvPr id="4" name="Slide Number Placeholder 3">
            <a:extLst>
              <a:ext uri="{FF2B5EF4-FFF2-40B4-BE49-F238E27FC236}">
                <a16:creationId xmlns:a16="http://schemas.microsoft.com/office/drawing/2014/main" id="{7C99B80E-54AD-B9BC-641A-AB389D287EF3}"/>
              </a:ext>
            </a:extLst>
          </p:cNvPr>
          <p:cNvSpPr>
            <a:spLocks noGrp="1"/>
          </p:cNvSpPr>
          <p:nvPr>
            <p:ph type="sldNum" sz="quarter" idx="5"/>
          </p:nvPr>
        </p:nvSpPr>
        <p:spPr/>
        <p:txBody>
          <a:bodyPr/>
          <a:lstStyle/>
          <a:p>
            <a:fld id="{0CB96785-EAAC-4B26-B9D0-23D79B732FCF}" type="slidenum">
              <a:rPr lang="en-US" smtClean="0"/>
              <a:t>16</a:t>
            </a:fld>
            <a:endParaRPr lang="en-US"/>
          </a:p>
        </p:txBody>
      </p:sp>
    </p:spTree>
    <p:extLst>
      <p:ext uri="{BB962C8B-B14F-4D97-AF65-F5344CB8AC3E}">
        <p14:creationId xmlns:p14="http://schemas.microsoft.com/office/powerpoint/2010/main" val="3631607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ECDFC-9416-3472-7BE8-6AD95296FF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FFC84F-5CE9-0A9F-5BE5-EAC1C90273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A8EF98-919B-BEE6-B53E-E68AF249E0AE}"/>
              </a:ext>
            </a:extLst>
          </p:cNvPr>
          <p:cNvSpPr>
            <a:spLocks noGrp="1"/>
          </p:cNvSpPr>
          <p:nvPr>
            <p:ph type="body" idx="1"/>
          </p:nvPr>
        </p:nvSpPr>
        <p:spPr/>
        <p:txBody>
          <a:bodyPr/>
          <a:lstStyle/>
          <a:p>
            <a:pPr defTabSz="931774">
              <a:defRPr/>
            </a:pPr>
            <a:r>
              <a:rPr lang="en-US" err="1"/>
              <a:t>Xilio</a:t>
            </a:r>
            <a:r>
              <a:rPr lang="en-US"/>
              <a:t> + HBS FT workers 5-30 reunion</a:t>
            </a:r>
          </a:p>
          <a:p>
            <a:pPr defTabSz="931774">
              <a:defRPr/>
            </a:pPr>
            <a:br>
              <a:rPr lang="en-US"/>
            </a:br>
            <a:endParaRPr lang="en-US"/>
          </a:p>
          <a:p>
            <a:endParaRPr lang="en-US"/>
          </a:p>
        </p:txBody>
      </p:sp>
      <p:sp>
        <p:nvSpPr>
          <p:cNvPr id="4" name="Slide Number Placeholder 3">
            <a:extLst>
              <a:ext uri="{FF2B5EF4-FFF2-40B4-BE49-F238E27FC236}">
                <a16:creationId xmlns:a16="http://schemas.microsoft.com/office/drawing/2014/main" id="{B7793456-16FD-4C89-5111-11E2F36E0A99}"/>
              </a:ext>
            </a:extLst>
          </p:cNvPr>
          <p:cNvSpPr>
            <a:spLocks noGrp="1"/>
          </p:cNvSpPr>
          <p:nvPr>
            <p:ph type="sldNum" sz="quarter" idx="5"/>
          </p:nvPr>
        </p:nvSpPr>
        <p:spPr/>
        <p:txBody>
          <a:bodyPr/>
          <a:lstStyle/>
          <a:p>
            <a:fld id="{0CB96785-EAAC-4B26-B9D0-23D79B732FCF}" type="slidenum">
              <a:rPr lang="en-US" smtClean="0"/>
              <a:t>17</a:t>
            </a:fld>
            <a:endParaRPr lang="en-US"/>
          </a:p>
        </p:txBody>
      </p:sp>
    </p:spTree>
    <p:extLst>
      <p:ext uri="{BB962C8B-B14F-4D97-AF65-F5344CB8AC3E}">
        <p14:creationId xmlns:p14="http://schemas.microsoft.com/office/powerpoint/2010/main" val="18939478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E2724-B9C8-C848-A690-4E453783AD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EF6960-84B6-B5C3-1925-021E39C1C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FEFE7D-D48E-EE20-AB1C-D011B759650E}"/>
              </a:ext>
            </a:extLst>
          </p:cNvPr>
          <p:cNvSpPr>
            <a:spLocks noGrp="1"/>
          </p:cNvSpPr>
          <p:nvPr>
            <p:ph type="body" idx="1"/>
          </p:nvPr>
        </p:nvSpPr>
        <p:spPr/>
        <p:txBody>
          <a:bodyPr/>
          <a:lstStyle/>
          <a:p>
            <a:pPr defTabSz="931774">
              <a:defRPr/>
            </a:pPr>
            <a:r>
              <a:rPr lang="en-US" err="1"/>
              <a:t>Xilio</a:t>
            </a:r>
            <a:r>
              <a:rPr lang="en-US"/>
              <a:t> + HBS</a:t>
            </a:r>
          </a:p>
          <a:p>
            <a:endParaRPr lang="en-US"/>
          </a:p>
        </p:txBody>
      </p:sp>
      <p:sp>
        <p:nvSpPr>
          <p:cNvPr id="4" name="Slide Number Placeholder 3">
            <a:extLst>
              <a:ext uri="{FF2B5EF4-FFF2-40B4-BE49-F238E27FC236}">
                <a16:creationId xmlns:a16="http://schemas.microsoft.com/office/drawing/2014/main" id="{3194EA16-0CC5-D2E6-F1A2-2495A598AC66}"/>
              </a:ext>
            </a:extLst>
          </p:cNvPr>
          <p:cNvSpPr>
            <a:spLocks noGrp="1"/>
          </p:cNvSpPr>
          <p:nvPr>
            <p:ph type="sldNum" sz="quarter" idx="5"/>
          </p:nvPr>
        </p:nvSpPr>
        <p:spPr/>
        <p:txBody>
          <a:bodyPr/>
          <a:lstStyle/>
          <a:p>
            <a:fld id="{0CB96785-EAAC-4B26-B9D0-23D79B732FCF}" type="slidenum">
              <a:rPr lang="en-US" smtClean="0"/>
              <a:t>18</a:t>
            </a:fld>
            <a:endParaRPr lang="en-US"/>
          </a:p>
        </p:txBody>
      </p:sp>
    </p:spTree>
    <p:extLst>
      <p:ext uri="{BB962C8B-B14F-4D97-AF65-F5344CB8AC3E}">
        <p14:creationId xmlns:p14="http://schemas.microsoft.com/office/powerpoint/2010/main" val="1385718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66261-C54B-F12C-97BF-BBF3F3BF5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4D4BE-9988-00E9-E5AC-86B7F2434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77E9B4-E116-11D7-8803-B6063E1F26A3}"/>
              </a:ext>
            </a:extLst>
          </p:cNvPr>
          <p:cNvSpPr>
            <a:spLocks noGrp="1"/>
          </p:cNvSpPr>
          <p:nvPr>
            <p:ph type="body" idx="1"/>
          </p:nvPr>
        </p:nvSpPr>
        <p:spPr/>
        <p:txBody>
          <a:bodyPr/>
          <a:lstStyle/>
          <a:p>
            <a:r>
              <a:rPr lang="en-US" dirty="0"/>
              <a:t>IWF (Need to update); HBS Women and Men working 40+ hours, 10+ reunion</a:t>
            </a:r>
          </a:p>
          <a:p>
            <a:endParaRPr lang="en-US" dirty="0"/>
          </a:p>
        </p:txBody>
      </p:sp>
      <p:sp>
        <p:nvSpPr>
          <p:cNvPr id="4" name="Slide Number Placeholder 3">
            <a:extLst>
              <a:ext uri="{FF2B5EF4-FFF2-40B4-BE49-F238E27FC236}">
                <a16:creationId xmlns:a16="http://schemas.microsoft.com/office/drawing/2014/main" id="{958724CA-45F7-F938-23F2-94AD642F97BD}"/>
              </a:ext>
            </a:extLst>
          </p:cNvPr>
          <p:cNvSpPr>
            <a:spLocks noGrp="1"/>
          </p:cNvSpPr>
          <p:nvPr>
            <p:ph type="sldNum" sz="quarter" idx="5"/>
          </p:nvPr>
        </p:nvSpPr>
        <p:spPr/>
        <p:txBody>
          <a:bodyPr/>
          <a:lstStyle/>
          <a:p>
            <a:fld id="{0CB96785-EAAC-4B26-B9D0-23D79B732FCF}" type="slidenum">
              <a:rPr lang="en-US" smtClean="0"/>
              <a:t>19</a:t>
            </a:fld>
            <a:endParaRPr lang="en-US" dirty="0"/>
          </a:p>
        </p:txBody>
      </p:sp>
    </p:spTree>
    <p:extLst>
      <p:ext uri="{BB962C8B-B14F-4D97-AF65-F5344CB8AC3E}">
        <p14:creationId xmlns:p14="http://schemas.microsoft.com/office/powerpoint/2010/main" val="7144301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70D72-AB29-AF94-1FC3-DB0906BBF4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71183B-CB3E-02B5-7C83-51C7BA2739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752092-8797-BFE9-A932-ABB6B9BD7AED}"/>
              </a:ext>
            </a:extLst>
          </p:cNvPr>
          <p:cNvSpPr>
            <a:spLocks noGrp="1"/>
          </p:cNvSpPr>
          <p:nvPr>
            <p:ph type="body" idx="1"/>
          </p:nvPr>
        </p:nvSpPr>
        <p:spPr/>
        <p:txBody>
          <a:bodyPr/>
          <a:lstStyle/>
          <a:p>
            <a:r>
              <a:rPr lang="en-US" dirty="0"/>
              <a:t>IWF (Need to update); HBS Women and Men working 40+ hours, 10+ reunion</a:t>
            </a:r>
          </a:p>
          <a:p>
            <a:endParaRPr lang="en-US" dirty="0"/>
          </a:p>
        </p:txBody>
      </p:sp>
      <p:sp>
        <p:nvSpPr>
          <p:cNvPr id="4" name="Slide Number Placeholder 3">
            <a:extLst>
              <a:ext uri="{FF2B5EF4-FFF2-40B4-BE49-F238E27FC236}">
                <a16:creationId xmlns:a16="http://schemas.microsoft.com/office/drawing/2014/main" id="{45DEAB60-E6BF-F251-5649-279CFDCFEDA6}"/>
              </a:ext>
            </a:extLst>
          </p:cNvPr>
          <p:cNvSpPr>
            <a:spLocks noGrp="1"/>
          </p:cNvSpPr>
          <p:nvPr>
            <p:ph type="sldNum" sz="quarter" idx="5"/>
          </p:nvPr>
        </p:nvSpPr>
        <p:spPr/>
        <p:txBody>
          <a:bodyPr/>
          <a:lstStyle/>
          <a:p>
            <a:fld id="{0CB96785-EAAC-4B26-B9D0-23D79B732FCF}" type="slidenum">
              <a:rPr lang="en-US" smtClean="0"/>
              <a:t>20</a:t>
            </a:fld>
            <a:endParaRPr lang="en-US" dirty="0"/>
          </a:p>
        </p:txBody>
      </p:sp>
    </p:spTree>
    <p:extLst>
      <p:ext uri="{BB962C8B-B14F-4D97-AF65-F5344CB8AC3E}">
        <p14:creationId xmlns:p14="http://schemas.microsoft.com/office/powerpoint/2010/main" val="892420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C4890-58B1-752E-8FF8-A770C02CED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3ED76F-9CBC-FC2F-12D4-3FC438E9B3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2C347-6277-7345-3062-FF0A799B8C4A}"/>
              </a:ext>
            </a:extLst>
          </p:cNvPr>
          <p:cNvSpPr>
            <a:spLocks noGrp="1"/>
          </p:cNvSpPr>
          <p:nvPr>
            <p:ph type="body" idx="1"/>
          </p:nvPr>
        </p:nvSpPr>
        <p:spPr/>
        <p:txBody>
          <a:bodyPr/>
          <a:lstStyle/>
          <a:p>
            <a:r>
              <a:rPr lang="en-US"/>
              <a:t>All </a:t>
            </a:r>
            <a:r>
              <a:rPr lang="en-US" err="1"/>
              <a:t>Xilio</a:t>
            </a:r>
            <a:endParaRPr lang="en-US"/>
          </a:p>
        </p:txBody>
      </p:sp>
      <p:sp>
        <p:nvSpPr>
          <p:cNvPr id="4" name="Slide Number Placeholder 3">
            <a:extLst>
              <a:ext uri="{FF2B5EF4-FFF2-40B4-BE49-F238E27FC236}">
                <a16:creationId xmlns:a16="http://schemas.microsoft.com/office/drawing/2014/main" id="{5E1D0ADE-C516-2218-6D15-03371931346A}"/>
              </a:ext>
            </a:extLst>
          </p:cNvPr>
          <p:cNvSpPr>
            <a:spLocks noGrp="1"/>
          </p:cNvSpPr>
          <p:nvPr>
            <p:ph type="sldNum" sz="quarter" idx="5"/>
          </p:nvPr>
        </p:nvSpPr>
        <p:spPr/>
        <p:txBody>
          <a:bodyPr/>
          <a:lstStyle/>
          <a:p>
            <a:fld id="{0CB96785-EAAC-4B26-B9D0-23D79B732FCF}" type="slidenum">
              <a:rPr lang="en-US" smtClean="0"/>
              <a:t>3</a:t>
            </a:fld>
            <a:endParaRPr lang="en-US"/>
          </a:p>
        </p:txBody>
      </p:sp>
    </p:spTree>
    <p:extLst>
      <p:ext uri="{BB962C8B-B14F-4D97-AF65-F5344CB8AC3E}">
        <p14:creationId xmlns:p14="http://schemas.microsoft.com/office/powerpoint/2010/main" val="1415913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9520B-EA1F-84A3-87D5-7901A36B48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084B7D-7278-F68C-BB4F-1DDC58C9E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5A607B-A18E-2E0A-AB2C-55BFCB63823F}"/>
              </a:ext>
            </a:extLst>
          </p:cNvPr>
          <p:cNvSpPr>
            <a:spLocks noGrp="1"/>
          </p:cNvSpPr>
          <p:nvPr>
            <p:ph type="body" idx="1"/>
          </p:nvPr>
        </p:nvSpPr>
        <p:spPr/>
        <p:txBody>
          <a:bodyPr/>
          <a:lstStyle/>
          <a:p>
            <a:r>
              <a:rPr lang="en-US" dirty="0"/>
              <a:t>IWF (Need to update); HBS Women and Men working 40+ hours, 10+ reunion</a:t>
            </a:r>
          </a:p>
          <a:p>
            <a:endParaRPr lang="en-US" dirty="0"/>
          </a:p>
        </p:txBody>
      </p:sp>
      <p:sp>
        <p:nvSpPr>
          <p:cNvPr id="4" name="Slide Number Placeholder 3">
            <a:extLst>
              <a:ext uri="{FF2B5EF4-FFF2-40B4-BE49-F238E27FC236}">
                <a16:creationId xmlns:a16="http://schemas.microsoft.com/office/drawing/2014/main" id="{549EEAC8-6E8E-43A0-26A3-C8F72C72A9E2}"/>
              </a:ext>
            </a:extLst>
          </p:cNvPr>
          <p:cNvSpPr>
            <a:spLocks noGrp="1"/>
          </p:cNvSpPr>
          <p:nvPr>
            <p:ph type="sldNum" sz="quarter" idx="5"/>
          </p:nvPr>
        </p:nvSpPr>
        <p:spPr/>
        <p:txBody>
          <a:bodyPr/>
          <a:lstStyle/>
          <a:p>
            <a:fld id="{0CB96785-EAAC-4B26-B9D0-23D79B732FCF}" type="slidenum">
              <a:rPr lang="en-US" smtClean="0"/>
              <a:t>21</a:t>
            </a:fld>
            <a:endParaRPr lang="en-US" dirty="0"/>
          </a:p>
        </p:txBody>
      </p:sp>
    </p:spTree>
    <p:extLst>
      <p:ext uri="{BB962C8B-B14F-4D97-AF65-F5344CB8AC3E}">
        <p14:creationId xmlns:p14="http://schemas.microsoft.com/office/powerpoint/2010/main" val="587518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D6B0F-D300-9746-4E86-5AF022B35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96A7C5-A6C4-1FE2-73B2-9F3021FE48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AD0630-9AE6-E5AD-B511-06C7327374B4}"/>
              </a:ext>
            </a:extLst>
          </p:cNvPr>
          <p:cNvSpPr>
            <a:spLocks noGrp="1"/>
          </p:cNvSpPr>
          <p:nvPr>
            <p:ph type="body" idx="1"/>
          </p:nvPr>
        </p:nvSpPr>
        <p:spPr/>
        <p:txBody>
          <a:bodyPr/>
          <a:lstStyle/>
          <a:p>
            <a:pPr defTabSz="931774">
              <a:defRPr/>
            </a:pPr>
            <a:r>
              <a:rPr lang="en-US" dirty="0"/>
              <a:t>IWF (Need to update) + HBS</a:t>
            </a:r>
          </a:p>
          <a:p>
            <a:endParaRPr lang="en-US" dirty="0"/>
          </a:p>
        </p:txBody>
      </p:sp>
      <p:sp>
        <p:nvSpPr>
          <p:cNvPr id="4" name="Slide Number Placeholder 3">
            <a:extLst>
              <a:ext uri="{FF2B5EF4-FFF2-40B4-BE49-F238E27FC236}">
                <a16:creationId xmlns:a16="http://schemas.microsoft.com/office/drawing/2014/main" id="{3428D35D-2B6F-18AA-59F5-2D930398478B}"/>
              </a:ext>
            </a:extLst>
          </p:cNvPr>
          <p:cNvSpPr>
            <a:spLocks noGrp="1"/>
          </p:cNvSpPr>
          <p:nvPr>
            <p:ph type="sldNum" sz="quarter" idx="5"/>
          </p:nvPr>
        </p:nvSpPr>
        <p:spPr/>
        <p:txBody>
          <a:bodyPr/>
          <a:lstStyle/>
          <a:p>
            <a:fld id="{0CB96785-EAAC-4B26-B9D0-23D79B732FCF}" type="slidenum">
              <a:rPr lang="en-US" smtClean="0"/>
              <a:t>22</a:t>
            </a:fld>
            <a:endParaRPr lang="en-US" dirty="0"/>
          </a:p>
        </p:txBody>
      </p:sp>
    </p:spTree>
    <p:extLst>
      <p:ext uri="{BB962C8B-B14F-4D97-AF65-F5344CB8AC3E}">
        <p14:creationId xmlns:p14="http://schemas.microsoft.com/office/powerpoint/2010/main" val="8715463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A2233-9F3E-1C42-3BFA-D93C8DE6FA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811653-F4A5-6CE6-FE80-1105E7D0C2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72719A-2883-3D0E-4BF8-E54A90BB2B5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1</a:t>
            </a:r>
            <a:r>
              <a:rPr lang="en-US" baseline="30000"/>
              <a:t>st</a:t>
            </a:r>
            <a:r>
              <a:rPr lang="en-US"/>
              <a:t> year class FT</a:t>
            </a:r>
          </a:p>
        </p:txBody>
      </p:sp>
      <p:sp>
        <p:nvSpPr>
          <p:cNvPr id="4" name="Slide Number Placeholder 3">
            <a:extLst>
              <a:ext uri="{FF2B5EF4-FFF2-40B4-BE49-F238E27FC236}">
                <a16:creationId xmlns:a16="http://schemas.microsoft.com/office/drawing/2014/main" id="{099B50BA-7244-6CCE-4E56-5285325BFB78}"/>
              </a:ext>
            </a:extLst>
          </p:cNvPr>
          <p:cNvSpPr>
            <a:spLocks noGrp="1"/>
          </p:cNvSpPr>
          <p:nvPr>
            <p:ph type="sldNum" sz="quarter" idx="5"/>
          </p:nvPr>
        </p:nvSpPr>
        <p:spPr/>
        <p:txBody>
          <a:bodyPr/>
          <a:lstStyle/>
          <a:p>
            <a:fld id="{0CB96785-EAAC-4B26-B9D0-23D79B732FCF}" type="slidenum">
              <a:rPr lang="en-US" smtClean="0"/>
              <a:t>23</a:t>
            </a:fld>
            <a:endParaRPr lang="en-US"/>
          </a:p>
        </p:txBody>
      </p:sp>
    </p:spTree>
    <p:extLst>
      <p:ext uri="{BB962C8B-B14F-4D97-AF65-F5344CB8AC3E}">
        <p14:creationId xmlns:p14="http://schemas.microsoft.com/office/powerpoint/2010/main" val="545066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6DBAB-75E4-4C12-A173-77506AB20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73360C-8A70-DDB4-4FFB-045F4E35F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C06E0-80F5-02B6-E2B2-5A8139F5FAA9}"/>
              </a:ext>
            </a:extLst>
          </p:cNvPr>
          <p:cNvSpPr>
            <a:spLocks noGrp="1"/>
          </p:cNvSpPr>
          <p:nvPr>
            <p:ph type="body" idx="1"/>
          </p:nvPr>
        </p:nvSpPr>
        <p:spPr/>
        <p:txBody>
          <a:bodyPr/>
          <a:lstStyle/>
          <a:p>
            <a:r>
              <a:rPr lang="en-US"/>
              <a:t>Data: All </a:t>
            </a:r>
            <a:r>
              <a:rPr lang="en-US" err="1"/>
              <a:t>xilio</a:t>
            </a:r>
            <a:r>
              <a:rPr lang="en-US"/>
              <a:t>; HBS working 40+ hours, 5-30 reunion, all population</a:t>
            </a:r>
          </a:p>
        </p:txBody>
      </p:sp>
      <p:sp>
        <p:nvSpPr>
          <p:cNvPr id="4" name="Slide Number Placeholder 3">
            <a:extLst>
              <a:ext uri="{FF2B5EF4-FFF2-40B4-BE49-F238E27FC236}">
                <a16:creationId xmlns:a16="http://schemas.microsoft.com/office/drawing/2014/main" id="{531BBC92-D3D3-E49A-474A-413277679265}"/>
              </a:ext>
            </a:extLst>
          </p:cNvPr>
          <p:cNvSpPr>
            <a:spLocks noGrp="1"/>
          </p:cNvSpPr>
          <p:nvPr>
            <p:ph type="sldNum" sz="quarter" idx="5"/>
          </p:nvPr>
        </p:nvSpPr>
        <p:spPr/>
        <p:txBody>
          <a:bodyPr/>
          <a:lstStyle/>
          <a:p>
            <a:fld id="{0CB96785-EAAC-4B26-B9D0-23D79B732FCF}" type="slidenum">
              <a:rPr lang="en-US" smtClean="0"/>
              <a:t>24</a:t>
            </a:fld>
            <a:endParaRPr lang="en-US"/>
          </a:p>
        </p:txBody>
      </p:sp>
    </p:spTree>
    <p:extLst>
      <p:ext uri="{BB962C8B-B14F-4D97-AF65-F5344CB8AC3E}">
        <p14:creationId xmlns:p14="http://schemas.microsoft.com/office/powerpoint/2010/main" val="1443012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6DBAB-75E4-4C12-A173-77506AB20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73360C-8A70-DDB4-4FFB-045F4E35F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C06E0-80F5-02B6-E2B2-5A8139F5FAA9}"/>
              </a:ext>
            </a:extLst>
          </p:cNvPr>
          <p:cNvSpPr>
            <a:spLocks noGrp="1"/>
          </p:cNvSpPr>
          <p:nvPr>
            <p:ph type="body" idx="1"/>
          </p:nvPr>
        </p:nvSpPr>
        <p:spPr/>
        <p:txBody>
          <a:bodyPr/>
          <a:lstStyle/>
          <a:p>
            <a:r>
              <a:rPr lang="en-US" dirty="0"/>
              <a:t>Data: IWF (need to update); HBS Women and Men working 40+ hours, 10+ reunion</a:t>
            </a:r>
          </a:p>
        </p:txBody>
      </p:sp>
      <p:sp>
        <p:nvSpPr>
          <p:cNvPr id="4" name="Slide Number Placeholder 3">
            <a:extLst>
              <a:ext uri="{FF2B5EF4-FFF2-40B4-BE49-F238E27FC236}">
                <a16:creationId xmlns:a16="http://schemas.microsoft.com/office/drawing/2014/main" id="{531BBC92-D3D3-E49A-474A-413277679265}"/>
              </a:ext>
            </a:extLst>
          </p:cNvPr>
          <p:cNvSpPr>
            <a:spLocks noGrp="1"/>
          </p:cNvSpPr>
          <p:nvPr>
            <p:ph type="sldNum" sz="quarter" idx="5"/>
          </p:nvPr>
        </p:nvSpPr>
        <p:spPr/>
        <p:txBody>
          <a:bodyPr/>
          <a:lstStyle/>
          <a:p>
            <a:fld id="{0CB96785-EAAC-4B26-B9D0-23D79B732FCF}" type="slidenum">
              <a:rPr lang="en-US" smtClean="0"/>
              <a:t>25</a:t>
            </a:fld>
            <a:endParaRPr lang="en-US"/>
          </a:p>
        </p:txBody>
      </p:sp>
    </p:spTree>
    <p:extLst>
      <p:ext uri="{BB962C8B-B14F-4D97-AF65-F5344CB8AC3E}">
        <p14:creationId xmlns:p14="http://schemas.microsoft.com/office/powerpoint/2010/main" val="1443012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16FB9-9191-97A2-C265-C868E2DF1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08389-7016-D1DD-10B8-EC3FBEB25D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C59B2-E8D3-5511-61C2-812A2F56D66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1</a:t>
            </a:r>
            <a:r>
              <a:rPr lang="en-US" baseline="30000"/>
              <a:t>st</a:t>
            </a:r>
            <a:r>
              <a:rPr lang="en-US"/>
              <a:t> year class FT</a:t>
            </a:r>
          </a:p>
        </p:txBody>
      </p:sp>
      <p:sp>
        <p:nvSpPr>
          <p:cNvPr id="4" name="Slide Number Placeholder 3">
            <a:extLst>
              <a:ext uri="{FF2B5EF4-FFF2-40B4-BE49-F238E27FC236}">
                <a16:creationId xmlns:a16="http://schemas.microsoft.com/office/drawing/2014/main" id="{61C794FB-79DF-419B-6813-291CFC80E1C2}"/>
              </a:ext>
            </a:extLst>
          </p:cNvPr>
          <p:cNvSpPr>
            <a:spLocks noGrp="1"/>
          </p:cNvSpPr>
          <p:nvPr>
            <p:ph type="sldNum" sz="quarter" idx="5"/>
          </p:nvPr>
        </p:nvSpPr>
        <p:spPr/>
        <p:txBody>
          <a:bodyPr/>
          <a:lstStyle/>
          <a:p>
            <a:fld id="{0CB96785-EAAC-4B26-B9D0-23D79B732FCF}" type="slidenum">
              <a:rPr lang="en-US" smtClean="0"/>
              <a:t>26</a:t>
            </a:fld>
            <a:endParaRPr lang="en-US"/>
          </a:p>
        </p:txBody>
      </p:sp>
    </p:spTree>
    <p:extLst>
      <p:ext uri="{BB962C8B-B14F-4D97-AF65-F5344CB8AC3E}">
        <p14:creationId xmlns:p14="http://schemas.microsoft.com/office/powerpoint/2010/main" val="4291257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DC05A-1766-E194-D32E-42F441DB3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307A76-E427-2D2D-DB62-D6FE5B55B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8E5C8B-9478-65F1-75C2-506CB682F5A9}"/>
              </a:ext>
            </a:extLst>
          </p:cNvPr>
          <p:cNvSpPr>
            <a:spLocks noGrp="1"/>
          </p:cNvSpPr>
          <p:nvPr>
            <p:ph type="body" idx="1"/>
          </p:nvPr>
        </p:nvSpPr>
        <p:spPr/>
        <p:txBody>
          <a:bodyPr/>
          <a:lstStyle/>
          <a:p>
            <a:r>
              <a:rPr lang="en-US"/>
              <a:t>Data: All </a:t>
            </a:r>
            <a:r>
              <a:rPr lang="en-US" err="1"/>
              <a:t>xilio</a:t>
            </a:r>
            <a:r>
              <a:rPr lang="en-US"/>
              <a:t>; HBS working 40+ hours, 5-30 reunion, all population</a:t>
            </a:r>
          </a:p>
        </p:txBody>
      </p:sp>
      <p:sp>
        <p:nvSpPr>
          <p:cNvPr id="4" name="Slide Number Placeholder 3">
            <a:extLst>
              <a:ext uri="{FF2B5EF4-FFF2-40B4-BE49-F238E27FC236}">
                <a16:creationId xmlns:a16="http://schemas.microsoft.com/office/drawing/2014/main" id="{489C692E-62CD-1CD8-50E6-165F5CCAAE04}"/>
              </a:ext>
            </a:extLst>
          </p:cNvPr>
          <p:cNvSpPr>
            <a:spLocks noGrp="1"/>
          </p:cNvSpPr>
          <p:nvPr>
            <p:ph type="sldNum" sz="quarter" idx="5"/>
          </p:nvPr>
        </p:nvSpPr>
        <p:spPr/>
        <p:txBody>
          <a:bodyPr/>
          <a:lstStyle/>
          <a:p>
            <a:fld id="{0CB96785-EAAC-4B26-B9D0-23D79B732FCF}" type="slidenum">
              <a:rPr lang="en-US" smtClean="0"/>
              <a:t>27</a:t>
            </a:fld>
            <a:endParaRPr lang="en-US"/>
          </a:p>
        </p:txBody>
      </p:sp>
    </p:spTree>
    <p:extLst>
      <p:ext uri="{BB962C8B-B14F-4D97-AF65-F5344CB8AC3E}">
        <p14:creationId xmlns:p14="http://schemas.microsoft.com/office/powerpoint/2010/main" val="248609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14C5E-0672-12CF-8CF0-A668D3ED78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79844-D062-79C9-9BD2-013E396780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2440D0-312F-3E24-DA11-A3FC7147F7CB}"/>
              </a:ext>
            </a:extLst>
          </p:cNvPr>
          <p:cNvSpPr>
            <a:spLocks noGrp="1"/>
          </p:cNvSpPr>
          <p:nvPr>
            <p:ph type="body" idx="1"/>
          </p:nvPr>
        </p:nvSpPr>
        <p:spPr/>
        <p:txBody>
          <a:bodyPr/>
          <a:lstStyle/>
          <a:p>
            <a:r>
              <a:rPr lang="en-US" dirty="0"/>
              <a:t>Data: IWF (need to update); HBS Women and Men working 40+ hours, 10+ reunion</a:t>
            </a:r>
          </a:p>
        </p:txBody>
      </p:sp>
      <p:sp>
        <p:nvSpPr>
          <p:cNvPr id="4" name="Slide Number Placeholder 3">
            <a:extLst>
              <a:ext uri="{FF2B5EF4-FFF2-40B4-BE49-F238E27FC236}">
                <a16:creationId xmlns:a16="http://schemas.microsoft.com/office/drawing/2014/main" id="{8D7CCDF7-0BA6-E76A-CB0E-DBF42C553A34}"/>
              </a:ext>
            </a:extLst>
          </p:cNvPr>
          <p:cNvSpPr>
            <a:spLocks noGrp="1"/>
          </p:cNvSpPr>
          <p:nvPr>
            <p:ph type="sldNum" sz="quarter" idx="5"/>
          </p:nvPr>
        </p:nvSpPr>
        <p:spPr/>
        <p:txBody>
          <a:bodyPr/>
          <a:lstStyle/>
          <a:p>
            <a:fld id="{0CB96785-EAAC-4B26-B9D0-23D79B732FCF}" type="slidenum">
              <a:rPr lang="en-US" smtClean="0"/>
              <a:t>28</a:t>
            </a:fld>
            <a:endParaRPr lang="en-US"/>
          </a:p>
        </p:txBody>
      </p:sp>
    </p:spTree>
    <p:extLst>
      <p:ext uri="{BB962C8B-B14F-4D97-AF65-F5344CB8AC3E}">
        <p14:creationId xmlns:p14="http://schemas.microsoft.com/office/powerpoint/2010/main" val="28721979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FA100-CB2F-A5E5-9BF6-C45EF9B1B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49B33-FE9A-08A1-4C13-3B5D609D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26083-7597-9F5B-3FA5-F97545BA685A}"/>
              </a:ext>
            </a:extLst>
          </p:cNvPr>
          <p:cNvSpPr>
            <a:spLocks noGrp="1"/>
          </p:cNvSpPr>
          <p:nvPr>
            <p:ph type="body" idx="1"/>
          </p:nvPr>
        </p:nvSpPr>
        <p:spPr/>
        <p:txBody>
          <a:bodyPr/>
          <a:lstStyle/>
          <a:p>
            <a:r>
              <a:rPr lang="en-US"/>
              <a:t>Sample: Pillar</a:t>
            </a:r>
          </a:p>
        </p:txBody>
      </p:sp>
      <p:sp>
        <p:nvSpPr>
          <p:cNvPr id="4" name="Slide Number Placeholder 3">
            <a:extLst>
              <a:ext uri="{FF2B5EF4-FFF2-40B4-BE49-F238E27FC236}">
                <a16:creationId xmlns:a16="http://schemas.microsoft.com/office/drawing/2014/main" id="{1D736BDB-7877-1E91-E65A-08D89B338263}"/>
              </a:ext>
            </a:extLst>
          </p:cNvPr>
          <p:cNvSpPr>
            <a:spLocks noGrp="1"/>
          </p:cNvSpPr>
          <p:nvPr>
            <p:ph type="sldNum" sz="quarter" idx="5"/>
          </p:nvPr>
        </p:nvSpPr>
        <p:spPr/>
        <p:txBody>
          <a:bodyPr/>
          <a:lstStyle/>
          <a:p>
            <a:fld id="{0CB96785-EAAC-4B26-B9D0-23D79B732FCF}" type="slidenum">
              <a:rPr lang="en-US" smtClean="0"/>
              <a:t>29</a:t>
            </a:fld>
            <a:endParaRPr lang="en-US"/>
          </a:p>
        </p:txBody>
      </p:sp>
    </p:spTree>
    <p:extLst>
      <p:ext uri="{BB962C8B-B14F-4D97-AF65-F5344CB8AC3E}">
        <p14:creationId xmlns:p14="http://schemas.microsoft.com/office/powerpoint/2010/main" val="30980870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8BA9A-17FA-64F0-2A23-1B8ECD9B8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88C5C2-244A-CFB2-AF13-2BF9EC66F9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40714-A030-CCAF-EC45-D95957EE2A9E}"/>
              </a:ext>
            </a:extLst>
          </p:cNvPr>
          <p:cNvSpPr>
            <a:spLocks noGrp="1"/>
          </p:cNvSpPr>
          <p:nvPr>
            <p:ph type="body" idx="1"/>
          </p:nvPr>
        </p:nvSpPr>
        <p:spPr/>
        <p:txBody>
          <a:bodyPr/>
          <a:lstStyle/>
          <a:p>
            <a:r>
              <a:rPr lang="en-US"/>
              <a:t>Sample: Pillar</a:t>
            </a:r>
          </a:p>
          <a:p>
            <a:endParaRPr lang="en-US"/>
          </a:p>
        </p:txBody>
      </p:sp>
      <p:sp>
        <p:nvSpPr>
          <p:cNvPr id="4" name="Slide Number Placeholder 3">
            <a:extLst>
              <a:ext uri="{FF2B5EF4-FFF2-40B4-BE49-F238E27FC236}">
                <a16:creationId xmlns:a16="http://schemas.microsoft.com/office/drawing/2014/main" id="{64C6A60B-9D56-1B13-A93D-87362FAA6106}"/>
              </a:ext>
            </a:extLst>
          </p:cNvPr>
          <p:cNvSpPr>
            <a:spLocks noGrp="1"/>
          </p:cNvSpPr>
          <p:nvPr>
            <p:ph type="sldNum" sz="quarter" idx="5"/>
          </p:nvPr>
        </p:nvSpPr>
        <p:spPr/>
        <p:txBody>
          <a:bodyPr/>
          <a:lstStyle/>
          <a:p>
            <a:fld id="{0CB96785-EAAC-4B26-B9D0-23D79B732FCF}" type="slidenum">
              <a:rPr lang="en-US" smtClean="0"/>
              <a:t>30</a:t>
            </a:fld>
            <a:endParaRPr lang="en-US"/>
          </a:p>
        </p:txBody>
      </p:sp>
    </p:spTree>
    <p:extLst>
      <p:ext uri="{BB962C8B-B14F-4D97-AF65-F5344CB8AC3E}">
        <p14:creationId xmlns:p14="http://schemas.microsoft.com/office/powerpoint/2010/main" val="4253976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6398C-3597-A09F-405E-70176C1CF2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8B5684-ED1A-2717-87B1-C8292B197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6DA14A-F7C9-7A26-A1D3-5025F522FC87}"/>
              </a:ext>
            </a:extLst>
          </p:cNvPr>
          <p:cNvSpPr>
            <a:spLocks noGrp="1"/>
          </p:cNvSpPr>
          <p:nvPr>
            <p:ph type="body" idx="1"/>
          </p:nvPr>
        </p:nvSpPr>
        <p:spPr/>
        <p:txBody>
          <a:bodyPr/>
          <a:lstStyle/>
          <a:p>
            <a:r>
              <a:rPr lang="en-US"/>
              <a:t>All </a:t>
            </a:r>
            <a:r>
              <a:rPr lang="en-US" err="1"/>
              <a:t>Xilio</a:t>
            </a:r>
            <a:endParaRPr lang="en-US"/>
          </a:p>
        </p:txBody>
      </p:sp>
      <p:sp>
        <p:nvSpPr>
          <p:cNvPr id="4" name="Slide Number Placeholder 3">
            <a:extLst>
              <a:ext uri="{FF2B5EF4-FFF2-40B4-BE49-F238E27FC236}">
                <a16:creationId xmlns:a16="http://schemas.microsoft.com/office/drawing/2014/main" id="{81D80E6C-DEB8-ED19-B6DB-08AFDFD77119}"/>
              </a:ext>
            </a:extLst>
          </p:cNvPr>
          <p:cNvSpPr>
            <a:spLocks noGrp="1"/>
          </p:cNvSpPr>
          <p:nvPr>
            <p:ph type="sldNum" sz="quarter" idx="5"/>
          </p:nvPr>
        </p:nvSpPr>
        <p:spPr/>
        <p:txBody>
          <a:bodyPr/>
          <a:lstStyle/>
          <a:p>
            <a:fld id="{0CB96785-EAAC-4B26-B9D0-23D79B732FCF}" type="slidenum">
              <a:rPr lang="en-US" smtClean="0"/>
              <a:t>4</a:t>
            </a:fld>
            <a:endParaRPr lang="en-US"/>
          </a:p>
        </p:txBody>
      </p:sp>
    </p:spTree>
    <p:extLst>
      <p:ext uri="{BB962C8B-B14F-4D97-AF65-F5344CB8AC3E}">
        <p14:creationId xmlns:p14="http://schemas.microsoft.com/office/powerpoint/2010/main" val="39400489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98C26-1215-376D-CA48-626B70DE2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AD491C-5ECB-3EC2-42C9-8D9AEEB20D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DA3AC-515D-3172-D47F-F168AE6BEEB3}"/>
              </a:ext>
            </a:extLst>
          </p:cNvPr>
          <p:cNvSpPr>
            <a:spLocks noGrp="1"/>
          </p:cNvSpPr>
          <p:nvPr>
            <p:ph type="body" idx="1"/>
          </p:nvPr>
        </p:nvSpPr>
        <p:spPr/>
        <p:txBody>
          <a:bodyPr/>
          <a:lstStyle/>
          <a:p>
            <a:r>
              <a:rPr lang="en-US"/>
              <a:t>Sample: Pillar</a:t>
            </a:r>
          </a:p>
        </p:txBody>
      </p:sp>
      <p:sp>
        <p:nvSpPr>
          <p:cNvPr id="4" name="Slide Number Placeholder 3">
            <a:extLst>
              <a:ext uri="{FF2B5EF4-FFF2-40B4-BE49-F238E27FC236}">
                <a16:creationId xmlns:a16="http://schemas.microsoft.com/office/drawing/2014/main" id="{8FEB06D8-A5AE-BB03-82A0-8889D2ECB0B9}"/>
              </a:ext>
            </a:extLst>
          </p:cNvPr>
          <p:cNvSpPr>
            <a:spLocks noGrp="1"/>
          </p:cNvSpPr>
          <p:nvPr>
            <p:ph type="sldNum" sz="quarter" idx="5"/>
          </p:nvPr>
        </p:nvSpPr>
        <p:spPr/>
        <p:txBody>
          <a:bodyPr/>
          <a:lstStyle/>
          <a:p>
            <a:fld id="{0CB96785-EAAC-4B26-B9D0-23D79B732FCF}" type="slidenum">
              <a:rPr lang="en-US" smtClean="0"/>
              <a:t>31</a:t>
            </a:fld>
            <a:endParaRPr lang="en-US"/>
          </a:p>
        </p:txBody>
      </p:sp>
    </p:spTree>
    <p:extLst>
      <p:ext uri="{BB962C8B-B14F-4D97-AF65-F5344CB8AC3E}">
        <p14:creationId xmlns:p14="http://schemas.microsoft.com/office/powerpoint/2010/main" val="39643338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39D6-32EA-A711-6B3D-A22296D036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75580-1F2F-F201-4A13-E2A421731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13E08-B7E8-A2F8-E555-63109A276CA7}"/>
              </a:ext>
            </a:extLst>
          </p:cNvPr>
          <p:cNvSpPr>
            <a:spLocks noGrp="1"/>
          </p:cNvSpPr>
          <p:nvPr>
            <p:ph type="body" idx="1"/>
          </p:nvPr>
        </p:nvSpPr>
        <p:spPr/>
        <p:txBody>
          <a:bodyPr/>
          <a:lstStyle/>
          <a:p>
            <a:r>
              <a:rPr lang="en-US"/>
              <a:t>Sample: Pillar</a:t>
            </a:r>
          </a:p>
          <a:p>
            <a:endParaRPr lang="en-US"/>
          </a:p>
        </p:txBody>
      </p:sp>
      <p:sp>
        <p:nvSpPr>
          <p:cNvPr id="4" name="Slide Number Placeholder 3">
            <a:extLst>
              <a:ext uri="{FF2B5EF4-FFF2-40B4-BE49-F238E27FC236}">
                <a16:creationId xmlns:a16="http://schemas.microsoft.com/office/drawing/2014/main" id="{38B42368-769E-0D14-EA4A-939E90785E92}"/>
              </a:ext>
            </a:extLst>
          </p:cNvPr>
          <p:cNvSpPr>
            <a:spLocks noGrp="1"/>
          </p:cNvSpPr>
          <p:nvPr>
            <p:ph type="sldNum" sz="quarter" idx="5"/>
          </p:nvPr>
        </p:nvSpPr>
        <p:spPr/>
        <p:txBody>
          <a:bodyPr/>
          <a:lstStyle/>
          <a:p>
            <a:fld id="{0CB96785-EAAC-4B26-B9D0-23D79B732FCF}" type="slidenum">
              <a:rPr lang="en-US" smtClean="0"/>
              <a:t>32</a:t>
            </a:fld>
            <a:endParaRPr lang="en-US"/>
          </a:p>
        </p:txBody>
      </p:sp>
    </p:spTree>
    <p:extLst>
      <p:ext uri="{BB962C8B-B14F-4D97-AF65-F5344CB8AC3E}">
        <p14:creationId xmlns:p14="http://schemas.microsoft.com/office/powerpoint/2010/main" val="33700256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EC1F0-400C-FFF9-30D2-31F2EDF15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CDB75E-52D3-6117-655B-A184240C7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5234A-3B1B-7835-80A3-F619D7FAF780}"/>
              </a:ext>
            </a:extLst>
          </p:cNvPr>
          <p:cNvSpPr>
            <a:spLocks noGrp="1"/>
          </p:cNvSpPr>
          <p:nvPr>
            <p:ph type="body" idx="1"/>
          </p:nvPr>
        </p:nvSpPr>
        <p:spPr/>
        <p:txBody>
          <a:bodyPr/>
          <a:lstStyle/>
          <a:p>
            <a:r>
              <a:rPr lang="en-US"/>
              <a:t>Sample: Pillar</a:t>
            </a:r>
          </a:p>
          <a:p>
            <a:endParaRPr lang="en-US"/>
          </a:p>
        </p:txBody>
      </p:sp>
      <p:sp>
        <p:nvSpPr>
          <p:cNvPr id="4" name="Slide Number Placeholder 3">
            <a:extLst>
              <a:ext uri="{FF2B5EF4-FFF2-40B4-BE49-F238E27FC236}">
                <a16:creationId xmlns:a16="http://schemas.microsoft.com/office/drawing/2014/main" id="{FBA2E6B7-DB0D-CF74-83C1-65D4B02D2178}"/>
              </a:ext>
            </a:extLst>
          </p:cNvPr>
          <p:cNvSpPr>
            <a:spLocks noGrp="1"/>
          </p:cNvSpPr>
          <p:nvPr>
            <p:ph type="sldNum" sz="quarter" idx="5"/>
          </p:nvPr>
        </p:nvSpPr>
        <p:spPr/>
        <p:txBody>
          <a:bodyPr/>
          <a:lstStyle/>
          <a:p>
            <a:fld id="{0CB96785-EAAC-4B26-B9D0-23D79B732FCF}" type="slidenum">
              <a:rPr lang="en-US" smtClean="0"/>
              <a:t>33</a:t>
            </a:fld>
            <a:endParaRPr lang="en-US"/>
          </a:p>
        </p:txBody>
      </p:sp>
    </p:spTree>
    <p:extLst>
      <p:ext uri="{BB962C8B-B14F-4D97-AF65-F5344CB8AC3E}">
        <p14:creationId xmlns:p14="http://schemas.microsoft.com/office/powerpoint/2010/main" val="1815409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BCB9A-1AC3-4E48-DBFC-CCC583744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81306-0F7B-6581-D292-AFE28B1ED5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D23F73-42EC-09CE-6AAC-DA089EE969B5}"/>
              </a:ext>
            </a:extLst>
          </p:cNvPr>
          <p:cNvSpPr>
            <a:spLocks noGrp="1"/>
          </p:cNvSpPr>
          <p:nvPr>
            <p:ph type="body" idx="1"/>
          </p:nvPr>
        </p:nvSpPr>
        <p:spPr/>
        <p:txBody>
          <a:bodyPr/>
          <a:lstStyle/>
          <a:p>
            <a:r>
              <a:rPr lang="en-US"/>
              <a:t>Sample: Pillar</a:t>
            </a:r>
          </a:p>
          <a:p>
            <a:endParaRPr lang="en-US"/>
          </a:p>
        </p:txBody>
      </p:sp>
      <p:sp>
        <p:nvSpPr>
          <p:cNvPr id="4" name="Slide Number Placeholder 3">
            <a:extLst>
              <a:ext uri="{FF2B5EF4-FFF2-40B4-BE49-F238E27FC236}">
                <a16:creationId xmlns:a16="http://schemas.microsoft.com/office/drawing/2014/main" id="{760AB230-5005-28A2-2EAF-638B193912C4}"/>
              </a:ext>
            </a:extLst>
          </p:cNvPr>
          <p:cNvSpPr>
            <a:spLocks noGrp="1"/>
          </p:cNvSpPr>
          <p:nvPr>
            <p:ph type="sldNum" sz="quarter" idx="5"/>
          </p:nvPr>
        </p:nvSpPr>
        <p:spPr/>
        <p:txBody>
          <a:bodyPr/>
          <a:lstStyle/>
          <a:p>
            <a:fld id="{0CB96785-EAAC-4B26-B9D0-23D79B732FCF}" type="slidenum">
              <a:rPr lang="en-US" smtClean="0"/>
              <a:t>34</a:t>
            </a:fld>
            <a:endParaRPr lang="en-US"/>
          </a:p>
        </p:txBody>
      </p:sp>
    </p:spTree>
    <p:extLst>
      <p:ext uri="{BB962C8B-B14F-4D97-AF65-F5344CB8AC3E}">
        <p14:creationId xmlns:p14="http://schemas.microsoft.com/office/powerpoint/2010/main" val="28782761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AB655-BEB6-178B-5DB0-F6A1A8B8A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F4615-D1BA-1305-EE65-DAE1E490EF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ED50C3-A044-83E6-4441-3341645D71C4}"/>
              </a:ext>
            </a:extLst>
          </p:cNvPr>
          <p:cNvSpPr>
            <a:spLocks noGrp="1"/>
          </p:cNvSpPr>
          <p:nvPr>
            <p:ph type="body" idx="1"/>
          </p:nvPr>
        </p:nvSpPr>
        <p:spPr/>
        <p:txBody>
          <a:bodyPr/>
          <a:lstStyle/>
          <a:p>
            <a:pPr defTabSz="931774">
              <a:defRPr/>
            </a:pPr>
            <a:r>
              <a:rPr lang="en-US"/>
              <a:t>Data: Pillar</a:t>
            </a:r>
          </a:p>
          <a:p>
            <a:endParaRPr lang="en-US"/>
          </a:p>
        </p:txBody>
      </p:sp>
      <p:sp>
        <p:nvSpPr>
          <p:cNvPr id="4" name="Slide Number Placeholder 3">
            <a:extLst>
              <a:ext uri="{FF2B5EF4-FFF2-40B4-BE49-F238E27FC236}">
                <a16:creationId xmlns:a16="http://schemas.microsoft.com/office/drawing/2014/main" id="{E1A599D8-4FCD-9CC6-203C-17118155A29E}"/>
              </a:ext>
            </a:extLst>
          </p:cNvPr>
          <p:cNvSpPr>
            <a:spLocks noGrp="1"/>
          </p:cNvSpPr>
          <p:nvPr>
            <p:ph type="sldNum" sz="quarter" idx="5"/>
          </p:nvPr>
        </p:nvSpPr>
        <p:spPr/>
        <p:txBody>
          <a:bodyPr/>
          <a:lstStyle/>
          <a:p>
            <a:fld id="{0CB96785-EAAC-4B26-B9D0-23D79B732FCF}" type="slidenum">
              <a:rPr lang="en-US" smtClean="0"/>
              <a:t>35</a:t>
            </a:fld>
            <a:endParaRPr lang="en-US"/>
          </a:p>
        </p:txBody>
      </p:sp>
    </p:spTree>
    <p:extLst>
      <p:ext uri="{BB962C8B-B14F-4D97-AF65-F5344CB8AC3E}">
        <p14:creationId xmlns:p14="http://schemas.microsoft.com/office/powerpoint/2010/main" val="2431209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BE778-A2C3-D325-BB53-D6FF5A7302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883AED-DFA9-6D7B-F6B0-AF55CB7AE6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36F3A9-82EF-2631-10A1-F84A1DF1D2A6}"/>
              </a:ext>
            </a:extLst>
          </p:cNvPr>
          <p:cNvSpPr>
            <a:spLocks noGrp="1"/>
          </p:cNvSpPr>
          <p:nvPr>
            <p:ph type="body" idx="1"/>
          </p:nvPr>
        </p:nvSpPr>
        <p:spPr/>
        <p:txBody>
          <a:bodyPr/>
          <a:lstStyle/>
          <a:p>
            <a:pPr defTabSz="931774">
              <a:defRPr/>
            </a:pPr>
            <a:r>
              <a:rPr lang="en-US"/>
              <a:t>Data: Pillar</a:t>
            </a:r>
          </a:p>
          <a:p>
            <a:endParaRPr lang="en-US"/>
          </a:p>
        </p:txBody>
      </p:sp>
      <p:sp>
        <p:nvSpPr>
          <p:cNvPr id="4" name="Slide Number Placeholder 3">
            <a:extLst>
              <a:ext uri="{FF2B5EF4-FFF2-40B4-BE49-F238E27FC236}">
                <a16:creationId xmlns:a16="http://schemas.microsoft.com/office/drawing/2014/main" id="{EA21DD8F-715A-C712-1952-EA4CBC085138}"/>
              </a:ext>
            </a:extLst>
          </p:cNvPr>
          <p:cNvSpPr>
            <a:spLocks noGrp="1"/>
          </p:cNvSpPr>
          <p:nvPr>
            <p:ph type="sldNum" sz="quarter" idx="5"/>
          </p:nvPr>
        </p:nvSpPr>
        <p:spPr/>
        <p:txBody>
          <a:bodyPr/>
          <a:lstStyle/>
          <a:p>
            <a:fld id="{0CB96785-EAAC-4B26-B9D0-23D79B732FCF}" type="slidenum">
              <a:rPr lang="en-US" smtClean="0"/>
              <a:t>36</a:t>
            </a:fld>
            <a:endParaRPr lang="en-US"/>
          </a:p>
        </p:txBody>
      </p:sp>
    </p:spTree>
    <p:extLst>
      <p:ext uri="{BB962C8B-B14F-4D97-AF65-F5344CB8AC3E}">
        <p14:creationId xmlns:p14="http://schemas.microsoft.com/office/powerpoint/2010/main" val="9123618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84DEF-CB14-A522-F567-3783CD0BF0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ED087-9DE0-B216-92EF-FD973FD809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4A929B-A541-01D7-EA00-9024B8A3BEE0}"/>
              </a:ext>
            </a:extLst>
          </p:cNvPr>
          <p:cNvSpPr>
            <a:spLocks noGrp="1"/>
          </p:cNvSpPr>
          <p:nvPr>
            <p:ph type="body" idx="1"/>
          </p:nvPr>
        </p:nvSpPr>
        <p:spPr/>
        <p:txBody>
          <a:bodyPr/>
          <a:lstStyle/>
          <a:p>
            <a:pPr defTabSz="931774">
              <a:defRPr/>
            </a:pPr>
            <a:r>
              <a:rPr lang="en-US"/>
              <a:t>Data: Pillar</a:t>
            </a:r>
          </a:p>
          <a:p>
            <a:endParaRPr lang="en-US"/>
          </a:p>
        </p:txBody>
      </p:sp>
      <p:sp>
        <p:nvSpPr>
          <p:cNvPr id="4" name="Slide Number Placeholder 3">
            <a:extLst>
              <a:ext uri="{FF2B5EF4-FFF2-40B4-BE49-F238E27FC236}">
                <a16:creationId xmlns:a16="http://schemas.microsoft.com/office/drawing/2014/main" id="{CADA5DB4-6704-5B51-9640-BB65F722960F}"/>
              </a:ext>
            </a:extLst>
          </p:cNvPr>
          <p:cNvSpPr>
            <a:spLocks noGrp="1"/>
          </p:cNvSpPr>
          <p:nvPr>
            <p:ph type="sldNum" sz="quarter" idx="5"/>
          </p:nvPr>
        </p:nvSpPr>
        <p:spPr/>
        <p:txBody>
          <a:bodyPr/>
          <a:lstStyle/>
          <a:p>
            <a:fld id="{0CB96785-EAAC-4B26-B9D0-23D79B732FCF}" type="slidenum">
              <a:rPr lang="en-US" smtClean="0"/>
              <a:t>37</a:t>
            </a:fld>
            <a:endParaRPr lang="en-US"/>
          </a:p>
        </p:txBody>
      </p:sp>
    </p:spTree>
    <p:extLst>
      <p:ext uri="{BB962C8B-B14F-4D97-AF65-F5344CB8AC3E}">
        <p14:creationId xmlns:p14="http://schemas.microsoft.com/office/powerpoint/2010/main" val="34152801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FA100-CB2F-A5E5-9BF6-C45EF9B1B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49B33-FE9A-08A1-4C13-3B5D609D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26083-7597-9F5B-3FA5-F97545BA685A}"/>
              </a:ext>
            </a:extLst>
          </p:cNvPr>
          <p:cNvSpPr>
            <a:spLocks noGrp="1"/>
          </p:cNvSpPr>
          <p:nvPr>
            <p:ph type="body" idx="1"/>
          </p:nvPr>
        </p:nvSpPr>
        <p:spPr/>
        <p:txBody>
          <a:bodyPr/>
          <a:lstStyle/>
          <a:p>
            <a:r>
              <a:rPr lang="en-US"/>
              <a:t>Sample: </a:t>
            </a:r>
            <a:r>
              <a:rPr lang="en-US" err="1"/>
              <a:t>Xilio</a:t>
            </a:r>
            <a:endParaRPr lang="en-US"/>
          </a:p>
          <a:p>
            <a:endParaRPr lang="en-US"/>
          </a:p>
        </p:txBody>
      </p:sp>
      <p:sp>
        <p:nvSpPr>
          <p:cNvPr id="4" name="Slide Number Placeholder 3">
            <a:extLst>
              <a:ext uri="{FF2B5EF4-FFF2-40B4-BE49-F238E27FC236}">
                <a16:creationId xmlns:a16="http://schemas.microsoft.com/office/drawing/2014/main" id="{1D736BDB-7877-1E91-E65A-08D89B338263}"/>
              </a:ext>
            </a:extLst>
          </p:cNvPr>
          <p:cNvSpPr>
            <a:spLocks noGrp="1"/>
          </p:cNvSpPr>
          <p:nvPr>
            <p:ph type="sldNum" sz="quarter" idx="5"/>
          </p:nvPr>
        </p:nvSpPr>
        <p:spPr/>
        <p:txBody>
          <a:bodyPr/>
          <a:lstStyle/>
          <a:p>
            <a:fld id="{0CB96785-EAAC-4B26-B9D0-23D79B732FCF}" type="slidenum">
              <a:rPr lang="en-US" smtClean="0"/>
              <a:t>38</a:t>
            </a:fld>
            <a:endParaRPr lang="en-US"/>
          </a:p>
        </p:txBody>
      </p:sp>
    </p:spTree>
    <p:extLst>
      <p:ext uri="{BB962C8B-B14F-4D97-AF65-F5344CB8AC3E}">
        <p14:creationId xmlns:p14="http://schemas.microsoft.com/office/powerpoint/2010/main" val="30980870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8BA9A-17FA-64F0-2A23-1B8ECD9B8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88C5C2-244A-CFB2-AF13-2BF9EC66F9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40714-A030-CCAF-EC45-D95957EE2A9E}"/>
              </a:ext>
            </a:extLst>
          </p:cNvPr>
          <p:cNvSpPr>
            <a:spLocks noGrp="1"/>
          </p:cNvSpPr>
          <p:nvPr>
            <p:ph type="body" idx="1"/>
          </p:nvPr>
        </p:nvSpPr>
        <p:spPr/>
        <p:txBody>
          <a:bodyPr/>
          <a:lstStyle/>
          <a:p>
            <a:r>
              <a:rPr lang="en-US"/>
              <a:t>Sample: </a:t>
            </a:r>
            <a:r>
              <a:rPr lang="en-US" err="1"/>
              <a:t>Xilio</a:t>
            </a:r>
            <a:endParaRPr lang="en-US"/>
          </a:p>
          <a:p>
            <a:endParaRPr lang="en-US"/>
          </a:p>
        </p:txBody>
      </p:sp>
      <p:sp>
        <p:nvSpPr>
          <p:cNvPr id="4" name="Slide Number Placeholder 3">
            <a:extLst>
              <a:ext uri="{FF2B5EF4-FFF2-40B4-BE49-F238E27FC236}">
                <a16:creationId xmlns:a16="http://schemas.microsoft.com/office/drawing/2014/main" id="{64C6A60B-9D56-1B13-A93D-87362FAA6106}"/>
              </a:ext>
            </a:extLst>
          </p:cNvPr>
          <p:cNvSpPr>
            <a:spLocks noGrp="1"/>
          </p:cNvSpPr>
          <p:nvPr>
            <p:ph type="sldNum" sz="quarter" idx="5"/>
          </p:nvPr>
        </p:nvSpPr>
        <p:spPr/>
        <p:txBody>
          <a:bodyPr/>
          <a:lstStyle/>
          <a:p>
            <a:fld id="{0CB96785-EAAC-4B26-B9D0-23D79B732FCF}" type="slidenum">
              <a:rPr lang="en-US" smtClean="0"/>
              <a:t>39</a:t>
            </a:fld>
            <a:endParaRPr lang="en-US"/>
          </a:p>
        </p:txBody>
      </p:sp>
    </p:spTree>
    <p:extLst>
      <p:ext uri="{BB962C8B-B14F-4D97-AF65-F5344CB8AC3E}">
        <p14:creationId xmlns:p14="http://schemas.microsoft.com/office/powerpoint/2010/main" val="42539766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EC1F0-400C-FFF9-30D2-31F2EDF15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CDB75E-52D3-6117-655B-A184240C7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5234A-3B1B-7835-80A3-F619D7FAF780}"/>
              </a:ext>
            </a:extLst>
          </p:cNvPr>
          <p:cNvSpPr>
            <a:spLocks noGrp="1"/>
          </p:cNvSpPr>
          <p:nvPr>
            <p:ph type="body" idx="1"/>
          </p:nvPr>
        </p:nvSpPr>
        <p:spPr/>
        <p:txBody>
          <a:bodyPr/>
          <a:lstStyle/>
          <a:p>
            <a:r>
              <a:rPr lang="en-US"/>
              <a:t>Sample: </a:t>
            </a:r>
            <a:r>
              <a:rPr lang="en-US" err="1"/>
              <a:t>Xilio</a:t>
            </a:r>
            <a:endParaRPr lang="en-US"/>
          </a:p>
          <a:p>
            <a:endParaRPr lang="en-US"/>
          </a:p>
        </p:txBody>
      </p:sp>
      <p:sp>
        <p:nvSpPr>
          <p:cNvPr id="4" name="Slide Number Placeholder 3">
            <a:extLst>
              <a:ext uri="{FF2B5EF4-FFF2-40B4-BE49-F238E27FC236}">
                <a16:creationId xmlns:a16="http://schemas.microsoft.com/office/drawing/2014/main" id="{FBA2E6B7-DB0D-CF74-83C1-65D4B02D2178}"/>
              </a:ext>
            </a:extLst>
          </p:cNvPr>
          <p:cNvSpPr>
            <a:spLocks noGrp="1"/>
          </p:cNvSpPr>
          <p:nvPr>
            <p:ph type="sldNum" sz="quarter" idx="5"/>
          </p:nvPr>
        </p:nvSpPr>
        <p:spPr/>
        <p:txBody>
          <a:bodyPr/>
          <a:lstStyle/>
          <a:p>
            <a:fld id="{0CB96785-EAAC-4B26-B9D0-23D79B732FCF}" type="slidenum">
              <a:rPr lang="en-US" smtClean="0"/>
              <a:t>40</a:t>
            </a:fld>
            <a:endParaRPr lang="en-US"/>
          </a:p>
        </p:txBody>
      </p:sp>
    </p:spTree>
    <p:extLst>
      <p:ext uri="{BB962C8B-B14F-4D97-AF65-F5344CB8AC3E}">
        <p14:creationId xmlns:p14="http://schemas.microsoft.com/office/powerpoint/2010/main" val="18154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CD5F9-582B-BDA2-75C7-DC18387A8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1CEB6E-7288-50C1-87DC-670804462F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051CAB-A66F-3769-5B90-ED0C2FCFA1DB}"/>
              </a:ext>
            </a:extLst>
          </p:cNvPr>
          <p:cNvSpPr>
            <a:spLocks noGrp="1"/>
          </p:cNvSpPr>
          <p:nvPr>
            <p:ph type="body" idx="1"/>
          </p:nvPr>
        </p:nvSpPr>
        <p:spPr/>
        <p:txBody>
          <a:bodyPr/>
          <a:lstStyle/>
          <a:p>
            <a:r>
              <a:rPr lang="en-US" dirty="0"/>
              <a:t>Data: IWF (need to update)</a:t>
            </a:r>
          </a:p>
        </p:txBody>
      </p:sp>
      <p:sp>
        <p:nvSpPr>
          <p:cNvPr id="4" name="Slide Number Placeholder 3">
            <a:extLst>
              <a:ext uri="{FF2B5EF4-FFF2-40B4-BE49-F238E27FC236}">
                <a16:creationId xmlns:a16="http://schemas.microsoft.com/office/drawing/2014/main" id="{716DD4FA-ED29-D27A-947D-0AA254A987F7}"/>
              </a:ext>
            </a:extLst>
          </p:cNvPr>
          <p:cNvSpPr>
            <a:spLocks noGrp="1"/>
          </p:cNvSpPr>
          <p:nvPr>
            <p:ph type="sldNum" sz="quarter" idx="5"/>
          </p:nvPr>
        </p:nvSpPr>
        <p:spPr/>
        <p:txBody>
          <a:bodyPr/>
          <a:lstStyle/>
          <a:p>
            <a:fld id="{0CB96785-EAAC-4B26-B9D0-23D79B732FCF}" type="slidenum">
              <a:rPr lang="en-US" smtClean="0"/>
              <a:t>5</a:t>
            </a:fld>
            <a:endParaRPr lang="en-US"/>
          </a:p>
        </p:txBody>
      </p:sp>
    </p:spTree>
    <p:extLst>
      <p:ext uri="{BB962C8B-B14F-4D97-AF65-F5344CB8AC3E}">
        <p14:creationId xmlns:p14="http://schemas.microsoft.com/office/powerpoint/2010/main" val="400720384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BCB9A-1AC3-4E48-DBFC-CCC583744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81306-0F7B-6581-D292-AFE28B1ED5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D23F73-42EC-09CE-6AAC-DA089EE969B5}"/>
              </a:ext>
            </a:extLst>
          </p:cNvPr>
          <p:cNvSpPr>
            <a:spLocks noGrp="1"/>
          </p:cNvSpPr>
          <p:nvPr>
            <p:ph type="body" idx="1"/>
          </p:nvPr>
        </p:nvSpPr>
        <p:spPr/>
        <p:txBody>
          <a:bodyPr/>
          <a:lstStyle/>
          <a:p>
            <a:r>
              <a:rPr lang="en-US"/>
              <a:t>Sample: </a:t>
            </a:r>
            <a:r>
              <a:rPr lang="en-US" err="1"/>
              <a:t>Xilio</a:t>
            </a:r>
            <a:endParaRPr lang="en-US"/>
          </a:p>
          <a:p>
            <a:endParaRPr lang="en-US"/>
          </a:p>
        </p:txBody>
      </p:sp>
      <p:sp>
        <p:nvSpPr>
          <p:cNvPr id="4" name="Slide Number Placeholder 3">
            <a:extLst>
              <a:ext uri="{FF2B5EF4-FFF2-40B4-BE49-F238E27FC236}">
                <a16:creationId xmlns:a16="http://schemas.microsoft.com/office/drawing/2014/main" id="{760AB230-5005-28A2-2EAF-638B193912C4}"/>
              </a:ext>
            </a:extLst>
          </p:cNvPr>
          <p:cNvSpPr>
            <a:spLocks noGrp="1"/>
          </p:cNvSpPr>
          <p:nvPr>
            <p:ph type="sldNum" sz="quarter" idx="5"/>
          </p:nvPr>
        </p:nvSpPr>
        <p:spPr/>
        <p:txBody>
          <a:bodyPr/>
          <a:lstStyle/>
          <a:p>
            <a:fld id="{0CB96785-EAAC-4B26-B9D0-23D79B732FCF}" type="slidenum">
              <a:rPr lang="en-US" smtClean="0"/>
              <a:t>41</a:t>
            </a:fld>
            <a:endParaRPr lang="en-US"/>
          </a:p>
        </p:txBody>
      </p:sp>
    </p:spTree>
    <p:extLst>
      <p:ext uri="{BB962C8B-B14F-4D97-AF65-F5344CB8AC3E}">
        <p14:creationId xmlns:p14="http://schemas.microsoft.com/office/powerpoint/2010/main" val="28782761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39D6-32EA-A711-6B3D-A22296D036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75580-1F2F-F201-4A13-E2A421731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13E08-B7E8-A2F8-E555-63109A276CA7}"/>
              </a:ext>
            </a:extLst>
          </p:cNvPr>
          <p:cNvSpPr>
            <a:spLocks noGrp="1"/>
          </p:cNvSpPr>
          <p:nvPr>
            <p:ph type="body" idx="1"/>
          </p:nvPr>
        </p:nvSpPr>
        <p:spPr/>
        <p:txBody>
          <a:bodyPr/>
          <a:lstStyle/>
          <a:p>
            <a:r>
              <a:rPr lang="en-US"/>
              <a:t>Sample: </a:t>
            </a:r>
            <a:r>
              <a:rPr lang="en-US" err="1"/>
              <a:t>Xilio</a:t>
            </a:r>
            <a:endParaRPr lang="en-US"/>
          </a:p>
          <a:p>
            <a:endParaRPr lang="en-US"/>
          </a:p>
        </p:txBody>
      </p:sp>
      <p:sp>
        <p:nvSpPr>
          <p:cNvPr id="4" name="Slide Number Placeholder 3">
            <a:extLst>
              <a:ext uri="{FF2B5EF4-FFF2-40B4-BE49-F238E27FC236}">
                <a16:creationId xmlns:a16="http://schemas.microsoft.com/office/drawing/2014/main" id="{38B42368-769E-0D14-EA4A-939E90785E92}"/>
              </a:ext>
            </a:extLst>
          </p:cNvPr>
          <p:cNvSpPr>
            <a:spLocks noGrp="1"/>
          </p:cNvSpPr>
          <p:nvPr>
            <p:ph type="sldNum" sz="quarter" idx="5"/>
          </p:nvPr>
        </p:nvSpPr>
        <p:spPr/>
        <p:txBody>
          <a:bodyPr/>
          <a:lstStyle/>
          <a:p>
            <a:fld id="{0CB96785-EAAC-4B26-B9D0-23D79B732FCF}" type="slidenum">
              <a:rPr lang="en-US" smtClean="0"/>
              <a:t>42</a:t>
            </a:fld>
            <a:endParaRPr lang="en-US"/>
          </a:p>
        </p:txBody>
      </p:sp>
    </p:spTree>
    <p:extLst>
      <p:ext uri="{BB962C8B-B14F-4D97-AF65-F5344CB8AC3E}">
        <p14:creationId xmlns:p14="http://schemas.microsoft.com/office/powerpoint/2010/main" val="33700256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AB655-BEB6-178B-5DB0-F6A1A8B8A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F4615-D1BA-1305-EE65-DAE1E490EF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ED50C3-A044-83E6-4441-3341645D71C4}"/>
              </a:ext>
            </a:extLst>
          </p:cNvPr>
          <p:cNvSpPr>
            <a:spLocks noGrp="1"/>
          </p:cNvSpPr>
          <p:nvPr>
            <p:ph type="body" idx="1"/>
          </p:nvPr>
        </p:nvSpPr>
        <p:spPr/>
        <p:txBody>
          <a:bodyPr/>
          <a:lstStyle/>
          <a:p>
            <a:pPr defTabSz="931774">
              <a:defRPr/>
            </a:pPr>
            <a:r>
              <a:rPr lang="en-US"/>
              <a:t>Data: </a:t>
            </a:r>
            <a:r>
              <a:rPr lang="en-US" err="1"/>
              <a:t>Xilio</a:t>
            </a:r>
            <a:endParaRPr lang="en-US"/>
          </a:p>
          <a:p>
            <a:endParaRPr lang="en-US"/>
          </a:p>
        </p:txBody>
      </p:sp>
      <p:sp>
        <p:nvSpPr>
          <p:cNvPr id="4" name="Slide Number Placeholder 3">
            <a:extLst>
              <a:ext uri="{FF2B5EF4-FFF2-40B4-BE49-F238E27FC236}">
                <a16:creationId xmlns:a16="http://schemas.microsoft.com/office/drawing/2014/main" id="{E1A599D8-4FCD-9CC6-203C-17118155A29E}"/>
              </a:ext>
            </a:extLst>
          </p:cNvPr>
          <p:cNvSpPr>
            <a:spLocks noGrp="1"/>
          </p:cNvSpPr>
          <p:nvPr>
            <p:ph type="sldNum" sz="quarter" idx="5"/>
          </p:nvPr>
        </p:nvSpPr>
        <p:spPr/>
        <p:txBody>
          <a:bodyPr/>
          <a:lstStyle/>
          <a:p>
            <a:fld id="{0CB96785-EAAC-4B26-B9D0-23D79B732FCF}" type="slidenum">
              <a:rPr lang="en-US" smtClean="0"/>
              <a:t>43</a:t>
            </a:fld>
            <a:endParaRPr lang="en-US"/>
          </a:p>
        </p:txBody>
      </p:sp>
    </p:spTree>
    <p:extLst>
      <p:ext uri="{BB962C8B-B14F-4D97-AF65-F5344CB8AC3E}">
        <p14:creationId xmlns:p14="http://schemas.microsoft.com/office/powerpoint/2010/main" val="24312099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84DEF-CB14-A522-F567-3783CD0BF0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ED087-9DE0-B216-92EF-FD973FD809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4A929B-A541-01D7-EA00-9024B8A3BEE0}"/>
              </a:ext>
            </a:extLst>
          </p:cNvPr>
          <p:cNvSpPr>
            <a:spLocks noGrp="1"/>
          </p:cNvSpPr>
          <p:nvPr>
            <p:ph type="body" idx="1"/>
          </p:nvPr>
        </p:nvSpPr>
        <p:spPr/>
        <p:txBody>
          <a:bodyPr/>
          <a:lstStyle/>
          <a:p>
            <a:pPr defTabSz="931774">
              <a:defRPr/>
            </a:pPr>
            <a:r>
              <a:rPr lang="en-US"/>
              <a:t>Data: </a:t>
            </a:r>
            <a:r>
              <a:rPr lang="en-US" err="1"/>
              <a:t>Xilio</a:t>
            </a:r>
            <a:endParaRPr lang="en-US"/>
          </a:p>
          <a:p>
            <a:endParaRPr lang="en-US"/>
          </a:p>
        </p:txBody>
      </p:sp>
      <p:sp>
        <p:nvSpPr>
          <p:cNvPr id="4" name="Slide Number Placeholder 3">
            <a:extLst>
              <a:ext uri="{FF2B5EF4-FFF2-40B4-BE49-F238E27FC236}">
                <a16:creationId xmlns:a16="http://schemas.microsoft.com/office/drawing/2014/main" id="{CADA5DB4-6704-5B51-9640-BB65F722960F}"/>
              </a:ext>
            </a:extLst>
          </p:cNvPr>
          <p:cNvSpPr>
            <a:spLocks noGrp="1"/>
          </p:cNvSpPr>
          <p:nvPr>
            <p:ph type="sldNum" sz="quarter" idx="5"/>
          </p:nvPr>
        </p:nvSpPr>
        <p:spPr/>
        <p:txBody>
          <a:bodyPr/>
          <a:lstStyle/>
          <a:p>
            <a:fld id="{0CB96785-EAAC-4B26-B9D0-23D79B732FCF}" type="slidenum">
              <a:rPr lang="en-US" smtClean="0"/>
              <a:t>44</a:t>
            </a:fld>
            <a:endParaRPr lang="en-US"/>
          </a:p>
        </p:txBody>
      </p:sp>
    </p:spTree>
    <p:extLst>
      <p:ext uri="{BB962C8B-B14F-4D97-AF65-F5344CB8AC3E}">
        <p14:creationId xmlns:p14="http://schemas.microsoft.com/office/powerpoint/2010/main" val="34152801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FA100-CB2F-A5E5-9BF6-C45EF9B1B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49B33-FE9A-08A1-4C13-3B5D609D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26083-7597-9F5B-3FA5-F97545BA685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IWF (need to update)</a:t>
            </a:r>
          </a:p>
          <a:p>
            <a:endParaRPr lang="en-US" dirty="0"/>
          </a:p>
        </p:txBody>
      </p:sp>
      <p:sp>
        <p:nvSpPr>
          <p:cNvPr id="4" name="Slide Number Placeholder 3">
            <a:extLst>
              <a:ext uri="{FF2B5EF4-FFF2-40B4-BE49-F238E27FC236}">
                <a16:creationId xmlns:a16="http://schemas.microsoft.com/office/drawing/2014/main" id="{1D736BDB-7877-1E91-E65A-08D89B338263}"/>
              </a:ext>
            </a:extLst>
          </p:cNvPr>
          <p:cNvSpPr>
            <a:spLocks noGrp="1"/>
          </p:cNvSpPr>
          <p:nvPr>
            <p:ph type="sldNum" sz="quarter" idx="5"/>
          </p:nvPr>
        </p:nvSpPr>
        <p:spPr/>
        <p:txBody>
          <a:bodyPr/>
          <a:lstStyle/>
          <a:p>
            <a:fld id="{0CB96785-EAAC-4B26-B9D0-23D79B732FCF}" type="slidenum">
              <a:rPr lang="en-US" smtClean="0"/>
              <a:t>45</a:t>
            </a:fld>
            <a:endParaRPr lang="en-US"/>
          </a:p>
        </p:txBody>
      </p:sp>
    </p:spTree>
    <p:extLst>
      <p:ext uri="{BB962C8B-B14F-4D97-AF65-F5344CB8AC3E}">
        <p14:creationId xmlns:p14="http://schemas.microsoft.com/office/powerpoint/2010/main" val="3098087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8BA9A-17FA-64F0-2A23-1B8ECD9B81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88C5C2-244A-CFB2-AF13-2BF9EC66F9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40714-A030-CCAF-EC45-D95957EE2A9E}"/>
              </a:ext>
            </a:extLst>
          </p:cNvPr>
          <p:cNvSpPr>
            <a:spLocks noGrp="1"/>
          </p:cNvSpPr>
          <p:nvPr>
            <p:ph type="body" idx="1"/>
          </p:nvPr>
        </p:nvSpPr>
        <p:spPr/>
        <p:txBody>
          <a:bodyPr/>
          <a:lstStyle/>
          <a:p>
            <a:r>
              <a:rPr lang="en-US" dirty="0"/>
              <a:t>Sample: IWF (need to update)</a:t>
            </a:r>
          </a:p>
          <a:p>
            <a:endParaRPr lang="en-US" dirty="0"/>
          </a:p>
        </p:txBody>
      </p:sp>
      <p:sp>
        <p:nvSpPr>
          <p:cNvPr id="4" name="Slide Number Placeholder 3">
            <a:extLst>
              <a:ext uri="{FF2B5EF4-FFF2-40B4-BE49-F238E27FC236}">
                <a16:creationId xmlns:a16="http://schemas.microsoft.com/office/drawing/2014/main" id="{64C6A60B-9D56-1B13-A93D-87362FAA6106}"/>
              </a:ext>
            </a:extLst>
          </p:cNvPr>
          <p:cNvSpPr>
            <a:spLocks noGrp="1"/>
          </p:cNvSpPr>
          <p:nvPr>
            <p:ph type="sldNum" sz="quarter" idx="5"/>
          </p:nvPr>
        </p:nvSpPr>
        <p:spPr/>
        <p:txBody>
          <a:bodyPr/>
          <a:lstStyle/>
          <a:p>
            <a:fld id="{0CB96785-EAAC-4B26-B9D0-23D79B732FCF}" type="slidenum">
              <a:rPr lang="en-US" smtClean="0"/>
              <a:t>46</a:t>
            </a:fld>
            <a:endParaRPr lang="en-US"/>
          </a:p>
        </p:txBody>
      </p:sp>
    </p:spTree>
    <p:extLst>
      <p:ext uri="{BB962C8B-B14F-4D97-AF65-F5344CB8AC3E}">
        <p14:creationId xmlns:p14="http://schemas.microsoft.com/office/powerpoint/2010/main" val="42539766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98C26-1215-376D-CA48-626B70DE2F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AD491C-5ECB-3EC2-42C9-8D9AEEB20D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9DA3AC-515D-3172-D47F-F168AE6BEE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Sample: IWF (need to update)</a:t>
            </a:r>
          </a:p>
          <a:p>
            <a:endParaRPr lang="en-US" dirty="0"/>
          </a:p>
        </p:txBody>
      </p:sp>
      <p:sp>
        <p:nvSpPr>
          <p:cNvPr id="4" name="Slide Number Placeholder 3">
            <a:extLst>
              <a:ext uri="{FF2B5EF4-FFF2-40B4-BE49-F238E27FC236}">
                <a16:creationId xmlns:a16="http://schemas.microsoft.com/office/drawing/2014/main" id="{8FEB06D8-A5AE-BB03-82A0-8889D2ECB0B9}"/>
              </a:ext>
            </a:extLst>
          </p:cNvPr>
          <p:cNvSpPr>
            <a:spLocks noGrp="1"/>
          </p:cNvSpPr>
          <p:nvPr>
            <p:ph type="sldNum" sz="quarter" idx="5"/>
          </p:nvPr>
        </p:nvSpPr>
        <p:spPr/>
        <p:txBody>
          <a:bodyPr/>
          <a:lstStyle/>
          <a:p>
            <a:fld id="{0CB96785-EAAC-4B26-B9D0-23D79B732FCF}" type="slidenum">
              <a:rPr lang="en-US" smtClean="0"/>
              <a:t>47</a:t>
            </a:fld>
            <a:endParaRPr lang="en-US"/>
          </a:p>
        </p:txBody>
      </p:sp>
    </p:spTree>
    <p:extLst>
      <p:ext uri="{BB962C8B-B14F-4D97-AF65-F5344CB8AC3E}">
        <p14:creationId xmlns:p14="http://schemas.microsoft.com/office/powerpoint/2010/main" val="39643338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39D6-32EA-A711-6B3D-A22296D036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75580-1F2F-F201-4A13-E2A421731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13E08-B7E8-A2F8-E555-63109A276CA7}"/>
              </a:ext>
            </a:extLst>
          </p:cNvPr>
          <p:cNvSpPr>
            <a:spLocks noGrp="1"/>
          </p:cNvSpPr>
          <p:nvPr>
            <p:ph type="body" idx="1"/>
          </p:nvPr>
        </p:nvSpPr>
        <p:spPr/>
        <p:txBody>
          <a:bodyPr/>
          <a:lstStyle/>
          <a:p>
            <a:r>
              <a:rPr lang="en-US" dirty="0"/>
              <a:t>Sample: IWF (need to update)</a:t>
            </a:r>
          </a:p>
          <a:p>
            <a:endParaRPr lang="en-US" dirty="0"/>
          </a:p>
        </p:txBody>
      </p:sp>
      <p:sp>
        <p:nvSpPr>
          <p:cNvPr id="4" name="Slide Number Placeholder 3">
            <a:extLst>
              <a:ext uri="{FF2B5EF4-FFF2-40B4-BE49-F238E27FC236}">
                <a16:creationId xmlns:a16="http://schemas.microsoft.com/office/drawing/2014/main" id="{38B42368-769E-0D14-EA4A-939E90785E92}"/>
              </a:ext>
            </a:extLst>
          </p:cNvPr>
          <p:cNvSpPr>
            <a:spLocks noGrp="1"/>
          </p:cNvSpPr>
          <p:nvPr>
            <p:ph type="sldNum" sz="quarter" idx="5"/>
          </p:nvPr>
        </p:nvSpPr>
        <p:spPr/>
        <p:txBody>
          <a:bodyPr/>
          <a:lstStyle/>
          <a:p>
            <a:fld id="{0CB96785-EAAC-4B26-B9D0-23D79B732FCF}" type="slidenum">
              <a:rPr lang="en-US" smtClean="0"/>
              <a:t>48</a:t>
            </a:fld>
            <a:endParaRPr lang="en-US"/>
          </a:p>
        </p:txBody>
      </p:sp>
    </p:spTree>
    <p:extLst>
      <p:ext uri="{BB962C8B-B14F-4D97-AF65-F5344CB8AC3E}">
        <p14:creationId xmlns:p14="http://schemas.microsoft.com/office/powerpoint/2010/main" val="33700256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EC1F0-400C-FFF9-30D2-31F2EDF15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CDB75E-52D3-6117-655B-A184240C7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25234A-3B1B-7835-80A3-F619D7FAF780}"/>
              </a:ext>
            </a:extLst>
          </p:cNvPr>
          <p:cNvSpPr>
            <a:spLocks noGrp="1"/>
          </p:cNvSpPr>
          <p:nvPr>
            <p:ph type="body" idx="1"/>
          </p:nvPr>
        </p:nvSpPr>
        <p:spPr/>
        <p:txBody>
          <a:bodyPr/>
          <a:lstStyle/>
          <a:p>
            <a:r>
              <a:rPr lang="en-US" dirty="0"/>
              <a:t>Sample: IWF (need to update)</a:t>
            </a:r>
          </a:p>
          <a:p>
            <a:endParaRPr lang="en-US" dirty="0"/>
          </a:p>
        </p:txBody>
      </p:sp>
      <p:sp>
        <p:nvSpPr>
          <p:cNvPr id="4" name="Slide Number Placeholder 3">
            <a:extLst>
              <a:ext uri="{FF2B5EF4-FFF2-40B4-BE49-F238E27FC236}">
                <a16:creationId xmlns:a16="http://schemas.microsoft.com/office/drawing/2014/main" id="{FBA2E6B7-DB0D-CF74-83C1-65D4B02D2178}"/>
              </a:ext>
            </a:extLst>
          </p:cNvPr>
          <p:cNvSpPr>
            <a:spLocks noGrp="1"/>
          </p:cNvSpPr>
          <p:nvPr>
            <p:ph type="sldNum" sz="quarter" idx="5"/>
          </p:nvPr>
        </p:nvSpPr>
        <p:spPr/>
        <p:txBody>
          <a:bodyPr/>
          <a:lstStyle/>
          <a:p>
            <a:fld id="{0CB96785-EAAC-4B26-B9D0-23D79B732FCF}" type="slidenum">
              <a:rPr lang="en-US" smtClean="0"/>
              <a:t>49</a:t>
            </a:fld>
            <a:endParaRPr lang="en-US"/>
          </a:p>
        </p:txBody>
      </p:sp>
    </p:spTree>
    <p:extLst>
      <p:ext uri="{BB962C8B-B14F-4D97-AF65-F5344CB8AC3E}">
        <p14:creationId xmlns:p14="http://schemas.microsoft.com/office/powerpoint/2010/main" val="1815409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BCB9A-1AC3-4E48-DBFC-CCC5837446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281306-0F7B-6581-D292-AFE28B1ED5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D23F73-42EC-09CE-6AAC-DA089EE969B5}"/>
              </a:ext>
            </a:extLst>
          </p:cNvPr>
          <p:cNvSpPr>
            <a:spLocks noGrp="1"/>
          </p:cNvSpPr>
          <p:nvPr>
            <p:ph type="body" idx="1"/>
          </p:nvPr>
        </p:nvSpPr>
        <p:spPr/>
        <p:txBody>
          <a:bodyPr/>
          <a:lstStyle/>
          <a:p>
            <a:r>
              <a:rPr lang="en-US" dirty="0"/>
              <a:t>Sample: IWF (need to update)</a:t>
            </a:r>
          </a:p>
          <a:p>
            <a:endParaRPr lang="en-US" dirty="0"/>
          </a:p>
        </p:txBody>
      </p:sp>
      <p:sp>
        <p:nvSpPr>
          <p:cNvPr id="4" name="Slide Number Placeholder 3">
            <a:extLst>
              <a:ext uri="{FF2B5EF4-FFF2-40B4-BE49-F238E27FC236}">
                <a16:creationId xmlns:a16="http://schemas.microsoft.com/office/drawing/2014/main" id="{760AB230-5005-28A2-2EAF-638B193912C4}"/>
              </a:ext>
            </a:extLst>
          </p:cNvPr>
          <p:cNvSpPr>
            <a:spLocks noGrp="1"/>
          </p:cNvSpPr>
          <p:nvPr>
            <p:ph type="sldNum" sz="quarter" idx="5"/>
          </p:nvPr>
        </p:nvSpPr>
        <p:spPr/>
        <p:txBody>
          <a:bodyPr/>
          <a:lstStyle/>
          <a:p>
            <a:fld id="{0CB96785-EAAC-4B26-B9D0-23D79B732FCF}" type="slidenum">
              <a:rPr lang="en-US" smtClean="0"/>
              <a:t>50</a:t>
            </a:fld>
            <a:endParaRPr lang="en-US"/>
          </a:p>
        </p:txBody>
      </p:sp>
    </p:spTree>
    <p:extLst>
      <p:ext uri="{BB962C8B-B14F-4D97-AF65-F5344CB8AC3E}">
        <p14:creationId xmlns:p14="http://schemas.microsoft.com/office/powerpoint/2010/main" val="287827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F71CD3-31C7-897A-32F9-6691E56027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00DD8C-8041-E48F-F862-093A16242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18B6DE-3B96-9607-E0D8-2968BB5E1D9F}"/>
              </a:ext>
            </a:extLst>
          </p:cNvPr>
          <p:cNvSpPr>
            <a:spLocks noGrp="1"/>
          </p:cNvSpPr>
          <p:nvPr>
            <p:ph type="body" idx="1"/>
          </p:nvPr>
        </p:nvSpPr>
        <p:spPr/>
        <p:txBody>
          <a:bodyPr/>
          <a:lstStyle/>
          <a:p>
            <a:r>
              <a:rPr lang="en-US" dirty="0"/>
              <a:t>Data: IWF (need to update)</a:t>
            </a:r>
          </a:p>
        </p:txBody>
      </p:sp>
      <p:sp>
        <p:nvSpPr>
          <p:cNvPr id="4" name="Slide Number Placeholder 3">
            <a:extLst>
              <a:ext uri="{FF2B5EF4-FFF2-40B4-BE49-F238E27FC236}">
                <a16:creationId xmlns:a16="http://schemas.microsoft.com/office/drawing/2014/main" id="{E14AF373-5C30-BEDC-BFF0-7BB6DB88C22E}"/>
              </a:ext>
            </a:extLst>
          </p:cNvPr>
          <p:cNvSpPr>
            <a:spLocks noGrp="1"/>
          </p:cNvSpPr>
          <p:nvPr>
            <p:ph type="sldNum" sz="quarter" idx="5"/>
          </p:nvPr>
        </p:nvSpPr>
        <p:spPr/>
        <p:txBody>
          <a:bodyPr/>
          <a:lstStyle/>
          <a:p>
            <a:fld id="{0CB96785-EAAC-4B26-B9D0-23D79B732FCF}" type="slidenum">
              <a:rPr lang="en-US" smtClean="0"/>
              <a:t>6</a:t>
            </a:fld>
            <a:endParaRPr lang="en-US" dirty="0"/>
          </a:p>
        </p:txBody>
      </p:sp>
    </p:spTree>
    <p:extLst>
      <p:ext uri="{BB962C8B-B14F-4D97-AF65-F5344CB8AC3E}">
        <p14:creationId xmlns:p14="http://schemas.microsoft.com/office/powerpoint/2010/main" val="15361544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AB655-BEB6-178B-5DB0-F6A1A8B8A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F4615-D1BA-1305-EE65-DAE1E490EF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ED50C3-A044-83E6-4441-3341645D71C4}"/>
              </a:ext>
            </a:extLst>
          </p:cNvPr>
          <p:cNvSpPr>
            <a:spLocks noGrp="1"/>
          </p:cNvSpPr>
          <p:nvPr>
            <p:ph type="body" idx="1"/>
          </p:nvPr>
        </p:nvSpPr>
        <p:spPr/>
        <p:txBody>
          <a:bodyPr/>
          <a:lstStyle/>
          <a:p>
            <a:r>
              <a:rPr lang="en-US" dirty="0"/>
              <a:t>Data: IWF (need to update)</a:t>
            </a:r>
          </a:p>
          <a:p>
            <a:endParaRPr lang="en-US" dirty="0"/>
          </a:p>
        </p:txBody>
      </p:sp>
      <p:sp>
        <p:nvSpPr>
          <p:cNvPr id="4" name="Slide Number Placeholder 3">
            <a:extLst>
              <a:ext uri="{FF2B5EF4-FFF2-40B4-BE49-F238E27FC236}">
                <a16:creationId xmlns:a16="http://schemas.microsoft.com/office/drawing/2014/main" id="{E1A599D8-4FCD-9CC6-203C-17118155A29E}"/>
              </a:ext>
            </a:extLst>
          </p:cNvPr>
          <p:cNvSpPr>
            <a:spLocks noGrp="1"/>
          </p:cNvSpPr>
          <p:nvPr>
            <p:ph type="sldNum" sz="quarter" idx="5"/>
          </p:nvPr>
        </p:nvSpPr>
        <p:spPr/>
        <p:txBody>
          <a:bodyPr/>
          <a:lstStyle/>
          <a:p>
            <a:fld id="{0CB96785-EAAC-4B26-B9D0-23D79B732FCF}" type="slidenum">
              <a:rPr lang="en-US" smtClean="0"/>
              <a:t>51</a:t>
            </a:fld>
            <a:endParaRPr lang="en-US"/>
          </a:p>
        </p:txBody>
      </p:sp>
    </p:spTree>
    <p:extLst>
      <p:ext uri="{BB962C8B-B14F-4D97-AF65-F5344CB8AC3E}">
        <p14:creationId xmlns:p14="http://schemas.microsoft.com/office/powerpoint/2010/main" val="24312099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84DEF-CB14-A522-F567-3783CD0BF0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AED087-9DE0-B216-92EF-FD973FD809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4A929B-A541-01D7-EA00-9024B8A3BEE0}"/>
              </a:ext>
            </a:extLst>
          </p:cNvPr>
          <p:cNvSpPr>
            <a:spLocks noGrp="1"/>
          </p:cNvSpPr>
          <p:nvPr>
            <p:ph type="body" idx="1"/>
          </p:nvPr>
        </p:nvSpPr>
        <p:spPr/>
        <p:txBody>
          <a:bodyPr/>
          <a:lstStyle/>
          <a:p>
            <a:r>
              <a:rPr lang="en-US" dirty="0"/>
              <a:t>Data: IWF (need to update)</a:t>
            </a:r>
          </a:p>
          <a:p>
            <a:endParaRPr lang="en-US" dirty="0"/>
          </a:p>
        </p:txBody>
      </p:sp>
      <p:sp>
        <p:nvSpPr>
          <p:cNvPr id="4" name="Slide Number Placeholder 3">
            <a:extLst>
              <a:ext uri="{FF2B5EF4-FFF2-40B4-BE49-F238E27FC236}">
                <a16:creationId xmlns:a16="http://schemas.microsoft.com/office/drawing/2014/main" id="{CADA5DB4-6704-5B51-9640-BB65F722960F}"/>
              </a:ext>
            </a:extLst>
          </p:cNvPr>
          <p:cNvSpPr>
            <a:spLocks noGrp="1"/>
          </p:cNvSpPr>
          <p:nvPr>
            <p:ph type="sldNum" sz="quarter" idx="5"/>
          </p:nvPr>
        </p:nvSpPr>
        <p:spPr/>
        <p:txBody>
          <a:bodyPr/>
          <a:lstStyle/>
          <a:p>
            <a:fld id="{0CB96785-EAAC-4B26-B9D0-23D79B732FCF}" type="slidenum">
              <a:rPr lang="en-US" smtClean="0"/>
              <a:t>52</a:t>
            </a:fld>
            <a:endParaRPr lang="en-US"/>
          </a:p>
        </p:txBody>
      </p:sp>
    </p:spTree>
    <p:extLst>
      <p:ext uri="{BB962C8B-B14F-4D97-AF65-F5344CB8AC3E}">
        <p14:creationId xmlns:p14="http://schemas.microsoft.com/office/powerpoint/2010/main" val="34152801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6D7EF-B684-4170-709B-24008D1A1E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CD30-8821-4C74-5EE4-7DA80DBD1E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9AE32-5548-D8D5-BD38-26C379D961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IWF (need to update)</a:t>
            </a:r>
          </a:p>
          <a:p>
            <a:endParaRPr lang="en-US" dirty="0"/>
          </a:p>
        </p:txBody>
      </p:sp>
      <p:sp>
        <p:nvSpPr>
          <p:cNvPr id="4" name="Slide Number Placeholder 3">
            <a:extLst>
              <a:ext uri="{FF2B5EF4-FFF2-40B4-BE49-F238E27FC236}">
                <a16:creationId xmlns:a16="http://schemas.microsoft.com/office/drawing/2014/main" id="{45A6839D-D7B8-DB15-8664-0FAFFD720D30}"/>
              </a:ext>
            </a:extLst>
          </p:cNvPr>
          <p:cNvSpPr>
            <a:spLocks noGrp="1"/>
          </p:cNvSpPr>
          <p:nvPr>
            <p:ph type="sldNum" sz="quarter" idx="5"/>
          </p:nvPr>
        </p:nvSpPr>
        <p:spPr/>
        <p:txBody>
          <a:bodyPr/>
          <a:lstStyle/>
          <a:p>
            <a:fld id="{0CB96785-EAAC-4B26-B9D0-23D79B732FCF}" type="slidenum">
              <a:rPr lang="en-US" smtClean="0"/>
              <a:t>53</a:t>
            </a:fld>
            <a:endParaRPr lang="en-US"/>
          </a:p>
        </p:txBody>
      </p:sp>
    </p:spTree>
    <p:extLst>
      <p:ext uri="{BB962C8B-B14F-4D97-AF65-F5344CB8AC3E}">
        <p14:creationId xmlns:p14="http://schemas.microsoft.com/office/powerpoint/2010/main" val="42211639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6F39C-54D1-2B6C-E326-A85D301D91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A8871D-884B-5CDE-2AEB-BD07DE74CF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DBCA5D-7515-B255-BB2E-030F241FFC9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IWF (need to update)</a:t>
            </a:r>
          </a:p>
          <a:p>
            <a:endParaRPr lang="en-US" dirty="0"/>
          </a:p>
        </p:txBody>
      </p:sp>
      <p:sp>
        <p:nvSpPr>
          <p:cNvPr id="4" name="Slide Number Placeholder 3">
            <a:extLst>
              <a:ext uri="{FF2B5EF4-FFF2-40B4-BE49-F238E27FC236}">
                <a16:creationId xmlns:a16="http://schemas.microsoft.com/office/drawing/2014/main" id="{2B290D1A-A663-337E-519E-82161CA1421C}"/>
              </a:ext>
            </a:extLst>
          </p:cNvPr>
          <p:cNvSpPr>
            <a:spLocks noGrp="1"/>
          </p:cNvSpPr>
          <p:nvPr>
            <p:ph type="sldNum" sz="quarter" idx="5"/>
          </p:nvPr>
        </p:nvSpPr>
        <p:spPr/>
        <p:txBody>
          <a:bodyPr/>
          <a:lstStyle/>
          <a:p>
            <a:fld id="{0CB96785-EAAC-4B26-B9D0-23D79B732FCF}" type="slidenum">
              <a:rPr lang="en-US" smtClean="0"/>
              <a:t>54</a:t>
            </a:fld>
            <a:endParaRPr lang="en-US"/>
          </a:p>
        </p:txBody>
      </p:sp>
    </p:spTree>
    <p:extLst>
      <p:ext uri="{BB962C8B-B14F-4D97-AF65-F5344CB8AC3E}">
        <p14:creationId xmlns:p14="http://schemas.microsoft.com/office/powerpoint/2010/main" val="34338979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E79E3-A3FE-10DA-A385-8E2927432D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6AC96-8238-4E38-A789-813BB5C093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93A3BE-A8E2-4342-8EC7-9A4105E7BC01}"/>
              </a:ext>
            </a:extLst>
          </p:cNvPr>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dirty="0"/>
              <a:t>Data: IWF (need to update)</a:t>
            </a:r>
          </a:p>
          <a:p>
            <a:pPr defTabSz="931774">
              <a:defRPr/>
            </a:pPr>
            <a:endParaRPr lang="en-US" dirty="0"/>
          </a:p>
        </p:txBody>
      </p:sp>
      <p:sp>
        <p:nvSpPr>
          <p:cNvPr id="4" name="Slide Number Placeholder 3">
            <a:extLst>
              <a:ext uri="{FF2B5EF4-FFF2-40B4-BE49-F238E27FC236}">
                <a16:creationId xmlns:a16="http://schemas.microsoft.com/office/drawing/2014/main" id="{D3E27AEA-33E6-4619-B3DF-7B95C1041AE4}"/>
              </a:ext>
            </a:extLst>
          </p:cNvPr>
          <p:cNvSpPr>
            <a:spLocks noGrp="1"/>
          </p:cNvSpPr>
          <p:nvPr>
            <p:ph type="sldNum" sz="quarter" idx="5"/>
          </p:nvPr>
        </p:nvSpPr>
        <p:spPr/>
        <p:txBody>
          <a:bodyPr/>
          <a:lstStyle/>
          <a:p>
            <a:fld id="{0CB96785-EAAC-4B26-B9D0-23D79B732FCF}" type="slidenum">
              <a:rPr lang="en-US" smtClean="0"/>
              <a:t>55</a:t>
            </a:fld>
            <a:endParaRPr lang="en-US"/>
          </a:p>
        </p:txBody>
      </p:sp>
    </p:spTree>
    <p:extLst>
      <p:ext uri="{BB962C8B-B14F-4D97-AF65-F5344CB8AC3E}">
        <p14:creationId xmlns:p14="http://schemas.microsoft.com/office/powerpoint/2010/main" val="37971106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IWF (need to update)</a:t>
            </a:r>
          </a:p>
          <a:p>
            <a:endParaRPr lang="en-US" dirty="0"/>
          </a:p>
        </p:txBody>
      </p:sp>
      <p:sp>
        <p:nvSpPr>
          <p:cNvPr id="4" name="Slide Number Placeholder 3"/>
          <p:cNvSpPr>
            <a:spLocks noGrp="1"/>
          </p:cNvSpPr>
          <p:nvPr>
            <p:ph type="sldNum" sz="quarter" idx="5"/>
          </p:nvPr>
        </p:nvSpPr>
        <p:spPr/>
        <p:txBody>
          <a:bodyPr/>
          <a:lstStyle/>
          <a:p>
            <a:fld id="{0CB96785-EAAC-4B26-B9D0-23D79B732FCF}" type="slidenum">
              <a:rPr lang="en-US" smtClean="0"/>
              <a:t>56</a:t>
            </a:fld>
            <a:endParaRPr lang="en-US"/>
          </a:p>
        </p:txBody>
      </p:sp>
    </p:spTree>
    <p:extLst>
      <p:ext uri="{BB962C8B-B14F-4D97-AF65-F5344CB8AC3E}">
        <p14:creationId xmlns:p14="http://schemas.microsoft.com/office/powerpoint/2010/main" val="4961339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300AB-6470-1BE4-184B-559517142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D3A3B-581E-FF8F-E7E1-208769CD69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437552-6C76-93C1-A038-5D42DA2B4A90}"/>
              </a:ext>
            </a:extLst>
          </p:cNvPr>
          <p:cNvSpPr>
            <a:spLocks noGrp="1"/>
          </p:cNvSpPr>
          <p:nvPr>
            <p:ph type="body" idx="1"/>
          </p:nvPr>
        </p:nvSpPr>
        <p:spPr/>
        <p:txBody>
          <a:bodyPr/>
          <a:lstStyle/>
          <a:p>
            <a:pPr defTabSz="931774">
              <a:defRPr/>
            </a:pPr>
            <a:r>
              <a:rPr lang="en-US"/>
              <a:t>Sample: </a:t>
            </a:r>
            <a:r>
              <a:rPr lang="en-US" err="1"/>
              <a:t>Xilio</a:t>
            </a:r>
            <a:endParaRPr lang="en-US"/>
          </a:p>
          <a:p>
            <a:endParaRPr lang="en-US"/>
          </a:p>
        </p:txBody>
      </p:sp>
      <p:sp>
        <p:nvSpPr>
          <p:cNvPr id="4" name="Slide Number Placeholder 3">
            <a:extLst>
              <a:ext uri="{FF2B5EF4-FFF2-40B4-BE49-F238E27FC236}">
                <a16:creationId xmlns:a16="http://schemas.microsoft.com/office/drawing/2014/main" id="{58A5CE15-BFB8-168F-3C2D-416A994F40FE}"/>
              </a:ext>
            </a:extLst>
          </p:cNvPr>
          <p:cNvSpPr>
            <a:spLocks noGrp="1"/>
          </p:cNvSpPr>
          <p:nvPr>
            <p:ph type="sldNum" sz="quarter" idx="5"/>
          </p:nvPr>
        </p:nvSpPr>
        <p:spPr/>
        <p:txBody>
          <a:bodyPr/>
          <a:lstStyle/>
          <a:p>
            <a:fld id="{0CB96785-EAAC-4B26-B9D0-23D79B732FCF}" type="slidenum">
              <a:rPr lang="en-US" smtClean="0"/>
              <a:t>57</a:t>
            </a:fld>
            <a:endParaRPr lang="en-US"/>
          </a:p>
        </p:txBody>
      </p:sp>
    </p:spTree>
    <p:extLst>
      <p:ext uri="{BB962C8B-B14F-4D97-AF65-F5344CB8AC3E}">
        <p14:creationId xmlns:p14="http://schemas.microsoft.com/office/powerpoint/2010/main" val="15338050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300AB-6470-1BE4-184B-559517142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D3A3B-581E-FF8F-E7E1-208769CD69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437552-6C76-93C1-A038-5D42DA2B4A90}"/>
              </a:ext>
            </a:extLst>
          </p:cNvPr>
          <p:cNvSpPr>
            <a:spLocks noGrp="1"/>
          </p:cNvSpPr>
          <p:nvPr>
            <p:ph type="body" idx="1"/>
          </p:nvPr>
        </p:nvSpPr>
        <p:spPr/>
        <p:txBody>
          <a:bodyPr/>
          <a:lstStyle/>
          <a:p>
            <a:r>
              <a:rPr lang="en-US" dirty="0"/>
              <a:t>Sample: IWF (need to update)</a:t>
            </a:r>
          </a:p>
          <a:p>
            <a:endParaRPr lang="en-US" dirty="0"/>
          </a:p>
        </p:txBody>
      </p:sp>
      <p:sp>
        <p:nvSpPr>
          <p:cNvPr id="4" name="Slide Number Placeholder 3">
            <a:extLst>
              <a:ext uri="{FF2B5EF4-FFF2-40B4-BE49-F238E27FC236}">
                <a16:creationId xmlns:a16="http://schemas.microsoft.com/office/drawing/2014/main" id="{58A5CE15-BFB8-168F-3C2D-416A994F40FE}"/>
              </a:ext>
            </a:extLst>
          </p:cNvPr>
          <p:cNvSpPr>
            <a:spLocks noGrp="1"/>
          </p:cNvSpPr>
          <p:nvPr>
            <p:ph type="sldNum" sz="quarter" idx="5"/>
          </p:nvPr>
        </p:nvSpPr>
        <p:spPr/>
        <p:txBody>
          <a:bodyPr/>
          <a:lstStyle/>
          <a:p>
            <a:fld id="{0CB96785-EAAC-4B26-B9D0-23D79B732FCF}" type="slidenum">
              <a:rPr lang="en-US" smtClean="0"/>
              <a:t>58</a:t>
            </a:fld>
            <a:endParaRPr lang="en-US"/>
          </a:p>
        </p:txBody>
      </p:sp>
    </p:spTree>
    <p:extLst>
      <p:ext uri="{BB962C8B-B14F-4D97-AF65-F5344CB8AC3E}">
        <p14:creationId xmlns:p14="http://schemas.microsoft.com/office/powerpoint/2010/main" val="15338050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84A91-2749-BF01-ADE4-192302BC32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53451-A2B7-018E-EB94-069D0642DD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E6EE3-CCBE-5F20-EDF4-1F452286D871}"/>
              </a:ext>
            </a:extLst>
          </p:cNvPr>
          <p:cNvSpPr>
            <a:spLocks noGrp="1"/>
          </p:cNvSpPr>
          <p:nvPr>
            <p:ph type="body" idx="1"/>
          </p:nvPr>
        </p:nvSpPr>
        <p:spPr/>
        <p:txBody>
          <a:bodyPr/>
          <a:lstStyle/>
          <a:p>
            <a:r>
              <a:rPr lang="en-US" dirty="0"/>
              <a:t>Data: IWF (need to update)</a:t>
            </a:r>
          </a:p>
          <a:p>
            <a:endParaRPr lang="en-US" dirty="0"/>
          </a:p>
        </p:txBody>
      </p:sp>
      <p:sp>
        <p:nvSpPr>
          <p:cNvPr id="4" name="Slide Number Placeholder 3">
            <a:extLst>
              <a:ext uri="{FF2B5EF4-FFF2-40B4-BE49-F238E27FC236}">
                <a16:creationId xmlns:a16="http://schemas.microsoft.com/office/drawing/2014/main" id="{59AE48EB-E089-91B4-ABFF-143F0D129184}"/>
              </a:ext>
            </a:extLst>
          </p:cNvPr>
          <p:cNvSpPr>
            <a:spLocks noGrp="1"/>
          </p:cNvSpPr>
          <p:nvPr>
            <p:ph type="sldNum" sz="quarter" idx="5"/>
          </p:nvPr>
        </p:nvSpPr>
        <p:spPr/>
        <p:txBody>
          <a:bodyPr/>
          <a:lstStyle/>
          <a:p>
            <a:pPr defTabSz="931774">
              <a:defRPr/>
            </a:pPr>
            <a:fld id="{0CB96785-EAAC-4B26-B9D0-23D79B732FCF}" type="slidenum">
              <a:rPr lang="en-US">
                <a:solidFill>
                  <a:prstClr val="black"/>
                </a:solidFill>
                <a:latin typeface="Aptos" panose="02110004020202020204"/>
              </a:rPr>
              <a:pPr defTabSz="931774">
                <a:defRPr/>
              </a:pPr>
              <a:t>59</a:t>
            </a:fld>
            <a:endParaRPr lang="en-US">
              <a:solidFill>
                <a:prstClr val="black"/>
              </a:solidFill>
              <a:latin typeface="Aptos" panose="02110004020202020204"/>
            </a:endParaRPr>
          </a:p>
        </p:txBody>
      </p:sp>
    </p:spTree>
    <p:extLst>
      <p:ext uri="{BB962C8B-B14F-4D97-AF65-F5344CB8AC3E}">
        <p14:creationId xmlns:p14="http://schemas.microsoft.com/office/powerpoint/2010/main" val="252384328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3A75C-8643-532B-B337-642C32DAD6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593160-5B0F-4FEE-9CAB-1E216A24C3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C76C92-D6C9-EE31-4DA8-534C7DBEBC9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1</a:t>
            </a:r>
            <a:r>
              <a:rPr lang="en-US" baseline="30000"/>
              <a:t>st</a:t>
            </a:r>
            <a:r>
              <a:rPr lang="en-US"/>
              <a:t> year working FT alumni</a:t>
            </a:r>
          </a:p>
          <a:p>
            <a:endParaRPr lang="en-US"/>
          </a:p>
        </p:txBody>
      </p:sp>
      <p:sp>
        <p:nvSpPr>
          <p:cNvPr id="4" name="Slide Number Placeholder 3">
            <a:extLst>
              <a:ext uri="{FF2B5EF4-FFF2-40B4-BE49-F238E27FC236}">
                <a16:creationId xmlns:a16="http://schemas.microsoft.com/office/drawing/2014/main" id="{FB15CCCC-418B-6633-F3A0-B0F798840988}"/>
              </a:ext>
            </a:extLst>
          </p:cNvPr>
          <p:cNvSpPr>
            <a:spLocks noGrp="1"/>
          </p:cNvSpPr>
          <p:nvPr>
            <p:ph type="sldNum" sz="quarter" idx="5"/>
          </p:nvPr>
        </p:nvSpPr>
        <p:spPr/>
        <p:txBody>
          <a:bodyPr/>
          <a:lstStyle/>
          <a:p>
            <a:fld id="{0CB96785-EAAC-4B26-B9D0-23D79B732FCF}" type="slidenum">
              <a:rPr lang="en-US" smtClean="0"/>
              <a:t>60</a:t>
            </a:fld>
            <a:endParaRPr lang="en-US"/>
          </a:p>
        </p:txBody>
      </p:sp>
    </p:spTree>
    <p:extLst>
      <p:ext uri="{BB962C8B-B14F-4D97-AF65-F5344CB8AC3E}">
        <p14:creationId xmlns:p14="http://schemas.microsoft.com/office/powerpoint/2010/main" val="1989600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7813-32BE-7690-36F4-039C85F65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6D75D-0588-16FE-957F-C6717F5DA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C241FA-4BF7-3A28-C64F-1F4381F41B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F7773C-6102-30EC-ECFC-5DD3F36EE36A}"/>
              </a:ext>
            </a:extLst>
          </p:cNvPr>
          <p:cNvSpPr>
            <a:spLocks noGrp="1"/>
          </p:cNvSpPr>
          <p:nvPr>
            <p:ph type="sldNum" sz="quarter" idx="5"/>
          </p:nvPr>
        </p:nvSpPr>
        <p:spPr/>
        <p:txBody>
          <a:bodyPr/>
          <a:lstStyle/>
          <a:p>
            <a:fld id="{0CB96785-EAAC-4B26-B9D0-23D79B732FCF}" type="slidenum">
              <a:rPr lang="en-US" smtClean="0"/>
              <a:t>7</a:t>
            </a:fld>
            <a:endParaRPr lang="en-US"/>
          </a:p>
        </p:txBody>
      </p:sp>
    </p:spTree>
    <p:extLst>
      <p:ext uri="{BB962C8B-B14F-4D97-AF65-F5344CB8AC3E}">
        <p14:creationId xmlns:p14="http://schemas.microsoft.com/office/powerpoint/2010/main" val="8770939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F8C1-EE9B-D398-CB72-04B2E505D0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32AE1-855C-F9E2-549F-09F9A27C76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1F562D-1951-902B-A83F-2EF1E49F4620}"/>
              </a:ext>
            </a:extLst>
          </p:cNvPr>
          <p:cNvSpPr>
            <a:spLocks noGrp="1"/>
          </p:cNvSpPr>
          <p:nvPr>
            <p:ph type="body" idx="1"/>
          </p:nvPr>
        </p:nvSpPr>
        <p:spPr/>
        <p:txBody>
          <a:bodyPr/>
          <a:lstStyle/>
          <a:p>
            <a:pPr defTabSz="931774">
              <a:defRPr/>
            </a:pPr>
            <a:r>
              <a:rPr lang="en-US" dirty="0"/>
              <a:t>Data: alumni board (need to update)</a:t>
            </a:r>
          </a:p>
        </p:txBody>
      </p:sp>
      <p:sp>
        <p:nvSpPr>
          <p:cNvPr id="4" name="Slide Number Placeholder 3">
            <a:extLst>
              <a:ext uri="{FF2B5EF4-FFF2-40B4-BE49-F238E27FC236}">
                <a16:creationId xmlns:a16="http://schemas.microsoft.com/office/drawing/2014/main" id="{20952C59-DDA7-54EC-3747-1F04A6C59D03}"/>
              </a:ext>
            </a:extLst>
          </p:cNvPr>
          <p:cNvSpPr>
            <a:spLocks noGrp="1"/>
          </p:cNvSpPr>
          <p:nvPr>
            <p:ph type="sldNum" sz="quarter" idx="5"/>
          </p:nvPr>
        </p:nvSpPr>
        <p:spPr/>
        <p:txBody>
          <a:bodyPr/>
          <a:lstStyle/>
          <a:p>
            <a:fld id="{0CB96785-EAAC-4B26-B9D0-23D79B732FCF}" type="slidenum">
              <a:rPr lang="en-US" smtClean="0"/>
              <a:t>62</a:t>
            </a:fld>
            <a:endParaRPr lang="en-US"/>
          </a:p>
        </p:txBody>
      </p:sp>
    </p:spTree>
    <p:extLst>
      <p:ext uri="{BB962C8B-B14F-4D97-AF65-F5344CB8AC3E}">
        <p14:creationId xmlns:p14="http://schemas.microsoft.com/office/powerpoint/2010/main" val="7112846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E7620-29EE-C277-8454-D4793DC7CD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05CAD0-C80B-1E5E-9004-BF6A40F22D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22360-0794-B53D-DB83-B89C9215661A}"/>
              </a:ext>
            </a:extLst>
          </p:cNvPr>
          <p:cNvSpPr>
            <a:spLocks noGrp="1"/>
          </p:cNvSpPr>
          <p:nvPr>
            <p:ph type="body" idx="1"/>
          </p:nvPr>
        </p:nvSpPr>
        <p:spPr/>
        <p:txBody>
          <a:bodyPr/>
          <a:lstStyle/>
          <a:p>
            <a:pPr defTabSz="931774">
              <a:defRPr/>
            </a:pPr>
            <a:r>
              <a:rPr lang="en-US" err="1"/>
              <a:t>Xilio</a:t>
            </a:r>
            <a:r>
              <a:rPr lang="en-US"/>
              <a:t> + HBS</a:t>
            </a:r>
          </a:p>
          <a:p>
            <a:endParaRPr lang="en-US"/>
          </a:p>
        </p:txBody>
      </p:sp>
      <p:sp>
        <p:nvSpPr>
          <p:cNvPr id="4" name="Slide Number Placeholder 3">
            <a:extLst>
              <a:ext uri="{FF2B5EF4-FFF2-40B4-BE49-F238E27FC236}">
                <a16:creationId xmlns:a16="http://schemas.microsoft.com/office/drawing/2014/main" id="{A0695F6D-5D5B-6FBE-28D1-1522B09A668E}"/>
              </a:ext>
            </a:extLst>
          </p:cNvPr>
          <p:cNvSpPr>
            <a:spLocks noGrp="1"/>
          </p:cNvSpPr>
          <p:nvPr>
            <p:ph type="sldNum" sz="quarter" idx="5"/>
          </p:nvPr>
        </p:nvSpPr>
        <p:spPr/>
        <p:txBody>
          <a:bodyPr/>
          <a:lstStyle/>
          <a:p>
            <a:fld id="{0CB96785-EAAC-4B26-B9D0-23D79B732FCF}" type="slidenum">
              <a:rPr lang="en-US" smtClean="0"/>
              <a:t>63</a:t>
            </a:fld>
            <a:endParaRPr lang="en-US"/>
          </a:p>
        </p:txBody>
      </p:sp>
    </p:spTree>
    <p:extLst>
      <p:ext uri="{BB962C8B-B14F-4D97-AF65-F5344CB8AC3E}">
        <p14:creationId xmlns:p14="http://schemas.microsoft.com/office/powerpoint/2010/main" val="349999536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93856-6D17-A8D7-0EC6-998228E81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1F8FA-54DD-F3F6-1B81-E7860A696E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D8F0D9-3B55-2BCB-1624-C8773A67E408}"/>
              </a:ext>
            </a:extLst>
          </p:cNvPr>
          <p:cNvSpPr>
            <a:spLocks noGrp="1"/>
          </p:cNvSpPr>
          <p:nvPr>
            <p:ph type="body" idx="1"/>
          </p:nvPr>
        </p:nvSpPr>
        <p:spPr/>
        <p:txBody>
          <a:bodyPr/>
          <a:lstStyle/>
          <a:p>
            <a:pPr defTabSz="931774">
              <a:defRPr/>
            </a:pPr>
            <a:r>
              <a:rPr lang="en-US" err="1"/>
              <a:t>Xilio</a:t>
            </a:r>
            <a:r>
              <a:rPr lang="en-US"/>
              <a:t> + HBS</a:t>
            </a:r>
          </a:p>
          <a:p>
            <a:endParaRPr lang="en-US"/>
          </a:p>
        </p:txBody>
      </p:sp>
      <p:sp>
        <p:nvSpPr>
          <p:cNvPr id="4" name="Slide Number Placeholder 3">
            <a:extLst>
              <a:ext uri="{FF2B5EF4-FFF2-40B4-BE49-F238E27FC236}">
                <a16:creationId xmlns:a16="http://schemas.microsoft.com/office/drawing/2014/main" id="{B47124CB-8173-2D7B-6A28-C5FF59638437}"/>
              </a:ext>
            </a:extLst>
          </p:cNvPr>
          <p:cNvSpPr>
            <a:spLocks noGrp="1"/>
          </p:cNvSpPr>
          <p:nvPr>
            <p:ph type="sldNum" sz="quarter" idx="5"/>
          </p:nvPr>
        </p:nvSpPr>
        <p:spPr/>
        <p:txBody>
          <a:bodyPr/>
          <a:lstStyle/>
          <a:p>
            <a:fld id="{0CB96785-EAAC-4B26-B9D0-23D79B732FCF}" type="slidenum">
              <a:rPr lang="en-US" smtClean="0"/>
              <a:t>64</a:t>
            </a:fld>
            <a:endParaRPr lang="en-US"/>
          </a:p>
        </p:txBody>
      </p:sp>
    </p:spTree>
    <p:extLst>
      <p:ext uri="{BB962C8B-B14F-4D97-AF65-F5344CB8AC3E}">
        <p14:creationId xmlns:p14="http://schemas.microsoft.com/office/powerpoint/2010/main" val="245324909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F8C1-EE9B-D398-CB72-04B2E505D0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32AE1-855C-F9E2-549F-09F9A27C76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1F562D-1951-902B-A83F-2EF1E49F4620}"/>
              </a:ext>
            </a:extLst>
          </p:cNvPr>
          <p:cNvSpPr>
            <a:spLocks noGrp="1"/>
          </p:cNvSpPr>
          <p:nvPr>
            <p:ph type="body" idx="1"/>
          </p:nvPr>
        </p:nvSpPr>
        <p:spPr/>
        <p:txBody>
          <a:bodyPr/>
          <a:lstStyle/>
          <a:p>
            <a:pPr marL="0" marR="0" lvl="0" indent="0" algn="l" defTabSz="931774" rtl="0" eaLnBrk="1" fontAlgn="auto" latinLnBrk="0" hangingPunct="1">
              <a:lnSpc>
                <a:spcPct val="100000"/>
              </a:lnSpc>
              <a:spcBef>
                <a:spcPts val="0"/>
              </a:spcBef>
              <a:spcAft>
                <a:spcPts val="0"/>
              </a:spcAft>
              <a:buClrTx/>
              <a:buSzTx/>
              <a:buFontTx/>
              <a:buNone/>
              <a:tabLst/>
              <a:defRPr/>
            </a:pPr>
            <a:r>
              <a:rPr lang="en-US" dirty="0"/>
              <a:t>Data: IWF (need to update)</a:t>
            </a:r>
          </a:p>
          <a:p>
            <a:pPr defTabSz="931774">
              <a:defRPr/>
            </a:pPr>
            <a:r>
              <a:rPr lang="en-US" dirty="0"/>
              <a:t>HBS Men and women 10+ reunion working 40+ hours</a:t>
            </a:r>
          </a:p>
        </p:txBody>
      </p:sp>
      <p:sp>
        <p:nvSpPr>
          <p:cNvPr id="4" name="Slide Number Placeholder 3">
            <a:extLst>
              <a:ext uri="{FF2B5EF4-FFF2-40B4-BE49-F238E27FC236}">
                <a16:creationId xmlns:a16="http://schemas.microsoft.com/office/drawing/2014/main" id="{20952C59-DDA7-54EC-3747-1F04A6C59D03}"/>
              </a:ext>
            </a:extLst>
          </p:cNvPr>
          <p:cNvSpPr>
            <a:spLocks noGrp="1"/>
          </p:cNvSpPr>
          <p:nvPr>
            <p:ph type="sldNum" sz="quarter" idx="5"/>
          </p:nvPr>
        </p:nvSpPr>
        <p:spPr/>
        <p:txBody>
          <a:bodyPr/>
          <a:lstStyle/>
          <a:p>
            <a:fld id="{0CB96785-EAAC-4B26-B9D0-23D79B732FCF}" type="slidenum">
              <a:rPr lang="en-US" smtClean="0"/>
              <a:t>65</a:t>
            </a:fld>
            <a:endParaRPr lang="en-US"/>
          </a:p>
        </p:txBody>
      </p:sp>
    </p:spTree>
    <p:extLst>
      <p:ext uri="{BB962C8B-B14F-4D97-AF65-F5344CB8AC3E}">
        <p14:creationId xmlns:p14="http://schemas.microsoft.com/office/powerpoint/2010/main" val="7112846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a:t>
            </a:r>
          </a:p>
        </p:txBody>
      </p:sp>
      <p:sp>
        <p:nvSpPr>
          <p:cNvPr id="4" name="Slide Number Placeholder 3"/>
          <p:cNvSpPr>
            <a:spLocks noGrp="1"/>
          </p:cNvSpPr>
          <p:nvPr>
            <p:ph type="sldNum" sz="quarter" idx="5"/>
          </p:nvPr>
        </p:nvSpPr>
        <p:spPr/>
        <p:txBody>
          <a:bodyPr/>
          <a:lstStyle/>
          <a:p>
            <a:fld id="{0CB96785-EAAC-4B26-B9D0-23D79B732FCF}" type="slidenum">
              <a:rPr lang="en-US" smtClean="0"/>
              <a:t>66</a:t>
            </a:fld>
            <a:endParaRPr lang="en-US"/>
          </a:p>
        </p:txBody>
      </p:sp>
    </p:spTree>
    <p:extLst>
      <p:ext uri="{BB962C8B-B14F-4D97-AF65-F5344CB8AC3E}">
        <p14:creationId xmlns:p14="http://schemas.microsoft.com/office/powerpoint/2010/main" val="1809631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t>Updated</a:t>
            </a:r>
          </a:p>
          <a:p>
            <a:pPr defTabSz="931774">
              <a:defRPr/>
            </a:pPr>
            <a:endParaRPr lang="en-US"/>
          </a:p>
          <a:p>
            <a:pPr defTabSz="931774">
              <a:defRPr/>
            </a:pPr>
            <a:r>
              <a:rPr lang="en-US"/>
              <a:t>Correlation not causation!</a:t>
            </a:r>
          </a:p>
          <a:p>
            <a:endParaRPr lang="en-US"/>
          </a:p>
          <a:p>
            <a:r>
              <a:rPr lang="en-US"/>
              <a:t>For 10+15 reunion: We assume people have 0 kids if they left the kids question blank on the demographics but did enter their gender. By entering their gender but not kids, it suggests they were intentional in not answering the kids question because they have 0 children. </a:t>
            </a:r>
          </a:p>
          <a:p>
            <a:endParaRPr lang="en-US"/>
          </a:p>
          <a:p>
            <a:endParaRPr lang="en-US"/>
          </a:p>
        </p:txBody>
      </p:sp>
      <p:sp>
        <p:nvSpPr>
          <p:cNvPr id="4" name="Slide Number Placeholder 3"/>
          <p:cNvSpPr>
            <a:spLocks noGrp="1"/>
          </p:cNvSpPr>
          <p:nvPr>
            <p:ph type="sldNum" sz="quarter" idx="5"/>
          </p:nvPr>
        </p:nvSpPr>
        <p:spPr/>
        <p:txBody>
          <a:bodyPr/>
          <a:lstStyle/>
          <a:p>
            <a:pPr defTabSz="931774">
              <a:defRPr/>
            </a:pPr>
            <a:fld id="{434FFDBC-F205-4BDE-9D52-08F92AEB3104}" type="slidenum">
              <a:rPr lang="en-GB">
                <a:solidFill>
                  <a:prstClr val="black"/>
                </a:solidFill>
                <a:latin typeface="Calibri" panose="020F0502020204030204"/>
              </a:rPr>
              <a:pPr defTabSz="931774">
                <a:defRPr/>
              </a:pPr>
              <a:t>67</a:t>
            </a:fld>
            <a:endParaRPr lang="en-GB">
              <a:solidFill>
                <a:prstClr val="black"/>
              </a:solidFill>
              <a:latin typeface="Calibri" panose="020F0502020204030204"/>
            </a:endParaRPr>
          </a:p>
        </p:txBody>
      </p:sp>
    </p:spTree>
    <p:extLst>
      <p:ext uri="{BB962C8B-B14F-4D97-AF65-F5344CB8AC3E}">
        <p14:creationId xmlns:p14="http://schemas.microsoft.com/office/powerpoint/2010/main" val="46540568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t>Updated</a:t>
            </a:r>
          </a:p>
          <a:p>
            <a:endParaRPr lang="en-US"/>
          </a:p>
        </p:txBody>
      </p:sp>
      <p:sp>
        <p:nvSpPr>
          <p:cNvPr id="4" name="Slide Number Placeholder 3"/>
          <p:cNvSpPr>
            <a:spLocks noGrp="1"/>
          </p:cNvSpPr>
          <p:nvPr>
            <p:ph type="sldNum" sz="quarter" idx="5"/>
          </p:nvPr>
        </p:nvSpPr>
        <p:spPr/>
        <p:txBody>
          <a:bodyPr/>
          <a:lstStyle/>
          <a:p>
            <a:fld id="{434FFDBC-F205-4BDE-9D52-08F92AEB3104}" type="slidenum">
              <a:rPr lang="en-GB" smtClean="0"/>
              <a:t>68</a:t>
            </a:fld>
            <a:endParaRPr lang="en-GB"/>
          </a:p>
        </p:txBody>
      </p:sp>
    </p:spTree>
    <p:extLst>
      <p:ext uri="{BB962C8B-B14F-4D97-AF65-F5344CB8AC3E}">
        <p14:creationId xmlns:p14="http://schemas.microsoft.com/office/powerpoint/2010/main" val="20355219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t>Updated</a:t>
            </a:r>
          </a:p>
          <a:p>
            <a:endParaRPr lang="en-US"/>
          </a:p>
        </p:txBody>
      </p:sp>
      <p:sp>
        <p:nvSpPr>
          <p:cNvPr id="4" name="Slide Number Placeholder 3"/>
          <p:cNvSpPr>
            <a:spLocks noGrp="1"/>
          </p:cNvSpPr>
          <p:nvPr>
            <p:ph type="sldNum" sz="quarter" idx="5"/>
          </p:nvPr>
        </p:nvSpPr>
        <p:spPr/>
        <p:txBody>
          <a:bodyPr/>
          <a:lstStyle/>
          <a:p>
            <a:pPr defTabSz="931774">
              <a:defRPr/>
            </a:pPr>
            <a:fld id="{434FFDBC-F205-4BDE-9D52-08F92AEB3104}" type="slidenum">
              <a:rPr lang="en-GB">
                <a:solidFill>
                  <a:prstClr val="black"/>
                </a:solidFill>
                <a:latin typeface="Calibri" panose="020F0502020204030204"/>
              </a:rPr>
              <a:pPr defTabSz="931774">
                <a:defRPr/>
              </a:pPr>
              <a:t>69</a:t>
            </a:fld>
            <a:endParaRPr lang="en-GB">
              <a:solidFill>
                <a:prstClr val="black"/>
              </a:solidFill>
              <a:latin typeface="Calibri" panose="020F0502020204030204"/>
            </a:endParaRPr>
          </a:p>
        </p:txBody>
      </p:sp>
    </p:spTree>
    <p:extLst>
      <p:ext uri="{BB962C8B-B14F-4D97-AF65-F5344CB8AC3E}">
        <p14:creationId xmlns:p14="http://schemas.microsoft.com/office/powerpoint/2010/main" val="18044447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a:t>Updated</a:t>
            </a:r>
          </a:p>
          <a:p>
            <a:endParaRPr lang="en-US"/>
          </a:p>
        </p:txBody>
      </p:sp>
      <p:sp>
        <p:nvSpPr>
          <p:cNvPr id="4" name="Slide Number Placeholder 3"/>
          <p:cNvSpPr>
            <a:spLocks noGrp="1"/>
          </p:cNvSpPr>
          <p:nvPr>
            <p:ph type="sldNum" sz="quarter" idx="5"/>
          </p:nvPr>
        </p:nvSpPr>
        <p:spPr/>
        <p:txBody>
          <a:bodyPr/>
          <a:lstStyle/>
          <a:p>
            <a:pPr defTabSz="931774">
              <a:defRPr/>
            </a:pPr>
            <a:fld id="{434FFDBC-F205-4BDE-9D52-08F92AEB3104}" type="slidenum">
              <a:rPr lang="en-GB">
                <a:solidFill>
                  <a:prstClr val="black"/>
                </a:solidFill>
                <a:latin typeface="Calibri" panose="020F0502020204030204"/>
              </a:rPr>
              <a:pPr defTabSz="931774">
                <a:defRPr/>
              </a:pPr>
              <a:t>70</a:t>
            </a:fld>
            <a:endParaRPr lang="en-GB">
              <a:solidFill>
                <a:prstClr val="black"/>
              </a:solidFill>
              <a:latin typeface="Calibri" panose="020F0502020204030204"/>
            </a:endParaRPr>
          </a:p>
        </p:txBody>
      </p:sp>
    </p:spTree>
    <p:extLst>
      <p:ext uri="{BB962C8B-B14F-4D97-AF65-F5344CB8AC3E}">
        <p14:creationId xmlns:p14="http://schemas.microsoft.com/office/powerpoint/2010/main" val="28520306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 </a:t>
            </a:r>
          </a:p>
        </p:txBody>
      </p:sp>
      <p:sp>
        <p:nvSpPr>
          <p:cNvPr id="4" name="Slide Number Placeholder 3"/>
          <p:cNvSpPr>
            <a:spLocks noGrp="1"/>
          </p:cNvSpPr>
          <p:nvPr>
            <p:ph type="sldNum" sz="quarter" idx="5"/>
          </p:nvPr>
        </p:nvSpPr>
        <p:spPr/>
        <p:txBody>
          <a:bodyPr/>
          <a:lstStyle/>
          <a:p>
            <a:fld id="{0CB96785-EAAC-4B26-B9D0-23D79B732FCF}" type="slidenum">
              <a:rPr lang="en-US" smtClean="0"/>
              <a:t>71</a:t>
            </a:fld>
            <a:endParaRPr lang="en-US"/>
          </a:p>
        </p:txBody>
      </p:sp>
    </p:spTree>
    <p:extLst>
      <p:ext uri="{BB962C8B-B14F-4D97-AF65-F5344CB8AC3E}">
        <p14:creationId xmlns:p14="http://schemas.microsoft.com/office/powerpoint/2010/main" val="55507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3F09-DB5E-513F-5BEC-C587791130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604F6-1609-F2F5-C7D2-3A9B7658B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56E0E-DBBC-E4F9-49FC-92FF06FAE81B}"/>
              </a:ext>
            </a:extLst>
          </p:cNvPr>
          <p:cNvSpPr>
            <a:spLocks noGrp="1"/>
          </p:cNvSpPr>
          <p:nvPr>
            <p:ph type="body" idx="1"/>
          </p:nvPr>
        </p:nvSpPr>
        <p:spPr/>
        <p:txBody>
          <a:bodyPr/>
          <a:lstStyle/>
          <a:p>
            <a:r>
              <a:rPr lang="en-US" dirty="0"/>
              <a:t>DATA : HBS population</a:t>
            </a:r>
          </a:p>
          <a:p>
            <a:endParaRPr lang="en-US" dirty="0"/>
          </a:p>
        </p:txBody>
      </p:sp>
      <p:sp>
        <p:nvSpPr>
          <p:cNvPr id="4" name="Slide Number Placeholder 3">
            <a:extLst>
              <a:ext uri="{FF2B5EF4-FFF2-40B4-BE49-F238E27FC236}">
                <a16:creationId xmlns:a16="http://schemas.microsoft.com/office/drawing/2014/main" id="{838AE213-3336-9639-88A5-AFD0D20EF667}"/>
              </a:ext>
            </a:extLst>
          </p:cNvPr>
          <p:cNvSpPr>
            <a:spLocks noGrp="1"/>
          </p:cNvSpPr>
          <p:nvPr>
            <p:ph type="sldNum" sz="quarter" idx="5"/>
          </p:nvPr>
        </p:nvSpPr>
        <p:spPr/>
        <p:txBody>
          <a:bodyPr/>
          <a:lstStyle/>
          <a:p>
            <a:fld id="{0CB96785-EAAC-4B26-B9D0-23D79B732FCF}" type="slidenum">
              <a:rPr lang="en-US" smtClean="0"/>
              <a:t>8</a:t>
            </a:fld>
            <a:endParaRPr lang="en-US"/>
          </a:p>
        </p:txBody>
      </p:sp>
    </p:spTree>
    <p:extLst>
      <p:ext uri="{BB962C8B-B14F-4D97-AF65-F5344CB8AC3E}">
        <p14:creationId xmlns:p14="http://schemas.microsoft.com/office/powerpoint/2010/main" val="338249902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89262-CC2C-D53A-EBB0-C4EE97EFB9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31AA5A-E87D-99B2-4738-218E5650F2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AF7F85-B60A-42FC-ED28-62311527022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 </a:t>
            </a:r>
          </a:p>
          <a:p>
            <a:endParaRPr lang="en-US"/>
          </a:p>
        </p:txBody>
      </p:sp>
      <p:sp>
        <p:nvSpPr>
          <p:cNvPr id="4" name="Slide Number Placeholder 3">
            <a:extLst>
              <a:ext uri="{FF2B5EF4-FFF2-40B4-BE49-F238E27FC236}">
                <a16:creationId xmlns:a16="http://schemas.microsoft.com/office/drawing/2014/main" id="{4805F8A9-E85B-FBA0-E10F-904BE0C5C5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B96785-EAAC-4B26-B9D0-23D79B732FC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0552385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a:t>
            </a:r>
          </a:p>
        </p:txBody>
      </p:sp>
      <p:sp>
        <p:nvSpPr>
          <p:cNvPr id="4" name="Slide Number Placeholder 3"/>
          <p:cNvSpPr>
            <a:spLocks noGrp="1"/>
          </p:cNvSpPr>
          <p:nvPr>
            <p:ph type="sldNum" sz="quarter" idx="5"/>
          </p:nvPr>
        </p:nvSpPr>
        <p:spPr/>
        <p:txBody>
          <a:bodyPr/>
          <a:lstStyle/>
          <a:p>
            <a:fld id="{0CB96785-EAAC-4B26-B9D0-23D79B732FCF}" type="slidenum">
              <a:rPr lang="en-US" smtClean="0"/>
              <a:t>73</a:t>
            </a:fld>
            <a:endParaRPr lang="en-US"/>
          </a:p>
        </p:txBody>
      </p:sp>
    </p:spTree>
    <p:extLst>
      <p:ext uri="{BB962C8B-B14F-4D97-AF65-F5344CB8AC3E}">
        <p14:creationId xmlns:p14="http://schemas.microsoft.com/office/powerpoint/2010/main" val="28006876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855B0-900C-926F-42DF-F54C4E5D83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C4A6DA-2524-9D4B-53FC-114F4C3C12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C9156C-DF6C-4FF6-C316-8EC397DE75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 working FT</a:t>
            </a:r>
          </a:p>
        </p:txBody>
      </p:sp>
      <p:sp>
        <p:nvSpPr>
          <p:cNvPr id="4" name="Slide Number Placeholder 3">
            <a:extLst>
              <a:ext uri="{FF2B5EF4-FFF2-40B4-BE49-F238E27FC236}">
                <a16:creationId xmlns:a16="http://schemas.microsoft.com/office/drawing/2014/main" id="{B20D0BCD-71DB-22CC-761B-9D30E01E4100}"/>
              </a:ext>
            </a:extLst>
          </p:cNvPr>
          <p:cNvSpPr>
            <a:spLocks noGrp="1"/>
          </p:cNvSpPr>
          <p:nvPr>
            <p:ph type="sldNum" sz="quarter" idx="5"/>
          </p:nvPr>
        </p:nvSpPr>
        <p:spPr/>
        <p:txBody>
          <a:bodyPr/>
          <a:lstStyle/>
          <a:p>
            <a:fld id="{0CB96785-EAAC-4B26-B9D0-23D79B732FCF}" type="slidenum">
              <a:rPr lang="en-US" smtClean="0"/>
              <a:t>74</a:t>
            </a:fld>
            <a:endParaRPr lang="en-US"/>
          </a:p>
        </p:txBody>
      </p:sp>
    </p:spTree>
    <p:extLst>
      <p:ext uri="{BB962C8B-B14F-4D97-AF65-F5344CB8AC3E}">
        <p14:creationId xmlns:p14="http://schemas.microsoft.com/office/powerpoint/2010/main" val="41625636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 ALL HBS ALUMNI</a:t>
            </a:r>
          </a:p>
        </p:txBody>
      </p:sp>
      <p:sp>
        <p:nvSpPr>
          <p:cNvPr id="4" name="Slide Number Placeholder 3"/>
          <p:cNvSpPr>
            <a:spLocks noGrp="1"/>
          </p:cNvSpPr>
          <p:nvPr>
            <p:ph type="sldNum" sz="quarter" idx="5"/>
          </p:nvPr>
        </p:nvSpPr>
        <p:spPr/>
        <p:txBody>
          <a:bodyPr/>
          <a:lstStyle/>
          <a:p>
            <a:fld id="{0CB96785-EAAC-4B26-B9D0-23D79B732FCF}" type="slidenum">
              <a:rPr lang="en-US" smtClean="0"/>
              <a:t>75</a:t>
            </a:fld>
            <a:endParaRPr lang="en-US"/>
          </a:p>
        </p:txBody>
      </p:sp>
    </p:spTree>
    <p:extLst>
      <p:ext uri="{BB962C8B-B14F-4D97-AF65-F5344CB8AC3E}">
        <p14:creationId xmlns:p14="http://schemas.microsoft.com/office/powerpoint/2010/main" val="62783670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a:t>
            </a:r>
          </a:p>
        </p:txBody>
      </p:sp>
      <p:sp>
        <p:nvSpPr>
          <p:cNvPr id="4" name="Slide Number Placeholder 3"/>
          <p:cNvSpPr>
            <a:spLocks noGrp="1"/>
          </p:cNvSpPr>
          <p:nvPr>
            <p:ph type="sldNum" sz="quarter" idx="5"/>
          </p:nvPr>
        </p:nvSpPr>
        <p:spPr/>
        <p:txBody>
          <a:bodyPr/>
          <a:lstStyle/>
          <a:p>
            <a:fld id="{0CB96785-EAAC-4B26-B9D0-23D79B732FCF}" type="slidenum">
              <a:rPr lang="en-US" smtClean="0"/>
              <a:t>76</a:t>
            </a:fld>
            <a:endParaRPr lang="en-US"/>
          </a:p>
        </p:txBody>
      </p:sp>
    </p:spTree>
    <p:extLst>
      <p:ext uri="{BB962C8B-B14F-4D97-AF65-F5344CB8AC3E}">
        <p14:creationId xmlns:p14="http://schemas.microsoft.com/office/powerpoint/2010/main" val="315077889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C1FD1-68AB-80C1-9FB3-3ECB78AC87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9022DD-BA96-F8D9-86FF-DD9706FFAA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BA1FB5-ED19-C8F0-99DB-0FCB5BE9936F}"/>
              </a:ext>
            </a:extLst>
          </p:cNvPr>
          <p:cNvSpPr>
            <a:spLocks noGrp="1"/>
          </p:cNvSpPr>
          <p:nvPr>
            <p:ph type="body" idx="1"/>
          </p:nvPr>
        </p:nvSpPr>
        <p:spPr/>
        <p:txBody>
          <a:bodyPr/>
          <a:lstStyle/>
          <a:p>
            <a:pPr defTabSz="931774">
              <a:defRPr/>
            </a:pPr>
            <a:r>
              <a:rPr lang="en-US" dirty="0"/>
              <a:t>Data: ALL HBS ALUMNI working FT, based on old </a:t>
            </a:r>
            <a:r>
              <a:rPr lang="en-US" dirty="0" err="1"/>
              <a:t>calculttion</a:t>
            </a:r>
            <a:r>
              <a:rPr lang="en-US" dirty="0"/>
              <a:t> (need to update)</a:t>
            </a:r>
          </a:p>
        </p:txBody>
      </p:sp>
      <p:sp>
        <p:nvSpPr>
          <p:cNvPr id="4" name="Slide Number Placeholder 3">
            <a:extLst>
              <a:ext uri="{FF2B5EF4-FFF2-40B4-BE49-F238E27FC236}">
                <a16:creationId xmlns:a16="http://schemas.microsoft.com/office/drawing/2014/main" id="{0D25C9C8-F914-2C44-DB42-25A4B6F8DD37}"/>
              </a:ext>
            </a:extLst>
          </p:cNvPr>
          <p:cNvSpPr>
            <a:spLocks noGrp="1"/>
          </p:cNvSpPr>
          <p:nvPr>
            <p:ph type="sldNum" sz="quarter" idx="5"/>
          </p:nvPr>
        </p:nvSpPr>
        <p:spPr/>
        <p:txBody>
          <a:bodyPr/>
          <a:lstStyle/>
          <a:p>
            <a:fld id="{0CB96785-EAAC-4B26-B9D0-23D79B732FCF}" type="slidenum">
              <a:rPr lang="en-US" smtClean="0"/>
              <a:t>77</a:t>
            </a:fld>
            <a:endParaRPr lang="en-US"/>
          </a:p>
        </p:txBody>
      </p:sp>
    </p:spTree>
    <p:extLst>
      <p:ext uri="{BB962C8B-B14F-4D97-AF65-F5344CB8AC3E}">
        <p14:creationId xmlns:p14="http://schemas.microsoft.com/office/powerpoint/2010/main" val="59184646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248A0-852D-ABB2-082D-CD79615A57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B336E-F7D9-6635-BD60-E03601BDB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D3D9F-0000-AC38-0564-4D0BFE3EB278}"/>
              </a:ext>
            </a:extLst>
          </p:cNvPr>
          <p:cNvSpPr>
            <a:spLocks noGrp="1"/>
          </p:cNvSpPr>
          <p:nvPr>
            <p:ph type="body" idx="1"/>
          </p:nvPr>
        </p:nvSpPr>
        <p:spPr/>
        <p:txBody>
          <a:bodyPr/>
          <a:lstStyle/>
          <a:p>
            <a:pPr defTabSz="931774">
              <a:defRPr/>
            </a:pPr>
            <a:r>
              <a:rPr lang="en-US" dirty="0"/>
              <a:t>Data: ALL HBS ALUMNI working FT, (need to update)</a:t>
            </a:r>
          </a:p>
        </p:txBody>
      </p:sp>
      <p:sp>
        <p:nvSpPr>
          <p:cNvPr id="4" name="Slide Number Placeholder 3">
            <a:extLst>
              <a:ext uri="{FF2B5EF4-FFF2-40B4-BE49-F238E27FC236}">
                <a16:creationId xmlns:a16="http://schemas.microsoft.com/office/drawing/2014/main" id="{C3BBB1B2-7D57-9918-7055-FC311C566AC5}"/>
              </a:ext>
            </a:extLst>
          </p:cNvPr>
          <p:cNvSpPr>
            <a:spLocks noGrp="1"/>
          </p:cNvSpPr>
          <p:nvPr>
            <p:ph type="sldNum" sz="quarter" idx="5"/>
          </p:nvPr>
        </p:nvSpPr>
        <p:spPr/>
        <p:txBody>
          <a:bodyPr/>
          <a:lstStyle/>
          <a:p>
            <a:fld id="{0CB96785-EAAC-4B26-B9D0-23D79B732FCF}" type="slidenum">
              <a:rPr lang="en-US" smtClean="0"/>
              <a:t>78</a:t>
            </a:fld>
            <a:endParaRPr lang="en-US"/>
          </a:p>
        </p:txBody>
      </p:sp>
    </p:spTree>
    <p:extLst>
      <p:ext uri="{BB962C8B-B14F-4D97-AF65-F5344CB8AC3E}">
        <p14:creationId xmlns:p14="http://schemas.microsoft.com/office/powerpoint/2010/main" val="24358759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6C225-182B-D95F-29CC-681B96A94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CE8A23-53D8-B18E-A4E4-E17118CD7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3F32A3-C5F2-C533-8230-46B1D7D5985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HBS Men and women 10+ reunion working 40+ hours</a:t>
            </a:r>
          </a:p>
          <a:p>
            <a:endParaRPr lang="en-US" dirty="0"/>
          </a:p>
        </p:txBody>
      </p:sp>
      <p:sp>
        <p:nvSpPr>
          <p:cNvPr id="4" name="Slide Number Placeholder 3">
            <a:extLst>
              <a:ext uri="{FF2B5EF4-FFF2-40B4-BE49-F238E27FC236}">
                <a16:creationId xmlns:a16="http://schemas.microsoft.com/office/drawing/2014/main" id="{F8EE64A6-FED9-9698-3D79-F03D33904D7D}"/>
              </a:ext>
            </a:extLst>
          </p:cNvPr>
          <p:cNvSpPr>
            <a:spLocks noGrp="1"/>
          </p:cNvSpPr>
          <p:nvPr>
            <p:ph type="sldNum" sz="quarter" idx="5"/>
          </p:nvPr>
        </p:nvSpPr>
        <p:spPr/>
        <p:txBody>
          <a:bodyPr/>
          <a:lstStyle/>
          <a:p>
            <a:fld id="{0CB96785-EAAC-4B26-B9D0-23D79B732FCF}" type="slidenum">
              <a:rPr lang="en-US" smtClean="0"/>
              <a:t>79</a:t>
            </a:fld>
            <a:endParaRPr lang="en-US"/>
          </a:p>
        </p:txBody>
      </p:sp>
    </p:spTree>
    <p:extLst>
      <p:ext uri="{BB962C8B-B14F-4D97-AF65-F5344CB8AC3E}">
        <p14:creationId xmlns:p14="http://schemas.microsoft.com/office/powerpoint/2010/main" val="280662167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 </a:t>
            </a:r>
          </a:p>
        </p:txBody>
      </p:sp>
      <p:sp>
        <p:nvSpPr>
          <p:cNvPr id="4" name="Slide Number Placeholder 3"/>
          <p:cNvSpPr>
            <a:spLocks noGrp="1"/>
          </p:cNvSpPr>
          <p:nvPr>
            <p:ph type="sldNum" sz="quarter" idx="5"/>
          </p:nvPr>
        </p:nvSpPr>
        <p:spPr/>
        <p:txBody>
          <a:bodyPr/>
          <a:lstStyle/>
          <a:p>
            <a:fld id="{0CB96785-EAAC-4B26-B9D0-23D79B732FCF}" type="slidenum">
              <a:rPr lang="en-US" smtClean="0"/>
              <a:t>80</a:t>
            </a:fld>
            <a:endParaRPr lang="en-US"/>
          </a:p>
        </p:txBody>
      </p:sp>
    </p:spTree>
    <p:extLst>
      <p:ext uri="{BB962C8B-B14F-4D97-AF65-F5344CB8AC3E}">
        <p14:creationId xmlns:p14="http://schemas.microsoft.com/office/powerpoint/2010/main" val="12678146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5D860-AE48-8139-6D15-49C5F751B3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9A2803-44F4-3CE6-4B4D-BD16944E9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0167FA-CD9D-D782-8261-2EF922A03A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7AD61ED-8B60-1715-0AFA-2948DF116FCB}"/>
              </a:ext>
            </a:extLst>
          </p:cNvPr>
          <p:cNvSpPr>
            <a:spLocks noGrp="1"/>
          </p:cNvSpPr>
          <p:nvPr>
            <p:ph type="sldNum" sz="quarter" idx="5"/>
          </p:nvPr>
        </p:nvSpPr>
        <p:spPr/>
        <p:txBody>
          <a:bodyPr/>
          <a:lstStyle/>
          <a:p>
            <a:fld id="{0CB96785-EAAC-4B26-B9D0-23D79B732FCF}" type="slidenum">
              <a:rPr lang="en-US" smtClean="0"/>
              <a:t>81</a:t>
            </a:fld>
            <a:endParaRPr lang="en-US"/>
          </a:p>
        </p:txBody>
      </p:sp>
    </p:spTree>
    <p:extLst>
      <p:ext uri="{BB962C8B-B14F-4D97-AF65-F5344CB8AC3E}">
        <p14:creationId xmlns:p14="http://schemas.microsoft.com/office/powerpoint/2010/main" val="385452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DAC62-5D8A-D58A-19F2-BBD86EF260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EB2CA5-55BA-42A8-A5F7-D3C1DA3A1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FC33A-EAE0-BCA5-575B-B47AA322C7DF}"/>
              </a:ext>
            </a:extLst>
          </p:cNvPr>
          <p:cNvSpPr>
            <a:spLocks noGrp="1"/>
          </p:cNvSpPr>
          <p:nvPr>
            <p:ph type="body" idx="1"/>
          </p:nvPr>
        </p:nvSpPr>
        <p:spPr/>
        <p:txBody>
          <a:bodyPr/>
          <a:lstStyle/>
          <a:p>
            <a:pPr defTabSz="931774">
              <a:defRPr/>
            </a:pPr>
            <a:r>
              <a:rPr lang="en-US" err="1"/>
              <a:t>Xilio</a:t>
            </a:r>
            <a:r>
              <a:rPr lang="en-US"/>
              <a:t> + HBS</a:t>
            </a:r>
          </a:p>
          <a:p>
            <a:endParaRPr lang="en-US"/>
          </a:p>
        </p:txBody>
      </p:sp>
      <p:sp>
        <p:nvSpPr>
          <p:cNvPr id="4" name="Slide Number Placeholder 3">
            <a:extLst>
              <a:ext uri="{FF2B5EF4-FFF2-40B4-BE49-F238E27FC236}">
                <a16:creationId xmlns:a16="http://schemas.microsoft.com/office/drawing/2014/main" id="{619A6C83-38F9-3446-C5A4-3641A0D4B116}"/>
              </a:ext>
            </a:extLst>
          </p:cNvPr>
          <p:cNvSpPr>
            <a:spLocks noGrp="1"/>
          </p:cNvSpPr>
          <p:nvPr>
            <p:ph type="sldNum" sz="quarter" idx="5"/>
          </p:nvPr>
        </p:nvSpPr>
        <p:spPr/>
        <p:txBody>
          <a:bodyPr/>
          <a:lstStyle/>
          <a:p>
            <a:fld id="{0CB96785-EAAC-4B26-B9D0-23D79B732FCF}" type="slidenum">
              <a:rPr lang="en-US" smtClean="0"/>
              <a:t>9</a:t>
            </a:fld>
            <a:endParaRPr lang="en-US"/>
          </a:p>
        </p:txBody>
      </p:sp>
    </p:spTree>
    <p:extLst>
      <p:ext uri="{BB962C8B-B14F-4D97-AF65-F5344CB8AC3E}">
        <p14:creationId xmlns:p14="http://schemas.microsoft.com/office/powerpoint/2010/main" val="399196623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7813-32BE-7690-36F4-039C85F65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6D75D-0588-16FE-957F-C6717F5DAF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C241FA-4BF7-3A28-C64F-1F4381F41B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F7773C-6102-30EC-ECFC-5DD3F36EE36A}"/>
              </a:ext>
            </a:extLst>
          </p:cNvPr>
          <p:cNvSpPr>
            <a:spLocks noGrp="1"/>
          </p:cNvSpPr>
          <p:nvPr>
            <p:ph type="sldNum" sz="quarter" idx="5"/>
          </p:nvPr>
        </p:nvSpPr>
        <p:spPr/>
        <p:txBody>
          <a:bodyPr/>
          <a:lstStyle/>
          <a:p>
            <a:fld id="{0CB96785-EAAC-4B26-B9D0-23D79B732FCF}" type="slidenum">
              <a:rPr lang="en-US" smtClean="0"/>
              <a:t>82</a:t>
            </a:fld>
            <a:endParaRPr lang="en-US"/>
          </a:p>
        </p:txBody>
      </p:sp>
    </p:spTree>
    <p:extLst>
      <p:ext uri="{BB962C8B-B14F-4D97-AF65-F5344CB8AC3E}">
        <p14:creationId xmlns:p14="http://schemas.microsoft.com/office/powerpoint/2010/main" val="8770939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D7B47-823F-BEAB-22C0-1CCEF6D96F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B3BF0-D9CB-5FD8-59E4-661B6D9B56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A5BB93-FA64-0582-8672-A103F4E78B22}"/>
              </a:ext>
            </a:extLst>
          </p:cNvPr>
          <p:cNvSpPr>
            <a:spLocks noGrp="1"/>
          </p:cNvSpPr>
          <p:nvPr>
            <p:ph type="body" idx="1"/>
          </p:nvPr>
        </p:nvSpPr>
        <p:spPr/>
        <p:txBody>
          <a:bodyPr/>
          <a:lstStyle/>
          <a:p>
            <a:r>
              <a:rPr lang="en-US"/>
              <a:t>Data: All pillar; HBS Women and Men working 40+ hours, 10+ reunion</a:t>
            </a:r>
          </a:p>
          <a:p>
            <a:endParaRPr lang="en-US"/>
          </a:p>
        </p:txBody>
      </p:sp>
      <p:sp>
        <p:nvSpPr>
          <p:cNvPr id="4" name="Slide Number Placeholder 3">
            <a:extLst>
              <a:ext uri="{FF2B5EF4-FFF2-40B4-BE49-F238E27FC236}">
                <a16:creationId xmlns:a16="http://schemas.microsoft.com/office/drawing/2014/main" id="{8E43C402-757E-0199-AF49-452AD11C0226}"/>
              </a:ext>
            </a:extLst>
          </p:cNvPr>
          <p:cNvSpPr>
            <a:spLocks noGrp="1"/>
          </p:cNvSpPr>
          <p:nvPr>
            <p:ph type="sldNum" sz="quarter" idx="5"/>
          </p:nvPr>
        </p:nvSpPr>
        <p:spPr/>
        <p:txBody>
          <a:bodyPr/>
          <a:lstStyle/>
          <a:p>
            <a:fld id="{0CB96785-EAAC-4B26-B9D0-23D79B732FCF}" type="slidenum">
              <a:rPr lang="en-US" smtClean="0"/>
              <a:t>83</a:t>
            </a:fld>
            <a:endParaRPr lang="en-US"/>
          </a:p>
        </p:txBody>
      </p:sp>
    </p:spTree>
    <p:extLst>
      <p:ext uri="{BB962C8B-B14F-4D97-AF65-F5344CB8AC3E}">
        <p14:creationId xmlns:p14="http://schemas.microsoft.com/office/powerpoint/2010/main" val="385063453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3FDF0-12C6-B856-B888-9C15A46290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F55130-BA0F-681B-F090-08821761A3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43D5D1-97ED-1B44-B4F5-FAE4CCCA06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 working FT</a:t>
            </a:r>
          </a:p>
          <a:p>
            <a:endParaRPr lang="en-US"/>
          </a:p>
        </p:txBody>
      </p:sp>
      <p:sp>
        <p:nvSpPr>
          <p:cNvPr id="4" name="Slide Number Placeholder 3">
            <a:extLst>
              <a:ext uri="{FF2B5EF4-FFF2-40B4-BE49-F238E27FC236}">
                <a16:creationId xmlns:a16="http://schemas.microsoft.com/office/drawing/2014/main" id="{D68AE582-4E69-A0ED-240C-D2421F5A18FC}"/>
              </a:ext>
            </a:extLst>
          </p:cNvPr>
          <p:cNvSpPr>
            <a:spLocks noGrp="1"/>
          </p:cNvSpPr>
          <p:nvPr>
            <p:ph type="sldNum" sz="quarter" idx="5"/>
          </p:nvPr>
        </p:nvSpPr>
        <p:spPr/>
        <p:txBody>
          <a:bodyPr/>
          <a:lstStyle/>
          <a:p>
            <a:fld id="{0CB96785-EAAC-4B26-B9D0-23D79B732FCF}" type="slidenum">
              <a:rPr lang="en-US" smtClean="0"/>
              <a:t>84</a:t>
            </a:fld>
            <a:endParaRPr lang="en-US"/>
          </a:p>
        </p:txBody>
      </p:sp>
    </p:spTree>
    <p:extLst>
      <p:ext uri="{BB962C8B-B14F-4D97-AF65-F5344CB8AC3E}">
        <p14:creationId xmlns:p14="http://schemas.microsoft.com/office/powerpoint/2010/main" val="31518853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6B06E-69E7-CDAF-418C-6039771FD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F77EB1-A5EB-CB0E-6897-100FA13AA0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CA9935-E472-EF6A-3E4C-D07471E239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Data: ALL HBS ALUMNI working FT</a:t>
            </a:r>
          </a:p>
          <a:p>
            <a:endParaRPr lang="en-US"/>
          </a:p>
        </p:txBody>
      </p:sp>
      <p:sp>
        <p:nvSpPr>
          <p:cNvPr id="4" name="Slide Number Placeholder 3">
            <a:extLst>
              <a:ext uri="{FF2B5EF4-FFF2-40B4-BE49-F238E27FC236}">
                <a16:creationId xmlns:a16="http://schemas.microsoft.com/office/drawing/2014/main" id="{5BDEF1B1-7280-AAD4-6A7B-435CB253C55C}"/>
              </a:ext>
            </a:extLst>
          </p:cNvPr>
          <p:cNvSpPr>
            <a:spLocks noGrp="1"/>
          </p:cNvSpPr>
          <p:nvPr>
            <p:ph type="sldNum" sz="quarter" idx="5"/>
          </p:nvPr>
        </p:nvSpPr>
        <p:spPr/>
        <p:txBody>
          <a:bodyPr/>
          <a:lstStyle/>
          <a:p>
            <a:fld id="{0CB96785-EAAC-4B26-B9D0-23D79B732FCF}" type="slidenum">
              <a:rPr lang="en-US" smtClean="0"/>
              <a:t>85</a:t>
            </a:fld>
            <a:endParaRPr lang="en-US"/>
          </a:p>
        </p:txBody>
      </p:sp>
    </p:spTree>
    <p:extLst>
      <p:ext uri="{BB962C8B-B14F-4D97-AF65-F5344CB8AC3E}">
        <p14:creationId xmlns:p14="http://schemas.microsoft.com/office/powerpoint/2010/main" val="204224860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Updated</a:t>
            </a:r>
          </a:p>
          <a:p>
            <a:endParaRPr lang="en-US"/>
          </a:p>
          <a:p>
            <a:r>
              <a:rPr lang="en-US"/>
              <a:t>This shows family hours OUTSIDE OF work</a:t>
            </a:r>
          </a:p>
          <a:p>
            <a:endParaRPr lang="en-US"/>
          </a:p>
          <a:p>
            <a:r>
              <a:rPr lang="en-US"/>
              <a:t>A third major finding is about time alone… </a:t>
            </a:r>
          </a:p>
        </p:txBody>
      </p:sp>
      <p:sp>
        <p:nvSpPr>
          <p:cNvPr id="4" name="Slide Number Placeholder 3"/>
          <p:cNvSpPr>
            <a:spLocks noGrp="1"/>
          </p:cNvSpPr>
          <p:nvPr>
            <p:ph type="sldNum" sz="quarter" idx="5"/>
          </p:nvPr>
        </p:nvSpPr>
        <p:spPr/>
        <p:txBody>
          <a:bodyPr/>
          <a:lstStyle/>
          <a:p>
            <a:fld id="{434FFDBC-F205-4BDE-9D52-08F92AEB3104}" type="slidenum">
              <a:rPr lang="en-GB" smtClean="0"/>
              <a:t>86</a:t>
            </a:fld>
            <a:endParaRPr lang="en-GB"/>
          </a:p>
        </p:txBody>
      </p:sp>
    </p:spTree>
    <p:extLst>
      <p:ext uri="{BB962C8B-B14F-4D97-AF65-F5344CB8AC3E}">
        <p14:creationId xmlns:p14="http://schemas.microsoft.com/office/powerpoint/2010/main" val="291087039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Updated</a:t>
            </a:r>
          </a:p>
          <a:p>
            <a:endParaRPr lang="en-US"/>
          </a:p>
        </p:txBody>
      </p:sp>
      <p:sp>
        <p:nvSpPr>
          <p:cNvPr id="4" name="Slide Number Placeholder 3"/>
          <p:cNvSpPr>
            <a:spLocks noGrp="1"/>
          </p:cNvSpPr>
          <p:nvPr>
            <p:ph type="sldNum" sz="quarter" idx="5"/>
          </p:nvPr>
        </p:nvSpPr>
        <p:spPr/>
        <p:txBody>
          <a:bodyPr/>
          <a:lstStyle/>
          <a:p>
            <a:fld id="{434FFDBC-F205-4BDE-9D52-08F92AEB3104}" type="slidenum">
              <a:rPr lang="en-GB" smtClean="0"/>
              <a:t>87</a:t>
            </a:fld>
            <a:endParaRPr lang="en-GB"/>
          </a:p>
        </p:txBody>
      </p:sp>
    </p:spTree>
    <p:extLst>
      <p:ext uri="{BB962C8B-B14F-4D97-AF65-F5344CB8AC3E}">
        <p14:creationId xmlns:p14="http://schemas.microsoft.com/office/powerpoint/2010/main" val="2304109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3F09-DB5E-513F-5BEC-C587791130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4604F6-1609-F2F5-C7D2-3A9B7658B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D56E0E-DBBC-E4F9-49FC-92FF06FAE81B}"/>
              </a:ext>
            </a:extLst>
          </p:cNvPr>
          <p:cNvSpPr>
            <a:spLocks noGrp="1"/>
          </p:cNvSpPr>
          <p:nvPr>
            <p:ph type="body" idx="1"/>
          </p:nvPr>
        </p:nvSpPr>
        <p:spPr/>
        <p:txBody>
          <a:bodyPr/>
          <a:lstStyle/>
          <a:p>
            <a:pPr defTabSz="931774">
              <a:defRPr/>
            </a:pPr>
            <a:r>
              <a:rPr lang="en-US" err="1"/>
              <a:t>Xilio</a:t>
            </a:r>
            <a:r>
              <a:rPr lang="en-US"/>
              <a:t> + HBS</a:t>
            </a:r>
          </a:p>
          <a:p>
            <a:endParaRPr lang="en-US"/>
          </a:p>
        </p:txBody>
      </p:sp>
      <p:sp>
        <p:nvSpPr>
          <p:cNvPr id="4" name="Slide Number Placeholder 3">
            <a:extLst>
              <a:ext uri="{FF2B5EF4-FFF2-40B4-BE49-F238E27FC236}">
                <a16:creationId xmlns:a16="http://schemas.microsoft.com/office/drawing/2014/main" id="{838AE213-3336-9639-88A5-AFD0D20EF667}"/>
              </a:ext>
            </a:extLst>
          </p:cNvPr>
          <p:cNvSpPr>
            <a:spLocks noGrp="1"/>
          </p:cNvSpPr>
          <p:nvPr>
            <p:ph type="sldNum" sz="quarter" idx="5"/>
          </p:nvPr>
        </p:nvSpPr>
        <p:spPr/>
        <p:txBody>
          <a:bodyPr/>
          <a:lstStyle/>
          <a:p>
            <a:fld id="{0CB96785-EAAC-4B26-B9D0-23D79B732FCF}" type="slidenum">
              <a:rPr lang="en-US" smtClean="0"/>
              <a:t>10</a:t>
            </a:fld>
            <a:endParaRPr lang="en-US"/>
          </a:p>
        </p:txBody>
      </p:sp>
    </p:spTree>
    <p:extLst>
      <p:ext uri="{BB962C8B-B14F-4D97-AF65-F5344CB8AC3E}">
        <p14:creationId xmlns:p14="http://schemas.microsoft.com/office/powerpoint/2010/main" val="338249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005880"/>
        </a:solid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19AFEB31-3E8E-1967-105D-B99AB1485EDA}"/>
              </a:ext>
            </a:extLst>
          </p:cNvPr>
          <p:cNvSpPr>
            <a:spLocks noGrp="1"/>
          </p:cNvSpPr>
          <p:nvPr>
            <p:ph type="title"/>
          </p:nvPr>
        </p:nvSpPr>
        <p:spPr>
          <a:xfrm>
            <a:off x="838200" y="365125"/>
            <a:ext cx="10515600" cy="914400"/>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3265122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01AB-BC1C-989B-411C-F86217237DCF}"/>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7F18E9-2E8D-B837-B156-346BFBDDD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E0542F-7FA4-FAB3-F0EE-734ECD140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69AA2-B7C4-6999-0341-A9A2A32BBC12}"/>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6" name="Footer Placeholder 5">
            <a:extLst>
              <a:ext uri="{FF2B5EF4-FFF2-40B4-BE49-F238E27FC236}">
                <a16:creationId xmlns:a16="http://schemas.microsoft.com/office/drawing/2014/main" id="{C1EE285C-9EDD-D0B3-C1BD-83E72F0981C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34884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28340-CD86-0E48-118C-6E07B95AE5D6}"/>
              </a:ext>
            </a:extLst>
          </p:cNvPr>
          <p:cNvSpPr>
            <a:spLocks noGrp="1"/>
          </p:cNvSpPr>
          <p:nvPr>
            <p:ph type="title"/>
          </p:nvPr>
        </p:nvSpPr>
        <p:spPr>
          <a:xfrm>
            <a:off x="304800" y="136525"/>
            <a:ext cx="10515600" cy="914400"/>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EAB1F-8F96-6924-9936-7626C0305F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B6E25-45B4-21E3-7FFB-489A9399BADF}"/>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5" name="Footer Placeholder 4">
            <a:extLst>
              <a:ext uri="{FF2B5EF4-FFF2-40B4-BE49-F238E27FC236}">
                <a16:creationId xmlns:a16="http://schemas.microsoft.com/office/drawing/2014/main" id="{505D668A-F431-1D25-8B22-FBC4BBFBC753}"/>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700839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D82691-B5A4-BADE-4E55-F29053CB029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5A4EE6-8F8B-5301-3407-F8F1A6BA0B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E04C19-71DC-D55A-C2A7-3563EBB984E5}"/>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5" name="Footer Placeholder 4">
            <a:extLst>
              <a:ext uri="{FF2B5EF4-FFF2-40B4-BE49-F238E27FC236}">
                <a16:creationId xmlns:a16="http://schemas.microsoft.com/office/drawing/2014/main" id="{B88BE95F-8B9A-0310-BD7F-A7317B486590}"/>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49839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FA8425-C471-4094-B1CE-88C30413CB16}"/>
              </a:ext>
            </a:extLst>
          </p:cNvPr>
          <p:cNvSpPr>
            <a:spLocks noGrp="1"/>
          </p:cNvSpPr>
          <p:nvPr>
            <p:ph type="sldNum" sz="quarter" idx="12"/>
          </p:nvPr>
        </p:nvSpPr>
        <p:spPr>
          <a:xfrm>
            <a:off x="11471271" y="6493510"/>
            <a:ext cx="360364" cy="365124"/>
          </a:xfrm>
        </p:spPr>
        <p:txBody>
          <a:bodyPr lIns="0" tIns="0" rIns="0" bIns="0"/>
          <a:lstStyle>
            <a:lvl1pPr algn="r">
              <a:defRPr>
                <a:solidFill>
                  <a:schemeClr val="tx1"/>
                </a:solidFill>
              </a:defRPr>
            </a:lvl1pPr>
          </a:lstStyle>
          <a:p>
            <a:fld id="{0253CDF2-F7F9-43E0-87CB-D85F6EEB53D6}" type="slidenum">
              <a:rPr lang="en-GB" smtClean="0"/>
              <a:pPr/>
              <a:t>‹#›</a:t>
            </a:fld>
            <a:endParaRPr lang="en-GB"/>
          </a:p>
        </p:txBody>
      </p:sp>
      <p:sp>
        <p:nvSpPr>
          <p:cNvPr id="7" name="Title 6">
            <a:extLst>
              <a:ext uri="{FF2B5EF4-FFF2-40B4-BE49-F238E27FC236}">
                <a16:creationId xmlns:a16="http://schemas.microsoft.com/office/drawing/2014/main" id="{8C9C2800-F12D-4E10-A82D-44FDABB0E3F1}"/>
              </a:ext>
            </a:extLst>
          </p:cNvPr>
          <p:cNvSpPr>
            <a:spLocks noGrp="1"/>
          </p:cNvSpPr>
          <p:nvPr>
            <p:ph type="title" hasCustomPrompt="1"/>
          </p:nvPr>
        </p:nvSpPr>
        <p:spPr>
          <a:xfrm>
            <a:off x="334962" y="289379"/>
            <a:ext cx="11483975" cy="725714"/>
          </a:xfrm>
        </p:spPr>
        <p:txBody>
          <a:bodyPr tIns="0" rIns="0" bIns="0" anchor="b" anchorCtr="0"/>
          <a:lstStyle>
            <a:lvl1pPr>
              <a:defRPr sz="3600" b="1">
                <a:solidFill>
                  <a:schemeClr val="tx1"/>
                </a:solidFill>
              </a:defRPr>
            </a:lvl1pPr>
          </a:lstStyle>
          <a:p>
            <a:r>
              <a:rPr lang="en-US"/>
              <a:t>CLICK TO EDIT MASTER TITLE STYLE</a:t>
            </a:r>
            <a:endParaRPr lang="en-GB"/>
          </a:p>
        </p:txBody>
      </p:sp>
      <p:pic>
        <p:nvPicPr>
          <p:cNvPr id="8" name="Picture 7" descr="hbs_lockupB_condensed_1C_k.eps">
            <a:extLst>
              <a:ext uri="{FF2B5EF4-FFF2-40B4-BE49-F238E27FC236}">
                <a16:creationId xmlns:a16="http://schemas.microsoft.com/office/drawing/2014/main" id="{641ECC82-E464-E3A8-E68C-E218F44DB18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3850" y="6555598"/>
            <a:ext cx="1744131" cy="234457"/>
          </a:xfrm>
          <a:prstGeom prst="rect">
            <a:avLst/>
          </a:prstGeom>
        </p:spPr>
      </p:pic>
      <p:cxnSp>
        <p:nvCxnSpPr>
          <p:cNvPr id="9" name="Straight Connector 8">
            <a:extLst>
              <a:ext uri="{FF2B5EF4-FFF2-40B4-BE49-F238E27FC236}">
                <a16:creationId xmlns:a16="http://schemas.microsoft.com/office/drawing/2014/main" id="{F19EE609-F907-2DE8-76A1-40E3BC69BF6C}"/>
              </a:ext>
            </a:extLst>
          </p:cNvPr>
          <p:cNvCxnSpPr/>
          <p:nvPr userDrawn="1"/>
        </p:nvCxnSpPr>
        <p:spPr>
          <a:xfrm>
            <a:off x="0" y="6445250"/>
            <a:ext cx="12192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B681B3A-F3C8-413D-2760-33D5B83A2494}"/>
              </a:ext>
            </a:extLst>
          </p:cNvPr>
          <p:cNvCxnSpPr/>
          <p:nvPr userDrawn="1"/>
        </p:nvCxnSpPr>
        <p:spPr>
          <a:xfrm>
            <a:off x="0" y="6469380"/>
            <a:ext cx="12192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CFF9BD0-2A12-D03B-D35A-CB5078947C46}"/>
              </a:ext>
            </a:extLst>
          </p:cNvPr>
          <p:cNvSpPr txBox="1"/>
          <p:nvPr userDrawn="1"/>
        </p:nvSpPr>
        <p:spPr>
          <a:xfrm>
            <a:off x="10085388" y="6555597"/>
            <a:ext cx="1385883" cy="215444"/>
          </a:xfrm>
          <a:prstGeom prst="rect">
            <a:avLst/>
          </a:prstGeom>
          <a:noFill/>
        </p:spPr>
        <p:txBody>
          <a:bodyPr wrap="square">
            <a:spAutoFit/>
          </a:bodyPr>
          <a:lstStyle/>
          <a:p>
            <a:r>
              <a:rPr lang="en-US" sz="800">
                <a:solidFill>
                  <a:schemeClr val="bg2">
                    <a:lumMod val="50000"/>
                  </a:schemeClr>
                </a:solidFill>
                <a:effectLst/>
                <a:ea typeface="Calibri" panose="020F0502020204030204" pitchFamily="34" charset="0"/>
              </a:rPr>
              <a:t>Copyright © Leslie Perlow</a:t>
            </a:r>
            <a:endParaRPr lang="en-GB" sz="800">
              <a:solidFill>
                <a:schemeClr val="bg2">
                  <a:lumMod val="50000"/>
                </a:schemeClr>
              </a:solidFill>
            </a:endParaRPr>
          </a:p>
        </p:txBody>
      </p:sp>
      <p:sp>
        <p:nvSpPr>
          <p:cNvPr id="12" name="Rectangle 11">
            <a:extLst>
              <a:ext uri="{FF2B5EF4-FFF2-40B4-BE49-F238E27FC236}">
                <a16:creationId xmlns:a16="http://schemas.microsoft.com/office/drawing/2014/main" id="{8DB02704-50BE-19E8-BC42-93AE79DF647B}"/>
              </a:ext>
            </a:extLst>
          </p:cNvPr>
          <p:cNvSpPr/>
          <p:nvPr userDrawn="1"/>
        </p:nvSpPr>
        <p:spPr>
          <a:xfrm>
            <a:off x="0" y="1015093"/>
            <a:ext cx="12192000" cy="5436507"/>
          </a:xfrm>
          <a:prstGeom prst="rect">
            <a:avLst/>
          </a:prstGeom>
          <a:gradFill>
            <a:gsLst>
              <a:gs pos="0">
                <a:schemeClr val="accent6">
                  <a:lumMod val="75000"/>
                </a:schemeClr>
              </a:gs>
              <a:gs pos="100000">
                <a:schemeClr val="accent4">
                  <a:lumMod val="75000"/>
                </a:schemeClr>
              </a:gs>
            </a:gsLst>
            <a:lin ang="27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algn="l" defTabSz="1219170">
              <a:buClr>
                <a:srgbClr val="000000"/>
              </a:buClr>
            </a:pPr>
            <a:endParaRPr lang="en-GB" sz="1600" kern="0">
              <a:solidFill>
                <a:schemeClr val="bg1"/>
              </a:solidFill>
              <a:cs typeface="Arial" panose="020B0604020202020204" pitchFamily="34" charset="0"/>
            </a:endParaRPr>
          </a:p>
        </p:txBody>
      </p:sp>
    </p:spTree>
    <p:extLst>
      <p:ext uri="{BB962C8B-B14F-4D97-AF65-F5344CB8AC3E}">
        <p14:creationId xmlns:p14="http://schemas.microsoft.com/office/powerpoint/2010/main" val="1696909901"/>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588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A6D4-D5B0-47B3-F2E3-6B763E3631E4}"/>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4C6E7B-CD77-9DE3-2FC0-FF56B0D4F6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6F43D7-ECA7-19E9-D968-5C8171A71D13}"/>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5" name="Footer Placeholder 4">
            <a:extLst>
              <a:ext uri="{FF2B5EF4-FFF2-40B4-BE49-F238E27FC236}">
                <a16:creationId xmlns:a16="http://schemas.microsoft.com/office/drawing/2014/main" id="{DF2038B6-C2F9-44D8-0A1B-D5BEFEF1435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00339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E098-3C3E-D936-B155-3763A8DEA6F2}"/>
              </a:ext>
            </a:extLst>
          </p:cNvPr>
          <p:cNvSpPr>
            <a:spLocks noGrp="1"/>
          </p:cNvSpPr>
          <p:nvPr>
            <p:ph type="title"/>
          </p:nvPr>
        </p:nvSpPr>
        <p:spPr>
          <a:xfrm>
            <a:off x="838200" y="365125"/>
            <a:ext cx="10515600" cy="9144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A65486F-548F-1CF6-8986-039FB40EAA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E65EA-D212-27BA-ABEF-203E7EB984BB}"/>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5" name="Footer Placeholder 4">
            <a:extLst>
              <a:ext uri="{FF2B5EF4-FFF2-40B4-BE49-F238E27FC236}">
                <a16:creationId xmlns:a16="http://schemas.microsoft.com/office/drawing/2014/main" id="{9450A724-0C72-4E97-A9E3-D45167928C7D}"/>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4345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FBC51-579D-1314-26BC-FEE00ADE7760}"/>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5F6DAF-1884-D652-103A-58BAA20775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32E61C-C478-182F-CC68-315717F64DA0}"/>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5" name="Footer Placeholder 4">
            <a:extLst>
              <a:ext uri="{FF2B5EF4-FFF2-40B4-BE49-F238E27FC236}">
                <a16:creationId xmlns:a16="http://schemas.microsoft.com/office/drawing/2014/main" id="{9060203C-5C81-B4A0-0B8C-ED53EE83E808}"/>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91758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2A7B-758D-4216-59CA-FEC85A50D890}"/>
              </a:ext>
            </a:extLst>
          </p:cNvPr>
          <p:cNvSpPr>
            <a:spLocks noGrp="1"/>
          </p:cNvSpPr>
          <p:nvPr>
            <p:ph type="title"/>
          </p:nvPr>
        </p:nvSpPr>
        <p:spPr>
          <a:xfrm>
            <a:off x="304800" y="136525"/>
            <a:ext cx="10515600" cy="914400"/>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DEAEDCF-208C-5D49-EAD9-6EF7F4DB43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CDD617-5D22-BE24-8258-E764CB8A24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C3D476-1B0E-7DAB-50C6-1CE26E852027}"/>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6" name="Footer Placeholder 5">
            <a:extLst>
              <a:ext uri="{FF2B5EF4-FFF2-40B4-BE49-F238E27FC236}">
                <a16:creationId xmlns:a16="http://schemas.microsoft.com/office/drawing/2014/main" id="{58B3A03F-5AF2-6F31-555D-D792DCFB7559}"/>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93711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B2BF-8B92-2D1B-D521-164B86580C4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BC378D6-5550-97CD-8701-4516DEDFF6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28E733-3DD2-092C-2352-7F0F18F4CE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C2F002-EC77-DDDC-DE46-B5BB2F7FBF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379ED3-3E60-854A-8795-65E9D4A59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5661EB6-8184-24A1-F0FD-ED8461BC67CB}"/>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8" name="Footer Placeholder 7">
            <a:extLst>
              <a:ext uri="{FF2B5EF4-FFF2-40B4-BE49-F238E27FC236}">
                <a16:creationId xmlns:a16="http://schemas.microsoft.com/office/drawing/2014/main" id="{DAD748A9-8667-1718-AB57-87A824579F6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939474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0CC8B-A532-73BD-1BFC-81454F9603FC}"/>
              </a:ext>
            </a:extLst>
          </p:cNvPr>
          <p:cNvSpPr>
            <a:spLocks noGrp="1"/>
          </p:cNvSpPr>
          <p:nvPr>
            <p:ph type="title"/>
          </p:nvPr>
        </p:nvSpPr>
        <p:spPr>
          <a:xfrm>
            <a:off x="304800" y="136525"/>
            <a:ext cx="10515600" cy="9144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0570229-7FB4-9542-6D89-6DDBCADBA8B6}"/>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4" name="Footer Placeholder 3">
            <a:extLst>
              <a:ext uri="{FF2B5EF4-FFF2-40B4-BE49-F238E27FC236}">
                <a16:creationId xmlns:a16="http://schemas.microsoft.com/office/drawing/2014/main" id="{9378ECCD-388E-BF3F-F479-64AA283A3EF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86302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0BF7B5-C82F-3589-40C1-7501CB72F7DD}"/>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3" name="Footer Placeholder 2">
            <a:extLst>
              <a:ext uri="{FF2B5EF4-FFF2-40B4-BE49-F238E27FC236}">
                <a16:creationId xmlns:a16="http://schemas.microsoft.com/office/drawing/2014/main" id="{1D278EBA-9C70-CE65-2C5F-A54138F952A7}"/>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508750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B07B4-E6ED-0CC2-FA4B-37DEEF9400B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0A1044-F78B-5849-606D-45EE3AD58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6045F7-5A85-8603-D390-B089A3F40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9E9B96-D9E1-4E94-42BD-7E1400FACD0E}"/>
              </a:ext>
            </a:extLst>
          </p:cNvPr>
          <p:cNvSpPr>
            <a:spLocks noGrp="1"/>
          </p:cNvSpPr>
          <p:nvPr>
            <p:ph type="dt" sz="half" idx="10"/>
          </p:nvPr>
        </p:nvSpPr>
        <p:spPr>
          <a:xfrm>
            <a:off x="524164" y="6367318"/>
            <a:ext cx="2743200" cy="365125"/>
          </a:xfrm>
          <a:prstGeom prst="rect">
            <a:avLst/>
          </a:prstGeom>
        </p:spPr>
        <p:txBody>
          <a:bodyPr/>
          <a:lstStyle/>
          <a:p>
            <a:fld id="{5C7C8807-3D13-4FCF-917B-20366DF0109D}" type="datetimeFigureOut">
              <a:rPr lang="en-US" smtClean="0"/>
              <a:t>6/8/2025</a:t>
            </a:fld>
            <a:endParaRPr lang="en-US"/>
          </a:p>
        </p:txBody>
      </p:sp>
      <p:sp>
        <p:nvSpPr>
          <p:cNvPr id="6" name="Footer Placeholder 5">
            <a:extLst>
              <a:ext uri="{FF2B5EF4-FFF2-40B4-BE49-F238E27FC236}">
                <a16:creationId xmlns:a16="http://schemas.microsoft.com/office/drawing/2014/main" id="{795C2B0F-6257-4C79-9F06-A7A66263227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69706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5880"/>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94F3392-9A75-B3C0-0957-F0826327739C}"/>
              </a:ext>
            </a:extLst>
          </p:cNvPr>
          <p:cNvSpPr/>
          <p:nvPr userDrawn="1"/>
        </p:nvSpPr>
        <p:spPr>
          <a:xfrm>
            <a:off x="0" y="6560598"/>
            <a:ext cx="12192000" cy="29740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4" name="Rectangle 3">
            <a:extLst>
              <a:ext uri="{FF2B5EF4-FFF2-40B4-BE49-F238E27FC236}">
                <a16:creationId xmlns:a16="http://schemas.microsoft.com/office/drawing/2014/main" id="{2995C003-BB85-7607-08AD-0CE9067FE433}"/>
              </a:ext>
            </a:extLst>
          </p:cNvPr>
          <p:cNvSpPr/>
          <p:nvPr userDrawn="1"/>
        </p:nvSpPr>
        <p:spPr>
          <a:xfrm>
            <a:off x="0" y="-1"/>
            <a:ext cx="12192000" cy="9144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2" name="Title Placeholder 1">
            <a:extLst>
              <a:ext uri="{FF2B5EF4-FFF2-40B4-BE49-F238E27FC236}">
                <a16:creationId xmlns:a16="http://schemas.microsoft.com/office/drawing/2014/main" id="{46EDB0F4-B778-FBB8-E420-376FADD4DCFC}"/>
              </a:ext>
            </a:extLst>
          </p:cNvPr>
          <p:cNvSpPr>
            <a:spLocks noGrp="1"/>
          </p:cNvSpPr>
          <p:nvPr>
            <p:ph type="title"/>
          </p:nvPr>
        </p:nvSpPr>
        <p:spPr>
          <a:xfrm>
            <a:off x="606641" y="171272"/>
            <a:ext cx="10515600" cy="914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634DBF-25FB-5579-FB5C-0094143DE15A}"/>
              </a:ext>
            </a:extLst>
          </p:cNvPr>
          <p:cNvSpPr>
            <a:spLocks noGrp="1"/>
          </p:cNvSpPr>
          <p:nvPr>
            <p:ph type="body" idx="1"/>
          </p:nvPr>
        </p:nvSpPr>
        <p:spPr>
          <a:xfrm>
            <a:off x="838200" y="1366982"/>
            <a:ext cx="10515600" cy="48099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464BDD5-B523-B963-5567-F97E1B7808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latin typeface="Arial Nova" panose="020B0504020202020204" pitchFamily="34" charset="0"/>
              </a:defRPr>
            </a:lvl1pPr>
          </a:lstStyle>
          <a:p>
            <a:endParaRPr lang="en-US"/>
          </a:p>
        </p:txBody>
      </p:sp>
      <p:sp>
        <p:nvSpPr>
          <p:cNvPr id="7" name="Slide Number Placeholder 5">
            <a:extLst>
              <a:ext uri="{FF2B5EF4-FFF2-40B4-BE49-F238E27FC236}">
                <a16:creationId xmlns:a16="http://schemas.microsoft.com/office/drawing/2014/main" id="{E9E31987-349F-D0F3-DDF7-2827D081825B}"/>
              </a:ext>
            </a:extLst>
          </p:cNvPr>
          <p:cNvSpPr txBox="1">
            <a:spLocks/>
          </p:cNvSpPr>
          <p:nvPr userDrawn="1"/>
        </p:nvSpPr>
        <p:spPr>
          <a:xfrm>
            <a:off x="9155835" y="651950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accent6"/>
                </a:solidFill>
                <a:latin typeface="HBS Graphik Office Regular"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accent1"/>
                </a:solidFill>
                <a:latin typeface="Arial Nova" panose="020B0504020202020204" pitchFamily="34" charset="0"/>
              </a:rPr>
              <a:t>Copyright © Leslie Perlow</a:t>
            </a:r>
          </a:p>
        </p:txBody>
      </p:sp>
      <p:pic>
        <p:nvPicPr>
          <p:cNvPr id="10" name="Picture 9" descr="A picture containing object, clock&#10;&#10;Description automatically generated">
            <a:extLst>
              <a:ext uri="{FF2B5EF4-FFF2-40B4-BE49-F238E27FC236}">
                <a16:creationId xmlns:a16="http://schemas.microsoft.com/office/drawing/2014/main" id="{11C39ED7-28F2-8027-6D74-EF1789FC5119}"/>
              </a:ext>
            </a:extLst>
          </p:cNvPr>
          <p:cNvPicPr>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371769" y="6567138"/>
            <a:ext cx="1860812" cy="269865"/>
          </a:xfrm>
          <a:prstGeom prst="rect">
            <a:avLst/>
          </a:prstGeom>
        </p:spPr>
      </p:pic>
      <p:sp>
        <p:nvSpPr>
          <p:cNvPr id="11" name="Slide Number Placeholder 5">
            <a:extLst>
              <a:ext uri="{FF2B5EF4-FFF2-40B4-BE49-F238E27FC236}">
                <a16:creationId xmlns:a16="http://schemas.microsoft.com/office/drawing/2014/main" id="{36152AD2-066C-59D4-8695-707822C0A998}"/>
              </a:ext>
            </a:extLst>
          </p:cNvPr>
          <p:cNvSpPr txBox="1">
            <a:spLocks/>
          </p:cNvSpPr>
          <p:nvPr userDrawn="1"/>
        </p:nvSpPr>
        <p:spPr>
          <a:xfrm>
            <a:off x="568935" y="6508879"/>
            <a:ext cx="2429524" cy="272928"/>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accent6"/>
                </a:solidFill>
                <a:latin typeface="HBS Graphik Office Regular"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600">
                <a:solidFill>
                  <a:schemeClr val="tx2"/>
                </a:solidFill>
                <a:latin typeface="HBS Graphik Office Bold" pitchFamily="2" charset="0"/>
              </a:rPr>
              <a:t>HARVARD | BUSINESS | SCHOOL</a:t>
            </a:r>
          </a:p>
        </p:txBody>
      </p:sp>
    </p:spTree>
    <p:extLst>
      <p:ext uri="{BB962C8B-B14F-4D97-AF65-F5344CB8AC3E}">
        <p14:creationId xmlns:p14="http://schemas.microsoft.com/office/powerpoint/2010/main" val="3070241689"/>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xStyles>
    <p:title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Nova" panose="020B05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Nova" panose="020B05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Nova" panose="020B05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Nova" panose="020B05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Nova"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27.sv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29.svg"/></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31.sv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5.svg"/></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7.svg"/></Relationships>
</file>

<file path=ppt/slides/_rels/slide4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9.svg"/></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41.sv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3.svg"/></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15.svg"/></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7.sv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9.sv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1.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8.svg"/></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5.svg"/></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9.svg"/></Relationships>
</file>

<file path=ppt/slides/_rels/slide53.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chart" Target="../charts/chart21.xml"/></Relationships>
</file>

<file path=ppt/slides/_rels/slide55.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46.svg"/></Relationships>
</file>

<file path=ppt/slides/_rels/slide5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8.svg"/></Relationships>
</file>

<file path=ppt/slides/_rels/slide5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hart" Target="../charts/chart26.xml"/><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chart" Target="../charts/chart29.xml"/><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chart" Target="../charts/chart31.xml"/><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3" Type="http://schemas.openxmlformats.org/officeDocument/2006/relationships/chart" Target="../charts/chart32.xml"/><Relationship Id="rId7" Type="http://schemas.openxmlformats.org/officeDocument/2006/relationships/chart" Target="../charts/chart36.xml"/><Relationship Id="rId2" Type="http://schemas.openxmlformats.org/officeDocument/2006/relationships/notesSlide" Target="../notesSlides/notesSlide66.xml"/><Relationship Id="rId1" Type="http://schemas.openxmlformats.org/officeDocument/2006/relationships/slideLayout" Target="../slideLayouts/slideLayout13.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chart" Target="../charts/chart33.xml"/></Relationships>
</file>

<file path=ppt/slides/_rels/slide69.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70.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68.xml"/><Relationship Id="rId1" Type="http://schemas.openxmlformats.org/officeDocument/2006/relationships/slideLayout" Target="../slideLayouts/slideLayout13.xml"/><Relationship Id="rId6" Type="http://schemas.openxmlformats.org/officeDocument/2006/relationships/chart" Target="../charts/chart40.xml"/><Relationship Id="rId5" Type="http://schemas.openxmlformats.org/officeDocument/2006/relationships/chart" Target="../charts/chart39.xml"/><Relationship Id="rId4" Type="http://schemas.openxmlformats.org/officeDocument/2006/relationships/image" Target="../media/image49.png"/></Relationships>
</file>

<file path=ppt/slides/_rels/slide71.xml.rels><?xml version="1.0" encoding="UTF-8" standalone="yes"?>
<Relationships xmlns="http://schemas.openxmlformats.org/package/2006/relationships"><Relationship Id="rId3" Type="http://schemas.openxmlformats.org/officeDocument/2006/relationships/chart" Target="../charts/chart41.xml"/><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chart" Target="../charts/chart43.xml"/><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chart" Target="../charts/chart44.xml"/><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chart" Target="../charts/chart4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77.xml"/><Relationship Id="rId1" Type="http://schemas.openxmlformats.org/officeDocument/2006/relationships/slideLayout" Target="../slideLayouts/slideLayout8.xml"/><Relationship Id="rId4" Type="http://schemas.openxmlformats.org/officeDocument/2006/relationships/chart" Target="../charts/chart47.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chart" Target="../charts/chart49.xml"/><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chart" Target="../charts/chart50.xml"/><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chart" Target="../charts/chart51.xml"/></Relationships>
</file>

<file path=ppt/slides/_rels/slide83.xml.rels><?xml version="1.0" encoding="UTF-8" standalone="yes"?>
<Relationships xmlns="http://schemas.openxmlformats.org/package/2006/relationships"><Relationship Id="rId3" Type="http://schemas.openxmlformats.org/officeDocument/2006/relationships/chart" Target="../charts/chart52.xml"/><Relationship Id="rId2" Type="http://schemas.openxmlformats.org/officeDocument/2006/relationships/notesSlide" Target="../notesSlides/notesSlide81.xml"/><Relationship Id="rId1" Type="http://schemas.openxmlformats.org/officeDocument/2006/relationships/slideLayout" Target="../slideLayouts/slideLayout8.xml"/><Relationship Id="rId5" Type="http://schemas.openxmlformats.org/officeDocument/2006/relationships/chart" Target="../charts/chart54.xml"/><Relationship Id="rId4" Type="http://schemas.openxmlformats.org/officeDocument/2006/relationships/chart" Target="../charts/chart53.xml"/></Relationships>
</file>

<file path=ppt/slides/_rels/slide84.xml.rels><?xml version="1.0" encoding="UTF-8" standalone="yes"?>
<Relationships xmlns="http://schemas.openxmlformats.org/package/2006/relationships"><Relationship Id="rId3" Type="http://schemas.openxmlformats.org/officeDocument/2006/relationships/chart" Target="../charts/chart55.xml"/><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chart" Target="../charts/chart56.xml"/><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chart" Target="../charts/chart57.xml"/><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3" Type="http://schemas.openxmlformats.org/officeDocument/2006/relationships/chart" Target="../charts/chart58.xml"/><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059F47-E8D7-EBD1-DD45-03DC49546516}"/>
              </a:ext>
            </a:extLst>
          </p:cNvPr>
          <p:cNvSpPr/>
          <p:nvPr/>
        </p:nvSpPr>
        <p:spPr>
          <a:xfrm>
            <a:off x="-11020" y="-27083"/>
            <a:ext cx="12279220" cy="6902939"/>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5">
            <a:extLst>
              <a:ext uri="{FF2B5EF4-FFF2-40B4-BE49-F238E27FC236}">
                <a16:creationId xmlns:a16="http://schemas.microsoft.com/office/drawing/2014/main" id="{557768B7-7440-B76A-F6DC-0FA8C6AEA3CC}"/>
              </a:ext>
            </a:extLst>
          </p:cNvPr>
          <p:cNvSpPr/>
          <p:nvPr/>
        </p:nvSpPr>
        <p:spPr>
          <a:xfrm>
            <a:off x="-6181" y="2937082"/>
            <a:ext cx="12274381" cy="3466343"/>
          </a:xfrm>
          <a:custGeom>
            <a:avLst/>
            <a:gdLst>
              <a:gd name="connsiteX0" fmla="*/ 0 w 12192001"/>
              <a:gd name="connsiteY0" fmla="*/ 0 h 3300095"/>
              <a:gd name="connsiteX1" fmla="*/ 12192002 w 12192001"/>
              <a:gd name="connsiteY1" fmla="*/ 0 h 3300095"/>
              <a:gd name="connsiteX2" fmla="*/ 12192002 w 12192001"/>
              <a:gd name="connsiteY2" fmla="*/ 3300095 h 3300095"/>
              <a:gd name="connsiteX3" fmla="*/ 0 w 12192001"/>
              <a:gd name="connsiteY3" fmla="*/ 3300095 h 3300095"/>
            </a:gdLst>
            <a:ahLst/>
            <a:cxnLst>
              <a:cxn ang="0">
                <a:pos x="connsiteX0" y="connsiteY0"/>
              </a:cxn>
              <a:cxn ang="0">
                <a:pos x="connsiteX1" y="connsiteY1"/>
              </a:cxn>
              <a:cxn ang="0">
                <a:pos x="connsiteX2" y="connsiteY2"/>
              </a:cxn>
              <a:cxn ang="0">
                <a:pos x="connsiteX3" y="connsiteY3"/>
              </a:cxn>
            </a:cxnLst>
            <a:rect l="l" t="t" r="r" b="b"/>
            <a:pathLst>
              <a:path w="12192001" h="3300095">
                <a:moveTo>
                  <a:pt x="0" y="0"/>
                </a:moveTo>
                <a:lnTo>
                  <a:pt x="12192002" y="0"/>
                </a:lnTo>
                <a:lnTo>
                  <a:pt x="12192002" y="3300095"/>
                </a:lnTo>
                <a:lnTo>
                  <a:pt x="0" y="3300095"/>
                </a:lnTo>
                <a:close/>
              </a:path>
            </a:pathLst>
          </a:custGeom>
          <a:solidFill>
            <a:srgbClr val="009BC0"/>
          </a:solidFill>
          <a:ln w="6350" cap="flat">
            <a:noFill/>
            <a:prstDash val="solid"/>
            <a:miter/>
          </a:ln>
        </p:spPr>
        <p:txBody>
          <a:bodyPr rtlCol="0" anchor="ctr"/>
          <a:lstStyle/>
          <a:p>
            <a:endParaRPr lang="en-GB"/>
          </a:p>
        </p:txBody>
      </p:sp>
      <p:sp>
        <p:nvSpPr>
          <p:cNvPr id="12" name="Freeform: Shape 128">
            <a:extLst>
              <a:ext uri="{FF2B5EF4-FFF2-40B4-BE49-F238E27FC236}">
                <a16:creationId xmlns:a16="http://schemas.microsoft.com/office/drawing/2014/main" id="{9604A559-FFA0-3059-B2AC-E23D8A84C200}"/>
              </a:ext>
            </a:extLst>
          </p:cNvPr>
          <p:cNvSpPr/>
          <p:nvPr/>
        </p:nvSpPr>
        <p:spPr>
          <a:xfrm>
            <a:off x="1373093" y="-38100"/>
            <a:ext cx="10895107" cy="5105400"/>
          </a:xfrm>
          <a:custGeom>
            <a:avLst/>
            <a:gdLst>
              <a:gd name="connsiteX0" fmla="*/ 0 w 7798182"/>
              <a:gd name="connsiteY0" fmla="*/ 0 h 4997577"/>
              <a:gd name="connsiteX1" fmla="*/ 7798182 w 7798182"/>
              <a:gd name="connsiteY1" fmla="*/ 0 h 4997577"/>
              <a:gd name="connsiteX2" fmla="*/ 7798182 w 7798182"/>
              <a:gd name="connsiteY2" fmla="*/ 4997577 h 4997577"/>
              <a:gd name="connsiteX3" fmla="*/ 0 w 7798182"/>
              <a:gd name="connsiteY3" fmla="*/ 4997577 h 4997577"/>
            </a:gdLst>
            <a:ahLst/>
            <a:cxnLst>
              <a:cxn ang="0">
                <a:pos x="connsiteX0" y="connsiteY0"/>
              </a:cxn>
              <a:cxn ang="0">
                <a:pos x="connsiteX1" y="connsiteY1"/>
              </a:cxn>
              <a:cxn ang="0">
                <a:pos x="connsiteX2" y="connsiteY2"/>
              </a:cxn>
              <a:cxn ang="0">
                <a:pos x="connsiteX3" y="connsiteY3"/>
              </a:cxn>
            </a:cxnLst>
            <a:rect l="l" t="t" r="r" b="b"/>
            <a:pathLst>
              <a:path w="7798182" h="4997577">
                <a:moveTo>
                  <a:pt x="0" y="0"/>
                </a:moveTo>
                <a:lnTo>
                  <a:pt x="7798182" y="0"/>
                </a:lnTo>
                <a:lnTo>
                  <a:pt x="7798182" y="4997577"/>
                </a:lnTo>
                <a:lnTo>
                  <a:pt x="0" y="4997577"/>
                </a:lnTo>
                <a:close/>
              </a:path>
            </a:pathLst>
          </a:custGeom>
          <a:solidFill>
            <a:schemeClr val="accent1"/>
          </a:solidFill>
          <a:ln w="6350" cap="flat">
            <a:noFill/>
            <a:prstDash val="solid"/>
            <a:miter/>
          </a:ln>
        </p:spPr>
        <p:txBody>
          <a:bodyPr rtlCol="0" anchor="ctr"/>
          <a:lstStyle/>
          <a:p>
            <a:endParaRPr lang="en-GB">
              <a:solidFill>
                <a:srgbClr val="F2F544"/>
              </a:solidFill>
            </a:endParaRPr>
          </a:p>
        </p:txBody>
      </p:sp>
      <p:sp>
        <p:nvSpPr>
          <p:cNvPr id="18" name="TextBox 17">
            <a:extLst>
              <a:ext uri="{FF2B5EF4-FFF2-40B4-BE49-F238E27FC236}">
                <a16:creationId xmlns:a16="http://schemas.microsoft.com/office/drawing/2014/main" id="{F127C4C4-130B-5A85-6FF3-822258147552}"/>
              </a:ext>
            </a:extLst>
          </p:cNvPr>
          <p:cNvSpPr txBox="1"/>
          <p:nvPr/>
        </p:nvSpPr>
        <p:spPr>
          <a:xfrm>
            <a:off x="1959710" y="2071950"/>
            <a:ext cx="8311196" cy="1692066"/>
          </a:xfrm>
          <a:prstGeom prst="rect">
            <a:avLst/>
          </a:prstGeom>
          <a:noFill/>
          <a:ln>
            <a:solidFill>
              <a:schemeClr val="accent1"/>
            </a:solidFill>
          </a:ln>
        </p:spPr>
        <p:txBody>
          <a:bodyPr wrap="square" lIns="0" tIns="0" rIns="0" bIns="0" anchor="t">
            <a:spAutoFit/>
          </a:bodyPr>
          <a:lstStyle/>
          <a:p>
            <a:pPr>
              <a:lnSpc>
                <a:spcPts val="4500"/>
              </a:lnSpc>
            </a:pPr>
            <a:r>
              <a:rPr lang="en-US" sz="4800" b="1">
                <a:solidFill>
                  <a:schemeClr val="bg1"/>
                </a:solidFill>
                <a:latin typeface="Arial"/>
                <a:cs typeface="Arial"/>
              </a:rPr>
              <a:t>Crafting Your Life:</a:t>
            </a:r>
            <a:br>
              <a:rPr lang="en-US" sz="4400" b="1">
                <a:solidFill>
                  <a:schemeClr val="bg1"/>
                </a:solidFill>
                <a:latin typeface="Arial" panose="020B0604020202020204" pitchFamily="34" charset="0"/>
                <a:cs typeface="Arial" panose="020B0604020202020204" pitchFamily="34" charset="0"/>
              </a:rPr>
            </a:br>
            <a:r>
              <a:rPr lang="en-US" sz="3600" b="1">
                <a:solidFill>
                  <a:schemeClr val="bg1"/>
                </a:solidFill>
                <a:latin typeface="Arial"/>
                <a:cs typeface="Arial"/>
              </a:rPr>
              <a:t>Are You Living Consistent</a:t>
            </a:r>
          </a:p>
          <a:p>
            <a:pPr>
              <a:lnSpc>
                <a:spcPts val="4500"/>
              </a:lnSpc>
            </a:pPr>
            <a:r>
              <a:rPr lang="en-US" sz="3600" b="1">
                <a:solidFill>
                  <a:schemeClr val="bg1"/>
                </a:solidFill>
                <a:latin typeface="Arial"/>
                <a:cs typeface="Arial"/>
              </a:rPr>
              <a:t>With What Matters Most to You?</a:t>
            </a:r>
            <a:endParaRPr lang="en-GB" sz="3600">
              <a:solidFill>
                <a:schemeClr val="bg1"/>
              </a:solidFill>
              <a:latin typeface="Arial"/>
              <a:cs typeface="Arial"/>
            </a:endParaRPr>
          </a:p>
        </p:txBody>
      </p:sp>
      <p:pic>
        <p:nvPicPr>
          <p:cNvPr id="158" name="Picture 157" descr="A picture containing object, clock&#10;&#10;Description automatically generated">
            <a:extLst>
              <a:ext uri="{FF2B5EF4-FFF2-40B4-BE49-F238E27FC236}">
                <a16:creationId xmlns:a16="http://schemas.microsoft.com/office/drawing/2014/main" id="{894EE06E-034D-B69F-142B-A58A1E60430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91459" y="454575"/>
            <a:ext cx="4137215" cy="600001"/>
          </a:xfrm>
          <a:prstGeom prst="rect">
            <a:avLst/>
          </a:prstGeom>
        </p:spPr>
      </p:pic>
      <p:sp>
        <p:nvSpPr>
          <p:cNvPr id="159" name="Freeform: Shape 127">
            <a:extLst>
              <a:ext uri="{FF2B5EF4-FFF2-40B4-BE49-F238E27FC236}">
                <a16:creationId xmlns:a16="http://schemas.microsoft.com/office/drawing/2014/main" id="{A45A7E30-0579-18A7-1BFC-2D9818A62E0B}"/>
              </a:ext>
            </a:extLst>
          </p:cNvPr>
          <p:cNvSpPr/>
          <p:nvPr/>
        </p:nvSpPr>
        <p:spPr>
          <a:xfrm>
            <a:off x="1362075" y="5955866"/>
            <a:ext cx="10906125" cy="919990"/>
          </a:xfrm>
          <a:custGeom>
            <a:avLst/>
            <a:gdLst>
              <a:gd name="connsiteX0" fmla="*/ 0 w 7798182"/>
              <a:gd name="connsiteY0" fmla="*/ 0 h 760349"/>
              <a:gd name="connsiteX1" fmla="*/ 7798182 w 7798182"/>
              <a:gd name="connsiteY1" fmla="*/ 0 h 760349"/>
              <a:gd name="connsiteX2" fmla="*/ 7798182 w 7798182"/>
              <a:gd name="connsiteY2" fmla="*/ 760349 h 760349"/>
              <a:gd name="connsiteX3" fmla="*/ 0 w 7798182"/>
              <a:gd name="connsiteY3" fmla="*/ 760349 h 760349"/>
            </a:gdLst>
            <a:ahLst/>
            <a:cxnLst>
              <a:cxn ang="0">
                <a:pos x="connsiteX0" y="connsiteY0"/>
              </a:cxn>
              <a:cxn ang="0">
                <a:pos x="connsiteX1" y="connsiteY1"/>
              </a:cxn>
              <a:cxn ang="0">
                <a:pos x="connsiteX2" y="connsiteY2"/>
              </a:cxn>
              <a:cxn ang="0">
                <a:pos x="connsiteX3" y="connsiteY3"/>
              </a:cxn>
            </a:cxnLst>
            <a:rect l="l" t="t" r="r" b="b"/>
            <a:pathLst>
              <a:path w="7798182" h="760349">
                <a:moveTo>
                  <a:pt x="0" y="0"/>
                </a:moveTo>
                <a:lnTo>
                  <a:pt x="7798182" y="0"/>
                </a:lnTo>
                <a:lnTo>
                  <a:pt x="7798182" y="760349"/>
                </a:lnTo>
                <a:lnTo>
                  <a:pt x="0" y="760349"/>
                </a:lnTo>
                <a:close/>
              </a:path>
            </a:pathLst>
          </a:custGeom>
          <a:solidFill>
            <a:schemeClr val="accent1"/>
          </a:solidFill>
          <a:ln w="6350" cap="flat">
            <a:noFill/>
            <a:prstDash val="solid"/>
            <a:miter/>
          </a:ln>
        </p:spPr>
        <p:txBody>
          <a:bodyPr rtlCol="0" anchor="ctr"/>
          <a:lstStyle/>
          <a:p>
            <a:endParaRPr lang="en-GB"/>
          </a:p>
        </p:txBody>
      </p:sp>
      <p:sp>
        <p:nvSpPr>
          <p:cNvPr id="160" name="TextBox 159">
            <a:extLst>
              <a:ext uri="{FF2B5EF4-FFF2-40B4-BE49-F238E27FC236}">
                <a16:creationId xmlns:a16="http://schemas.microsoft.com/office/drawing/2014/main" id="{0589CB9F-BF41-6525-90B0-3AB46C48A233}"/>
              </a:ext>
            </a:extLst>
          </p:cNvPr>
          <p:cNvSpPr txBox="1"/>
          <p:nvPr/>
        </p:nvSpPr>
        <p:spPr>
          <a:xfrm>
            <a:off x="1959710" y="4094773"/>
            <a:ext cx="6967700" cy="738664"/>
          </a:xfrm>
          <a:prstGeom prst="rect">
            <a:avLst/>
          </a:prstGeom>
          <a:noFill/>
        </p:spPr>
        <p:txBody>
          <a:bodyPr wrap="square" lIns="0" tIns="0" rIns="0" bIns="0">
            <a:spAutoFit/>
          </a:bodyPr>
          <a:lstStyle/>
          <a:p>
            <a:pPr>
              <a:lnSpc>
                <a:spcPct val="100000"/>
              </a:lnSpc>
              <a:spcBef>
                <a:spcPts val="600"/>
              </a:spcBef>
              <a:spcAft>
                <a:spcPts val="600"/>
              </a:spcAft>
            </a:pPr>
            <a:r>
              <a:rPr lang="en-US" sz="2400">
                <a:solidFill>
                  <a:schemeClr val="bg1"/>
                </a:solidFill>
                <a:latin typeface="Arial" panose="020B0604020202020204" pitchFamily="34" charset="0"/>
                <a:cs typeface="Arial" panose="020B0604020202020204" pitchFamily="34" charset="0"/>
              </a:rPr>
              <a:t>Leslie Perlow</a:t>
            </a:r>
            <a:br>
              <a:rPr lang="en-US" sz="2400">
                <a:solidFill>
                  <a:schemeClr val="bg1"/>
                </a:solidFill>
                <a:latin typeface="Arial" panose="020B0604020202020204" pitchFamily="34" charset="0"/>
                <a:cs typeface="Arial" panose="020B0604020202020204" pitchFamily="34" charset="0"/>
              </a:rPr>
            </a:br>
            <a:r>
              <a:rPr lang="en-US" sz="2400">
                <a:solidFill>
                  <a:schemeClr val="bg1"/>
                </a:solidFill>
                <a:latin typeface="Arial" panose="020B0604020202020204" pitchFamily="34" charset="0"/>
                <a:cs typeface="Arial" panose="020B0604020202020204" pitchFamily="34" charset="0"/>
              </a:rPr>
              <a:t>Konosuke Matsushita Professor of Leadership</a:t>
            </a:r>
          </a:p>
        </p:txBody>
      </p:sp>
      <p:sp>
        <p:nvSpPr>
          <p:cNvPr id="161" name="TextBox 160">
            <a:extLst>
              <a:ext uri="{FF2B5EF4-FFF2-40B4-BE49-F238E27FC236}">
                <a16:creationId xmlns:a16="http://schemas.microsoft.com/office/drawing/2014/main" id="{B293F3AB-D741-9049-FB94-B9076471A067}"/>
              </a:ext>
            </a:extLst>
          </p:cNvPr>
          <p:cNvSpPr txBox="1"/>
          <p:nvPr/>
        </p:nvSpPr>
        <p:spPr>
          <a:xfrm>
            <a:off x="1959710" y="6282738"/>
            <a:ext cx="1647478" cy="215444"/>
          </a:xfrm>
          <a:prstGeom prst="rect">
            <a:avLst/>
          </a:prstGeom>
          <a:noFill/>
        </p:spPr>
        <p:txBody>
          <a:bodyPr wrap="square" lIns="0" tIns="0" rIns="0" bIns="0">
            <a:spAutoFit/>
          </a:bodyPr>
          <a:lstStyle/>
          <a:p>
            <a:pPr>
              <a:lnSpc>
                <a:spcPct val="100000"/>
              </a:lnSpc>
              <a:spcBef>
                <a:spcPts val="600"/>
              </a:spcBef>
              <a:spcAft>
                <a:spcPts val="600"/>
              </a:spcAft>
            </a:pPr>
            <a:r>
              <a:rPr lang="en-US" sz="1400">
                <a:solidFill>
                  <a:schemeClr val="bg1"/>
                </a:solidFill>
                <a:latin typeface="Arial" panose="020B0604020202020204" pitchFamily="34" charset="0"/>
                <a:cs typeface="Arial" panose="020B0604020202020204" pitchFamily="34" charset="0"/>
              </a:rPr>
              <a:t>[DATE]</a:t>
            </a:r>
          </a:p>
        </p:txBody>
      </p:sp>
      <p:sp>
        <p:nvSpPr>
          <p:cNvPr id="162" name="Rectangle 161">
            <a:extLst>
              <a:ext uri="{FF2B5EF4-FFF2-40B4-BE49-F238E27FC236}">
                <a16:creationId xmlns:a16="http://schemas.microsoft.com/office/drawing/2014/main" id="{FE72FCF0-ACCF-59A0-1507-E138E087ED69}"/>
              </a:ext>
            </a:extLst>
          </p:cNvPr>
          <p:cNvSpPr/>
          <p:nvPr/>
        </p:nvSpPr>
        <p:spPr>
          <a:xfrm>
            <a:off x="8050686" y="6267350"/>
            <a:ext cx="3108960" cy="253916"/>
          </a:xfrm>
          <a:prstGeom prst="rect">
            <a:avLst/>
          </a:prstGeom>
        </p:spPr>
        <p:txBody>
          <a:bodyPr wrap="square">
            <a:spAutoFit/>
          </a:bodyPr>
          <a:lstStyle/>
          <a:p>
            <a:pPr algn="r"/>
            <a:r>
              <a:rPr lang="en-US" sz="1050">
                <a:solidFill>
                  <a:schemeClr val="bg1"/>
                </a:solidFill>
                <a:latin typeface="Arial" panose="020B0604020202020204" pitchFamily="34" charset="0"/>
                <a:cs typeface="Arial" panose="020B0604020202020204" pitchFamily="34" charset="0"/>
              </a:rPr>
              <a:t>Copyright © Leslie Perlow</a:t>
            </a:r>
          </a:p>
        </p:txBody>
      </p:sp>
      <p:pic>
        <p:nvPicPr>
          <p:cNvPr id="163" name="Graphic 162">
            <a:extLst>
              <a:ext uri="{FF2B5EF4-FFF2-40B4-BE49-F238E27FC236}">
                <a16:creationId xmlns:a16="http://schemas.microsoft.com/office/drawing/2014/main" id="{A3092989-FC8B-BACC-2F24-42633F401F04}"/>
              </a:ext>
            </a:extLst>
          </p:cNvPr>
          <p:cNvPicPr>
            <a:picLocks noChangeAspect="1"/>
          </p:cNvPicPr>
          <p:nvPr/>
        </p:nvPicPr>
        <p:blipFill>
          <a:blip r:embed="rId4">
            <a:duotone>
              <a:schemeClr val="accent3">
                <a:shade val="45000"/>
                <a:satMod val="135000"/>
              </a:schemeClr>
              <a:prstClr val="white"/>
            </a:duotone>
            <a:extLst>
              <a:ext uri="{96DAC541-7B7A-43D3-8B79-37D633B846F1}">
                <asvg:svgBlip xmlns:asvg="http://schemas.microsoft.com/office/drawing/2016/SVG/main" r:embed="rId5"/>
              </a:ext>
            </a:extLst>
          </a:blip>
          <a:stretch>
            <a:fillRect/>
          </a:stretch>
        </p:blipFill>
        <p:spPr>
          <a:xfrm>
            <a:off x="11380321" y="-76200"/>
            <a:ext cx="771525" cy="6941039"/>
          </a:xfrm>
          <a:prstGeom prst="rect">
            <a:avLst/>
          </a:prstGeom>
        </p:spPr>
      </p:pic>
    </p:spTree>
    <p:extLst>
      <p:ext uri="{BB962C8B-B14F-4D97-AF65-F5344CB8AC3E}">
        <p14:creationId xmlns:p14="http://schemas.microsoft.com/office/powerpoint/2010/main" val="116154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0779B-224D-4F5B-83A3-463620DCD9BA}"/>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8621889-3F87-45D6-149A-F5BA68C28C46}"/>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73CF533-1088-EC66-DB26-EDEBF25863A3}"/>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4" name="Title 23">
            <a:extLst>
              <a:ext uri="{FF2B5EF4-FFF2-40B4-BE49-F238E27FC236}">
                <a16:creationId xmlns:a16="http://schemas.microsoft.com/office/drawing/2014/main" id="{239DA004-2257-44F8-20FF-E8EB0C4A14A0}"/>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E53872B7-F61E-BD48-6912-44EDDCC293FF}"/>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75471-233F-B2A1-6D09-3B43878CAFB7}"/>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695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0779B-224D-4F5B-83A3-463620DCD9BA}"/>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8621889-3F87-45D6-149A-F5BA68C28C46}"/>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3">
            <a:extLst>
              <a:ext uri="{FF2B5EF4-FFF2-40B4-BE49-F238E27FC236}">
                <a16:creationId xmlns:a16="http://schemas.microsoft.com/office/drawing/2014/main" id="{239DA004-2257-44F8-20FF-E8EB0C4A14A0}"/>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E53872B7-F61E-BD48-6912-44EDDCC293FF}"/>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75471-233F-B2A1-6D09-3B43878CAFB7}"/>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98BDA61-9E2D-3CA2-D81F-137215703B51}"/>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 </a:t>
            </a:r>
            <a:r>
              <a:rPr lang="en-US" sz="2000" b="1">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88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EBF82-243F-9513-96E3-BDA9EF2F9995}"/>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AE6C04C-DA53-CB39-6ABA-E74C4A47D6F7}"/>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3">
            <a:extLst>
              <a:ext uri="{FF2B5EF4-FFF2-40B4-BE49-F238E27FC236}">
                <a16:creationId xmlns:a16="http://schemas.microsoft.com/office/drawing/2014/main" id="{0213B90E-4BB7-B888-D2A9-00167FB22ADC}"/>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3453CE4F-96C0-CB78-882F-70C2351A3F4D}"/>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3BB5187-E7BA-C0A7-0A61-986A0352681A}"/>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DF3EE0D5-0E6F-7B72-478E-78330432D655}"/>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 </a:t>
            </a:r>
            <a:r>
              <a:rPr lang="en-US" sz="2000" b="1">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9529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D501DB-86AE-BA17-D65E-173E7C4D8890}"/>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31D1A84-9177-EBBE-75EA-87A034756431}"/>
              </a:ext>
            </a:extLst>
          </p:cNvPr>
          <p:cNvGraphicFramePr/>
          <p:nvPr>
            <p:extLst>
              <p:ext uri="{D42A27DB-BD31-4B8C-83A1-F6EECF244321}">
                <p14:modId xmlns:p14="http://schemas.microsoft.com/office/powerpoint/2010/main" val="1531763910"/>
              </p:ext>
            </p:extLst>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3">
            <a:extLst>
              <a:ext uri="{FF2B5EF4-FFF2-40B4-BE49-F238E27FC236}">
                <a16:creationId xmlns:a16="http://schemas.microsoft.com/office/drawing/2014/main" id="{02274784-1CC7-E1E5-6FA5-F3628971D84A}"/>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8C15F05C-F021-0A23-ACD2-BF6710F364F8}"/>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82800A-B9B2-3CA3-1504-E2264B4C3234}"/>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AD6691F-881E-6185-B5C7-43542319D76F}"/>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326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BB20E-831C-6ADA-6448-38626FEF9A08}"/>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336AE3B-EF56-794C-449E-6E8935E41D74}"/>
              </a:ext>
            </a:extLst>
          </p:cNvPr>
          <p:cNvGraphicFramePr/>
          <p:nvPr/>
        </p:nvGraphicFramePr>
        <p:xfrm>
          <a:off x="478516" y="1257300"/>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87AEB5B-3C1D-5772-DC34-2DC57295A4FB}"/>
              </a:ext>
            </a:extLst>
          </p:cNvPr>
          <p:cNvSpPr txBox="1"/>
          <p:nvPr/>
        </p:nvSpPr>
        <p:spPr>
          <a:xfrm rot="16200000">
            <a:off x="-1507886" y="3324362"/>
            <a:ext cx="41532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 Meeting the Minimum</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1008B265-2272-A93E-0A58-66428571143D}"/>
              </a:ext>
            </a:extLst>
          </p:cNvPr>
          <p:cNvCxnSpPr>
            <a:cxnSpLocks/>
          </p:cNvCxnSpPr>
          <p:nvPr/>
        </p:nvCxnSpPr>
        <p:spPr>
          <a:xfrm>
            <a:off x="1581150" y="5601037"/>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084E5A5F-E90C-1951-DD18-E7173B525D49}"/>
              </a:ext>
            </a:extLst>
          </p:cNvPr>
          <p:cNvSpPr txBox="1">
            <a:spLocks/>
          </p:cNvSpPr>
          <p:nvPr/>
        </p:nvSpPr>
        <p:spPr>
          <a:xfrm>
            <a:off x="390526"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MEETING MINIMUMS</a:t>
            </a:r>
          </a:p>
        </p:txBody>
      </p:sp>
      <p:cxnSp>
        <p:nvCxnSpPr>
          <p:cNvPr id="3" name="Straight Connector 2">
            <a:extLst>
              <a:ext uri="{FF2B5EF4-FFF2-40B4-BE49-F238E27FC236}">
                <a16:creationId xmlns:a16="http://schemas.microsoft.com/office/drawing/2014/main" id="{76AFA6B4-A5AF-B3C2-09BA-6A9C57EF7E04}"/>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70B0394-A6DE-3F9A-2ACD-E5ABE2EAF4CC}"/>
              </a:ext>
            </a:extLst>
          </p:cNvPr>
          <p:cNvSpPr txBox="1"/>
          <p:nvPr/>
        </p:nvSpPr>
        <p:spPr>
          <a:xfrm>
            <a:off x="6936828" y="430924"/>
            <a:ext cx="5138138" cy="923330"/>
          </a:xfrm>
          <a:prstGeom prst="rect">
            <a:avLst/>
          </a:prstGeom>
          <a:solidFill>
            <a:schemeClr val="accent6"/>
          </a:solidFill>
        </p:spPr>
        <p:txBody>
          <a:bodyPr wrap="none" rtlCol="0">
            <a:spAutoFit/>
          </a:bodyPr>
          <a:lstStyle/>
          <a:p>
            <a:r>
              <a:rPr lang="en-US" dirty="0"/>
              <a:t>One version that is just the group  </a:t>
            </a:r>
          </a:p>
          <a:p>
            <a:r>
              <a:rPr lang="en-US" dirty="0"/>
              <a:t>One version that compares to HBS overall</a:t>
            </a:r>
          </a:p>
          <a:p>
            <a:r>
              <a:rPr lang="en-US" dirty="0"/>
              <a:t>One version that compares to HBS men &amp;women</a:t>
            </a:r>
          </a:p>
        </p:txBody>
      </p:sp>
    </p:spTree>
    <p:extLst>
      <p:ext uri="{BB962C8B-B14F-4D97-AF65-F5344CB8AC3E}">
        <p14:creationId xmlns:p14="http://schemas.microsoft.com/office/powerpoint/2010/main" val="4157486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078EC-B1BA-4682-C07C-DD59F198F538}"/>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DA321E6-AFDA-6EB1-7EDA-682096C6402B}"/>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D86A4084-93B9-F5D9-C52F-A38BCACB58F2}"/>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4" name="Title 23">
            <a:extLst>
              <a:ext uri="{FF2B5EF4-FFF2-40B4-BE49-F238E27FC236}">
                <a16:creationId xmlns:a16="http://schemas.microsoft.com/office/drawing/2014/main" id="{9541C723-77C0-A3EE-828F-5937FAACC528}"/>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87E2C7C3-63E3-802F-E734-5269E422BB21}"/>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C7B416F-0088-709C-D26E-2803DC1C4002}"/>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54562C5-9DF2-22F9-5181-FD0DB9BC09AF}"/>
              </a:ext>
            </a:extLst>
          </p:cNvPr>
          <p:cNvCxnSpPr>
            <a:cxnSpLocks/>
          </p:cNvCxnSpPr>
          <p:nvPr/>
        </p:nvCxnSpPr>
        <p:spPr>
          <a:xfrm>
            <a:off x="2461687" y="2964807"/>
            <a:ext cx="1529288"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15687020-4D7D-0FF0-2BB3-A1A47F3351F0}"/>
              </a:ext>
            </a:extLst>
          </p:cNvPr>
          <p:cNvSpPr txBox="1"/>
          <p:nvPr/>
        </p:nvSpPr>
        <p:spPr>
          <a:xfrm>
            <a:off x="2742676" y="2453463"/>
            <a:ext cx="967309" cy="400110"/>
          </a:xfrm>
          <a:prstGeom prst="rect">
            <a:avLst/>
          </a:prstGeom>
          <a:noFill/>
        </p:spPr>
        <p:txBody>
          <a:bodyPr wrap="square" rtlCol="0">
            <a:spAutoFit/>
          </a:bodyPr>
          <a:lstStyle>
            <a:defPPr>
              <a:defRPr lang="en-US"/>
            </a:defPPr>
            <a:lvl1pPr algn="ctr">
              <a:defRPr sz="2000" b="1">
                <a:solidFill>
                  <a:schemeClr val="accent6"/>
                </a:solidFill>
                <a:effectLst>
                  <a:outerShdw blurRad="50800" dist="50800" dir="5400000" algn="ctr" rotWithShape="0">
                    <a:schemeClr val="tx1">
                      <a:alpha val="56000"/>
                    </a:schemeClr>
                  </a:outerShdw>
                </a:effectLst>
                <a:latin typeface="Arial" panose="020B0604020202020204" pitchFamily="34" charset="0"/>
                <a:cs typeface="Arial" panose="020B0604020202020204" pitchFamily="34" charset="0"/>
              </a:defRPr>
            </a:lvl1pPr>
          </a:lstStyle>
          <a:p>
            <a:r>
              <a:rPr lang="en-US" dirty="0"/>
              <a:t>51%</a:t>
            </a:r>
          </a:p>
        </p:txBody>
      </p:sp>
      <p:sp>
        <p:nvSpPr>
          <p:cNvPr id="22" name="TextBox 21">
            <a:extLst>
              <a:ext uri="{FF2B5EF4-FFF2-40B4-BE49-F238E27FC236}">
                <a16:creationId xmlns:a16="http://schemas.microsoft.com/office/drawing/2014/main" id="{09A9CF64-183A-D2F0-A54D-50560CE5FD2E}"/>
              </a:ext>
            </a:extLst>
          </p:cNvPr>
          <p:cNvSpPr txBox="1"/>
          <p:nvPr/>
        </p:nvSpPr>
        <p:spPr>
          <a:xfrm>
            <a:off x="5983821" y="1875738"/>
            <a:ext cx="967308"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64%</a:t>
            </a:r>
          </a:p>
        </p:txBody>
      </p:sp>
      <p:sp>
        <p:nvSpPr>
          <p:cNvPr id="23" name="TextBox 22">
            <a:extLst>
              <a:ext uri="{FF2B5EF4-FFF2-40B4-BE49-F238E27FC236}">
                <a16:creationId xmlns:a16="http://schemas.microsoft.com/office/drawing/2014/main" id="{4DC22DD5-6DAA-FB56-A112-17209FF6FE6A}"/>
              </a:ext>
            </a:extLst>
          </p:cNvPr>
          <p:cNvSpPr txBox="1"/>
          <p:nvPr/>
        </p:nvSpPr>
        <p:spPr>
          <a:xfrm>
            <a:off x="9194687" y="1980925"/>
            <a:ext cx="967471" cy="400110"/>
          </a:xfrm>
          <a:prstGeom prst="rect">
            <a:avLst/>
          </a:prstGeom>
          <a:noFill/>
        </p:spPr>
        <p:txBody>
          <a:bodyPr wrap="square" rtlCol="0">
            <a:spAutoFit/>
          </a:bodyPr>
          <a:lstStyle/>
          <a:p>
            <a:pPr algn="ctr"/>
            <a:r>
              <a:rPr lang="en-US" sz="2000" b="1" dirty="0">
                <a:solidFill>
                  <a:schemeClr val="accent6"/>
                </a:solidFill>
                <a:effectLst>
                  <a:outerShdw blurRad="50800" dist="50800" dir="5400000" algn="ctr" rotWithShape="0">
                    <a:schemeClr val="tx1">
                      <a:alpha val="56000"/>
                    </a:schemeClr>
                  </a:outerShdw>
                </a:effectLst>
                <a:latin typeface="Arial" panose="020B0604020202020204" pitchFamily="34" charset="0"/>
                <a:cs typeface="Arial" panose="020B0604020202020204" pitchFamily="34" charset="0"/>
              </a:rPr>
              <a:t>62%</a:t>
            </a:r>
          </a:p>
        </p:txBody>
      </p:sp>
      <p:cxnSp>
        <p:nvCxnSpPr>
          <p:cNvPr id="24" name="Straight Connector 23">
            <a:extLst>
              <a:ext uri="{FF2B5EF4-FFF2-40B4-BE49-F238E27FC236}">
                <a16:creationId xmlns:a16="http://schemas.microsoft.com/office/drawing/2014/main" id="{19E0BE4E-826C-0077-10DA-CB4B6FE41ECC}"/>
              </a:ext>
            </a:extLst>
          </p:cNvPr>
          <p:cNvCxnSpPr>
            <a:cxnSpLocks/>
          </p:cNvCxnSpPr>
          <p:nvPr/>
        </p:nvCxnSpPr>
        <p:spPr>
          <a:xfrm>
            <a:off x="5702831" y="2301179"/>
            <a:ext cx="1529288"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CF6D9C2-DCEA-EDA5-BEB4-A9E4DC64F88D}"/>
              </a:ext>
            </a:extLst>
          </p:cNvPr>
          <p:cNvCxnSpPr>
            <a:cxnSpLocks/>
          </p:cNvCxnSpPr>
          <p:nvPr/>
        </p:nvCxnSpPr>
        <p:spPr>
          <a:xfrm>
            <a:off x="8913779" y="2403422"/>
            <a:ext cx="1529288"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140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7C15DA-7DA8-8928-F8C8-D5405DA7BD7F}"/>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2D627B4-B119-A645-6237-09752EAD05DB}"/>
              </a:ext>
            </a:extLst>
          </p:cNvPr>
          <p:cNvGraphicFramePr/>
          <p:nvPr/>
        </p:nvGraphicFramePr>
        <p:xfrm>
          <a:off x="478516" y="1257300"/>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03DF89C-EA1A-B5B9-8024-4932823942FD}"/>
              </a:ext>
            </a:extLst>
          </p:cNvPr>
          <p:cNvSpPr txBox="1"/>
          <p:nvPr/>
        </p:nvSpPr>
        <p:spPr>
          <a:xfrm rot="16200000">
            <a:off x="-1507886" y="3324362"/>
            <a:ext cx="41532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 Meeting the Minimum</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1E372E3C-170D-0DDB-DCA2-CB54862C714B}"/>
              </a:ext>
            </a:extLst>
          </p:cNvPr>
          <p:cNvCxnSpPr>
            <a:cxnSpLocks/>
          </p:cNvCxnSpPr>
          <p:nvPr/>
        </p:nvCxnSpPr>
        <p:spPr>
          <a:xfrm>
            <a:off x="1581150" y="5601037"/>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952EBA4A-42A5-C66A-FC3D-68E3D78BD2DF}"/>
              </a:ext>
            </a:extLst>
          </p:cNvPr>
          <p:cNvSpPr txBox="1">
            <a:spLocks/>
          </p:cNvSpPr>
          <p:nvPr/>
        </p:nvSpPr>
        <p:spPr>
          <a:xfrm>
            <a:off x="390526"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MEETING MINIMUMS</a:t>
            </a:r>
          </a:p>
        </p:txBody>
      </p:sp>
      <p:cxnSp>
        <p:nvCxnSpPr>
          <p:cNvPr id="3" name="Straight Connector 2">
            <a:extLst>
              <a:ext uri="{FF2B5EF4-FFF2-40B4-BE49-F238E27FC236}">
                <a16:creationId xmlns:a16="http://schemas.microsoft.com/office/drawing/2014/main" id="{BB821F4D-209D-B7C3-C583-5E00449ED4D9}"/>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6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BB20E-831C-6ADA-6448-38626FEF9A08}"/>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8336AE3B-EF56-794C-449E-6E8935E41D74}"/>
              </a:ext>
            </a:extLst>
          </p:cNvPr>
          <p:cNvGraphicFramePr/>
          <p:nvPr/>
        </p:nvGraphicFramePr>
        <p:xfrm>
          <a:off x="478516" y="1257300"/>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887AEB5B-3C1D-5772-DC34-2DC57295A4FB}"/>
              </a:ext>
            </a:extLst>
          </p:cNvPr>
          <p:cNvSpPr txBox="1"/>
          <p:nvPr/>
        </p:nvSpPr>
        <p:spPr>
          <a:xfrm rot="16200000">
            <a:off x="-1507886" y="3324362"/>
            <a:ext cx="41532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 Meeting the Minimum</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1008B265-2272-A93E-0A58-66428571143D}"/>
              </a:ext>
            </a:extLst>
          </p:cNvPr>
          <p:cNvCxnSpPr>
            <a:cxnSpLocks/>
          </p:cNvCxnSpPr>
          <p:nvPr/>
        </p:nvCxnSpPr>
        <p:spPr>
          <a:xfrm>
            <a:off x="1581150" y="5601037"/>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084E5A5F-E90C-1951-DD18-E7173B525D49}"/>
              </a:ext>
            </a:extLst>
          </p:cNvPr>
          <p:cNvSpPr txBox="1">
            <a:spLocks/>
          </p:cNvSpPr>
          <p:nvPr/>
        </p:nvSpPr>
        <p:spPr>
          <a:xfrm>
            <a:off x="390526"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MEETING MINIMUMS</a:t>
            </a:r>
          </a:p>
        </p:txBody>
      </p:sp>
      <p:cxnSp>
        <p:nvCxnSpPr>
          <p:cNvPr id="3" name="Straight Connector 2">
            <a:extLst>
              <a:ext uri="{FF2B5EF4-FFF2-40B4-BE49-F238E27FC236}">
                <a16:creationId xmlns:a16="http://schemas.microsoft.com/office/drawing/2014/main" id="{76AFA6B4-A5AF-B3C2-09BA-6A9C57EF7E04}"/>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92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013DD-9E0C-6B63-B9EE-311CCBDB350A}"/>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9015FFE4-4BE5-8018-41E5-301FD2C673D1}"/>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8E496E9-9863-0220-BBCA-4A9D437F07A4}"/>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4" name="Title 23">
            <a:extLst>
              <a:ext uri="{FF2B5EF4-FFF2-40B4-BE49-F238E27FC236}">
                <a16:creationId xmlns:a16="http://schemas.microsoft.com/office/drawing/2014/main" id="{0B3EA068-22E9-140D-2911-E204C2DF7BD4}"/>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FD1011FE-6E7D-C57B-3B76-E13B19A9CAD0}"/>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FB4E74-EBF2-33C2-1018-5EC9CA77E2A4}"/>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055F362-ACB6-76ED-59F7-E1EB4D28C3FB}"/>
              </a:ext>
            </a:extLst>
          </p:cNvPr>
          <p:cNvCxnSpPr>
            <a:cxnSpLocks/>
          </p:cNvCxnSpPr>
          <p:nvPr/>
        </p:nvCxnSpPr>
        <p:spPr>
          <a:xfrm>
            <a:off x="2099739" y="2303951"/>
            <a:ext cx="1048813"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38FE5D8B-0911-CEE1-E98D-7682A3504FD2}"/>
              </a:ext>
            </a:extLst>
          </p:cNvPr>
          <p:cNvSpPr txBox="1"/>
          <p:nvPr/>
        </p:nvSpPr>
        <p:spPr>
          <a:xfrm>
            <a:off x="2099739" y="1886994"/>
            <a:ext cx="967309"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64%</a:t>
            </a:r>
          </a:p>
        </p:txBody>
      </p:sp>
      <p:cxnSp>
        <p:nvCxnSpPr>
          <p:cNvPr id="6" name="Straight Connector 5">
            <a:extLst>
              <a:ext uri="{FF2B5EF4-FFF2-40B4-BE49-F238E27FC236}">
                <a16:creationId xmlns:a16="http://schemas.microsoft.com/office/drawing/2014/main" id="{24C8F0D1-9CF7-6D2B-B2CF-44931061612F}"/>
              </a:ext>
            </a:extLst>
          </p:cNvPr>
          <p:cNvCxnSpPr>
            <a:cxnSpLocks/>
          </p:cNvCxnSpPr>
          <p:nvPr/>
        </p:nvCxnSpPr>
        <p:spPr>
          <a:xfrm>
            <a:off x="3355271" y="2966971"/>
            <a:ext cx="1048813"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29E03495-650A-6B8E-EFE3-FABF23CF3125}"/>
              </a:ext>
            </a:extLst>
          </p:cNvPr>
          <p:cNvSpPr txBox="1"/>
          <p:nvPr/>
        </p:nvSpPr>
        <p:spPr>
          <a:xfrm>
            <a:off x="3345746" y="2455564"/>
            <a:ext cx="969074"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51%</a:t>
            </a:r>
          </a:p>
        </p:txBody>
      </p:sp>
      <p:cxnSp>
        <p:nvCxnSpPr>
          <p:cNvPr id="11" name="Straight Connector 10">
            <a:extLst>
              <a:ext uri="{FF2B5EF4-FFF2-40B4-BE49-F238E27FC236}">
                <a16:creationId xmlns:a16="http://schemas.microsoft.com/office/drawing/2014/main" id="{2FC28FBF-A7B1-7EBF-AB45-3BC6F959F52B}"/>
              </a:ext>
            </a:extLst>
          </p:cNvPr>
          <p:cNvCxnSpPr>
            <a:cxnSpLocks/>
          </p:cNvCxnSpPr>
          <p:nvPr/>
        </p:nvCxnSpPr>
        <p:spPr>
          <a:xfrm>
            <a:off x="5331886" y="2661106"/>
            <a:ext cx="1048813"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C34F16E8-0170-7A6B-A12D-DBE1644EC8D3}"/>
              </a:ext>
            </a:extLst>
          </p:cNvPr>
          <p:cNvSpPr txBox="1"/>
          <p:nvPr/>
        </p:nvSpPr>
        <p:spPr>
          <a:xfrm>
            <a:off x="5331886" y="2206049"/>
            <a:ext cx="967308"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57%</a:t>
            </a:r>
          </a:p>
        </p:txBody>
      </p:sp>
      <p:cxnSp>
        <p:nvCxnSpPr>
          <p:cNvPr id="13" name="Straight Connector 12">
            <a:extLst>
              <a:ext uri="{FF2B5EF4-FFF2-40B4-BE49-F238E27FC236}">
                <a16:creationId xmlns:a16="http://schemas.microsoft.com/office/drawing/2014/main" id="{5E6200DF-277D-D20B-B6B5-8A3767E48104}"/>
              </a:ext>
            </a:extLst>
          </p:cNvPr>
          <p:cNvCxnSpPr>
            <a:cxnSpLocks/>
          </p:cNvCxnSpPr>
          <p:nvPr/>
        </p:nvCxnSpPr>
        <p:spPr>
          <a:xfrm>
            <a:off x="6585083" y="2308446"/>
            <a:ext cx="1048813"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94468B92-6A19-24EB-153E-DF672EF60530}"/>
              </a:ext>
            </a:extLst>
          </p:cNvPr>
          <p:cNvSpPr txBox="1"/>
          <p:nvPr/>
        </p:nvSpPr>
        <p:spPr>
          <a:xfrm>
            <a:off x="6585083" y="1881964"/>
            <a:ext cx="977767"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64%</a:t>
            </a:r>
          </a:p>
        </p:txBody>
      </p:sp>
      <p:cxnSp>
        <p:nvCxnSpPr>
          <p:cNvPr id="15" name="Straight Connector 14">
            <a:extLst>
              <a:ext uri="{FF2B5EF4-FFF2-40B4-BE49-F238E27FC236}">
                <a16:creationId xmlns:a16="http://schemas.microsoft.com/office/drawing/2014/main" id="{7EFBD2FF-0526-C716-583E-946935E9856F}"/>
              </a:ext>
            </a:extLst>
          </p:cNvPr>
          <p:cNvCxnSpPr>
            <a:cxnSpLocks/>
          </p:cNvCxnSpPr>
          <p:nvPr/>
        </p:nvCxnSpPr>
        <p:spPr>
          <a:xfrm>
            <a:off x="8567047" y="2201254"/>
            <a:ext cx="1048813"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6" name="TextBox 15">
            <a:extLst>
              <a:ext uri="{FF2B5EF4-FFF2-40B4-BE49-F238E27FC236}">
                <a16:creationId xmlns:a16="http://schemas.microsoft.com/office/drawing/2014/main" id="{7EBD9A50-4B03-182A-49A1-4E1CA6D7274F}"/>
              </a:ext>
            </a:extLst>
          </p:cNvPr>
          <p:cNvSpPr txBox="1"/>
          <p:nvPr/>
        </p:nvSpPr>
        <p:spPr>
          <a:xfrm>
            <a:off x="8547997" y="1784297"/>
            <a:ext cx="967471" cy="400110"/>
          </a:xfrm>
          <a:prstGeom prst="rect">
            <a:avLst/>
          </a:prstGeom>
          <a:noFill/>
        </p:spPr>
        <p:txBody>
          <a:bodyPr wrap="square" rtlCol="0">
            <a:spAutoFit/>
          </a:bodyPr>
          <a:lstStyle/>
          <a:p>
            <a:pPr algn="ctr"/>
            <a:r>
              <a:rPr lang="en-US" sz="2000" b="1" dirty="0">
                <a:solidFill>
                  <a:schemeClr val="accent6"/>
                </a:solidFill>
                <a:effectLst>
                  <a:outerShdw blurRad="50800" dist="50800" dir="5400000" algn="ctr" rotWithShape="0">
                    <a:schemeClr val="tx1">
                      <a:alpha val="56000"/>
                    </a:schemeClr>
                  </a:outerShdw>
                </a:effectLst>
                <a:latin typeface="Arial" panose="020B0604020202020204" pitchFamily="34" charset="0"/>
                <a:cs typeface="Arial" panose="020B0604020202020204" pitchFamily="34" charset="0"/>
              </a:rPr>
              <a:t>66%</a:t>
            </a:r>
          </a:p>
        </p:txBody>
      </p:sp>
      <p:cxnSp>
        <p:nvCxnSpPr>
          <p:cNvPr id="17" name="Straight Connector 16">
            <a:extLst>
              <a:ext uri="{FF2B5EF4-FFF2-40B4-BE49-F238E27FC236}">
                <a16:creationId xmlns:a16="http://schemas.microsoft.com/office/drawing/2014/main" id="{DCBF2886-E7C6-4696-51B1-C58C7DE433A3}"/>
              </a:ext>
            </a:extLst>
          </p:cNvPr>
          <p:cNvCxnSpPr>
            <a:cxnSpLocks/>
          </p:cNvCxnSpPr>
          <p:nvPr/>
        </p:nvCxnSpPr>
        <p:spPr>
          <a:xfrm>
            <a:off x="9834416" y="2414469"/>
            <a:ext cx="1048813"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F0805F70-C048-B22B-B050-1BA462D03371}"/>
              </a:ext>
            </a:extLst>
          </p:cNvPr>
          <p:cNvSpPr txBox="1"/>
          <p:nvPr/>
        </p:nvSpPr>
        <p:spPr>
          <a:xfrm>
            <a:off x="9834416" y="1987987"/>
            <a:ext cx="967470" cy="400110"/>
          </a:xfrm>
          <a:prstGeom prst="rect">
            <a:avLst/>
          </a:prstGeom>
          <a:noFill/>
        </p:spPr>
        <p:txBody>
          <a:bodyPr wrap="square" rtlCol="0">
            <a:spAutoFit/>
          </a:bodyPr>
          <a:lstStyle>
            <a:defPPr>
              <a:defRPr lang="en-US"/>
            </a:defPPr>
            <a:lvl1pPr algn="ctr">
              <a:defRPr sz="2000" b="1">
                <a:solidFill>
                  <a:schemeClr val="accent6"/>
                </a:solidFill>
                <a:effectLst>
                  <a:outerShdw blurRad="50800" dist="50800" dir="5400000" algn="ctr" rotWithShape="0">
                    <a:schemeClr val="tx1">
                      <a:alpha val="56000"/>
                    </a:schemeClr>
                  </a:outerShdw>
                </a:effectLst>
                <a:latin typeface="Arial" panose="020B0604020202020204" pitchFamily="34" charset="0"/>
                <a:cs typeface="Arial" panose="020B0604020202020204" pitchFamily="34" charset="0"/>
              </a:defRPr>
            </a:lvl1pPr>
          </a:lstStyle>
          <a:p>
            <a:r>
              <a:rPr lang="en-US" dirty="0"/>
              <a:t>62%</a:t>
            </a:r>
          </a:p>
        </p:txBody>
      </p:sp>
    </p:spTree>
    <p:extLst>
      <p:ext uri="{BB962C8B-B14F-4D97-AF65-F5344CB8AC3E}">
        <p14:creationId xmlns:p14="http://schemas.microsoft.com/office/powerpoint/2010/main" val="9921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P spid="14" grpId="0"/>
      <p:bldP spid="16"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BAD5E-4D96-2023-04EC-EB34C0127A6D}"/>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EBCB7F7-EA2F-4821-91FC-6238E693B27E}"/>
              </a:ext>
            </a:extLst>
          </p:cNvPr>
          <p:cNvGraphicFramePr/>
          <p:nvPr>
            <p:extLst>
              <p:ext uri="{D42A27DB-BD31-4B8C-83A1-F6EECF244321}">
                <p14:modId xmlns:p14="http://schemas.microsoft.com/office/powerpoint/2010/main" val="2702314054"/>
              </p:ext>
            </p:extLst>
          </p:nvPr>
        </p:nvGraphicFramePr>
        <p:xfrm>
          <a:off x="478516" y="1186143"/>
          <a:ext cx="10980060" cy="539015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40CF765-3832-34A8-5A09-88E1DE9C03B0}"/>
              </a:ext>
            </a:extLst>
          </p:cNvPr>
          <p:cNvSpPr txBox="1"/>
          <p:nvPr/>
        </p:nvSpPr>
        <p:spPr>
          <a:xfrm rot="16200000">
            <a:off x="-1507886" y="3324362"/>
            <a:ext cx="41532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 Meeting the Minimum</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90F607FC-8C8D-E432-C5EC-C525D651CB88}"/>
              </a:ext>
            </a:extLst>
          </p:cNvPr>
          <p:cNvCxnSpPr>
            <a:cxnSpLocks/>
          </p:cNvCxnSpPr>
          <p:nvPr/>
        </p:nvCxnSpPr>
        <p:spPr>
          <a:xfrm>
            <a:off x="1581150" y="571212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DDFA62D9-58CC-0A7D-4BDE-57C89223F46C}"/>
              </a:ext>
            </a:extLst>
          </p:cNvPr>
          <p:cNvSpPr txBox="1">
            <a:spLocks/>
          </p:cNvSpPr>
          <p:nvPr/>
        </p:nvSpPr>
        <p:spPr>
          <a:xfrm>
            <a:off x="390526"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MEETING MINIMUMS</a:t>
            </a:r>
          </a:p>
        </p:txBody>
      </p:sp>
      <p:cxnSp>
        <p:nvCxnSpPr>
          <p:cNvPr id="9" name="Straight Connector 8">
            <a:extLst>
              <a:ext uri="{FF2B5EF4-FFF2-40B4-BE49-F238E27FC236}">
                <a16:creationId xmlns:a16="http://schemas.microsoft.com/office/drawing/2014/main" id="{E15C17C4-011F-1538-9905-918C16BAEA8D}"/>
              </a:ext>
            </a:extLst>
          </p:cNvPr>
          <p:cNvCxnSpPr>
            <a:cxnSpLocks/>
          </p:cNvCxnSpPr>
          <p:nvPr/>
        </p:nvCxnSpPr>
        <p:spPr>
          <a:xfrm flipV="1">
            <a:off x="1581150" y="1401419"/>
            <a:ext cx="0" cy="431070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791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A34D5-3D56-335D-5F91-DB96D8F60A04}"/>
              </a:ext>
            </a:extLst>
          </p:cNvPr>
          <p:cNvSpPr>
            <a:spLocks noGrp="1"/>
          </p:cNvSpPr>
          <p:nvPr>
            <p:ph type="title"/>
          </p:nvPr>
        </p:nvSpPr>
        <p:spPr>
          <a:xfrm>
            <a:off x="709108" y="1204221"/>
            <a:ext cx="10515600" cy="3636720"/>
          </a:xfrm>
        </p:spPr>
        <p:txBody>
          <a:bodyPr>
            <a:normAutofit/>
          </a:bodyPr>
          <a:lstStyle/>
          <a:p>
            <a:r>
              <a:rPr lang="en-US" dirty="0">
                <a:solidFill>
                  <a:srgbClr val="FF0000"/>
                </a:solidFill>
              </a:rPr>
              <a:t>Internal note</a:t>
            </a:r>
            <a:br>
              <a:rPr lang="en-US" dirty="0">
                <a:solidFill>
                  <a:srgbClr val="FF0000"/>
                </a:solidFill>
              </a:rPr>
            </a:br>
            <a:r>
              <a:rPr lang="en-US" dirty="0">
                <a:solidFill>
                  <a:srgbClr val="FF0000"/>
                </a:solidFill>
              </a:rPr>
              <a:t>Add:</a:t>
            </a:r>
            <a:br>
              <a:rPr lang="en-US" dirty="0">
                <a:solidFill>
                  <a:srgbClr val="FF0000"/>
                </a:solidFill>
              </a:rPr>
            </a:br>
            <a:r>
              <a:rPr lang="en-US" dirty="0">
                <a:solidFill>
                  <a:srgbClr val="FF0000"/>
                </a:solidFill>
              </a:rPr>
              <a:t>1. slides with over time (including life sat)</a:t>
            </a:r>
            <a:br>
              <a:rPr lang="en-US" dirty="0">
                <a:solidFill>
                  <a:srgbClr val="FF0000"/>
                </a:solidFill>
              </a:rPr>
            </a:br>
            <a:r>
              <a:rPr lang="en-US" dirty="0">
                <a:solidFill>
                  <a:srgbClr val="FF0000"/>
                </a:solidFill>
              </a:rPr>
              <a:t>2. slides with comparison of JAM type (with donuts)</a:t>
            </a:r>
          </a:p>
        </p:txBody>
      </p:sp>
    </p:spTree>
    <p:extLst>
      <p:ext uri="{BB962C8B-B14F-4D97-AF65-F5344CB8AC3E}">
        <p14:creationId xmlns:p14="http://schemas.microsoft.com/office/powerpoint/2010/main" val="385513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EB47E-C226-8A06-10E6-71D29723B4BC}"/>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99A37DE2-105A-42BB-6747-2CDE00BE1BE9}"/>
              </a:ext>
            </a:extLst>
          </p:cNvPr>
          <p:cNvGraphicFramePr/>
          <p:nvPr>
            <p:extLst>
              <p:ext uri="{D42A27DB-BD31-4B8C-83A1-F6EECF244321}">
                <p14:modId xmlns:p14="http://schemas.microsoft.com/office/powerpoint/2010/main" val="3124025207"/>
              </p:ext>
            </p:extLst>
          </p:nvPr>
        </p:nvGraphicFramePr>
        <p:xfrm>
          <a:off x="478516" y="1186143"/>
          <a:ext cx="10980060" cy="539015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04F3264-B262-82EA-86DA-CA7BAA42B014}"/>
              </a:ext>
            </a:extLst>
          </p:cNvPr>
          <p:cNvSpPr txBox="1"/>
          <p:nvPr/>
        </p:nvSpPr>
        <p:spPr>
          <a:xfrm rot="16200000">
            <a:off x="-1507886" y="3324362"/>
            <a:ext cx="41532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 Meeting the Minimum</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704290DC-AE4C-7736-3C3E-52DA72BC8175}"/>
              </a:ext>
            </a:extLst>
          </p:cNvPr>
          <p:cNvCxnSpPr>
            <a:cxnSpLocks/>
          </p:cNvCxnSpPr>
          <p:nvPr/>
        </p:nvCxnSpPr>
        <p:spPr>
          <a:xfrm>
            <a:off x="1581150" y="571212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156E8E77-05E7-8FF5-6F3B-23A5FF665779}"/>
              </a:ext>
            </a:extLst>
          </p:cNvPr>
          <p:cNvSpPr txBox="1">
            <a:spLocks/>
          </p:cNvSpPr>
          <p:nvPr/>
        </p:nvSpPr>
        <p:spPr>
          <a:xfrm>
            <a:off x="390526"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MEETING MINIMUMS</a:t>
            </a:r>
          </a:p>
        </p:txBody>
      </p:sp>
      <p:cxnSp>
        <p:nvCxnSpPr>
          <p:cNvPr id="9" name="Straight Connector 8">
            <a:extLst>
              <a:ext uri="{FF2B5EF4-FFF2-40B4-BE49-F238E27FC236}">
                <a16:creationId xmlns:a16="http://schemas.microsoft.com/office/drawing/2014/main" id="{9A00D6BB-FD8B-4207-7D4F-0B5F33CEFBE4}"/>
              </a:ext>
            </a:extLst>
          </p:cNvPr>
          <p:cNvCxnSpPr>
            <a:cxnSpLocks/>
          </p:cNvCxnSpPr>
          <p:nvPr/>
        </p:nvCxnSpPr>
        <p:spPr>
          <a:xfrm flipV="1">
            <a:off x="1581150" y="1401419"/>
            <a:ext cx="0" cy="431070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187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EEA96-0D62-3D99-8AD0-0910E9EC7355}"/>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6508A2E-8BFB-674D-C52C-C34031F9DD80}"/>
              </a:ext>
            </a:extLst>
          </p:cNvPr>
          <p:cNvGraphicFramePr/>
          <p:nvPr>
            <p:extLst>
              <p:ext uri="{D42A27DB-BD31-4B8C-83A1-F6EECF244321}">
                <p14:modId xmlns:p14="http://schemas.microsoft.com/office/powerpoint/2010/main" val="275485093"/>
              </p:ext>
            </p:extLst>
          </p:nvPr>
        </p:nvGraphicFramePr>
        <p:xfrm>
          <a:off x="478516" y="1186143"/>
          <a:ext cx="10980060" cy="5390156"/>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F9D57FEA-52B0-868C-15AF-DAEBEEFD8051}"/>
              </a:ext>
            </a:extLst>
          </p:cNvPr>
          <p:cNvSpPr txBox="1"/>
          <p:nvPr/>
        </p:nvSpPr>
        <p:spPr>
          <a:xfrm rot="16200000">
            <a:off x="-1507886" y="3324362"/>
            <a:ext cx="41532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 Meeting the Minimum</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A7CEFB06-30A9-5514-23DB-37D9CA84C9E4}"/>
              </a:ext>
            </a:extLst>
          </p:cNvPr>
          <p:cNvCxnSpPr>
            <a:cxnSpLocks/>
          </p:cNvCxnSpPr>
          <p:nvPr/>
        </p:nvCxnSpPr>
        <p:spPr>
          <a:xfrm>
            <a:off x="1581150" y="571212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843DB26C-9992-63C4-8A13-F250751DB6BC}"/>
              </a:ext>
            </a:extLst>
          </p:cNvPr>
          <p:cNvSpPr txBox="1">
            <a:spLocks/>
          </p:cNvSpPr>
          <p:nvPr/>
        </p:nvSpPr>
        <p:spPr>
          <a:xfrm>
            <a:off x="390526"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MEETING MINIMUMS</a:t>
            </a:r>
          </a:p>
        </p:txBody>
      </p:sp>
      <p:cxnSp>
        <p:nvCxnSpPr>
          <p:cNvPr id="9" name="Straight Connector 8">
            <a:extLst>
              <a:ext uri="{FF2B5EF4-FFF2-40B4-BE49-F238E27FC236}">
                <a16:creationId xmlns:a16="http://schemas.microsoft.com/office/drawing/2014/main" id="{7CC79CA6-C85C-9752-C6DA-44DE8E0D5353}"/>
              </a:ext>
            </a:extLst>
          </p:cNvPr>
          <p:cNvCxnSpPr>
            <a:cxnSpLocks/>
          </p:cNvCxnSpPr>
          <p:nvPr/>
        </p:nvCxnSpPr>
        <p:spPr>
          <a:xfrm flipV="1">
            <a:off x="1581150" y="1401419"/>
            <a:ext cx="0" cy="431070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814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8759B-FD9D-3809-EFC7-62ADACA3310F}"/>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70914ACB-3528-7413-1BB7-9C1C0870B7A0}"/>
              </a:ext>
            </a:extLst>
          </p:cNvPr>
          <p:cNvGraphicFramePr/>
          <p:nvPr>
            <p:extLst>
              <p:ext uri="{D42A27DB-BD31-4B8C-83A1-F6EECF244321}">
                <p14:modId xmlns:p14="http://schemas.microsoft.com/office/powerpoint/2010/main" val="2482571853"/>
              </p:ext>
            </p:extLst>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3">
            <a:extLst>
              <a:ext uri="{FF2B5EF4-FFF2-40B4-BE49-F238E27FC236}">
                <a16:creationId xmlns:a16="http://schemas.microsoft.com/office/drawing/2014/main" id="{CBD94EAA-27EE-B9D8-B57E-CFC19D6C1E38}"/>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4258884B-04F8-5E6B-45B4-0A01D3AED802}"/>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97A4729-70FB-F591-7ACE-14A79BC56B16}"/>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4DC6687-7BB8-6462-DF31-99B561139426}"/>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056AB80D-2563-1039-FA38-217235C0BFDB}"/>
              </a:ext>
            </a:extLst>
          </p:cNvPr>
          <p:cNvCxnSpPr>
            <a:cxnSpLocks/>
          </p:cNvCxnSpPr>
          <p:nvPr/>
        </p:nvCxnSpPr>
        <p:spPr>
          <a:xfrm>
            <a:off x="2857644" y="3314959"/>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C0F1EAB-0A46-8ECD-EAD6-7AC95529E9E0}"/>
              </a:ext>
            </a:extLst>
          </p:cNvPr>
          <p:cNvSpPr txBox="1"/>
          <p:nvPr/>
        </p:nvSpPr>
        <p:spPr>
          <a:xfrm>
            <a:off x="2857644" y="2801252"/>
            <a:ext cx="735286"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56%</a:t>
            </a:r>
          </a:p>
        </p:txBody>
      </p:sp>
      <p:cxnSp>
        <p:nvCxnSpPr>
          <p:cNvPr id="10" name="Straight Connector 9">
            <a:extLst>
              <a:ext uri="{FF2B5EF4-FFF2-40B4-BE49-F238E27FC236}">
                <a16:creationId xmlns:a16="http://schemas.microsoft.com/office/drawing/2014/main" id="{14F0F8FD-9A68-C6AB-BA68-DBE153C81FD6}"/>
              </a:ext>
            </a:extLst>
          </p:cNvPr>
          <p:cNvCxnSpPr>
            <a:cxnSpLocks/>
          </p:cNvCxnSpPr>
          <p:nvPr/>
        </p:nvCxnSpPr>
        <p:spPr>
          <a:xfrm>
            <a:off x="3771160" y="3477173"/>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1" name="TextBox 10">
            <a:extLst>
              <a:ext uri="{FF2B5EF4-FFF2-40B4-BE49-F238E27FC236}">
                <a16:creationId xmlns:a16="http://schemas.microsoft.com/office/drawing/2014/main" id="{63CD8962-68E2-7E88-7984-42E86FD10DD4}"/>
              </a:ext>
            </a:extLst>
          </p:cNvPr>
          <p:cNvSpPr txBox="1"/>
          <p:nvPr/>
        </p:nvSpPr>
        <p:spPr>
          <a:xfrm>
            <a:off x="3761535" y="3050091"/>
            <a:ext cx="735286"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52%</a:t>
            </a:r>
          </a:p>
        </p:txBody>
      </p:sp>
      <p:cxnSp>
        <p:nvCxnSpPr>
          <p:cNvPr id="12" name="Straight Connector 11">
            <a:extLst>
              <a:ext uri="{FF2B5EF4-FFF2-40B4-BE49-F238E27FC236}">
                <a16:creationId xmlns:a16="http://schemas.microsoft.com/office/drawing/2014/main" id="{6E0160AE-EA94-5B1C-8DA0-6BB605ED9102}"/>
              </a:ext>
            </a:extLst>
          </p:cNvPr>
          <p:cNvCxnSpPr>
            <a:cxnSpLocks/>
          </p:cNvCxnSpPr>
          <p:nvPr/>
        </p:nvCxnSpPr>
        <p:spPr>
          <a:xfrm>
            <a:off x="6096000" y="2916067"/>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DB1B7481-B764-E999-735F-08FEFF7AD49A}"/>
              </a:ext>
            </a:extLst>
          </p:cNvPr>
          <p:cNvSpPr txBox="1"/>
          <p:nvPr/>
        </p:nvSpPr>
        <p:spPr>
          <a:xfrm>
            <a:off x="6086375" y="2479356"/>
            <a:ext cx="735286"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65%</a:t>
            </a:r>
          </a:p>
        </p:txBody>
      </p:sp>
      <p:cxnSp>
        <p:nvCxnSpPr>
          <p:cNvPr id="14" name="Straight Connector 13">
            <a:extLst>
              <a:ext uri="{FF2B5EF4-FFF2-40B4-BE49-F238E27FC236}">
                <a16:creationId xmlns:a16="http://schemas.microsoft.com/office/drawing/2014/main" id="{64F9A50E-1C95-CD63-F22E-F10E3B81AE34}"/>
              </a:ext>
            </a:extLst>
          </p:cNvPr>
          <p:cNvCxnSpPr>
            <a:cxnSpLocks/>
          </p:cNvCxnSpPr>
          <p:nvPr/>
        </p:nvCxnSpPr>
        <p:spPr>
          <a:xfrm>
            <a:off x="7020625" y="2919689"/>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1F40B290-48ED-8D9D-8756-3EB26935139E}"/>
              </a:ext>
            </a:extLst>
          </p:cNvPr>
          <p:cNvSpPr txBox="1"/>
          <p:nvPr/>
        </p:nvSpPr>
        <p:spPr>
          <a:xfrm>
            <a:off x="6991750" y="2482978"/>
            <a:ext cx="735286"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65%</a:t>
            </a:r>
          </a:p>
        </p:txBody>
      </p:sp>
      <p:cxnSp>
        <p:nvCxnSpPr>
          <p:cNvPr id="16" name="Straight Connector 15">
            <a:extLst>
              <a:ext uri="{FF2B5EF4-FFF2-40B4-BE49-F238E27FC236}">
                <a16:creationId xmlns:a16="http://schemas.microsoft.com/office/drawing/2014/main" id="{06E237BD-F9FF-E8DC-5769-04CCFFC05546}"/>
              </a:ext>
            </a:extLst>
          </p:cNvPr>
          <p:cNvCxnSpPr>
            <a:cxnSpLocks/>
          </p:cNvCxnSpPr>
          <p:nvPr/>
        </p:nvCxnSpPr>
        <p:spPr>
          <a:xfrm>
            <a:off x="9340929" y="2777227"/>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3DA74DEA-AA0E-1FA6-739F-DF4FE585B4A5}"/>
              </a:ext>
            </a:extLst>
          </p:cNvPr>
          <p:cNvSpPr txBox="1"/>
          <p:nvPr/>
        </p:nvSpPr>
        <p:spPr>
          <a:xfrm>
            <a:off x="9312054" y="2253896"/>
            <a:ext cx="735286"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68%</a:t>
            </a:r>
          </a:p>
        </p:txBody>
      </p:sp>
      <p:cxnSp>
        <p:nvCxnSpPr>
          <p:cNvPr id="18" name="Straight Connector 17">
            <a:extLst>
              <a:ext uri="{FF2B5EF4-FFF2-40B4-BE49-F238E27FC236}">
                <a16:creationId xmlns:a16="http://schemas.microsoft.com/office/drawing/2014/main" id="{DEA27C0A-0FE7-617E-A9D9-391980EE17BD}"/>
              </a:ext>
            </a:extLst>
          </p:cNvPr>
          <p:cNvCxnSpPr>
            <a:cxnSpLocks/>
          </p:cNvCxnSpPr>
          <p:nvPr/>
        </p:nvCxnSpPr>
        <p:spPr>
          <a:xfrm>
            <a:off x="10238826" y="3046738"/>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F0888574-508B-D8AA-DC52-990E2A4486D5}"/>
              </a:ext>
            </a:extLst>
          </p:cNvPr>
          <p:cNvSpPr txBox="1"/>
          <p:nvPr/>
        </p:nvSpPr>
        <p:spPr>
          <a:xfrm>
            <a:off x="10219476" y="2619656"/>
            <a:ext cx="735286" cy="400110"/>
          </a:xfrm>
          <a:prstGeom prst="rect">
            <a:avLst/>
          </a:prstGeom>
          <a:noFill/>
        </p:spPr>
        <p:txBody>
          <a:bodyPr wrap="square" rtlCol="0">
            <a:spAutoFit/>
          </a:bodyPr>
          <a:lstStyle>
            <a:defPPr>
              <a:defRPr lang="en-US"/>
            </a:defPPr>
            <a:lvl1pPr algn="ctr">
              <a:defRPr sz="2000" b="1">
                <a:solidFill>
                  <a:schemeClr val="accent6"/>
                </a:solidFill>
                <a:effectLst>
                  <a:outerShdw blurRad="50800" dist="50800" dir="5400000" algn="ctr" rotWithShape="0">
                    <a:schemeClr val="tx2">
                      <a:alpha val="56000"/>
                    </a:schemeClr>
                  </a:outerShdw>
                </a:effectLst>
                <a:latin typeface="Arial" panose="020B0604020202020204" pitchFamily="34" charset="0"/>
                <a:cs typeface="Arial" panose="020B0604020202020204" pitchFamily="34" charset="0"/>
              </a:defRPr>
            </a:lvl1pPr>
          </a:lstStyle>
          <a:p>
            <a:r>
              <a:rPr lang="en-US" dirty="0"/>
              <a:t>62%</a:t>
            </a:r>
          </a:p>
        </p:txBody>
      </p:sp>
      <p:sp>
        <p:nvSpPr>
          <p:cNvPr id="20" name="TextBox 19">
            <a:extLst>
              <a:ext uri="{FF2B5EF4-FFF2-40B4-BE49-F238E27FC236}">
                <a16:creationId xmlns:a16="http://schemas.microsoft.com/office/drawing/2014/main" id="{1D8D3AD9-EB2F-7001-1312-14BB5337E4C1}"/>
              </a:ext>
            </a:extLst>
          </p:cNvPr>
          <p:cNvSpPr txBox="1"/>
          <p:nvPr/>
        </p:nvSpPr>
        <p:spPr>
          <a:xfrm>
            <a:off x="1948499" y="2254624"/>
            <a:ext cx="735285" cy="400110"/>
          </a:xfrm>
          <a:prstGeom prst="rect">
            <a:avLst/>
          </a:prstGeom>
          <a:noFill/>
        </p:spPr>
        <p:txBody>
          <a:bodyPr wrap="square" rtlCol="0">
            <a:spAutoFit/>
          </a:bodyPr>
          <a:lstStyle>
            <a:defPPr>
              <a:defRPr lang="en-US"/>
            </a:defPPr>
            <a:lvl1pPr algn="ctr">
              <a:defRPr sz="2000" b="1">
                <a:solidFill>
                  <a:schemeClr val="accent6"/>
                </a:solidFill>
                <a:latin typeface="Arial" panose="020B0604020202020204" pitchFamily="34" charset="0"/>
                <a:cs typeface="Arial" panose="020B0604020202020204" pitchFamily="34" charset="0"/>
              </a:defRPr>
            </a:lvl1pPr>
          </a:lstStyle>
          <a:p>
            <a:r>
              <a:rPr lang="en-US" dirty="0"/>
              <a:t>72%</a:t>
            </a:r>
          </a:p>
        </p:txBody>
      </p:sp>
      <p:cxnSp>
        <p:nvCxnSpPr>
          <p:cNvPr id="21" name="Straight Connector 20">
            <a:extLst>
              <a:ext uri="{FF2B5EF4-FFF2-40B4-BE49-F238E27FC236}">
                <a16:creationId xmlns:a16="http://schemas.microsoft.com/office/drawing/2014/main" id="{5DF3E77F-FCA6-7986-D6AE-22BABBA062DE}"/>
              </a:ext>
            </a:extLst>
          </p:cNvPr>
          <p:cNvCxnSpPr>
            <a:cxnSpLocks/>
          </p:cNvCxnSpPr>
          <p:nvPr/>
        </p:nvCxnSpPr>
        <p:spPr>
          <a:xfrm>
            <a:off x="5194456" y="3043289"/>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22" name="TextBox 21">
            <a:extLst>
              <a:ext uri="{FF2B5EF4-FFF2-40B4-BE49-F238E27FC236}">
                <a16:creationId xmlns:a16="http://schemas.microsoft.com/office/drawing/2014/main" id="{168A4B6E-A31B-5A80-5663-89ED67D5F032}"/>
              </a:ext>
            </a:extLst>
          </p:cNvPr>
          <p:cNvSpPr txBox="1"/>
          <p:nvPr/>
        </p:nvSpPr>
        <p:spPr>
          <a:xfrm>
            <a:off x="5175206" y="2629765"/>
            <a:ext cx="735286" cy="400110"/>
          </a:xfrm>
          <a:prstGeom prst="rect">
            <a:avLst/>
          </a:prstGeom>
          <a:noFill/>
        </p:spPr>
        <p:txBody>
          <a:bodyPr wrap="square" rtlCol="0">
            <a:spAutoFit/>
          </a:bodyPr>
          <a:lstStyle/>
          <a:p>
            <a:pPr algn="ctr"/>
            <a:r>
              <a:rPr lang="en-US" sz="2000" b="1" dirty="0">
                <a:solidFill>
                  <a:schemeClr val="accent6"/>
                </a:solidFill>
                <a:latin typeface="Arial" panose="020B0604020202020204" pitchFamily="34" charset="0"/>
                <a:cs typeface="Arial" panose="020B0604020202020204" pitchFamily="34" charset="0"/>
              </a:rPr>
              <a:t>62%</a:t>
            </a:r>
          </a:p>
        </p:txBody>
      </p:sp>
      <p:cxnSp>
        <p:nvCxnSpPr>
          <p:cNvPr id="23" name="Straight Connector 22">
            <a:extLst>
              <a:ext uri="{FF2B5EF4-FFF2-40B4-BE49-F238E27FC236}">
                <a16:creationId xmlns:a16="http://schemas.microsoft.com/office/drawing/2014/main" id="{B62F3586-97E3-F763-4E2A-73955C85DB46}"/>
              </a:ext>
            </a:extLst>
          </p:cNvPr>
          <p:cNvCxnSpPr>
            <a:cxnSpLocks/>
          </p:cNvCxnSpPr>
          <p:nvPr/>
        </p:nvCxnSpPr>
        <p:spPr>
          <a:xfrm>
            <a:off x="1948499" y="2612679"/>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
        <p:nvSpPr>
          <p:cNvPr id="24" name="TextBox 23">
            <a:extLst>
              <a:ext uri="{FF2B5EF4-FFF2-40B4-BE49-F238E27FC236}">
                <a16:creationId xmlns:a16="http://schemas.microsoft.com/office/drawing/2014/main" id="{521E3032-7361-1B4D-60B4-CD659040589C}"/>
              </a:ext>
            </a:extLst>
          </p:cNvPr>
          <p:cNvSpPr txBox="1"/>
          <p:nvPr/>
        </p:nvSpPr>
        <p:spPr>
          <a:xfrm>
            <a:off x="8418729" y="2224379"/>
            <a:ext cx="735286" cy="400110"/>
          </a:xfrm>
          <a:prstGeom prst="rect">
            <a:avLst/>
          </a:prstGeom>
          <a:noFill/>
        </p:spPr>
        <p:txBody>
          <a:bodyPr wrap="square" rtlCol="0">
            <a:spAutoFit/>
          </a:bodyPr>
          <a:lstStyle>
            <a:defPPr>
              <a:defRPr lang="en-US"/>
            </a:defPPr>
            <a:lvl1pPr algn="ctr">
              <a:defRPr sz="2000" b="1">
                <a:solidFill>
                  <a:schemeClr val="accent6"/>
                </a:solidFill>
                <a:effectLst>
                  <a:outerShdw blurRad="50800" dist="50800" dir="5400000" algn="ctr" rotWithShape="0">
                    <a:schemeClr val="tx2">
                      <a:alpha val="56000"/>
                    </a:schemeClr>
                  </a:outerShdw>
                </a:effectLst>
                <a:latin typeface="Arial" panose="020B0604020202020204" pitchFamily="34" charset="0"/>
                <a:cs typeface="Arial" panose="020B0604020202020204" pitchFamily="34" charset="0"/>
              </a:defRPr>
            </a:lvl1pPr>
          </a:lstStyle>
          <a:p>
            <a:r>
              <a:rPr lang="en-US" dirty="0"/>
              <a:t>72%</a:t>
            </a:r>
          </a:p>
        </p:txBody>
      </p:sp>
      <p:cxnSp>
        <p:nvCxnSpPr>
          <p:cNvPr id="25" name="Straight Connector 24">
            <a:extLst>
              <a:ext uri="{FF2B5EF4-FFF2-40B4-BE49-F238E27FC236}">
                <a16:creationId xmlns:a16="http://schemas.microsoft.com/office/drawing/2014/main" id="{50858259-591A-0717-FAF5-DF5AAF834CF7}"/>
              </a:ext>
            </a:extLst>
          </p:cNvPr>
          <p:cNvCxnSpPr>
            <a:cxnSpLocks/>
          </p:cNvCxnSpPr>
          <p:nvPr/>
        </p:nvCxnSpPr>
        <p:spPr>
          <a:xfrm>
            <a:off x="8425499" y="2612679"/>
            <a:ext cx="735286" cy="0"/>
          </a:xfrm>
          <a:prstGeom prst="line">
            <a:avLst/>
          </a:prstGeom>
          <a:ln w="38100">
            <a:solidFill>
              <a:schemeClr val="accent6"/>
            </a:solidFill>
            <a:prstDash val="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3615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P spid="15" grpId="0"/>
      <p:bldP spid="17" grpId="0"/>
      <p:bldP spid="19" grpId="0"/>
      <p:bldP spid="20" grpId="0"/>
      <p:bldP spid="22"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69D58-1673-07B7-F20B-E83A4D43F30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92F8B9D-BA0D-8952-8691-1DC61B0C7D39}"/>
              </a:ext>
            </a:extLst>
          </p:cNvPr>
          <p:cNvSpPr/>
          <p:nvPr/>
        </p:nvSpPr>
        <p:spPr>
          <a:xfrm>
            <a:off x="3917037" y="1339637"/>
            <a:ext cx="4866018" cy="725714"/>
          </a:xfrm>
          <a:prstGeom prst="rect">
            <a:avLst/>
          </a:prstGeom>
          <a:solidFill>
            <a:srgbClr val="6AB97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Catching up</a:t>
            </a:r>
          </a:p>
        </p:txBody>
      </p:sp>
      <p:sp>
        <p:nvSpPr>
          <p:cNvPr id="5" name="Oval 4">
            <a:extLst>
              <a:ext uri="{FF2B5EF4-FFF2-40B4-BE49-F238E27FC236}">
                <a16:creationId xmlns:a16="http://schemas.microsoft.com/office/drawing/2014/main" id="{C9E9D42E-A296-8FF8-4E7E-0A75D17AB00B}"/>
              </a:ext>
            </a:extLst>
          </p:cNvPr>
          <p:cNvSpPr/>
          <p:nvPr/>
        </p:nvSpPr>
        <p:spPr>
          <a:xfrm>
            <a:off x="3494690" y="1291523"/>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53B6B26C-AFE9-9E61-6D36-82F6838FB21E}"/>
              </a:ext>
            </a:extLst>
          </p:cNvPr>
          <p:cNvSpPr/>
          <p:nvPr/>
        </p:nvSpPr>
        <p:spPr>
          <a:xfrm>
            <a:off x="3917036" y="2339458"/>
            <a:ext cx="4866018" cy="725714"/>
          </a:xfrm>
          <a:prstGeom prst="rect">
            <a:avLst/>
          </a:prstGeom>
          <a:solidFill>
            <a:srgbClr val="6AB97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Exercising	              5 </a:t>
            </a:r>
            <a:r>
              <a:rPr lang="en-US" sz="2400" b="1" err="1">
                <a:solidFill>
                  <a:schemeClr val="bg1"/>
                </a:solidFill>
                <a:latin typeface="Arial" panose="020B0604020202020204" pitchFamily="34" charset="0"/>
                <a:cs typeface="Arial" panose="020B0604020202020204" pitchFamily="34" charset="0"/>
              </a:rPr>
              <a:t>hrs</a:t>
            </a:r>
            <a:r>
              <a:rPr lang="en-US" sz="2400" b="1">
                <a:solidFill>
                  <a:schemeClr val="bg1"/>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CF887968-59AE-0154-F554-984CA606448C}"/>
              </a:ext>
            </a:extLst>
          </p:cNvPr>
          <p:cNvSpPr/>
          <p:nvPr/>
        </p:nvSpPr>
        <p:spPr>
          <a:xfrm>
            <a:off x="3917036" y="3339279"/>
            <a:ext cx="4866018" cy="725714"/>
          </a:xfrm>
          <a:prstGeom prst="rect">
            <a:avLst/>
          </a:prstGeom>
          <a:solidFill>
            <a:srgbClr val="6AB97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Partying/hosting</a:t>
            </a:r>
          </a:p>
        </p:txBody>
      </p:sp>
      <p:sp>
        <p:nvSpPr>
          <p:cNvPr id="23" name="Rectangle 22">
            <a:extLst>
              <a:ext uri="{FF2B5EF4-FFF2-40B4-BE49-F238E27FC236}">
                <a16:creationId xmlns:a16="http://schemas.microsoft.com/office/drawing/2014/main" id="{EB234A5D-DD90-1A8E-EAC9-94548719A014}"/>
              </a:ext>
            </a:extLst>
          </p:cNvPr>
          <p:cNvSpPr/>
          <p:nvPr/>
        </p:nvSpPr>
        <p:spPr>
          <a:xfrm>
            <a:off x="3917036" y="4341589"/>
            <a:ext cx="4866018" cy="725714"/>
          </a:xfrm>
          <a:prstGeom prst="rect">
            <a:avLst/>
          </a:prstGeom>
          <a:solidFill>
            <a:srgbClr val="6AB97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Eating with others              </a:t>
            </a:r>
          </a:p>
        </p:txBody>
      </p:sp>
      <p:sp>
        <p:nvSpPr>
          <p:cNvPr id="28" name="Rectangle 27">
            <a:extLst>
              <a:ext uri="{FF2B5EF4-FFF2-40B4-BE49-F238E27FC236}">
                <a16:creationId xmlns:a16="http://schemas.microsoft.com/office/drawing/2014/main" id="{04C3AAF4-25F4-C4C6-BE56-5BA39F8AAA4F}"/>
              </a:ext>
            </a:extLst>
          </p:cNvPr>
          <p:cNvSpPr/>
          <p:nvPr/>
        </p:nvSpPr>
        <p:spPr>
          <a:xfrm>
            <a:off x="3917036" y="5349622"/>
            <a:ext cx="4890082" cy="725714"/>
          </a:xfrm>
          <a:prstGeom prst="rect">
            <a:avLst/>
          </a:prstGeom>
          <a:solidFill>
            <a:srgbClr val="6AB97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Eating with family	              </a:t>
            </a:r>
          </a:p>
        </p:txBody>
      </p:sp>
      <p:sp>
        <p:nvSpPr>
          <p:cNvPr id="33" name="Oval 32">
            <a:extLst>
              <a:ext uri="{FF2B5EF4-FFF2-40B4-BE49-F238E27FC236}">
                <a16:creationId xmlns:a16="http://schemas.microsoft.com/office/drawing/2014/main" id="{A015B5FD-9191-ADB6-74E6-4A13F624D04B}"/>
              </a:ext>
            </a:extLst>
          </p:cNvPr>
          <p:cNvSpPr/>
          <p:nvPr/>
        </p:nvSpPr>
        <p:spPr>
          <a:xfrm>
            <a:off x="3494689" y="2287390"/>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4DDF083F-D5B0-1938-C32C-DF185ACB4E7A}"/>
              </a:ext>
            </a:extLst>
          </p:cNvPr>
          <p:cNvSpPr/>
          <p:nvPr/>
        </p:nvSpPr>
        <p:spPr>
          <a:xfrm>
            <a:off x="3494689" y="3292783"/>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3</a:t>
            </a:r>
          </a:p>
        </p:txBody>
      </p:sp>
      <p:sp>
        <p:nvSpPr>
          <p:cNvPr id="35" name="Oval 34">
            <a:extLst>
              <a:ext uri="{FF2B5EF4-FFF2-40B4-BE49-F238E27FC236}">
                <a16:creationId xmlns:a16="http://schemas.microsoft.com/office/drawing/2014/main" id="{74D49F0F-C5EA-2C0A-54AB-B3FA2D34B5C9}"/>
              </a:ext>
            </a:extLst>
          </p:cNvPr>
          <p:cNvSpPr/>
          <p:nvPr/>
        </p:nvSpPr>
        <p:spPr>
          <a:xfrm>
            <a:off x="3494688" y="4288650"/>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4</a:t>
            </a:r>
          </a:p>
        </p:txBody>
      </p:sp>
      <p:sp>
        <p:nvSpPr>
          <p:cNvPr id="36" name="Oval 35">
            <a:extLst>
              <a:ext uri="{FF2B5EF4-FFF2-40B4-BE49-F238E27FC236}">
                <a16:creationId xmlns:a16="http://schemas.microsoft.com/office/drawing/2014/main" id="{DBF05C1A-BE09-5A06-3A36-B1BAE23F492B}"/>
              </a:ext>
            </a:extLst>
          </p:cNvPr>
          <p:cNvSpPr/>
          <p:nvPr/>
        </p:nvSpPr>
        <p:spPr>
          <a:xfrm>
            <a:off x="3494687" y="5311090"/>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5</a:t>
            </a:r>
          </a:p>
        </p:txBody>
      </p:sp>
      <p:sp>
        <p:nvSpPr>
          <p:cNvPr id="7" name="Rectangle 6">
            <a:extLst>
              <a:ext uri="{FF2B5EF4-FFF2-40B4-BE49-F238E27FC236}">
                <a16:creationId xmlns:a16="http://schemas.microsoft.com/office/drawing/2014/main" id="{0954CB02-ABB0-742A-F6D0-7450CD6EF656}"/>
              </a:ext>
            </a:extLst>
          </p:cNvPr>
          <p:cNvSpPr/>
          <p:nvPr/>
        </p:nvSpPr>
        <p:spPr>
          <a:xfrm>
            <a:off x="6891149" y="3334769"/>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4 </a:t>
            </a:r>
            <a:r>
              <a:rPr lang="en-US" sz="2400" b="1" err="1">
                <a:solidFill>
                  <a:schemeClr val="bg1"/>
                </a:solidFill>
                <a:latin typeface="Arial" panose="020B0604020202020204" pitchFamily="34" charset="0"/>
                <a:cs typeface="Arial" panose="020B0604020202020204" pitchFamily="34" charset="0"/>
              </a:rPr>
              <a:t>hrs</a:t>
            </a:r>
            <a:endParaRPr lang="en-US" sz="2400" b="1">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747F228-B7F0-B818-96D4-88926B1536EA}"/>
              </a:ext>
            </a:extLst>
          </p:cNvPr>
          <p:cNvSpPr/>
          <p:nvPr/>
        </p:nvSpPr>
        <p:spPr>
          <a:xfrm>
            <a:off x="6891149" y="1335041"/>
            <a:ext cx="201080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6 </a:t>
            </a:r>
            <a:r>
              <a:rPr lang="en-US" sz="2400" b="1" err="1">
                <a:solidFill>
                  <a:schemeClr val="bg1"/>
                </a:solidFill>
                <a:latin typeface="Arial" panose="020B0604020202020204" pitchFamily="34" charset="0"/>
                <a:cs typeface="Arial" panose="020B0604020202020204" pitchFamily="34" charset="0"/>
              </a:rPr>
              <a:t>hrs</a:t>
            </a:r>
            <a:endParaRPr lang="en-US" sz="2400" b="1">
              <a:solidFill>
                <a:schemeClr val="bg1"/>
              </a:solidFill>
              <a:latin typeface="Arial" panose="020B0604020202020204" pitchFamily="34" charset="0"/>
              <a:cs typeface="Arial" panose="020B0604020202020204" pitchFamily="34" charset="0"/>
            </a:endParaRPr>
          </a:p>
        </p:txBody>
      </p:sp>
      <p:sp>
        <p:nvSpPr>
          <p:cNvPr id="4" name="Title 23">
            <a:extLst>
              <a:ext uri="{FF2B5EF4-FFF2-40B4-BE49-F238E27FC236}">
                <a16:creationId xmlns:a16="http://schemas.microsoft.com/office/drawing/2014/main" id="{7F9798D3-0DE7-86B8-9CD4-88E7EF7E5148}"/>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MOST COMMON HIGH VALUE ACTIVITIES</a:t>
            </a:r>
          </a:p>
        </p:txBody>
      </p:sp>
      <p:sp>
        <p:nvSpPr>
          <p:cNvPr id="6" name="Rectangle 5">
            <a:extLst>
              <a:ext uri="{FF2B5EF4-FFF2-40B4-BE49-F238E27FC236}">
                <a16:creationId xmlns:a16="http://schemas.microsoft.com/office/drawing/2014/main" id="{587C8394-1E12-3A06-DB29-CA44E8898024}"/>
              </a:ext>
            </a:extLst>
          </p:cNvPr>
          <p:cNvSpPr/>
          <p:nvPr/>
        </p:nvSpPr>
        <p:spPr>
          <a:xfrm>
            <a:off x="6891149" y="5298669"/>
            <a:ext cx="201080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2 </a:t>
            </a:r>
            <a:r>
              <a:rPr lang="en-US" sz="2400" b="1" err="1">
                <a:solidFill>
                  <a:schemeClr val="bg1"/>
                </a:solidFill>
                <a:latin typeface="Arial" panose="020B0604020202020204" pitchFamily="34" charset="0"/>
                <a:cs typeface="Arial" panose="020B0604020202020204" pitchFamily="34" charset="0"/>
              </a:rPr>
              <a:t>hrs</a:t>
            </a:r>
            <a:endParaRPr lang="en-US" sz="2400" b="1">
              <a:solidFill>
                <a:schemeClr val="bg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5461B244-E08B-24B4-821C-8B571E781D5C}"/>
              </a:ext>
            </a:extLst>
          </p:cNvPr>
          <p:cNvSpPr/>
          <p:nvPr/>
        </p:nvSpPr>
        <p:spPr>
          <a:xfrm>
            <a:off x="6922333" y="4318974"/>
            <a:ext cx="201080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4 </a:t>
            </a:r>
            <a:r>
              <a:rPr lang="en-US" sz="2400" b="1" err="1">
                <a:solidFill>
                  <a:schemeClr val="bg1"/>
                </a:solidFill>
                <a:latin typeface="Arial" panose="020B0604020202020204" pitchFamily="34" charset="0"/>
                <a:cs typeface="Arial" panose="020B0604020202020204" pitchFamily="34" charset="0"/>
              </a:rPr>
              <a:t>hrs</a:t>
            </a:r>
            <a:endParaRPr lang="en-US" sz="24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40445E2-96BB-E98F-9A80-605186791D76}"/>
              </a:ext>
            </a:extLst>
          </p:cNvPr>
          <p:cNvSpPr txBox="1"/>
          <p:nvPr/>
        </p:nvSpPr>
        <p:spPr>
          <a:xfrm>
            <a:off x="6936828" y="430924"/>
            <a:ext cx="5015860" cy="923330"/>
          </a:xfrm>
          <a:prstGeom prst="rect">
            <a:avLst/>
          </a:prstGeom>
          <a:solidFill>
            <a:schemeClr val="accent6"/>
          </a:solidFill>
        </p:spPr>
        <p:txBody>
          <a:bodyPr wrap="none" rtlCol="0">
            <a:spAutoFit/>
          </a:bodyPr>
          <a:lstStyle/>
          <a:p>
            <a:r>
              <a:rPr lang="en-US" dirty="0"/>
              <a:t>One version that is just the group (missing)</a:t>
            </a:r>
          </a:p>
          <a:p>
            <a:r>
              <a:rPr lang="en-US" dirty="0"/>
              <a:t>One version that compares to HBS overall</a:t>
            </a:r>
          </a:p>
          <a:p>
            <a:r>
              <a:rPr lang="en-US" dirty="0"/>
              <a:t>One version that compares to HBS men &amp;women</a:t>
            </a:r>
          </a:p>
        </p:txBody>
      </p:sp>
    </p:spTree>
    <p:extLst>
      <p:ext uri="{BB962C8B-B14F-4D97-AF65-F5344CB8AC3E}">
        <p14:creationId xmlns:p14="http://schemas.microsoft.com/office/powerpoint/2010/main" val="1221568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ADDEE-7E1F-ED06-93DA-343304A4E14F}"/>
            </a:ext>
          </a:extLst>
        </p:cNvPr>
        <p:cNvGrpSpPr/>
        <p:nvPr/>
      </p:nvGrpSpPr>
      <p:grpSpPr>
        <a:xfrm>
          <a:off x="0" y="0"/>
          <a:ext cx="0" cy="0"/>
          <a:chOff x="0" y="0"/>
          <a:chExt cx="0" cy="0"/>
        </a:xfrm>
      </p:grpSpPr>
      <p:sp>
        <p:nvSpPr>
          <p:cNvPr id="4" name="Title 23">
            <a:extLst>
              <a:ext uri="{FF2B5EF4-FFF2-40B4-BE49-F238E27FC236}">
                <a16:creationId xmlns:a16="http://schemas.microsoft.com/office/drawing/2014/main" id="{62B51D09-4558-7D0B-BFDF-C93E045F8584}"/>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MOST COMMON HIGH VALUE ACTIVITIES</a:t>
            </a:r>
          </a:p>
        </p:txBody>
      </p:sp>
      <p:sp>
        <p:nvSpPr>
          <p:cNvPr id="2" name="Rounded Rectangle 9">
            <a:extLst>
              <a:ext uri="{FF2B5EF4-FFF2-40B4-BE49-F238E27FC236}">
                <a16:creationId xmlns:a16="http://schemas.microsoft.com/office/drawing/2014/main" id="{2E0D204E-3714-B152-8A45-760BC0AD4CE1}"/>
              </a:ext>
            </a:extLst>
          </p:cNvPr>
          <p:cNvSpPr/>
          <p:nvPr/>
        </p:nvSpPr>
        <p:spPr>
          <a:xfrm>
            <a:off x="2496909" y="1129312"/>
            <a:ext cx="3298373"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err="1">
                <a:solidFill>
                  <a:schemeClr val="tx2"/>
                </a:solidFill>
                <a:latin typeface="Arial" panose="020B0604020202020204" pitchFamily="34" charset="0"/>
                <a:cs typeface="Arial" panose="020B0604020202020204" pitchFamily="34" charset="0"/>
              </a:rPr>
              <a:t>Xilio</a:t>
            </a:r>
            <a:endParaRPr lang="en-US" sz="2000" b="1">
              <a:solidFill>
                <a:schemeClr val="tx2"/>
              </a:solidFill>
              <a:latin typeface="Arial" panose="020B0604020202020204" pitchFamily="34" charset="0"/>
              <a:cs typeface="Arial" panose="020B0604020202020204" pitchFamily="34" charset="0"/>
            </a:endParaRPr>
          </a:p>
        </p:txBody>
      </p:sp>
      <p:sp>
        <p:nvSpPr>
          <p:cNvPr id="5" name="Rounded Rectangle 9">
            <a:extLst>
              <a:ext uri="{FF2B5EF4-FFF2-40B4-BE49-F238E27FC236}">
                <a16:creationId xmlns:a16="http://schemas.microsoft.com/office/drawing/2014/main" id="{28E1C5E9-94EA-763E-675B-EF432F128C90}"/>
              </a:ext>
            </a:extLst>
          </p:cNvPr>
          <p:cNvSpPr/>
          <p:nvPr/>
        </p:nvSpPr>
        <p:spPr>
          <a:xfrm>
            <a:off x="6437539" y="1129312"/>
            <a:ext cx="3298372"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a:solidFill>
                  <a:schemeClr val="tx2"/>
                </a:solidFill>
                <a:latin typeface="Arial" panose="020B0604020202020204" pitchFamily="34" charset="0"/>
                <a:cs typeface="Arial" panose="020B0604020202020204" pitchFamily="34" charset="0"/>
              </a:rPr>
              <a:t>HBS</a:t>
            </a:r>
            <a:endParaRPr lang="en-US" sz="2000" b="1">
              <a:solidFill>
                <a:schemeClr val="tx2"/>
              </a:solidFill>
              <a:latin typeface="Arial" panose="020B0604020202020204" pitchFamily="34" charset="0"/>
              <a:cs typeface="Arial" panose="020B0604020202020204" pitchFamily="34" charset="0"/>
            </a:endParaRPr>
          </a:p>
        </p:txBody>
      </p:sp>
      <p:sp>
        <p:nvSpPr>
          <p:cNvPr id="12" name="Rounded Rectangle 9">
            <a:extLst>
              <a:ext uri="{FF2B5EF4-FFF2-40B4-BE49-F238E27FC236}">
                <a16:creationId xmlns:a16="http://schemas.microsoft.com/office/drawing/2014/main" id="{0AE1BF2F-A1FB-4FF8-544D-E3DDE6113B4D}"/>
              </a:ext>
            </a:extLst>
          </p:cNvPr>
          <p:cNvSpPr/>
          <p:nvPr/>
        </p:nvSpPr>
        <p:spPr>
          <a:xfrm>
            <a:off x="2496909" y="1882233"/>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Caregiving</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 </a:t>
            </a:r>
          </a:p>
        </p:txBody>
      </p:sp>
      <p:sp>
        <p:nvSpPr>
          <p:cNvPr id="13" name="Rectangle 12">
            <a:extLst>
              <a:ext uri="{FF2B5EF4-FFF2-40B4-BE49-F238E27FC236}">
                <a16:creationId xmlns:a16="http://schemas.microsoft.com/office/drawing/2014/main" id="{4EA165F8-0718-555D-435F-CB7A2083ED2C}"/>
              </a:ext>
            </a:extLst>
          </p:cNvPr>
          <p:cNvSpPr/>
          <p:nvPr/>
        </p:nvSpPr>
        <p:spPr>
          <a:xfrm>
            <a:off x="4267185" y="1924120"/>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8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4" name="Rounded Rectangle 9">
            <a:extLst>
              <a:ext uri="{FF2B5EF4-FFF2-40B4-BE49-F238E27FC236}">
                <a16:creationId xmlns:a16="http://schemas.microsoft.com/office/drawing/2014/main" id="{1BE83F14-D4C7-E0E9-C29B-A008E2298B2A}"/>
              </a:ext>
            </a:extLst>
          </p:cNvPr>
          <p:cNvSpPr/>
          <p:nvPr/>
        </p:nvSpPr>
        <p:spPr>
          <a:xfrm>
            <a:off x="2496909" y="2792577"/>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a:t>
            </a:r>
          </a:p>
        </p:txBody>
      </p:sp>
      <p:sp>
        <p:nvSpPr>
          <p:cNvPr id="15" name="Rectangle 14">
            <a:extLst>
              <a:ext uri="{FF2B5EF4-FFF2-40B4-BE49-F238E27FC236}">
                <a16:creationId xmlns:a16="http://schemas.microsoft.com/office/drawing/2014/main" id="{1CA0B88E-DB47-C215-E3B2-A3FD01436503}"/>
              </a:ext>
            </a:extLst>
          </p:cNvPr>
          <p:cNvSpPr/>
          <p:nvPr/>
        </p:nvSpPr>
        <p:spPr>
          <a:xfrm>
            <a:off x="4239972" y="2834465"/>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6" name="Rounded Rectangle 9">
            <a:extLst>
              <a:ext uri="{FF2B5EF4-FFF2-40B4-BE49-F238E27FC236}">
                <a16:creationId xmlns:a16="http://schemas.microsoft.com/office/drawing/2014/main" id="{B19C4A75-DDDA-3FC0-FAED-1E5A5AD2F165}"/>
              </a:ext>
            </a:extLst>
          </p:cNvPr>
          <p:cNvSpPr/>
          <p:nvPr/>
        </p:nvSpPr>
        <p:spPr>
          <a:xfrm>
            <a:off x="2496909" y="3702921"/>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Watching TV </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a:t>
            </a:r>
          </a:p>
        </p:txBody>
      </p:sp>
      <p:sp>
        <p:nvSpPr>
          <p:cNvPr id="17" name="Rectangle 16">
            <a:extLst>
              <a:ext uri="{FF2B5EF4-FFF2-40B4-BE49-F238E27FC236}">
                <a16:creationId xmlns:a16="http://schemas.microsoft.com/office/drawing/2014/main" id="{36C91E69-9F69-762F-3EBB-343CE152DDBA}"/>
              </a:ext>
            </a:extLst>
          </p:cNvPr>
          <p:cNvSpPr/>
          <p:nvPr/>
        </p:nvSpPr>
        <p:spPr>
          <a:xfrm>
            <a:off x="4239972" y="3744808"/>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0" name="Rounded Rectangle 9">
            <a:extLst>
              <a:ext uri="{FF2B5EF4-FFF2-40B4-BE49-F238E27FC236}">
                <a16:creationId xmlns:a16="http://schemas.microsoft.com/office/drawing/2014/main" id="{2E355338-6AB7-1FEC-2AF9-4C5532AF7D53}"/>
              </a:ext>
            </a:extLst>
          </p:cNvPr>
          <p:cNvSpPr/>
          <p:nvPr/>
        </p:nvSpPr>
        <p:spPr>
          <a:xfrm>
            <a:off x="2496908" y="4613264"/>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Catching up</a:t>
            </a:r>
          </a:p>
        </p:txBody>
      </p:sp>
      <p:sp>
        <p:nvSpPr>
          <p:cNvPr id="21" name="Rectangle 20">
            <a:extLst>
              <a:ext uri="{FF2B5EF4-FFF2-40B4-BE49-F238E27FC236}">
                <a16:creationId xmlns:a16="http://schemas.microsoft.com/office/drawing/2014/main" id="{A96BE7F1-A67C-4D4E-AA64-A03286409D2F}"/>
              </a:ext>
            </a:extLst>
          </p:cNvPr>
          <p:cNvSpPr/>
          <p:nvPr/>
        </p:nvSpPr>
        <p:spPr>
          <a:xfrm>
            <a:off x="4212759" y="4655151"/>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2" name="Rounded Rectangle 9">
            <a:extLst>
              <a:ext uri="{FF2B5EF4-FFF2-40B4-BE49-F238E27FC236}">
                <a16:creationId xmlns:a16="http://schemas.microsoft.com/office/drawing/2014/main" id="{E783CC0E-D18E-2670-5331-8732EA63F7B2}"/>
              </a:ext>
            </a:extLst>
          </p:cNvPr>
          <p:cNvSpPr/>
          <p:nvPr/>
        </p:nvSpPr>
        <p:spPr>
          <a:xfrm>
            <a:off x="2496908" y="5523607"/>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23" name="Rectangle 22">
            <a:extLst>
              <a:ext uri="{FF2B5EF4-FFF2-40B4-BE49-F238E27FC236}">
                <a16:creationId xmlns:a16="http://schemas.microsoft.com/office/drawing/2014/main" id="{7226A8BB-FA9A-6E5D-CB6A-B8BB79779365}"/>
              </a:ext>
            </a:extLst>
          </p:cNvPr>
          <p:cNvSpPr/>
          <p:nvPr/>
        </p:nvSpPr>
        <p:spPr>
          <a:xfrm>
            <a:off x="4212759" y="5565494"/>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1 </a:t>
            </a:r>
            <a:r>
              <a:rPr lang="en-US" sz="2000" b="1" err="1">
                <a:solidFill>
                  <a:schemeClr val="bg1"/>
                </a:solidFill>
                <a:latin typeface="Arial" panose="020B0604020202020204" pitchFamily="34" charset="0"/>
                <a:cs typeface="Arial" panose="020B0604020202020204" pitchFamily="34" charset="0"/>
              </a:rPr>
              <a:t>hr</a:t>
            </a:r>
            <a:endParaRPr lang="en-US" sz="2000" b="1">
              <a:solidFill>
                <a:schemeClr val="bg1"/>
              </a:solidFill>
              <a:latin typeface="Arial" panose="020B0604020202020204" pitchFamily="34" charset="0"/>
              <a:cs typeface="Arial" panose="020B0604020202020204" pitchFamily="34" charset="0"/>
            </a:endParaRPr>
          </a:p>
        </p:txBody>
      </p:sp>
      <p:sp>
        <p:nvSpPr>
          <p:cNvPr id="24" name="Rounded Rectangle 9">
            <a:extLst>
              <a:ext uri="{FF2B5EF4-FFF2-40B4-BE49-F238E27FC236}">
                <a16:creationId xmlns:a16="http://schemas.microsoft.com/office/drawing/2014/main" id="{CEC3A5F9-1453-557C-498B-CF845F9413D1}"/>
              </a:ext>
            </a:extLst>
          </p:cNvPr>
          <p:cNvSpPr/>
          <p:nvPr/>
        </p:nvSpPr>
        <p:spPr>
          <a:xfrm>
            <a:off x="6437538" y="1882233"/>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Caregiving</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 </a:t>
            </a:r>
          </a:p>
        </p:txBody>
      </p:sp>
      <p:sp>
        <p:nvSpPr>
          <p:cNvPr id="25" name="Rectangle 24">
            <a:extLst>
              <a:ext uri="{FF2B5EF4-FFF2-40B4-BE49-F238E27FC236}">
                <a16:creationId xmlns:a16="http://schemas.microsoft.com/office/drawing/2014/main" id="{7B46AFDB-1572-183F-2D7F-95BA983BFB4E}"/>
              </a:ext>
            </a:extLst>
          </p:cNvPr>
          <p:cNvSpPr/>
          <p:nvPr/>
        </p:nvSpPr>
        <p:spPr>
          <a:xfrm>
            <a:off x="8207814" y="1924120"/>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7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6" name="Rounded Rectangle 9">
            <a:extLst>
              <a:ext uri="{FF2B5EF4-FFF2-40B4-BE49-F238E27FC236}">
                <a16:creationId xmlns:a16="http://schemas.microsoft.com/office/drawing/2014/main" id="{05FAD63F-4A8F-47CC-CEAF-248F8DA77129}"/>
              </a:ext>
            </a:extLst>
          </p:cNvPr>
          <p:cNvSpPr/>
          <p:nvPr/>
        </p:nvSpPr>
        <p:spPr>
          <a:xfrm>
            <a:off x="6437538" y="2792577"/>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a:t>
            </a:r>
          </a:p>
        </p:txBody>
      </p:sp>
      <p:sp>
        <p:nvSpPr>
          <p:cNvPr id="27" name="Rectangle 26">
            <a:extLst>
              <a:ext uri="{FF2B5EF4-FFF2-40B4-BE49-F238E27FC236}">
                <a16:creationId xmlns:a16="http://schemas.microsoft.com/office/drawing/2014/main" id="{9B6959E9-88C2-258A-038D-A9E3F013E18E}"/>
              </a:ext>
            </a:extLst>
          </p:cNvPr>
          <p:cNvSpPr/>
          <p:nvPr/>
        </p:nvSpPr>
        <p:spPr>
          <a:xfrm>
            <a:off x="8180601" y="2834465"/>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5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8" name="Rounded Rectangle 9">
            <a:extLst>
              <a:ext uri="{FF2B5EF4-FFF2-40B4-BE49-F238E27FC236}">
                <a16:creationId xmlns:a16="http://schemas.microsoft.com/office/drawing/2014/main" id="{A0FA54A2-194B-8503-CA00-E3A25AF9B46B}"/>
              </a:ext>
            </a:extLst>
          </p:cNvPr>
          <p:cNvSpPr/>
          <p:nvPr/>
        </p:nvSpPr>
        <p:spPr>
          <a:xfrm>
            <a:off x="6437538" y="3702921"/>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Catching up</a:t>
            </a:r>
          </a:p>
        </p:txBody>
      </p:sp>
      <p:sp>
        <p:nvSpPr>
          <p:cNvPr id="29" name="Rectangle 28">
            <a:extLst>
              <a:ext uri="{FF2B5EF4-FFF2-40B4-BE49-F238E27FC236}">
                <a16:creationId xmlns:a16="http://schemas.microsoft.com/office/drawing/2014/main" id="{5988AEDF-2795-0487-308D-81CF5C6F3047}"/>
              </a:ext>
            </a:extLst>
          </p:cNvPr>
          <p:cNvSpPr/>
          <p:nvPr/>
        </p:nvSpPr>
        <p:spPr>
          <a:xfrm>
            <a:off x="8180601" y="3744808"/>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0" name="Rounded Rectangle 9">
            <a:extLst>
              <a:ext uri="{FF2B5EF4-FFF2-40B4-BE49-F238E27FC236}">
                <a16:creationId xmlns:a16="http://schemas.microsoft.com/office/drawing/2014/main" id="{FCA2204C-584E-711C-5E12-F1D26E9FEB3E}"/>
              </a:ext>
            </a:extLst>
          </p:cNvPr>
          <p:cNvSpPr/>
          <p:nvPr/>
        </p:nvSpPr>
        <p:spPr>
          <a:xfrm>
            <a:off x="6437537" y="4613264"/>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31" name="Rectangle 30">
            <a:extLst>
              <a:ext uri="{FF2B5EF4-FFF2-40B4-BE49-F238E27FC236}">
                <a16:creationId xmlns:a16="http://schemas.microsoft.com/office/drawing/2014/main" id="{E01BDD8B-8C68-C7DE-090B-7A721E6A0683}"/>
              </a:ext>
            </a:extLst>
          </p:cNvPr>
          <p:cNvSpPr/>
          <p:nvPr/>
        </p:nvSpPr>
        <p:spPr>
          <a:xfrm>
            <a:off x="8153388" y="4655151"/>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2" name="Rounded Rectangle 9">
            <a:extLst>
              <a:ext uri="{FF2B5EF4-FFF2-40B4-BE49-F238E27FC236}">
                <a16:creationId xmlns:a16="http://schemas.microsoft.com/office/drawing/2014/main" id="{BBDA763E-DE61-1D04-3576-B98CB43A5D78}"/>
              </a:ext>
            </a:extLst>
          </p:cNvPr>
          <p:cNvSpPr/>
          <p:nvPr/>
        </p:nvSpPr>
        <p:spPr>
          <a:xfrm>
            <a:off x="6437537" y="5523607"/>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Partying</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33" name="Rectangle 32">
            <a:extLst>
              <a:ext uri="{FF2B5EF4-FFF2-40B4-BE49-F238E27FC236}">
                <a16:creationId xmlns:a16="http://schemas.microsoft.com/office/drawing/2014/main" id="{3C42B646-D155-7016-DB6F-42132FDD3031}"/>
              </a:ext>
            </a:extLst>
          </p:cNvPr>
          <p:cNvSpPr/>
          <p:nvPr/>
        </p:nvSpPr>
        <p:spPr>
          <a:xfrm>
            <a:off x="8153388" y="5565494"/>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423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ADDEE-7E1F-ED06-93DA-343304A4E14F}"/>
            </a:ext>
          </a:extLst>
        </p:cNvPr>
        <p:cNvGrpSpPr/>
        <p:nvPr/>
      </p:nvGrpSpPr>
      <p:grpSpPr>
        <a:xfrm>
          <a:off x="0" y="0"/>
          <a:ext cx="0" cy="0"/>
          <a:chOff x="0" y="0"/>
          <a:chExt cx="0" cy="0"/>
        </a:xfrm>
      </p:grpSpPr>
      <p:sp>
        <p:nvSpPr>
          <p:cNvPr id="4" name="Title 23">
            <a:extLst>
              <a:ext uri="{FF2B5EF4-FFF2-40B4-BE49-F238E27FC236}">
                <a16:creationId xmlns:a16="http://schemas.microsoft.com/office/drawing/2014/main" id="{62B51D09-4558-7D0B-BFDF-C93E045F8584}"/>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MOST COMMON HIGH VALUE ACTIVITIES</a:t>
            </a:r>
          </a:p>
        </p:txBody>
      </p:sp>
      <p:sp>
        <p:nvSpPr>
          <p:cNvPr id="2" name="Rounded Rectangle 9">
            <a:extLst>
              <a:ext uri="{FF2B5EF4-FFF2-40B4-BE49-F238E27FC236}">
                <a16:creationId xmlns:a16="http://schemas.microsoft.com/office/drawing/2014/main" id="{2E0D204E-3714-B152-8A45-760BC0AD4CE1}"/>
              </a:ext>
            </a:extLst>
          </p:cNvPr>
          <p:cNvSpPr/>
          <p:nvPr/>
        </p:nvSpPr>
        <p:spPr>
          <a:xfrm>
            <a:off x="506184" y="1100737"/>
            <a:ext cx="3298373"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dirty="0">
                <a:solidFill>
                  <a:schemeClr val="tx2"/>
                </a:solidFill>
                <a:latin typeface="Arial" panose="020B0604020202020204" pitchFamily="34" charset="0"/>
                <a:cs typeface="Arial" panose="020B0604020202020204" pitchFamily="34" charset="0"/>
              </a:rPr>
              <a:t>IWF</a:t>
            </a:r>
            <a:endParaRPr lang="en-US" sz="2000" b="1" dirty="0">
              <a:solidFill>
                <a:schemeClr val="tx2"/>
              </a:solidFill>
              <a:latin typeface="Arial" panose="020B0604020202020204" pitchFamily="34" charset="0"/>
              <a:cs typeface="Arial" panose="020B0604020202020204" pitchFamily="34" charset="0"/>
            </a:endParaRPr>
          </a:p>
        </p:txBody>
      </p:sp>
      <p:sp>
        <p:nvSpPr>
          <p:cNvPr id="5" name="Rounded Rectangle 9">
            <a:extLst>
              <a:ext uri="{FF2B5EF4-FFF2-40B4-BE49-F238E27FC236}">
                <a16:creationId xmlns:a16="http://schemas.microsoft.com/office/drawing/2014/main" id="{28E1C5E9-94EA-763E-675B-EF432F128C90}"/>
              </a:ext>
            </a:extLst>
          </p:cNvPr>
          <p:cNvSpPr/>
          <p:nvPr/>
        </p:nvSpPr>
        <p:spPr>
          <a:xfrm>
            <a:off x="4446814" y="1100737"/>
            <a:ext cx="3298372"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a:solidFill>
                  <a:schemeClr val="tx2"/>
                </a:solidFill>
                <a:latin typeface="Arial" panose="020B0604020202020204" pitchFamily="34" charset="0"/>
                <a:cs typeface="Arial" panose="020B0604020202020204" pitchFamily="34" charset="0"/>
              </a:rPr>
              <a:t>HBS Women</a:t>
            </a:r>
            <a:endParaRPr lang="en-US" sz="2000" b="1">
              <a:solidFill>
                <a:schemeClr val="tx2"/>
              </a:solidFill>
              <a:latin typeface="Arial" panose="020B0604020202020204" pitchFamily="34" charset="0"/>
              <a:cs typeface="Arial" panose="020B0604020202020204" pitchFamily="34" charset="0"/>
            </a:endParaRPr>
          </a:p>
        </p:txBody>
      </p:sp>
      <p:sp>
        <p:nvSpPr>
          <p:cNvPr id="6" name="Rounded Rectangle 9">
            <a:extLst>
              <a:ext uri="{FF2B5EF4-FFF2-40B4-BE49-F238E27FC236}">
                <a16:creationId xmlns:a16="http://schemas.microsoft.com/office/drawing/2014/main" id="{A5C8ACFA-3626-9462-388F-D22132FB078A}"/>
              </a:ext>
            </a:extLst>
          </p:cNvPr>
          <p:cNvSpPr/>
          <p:nvPr/>
        </p:nvSpPr>
        <p:spPr>
          <a:xfrm>
            <a:off x="8387443" y="1100737"/>
            <a:ext cx="3298373"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a:solidFill>
                  <a:schemeClr val="tx2"/>
                </a:solidFill>
                <a:latin typeface="Arial" panose="020B0604020202020204" pitchFamily="34" charset="0"/>
                <a:cs typeface="Arial" panose="020B0604020202020204" pitchFamily="34" charset="0"/>
              </a:rPr>
              <a:t>HBS Men</a:t>
            </a:r>
            <a:endParaRPr lang="en-US" sz="2000" b="1">
              <a:solidFill>
                <a:schemeClr val="tx2"/>
              </a:solidFill>
              <a:latin typeface="Arial" panose="020B0604020202020204" pitchFamily="34" charset="0"/>
              <a:cs typeface="Arial" panose="020B0604020202020204" pitchFamily="34" charset="0"/>
            </a:endParaRPr>
          </a:p>
        </p:txBody>
      </p:sp>
      <p:sp>
        <p:nvSpPr>
          <p:cNvPr id="12" name="Rounded Rectangle 9">
            <a:extLst>
              <a:ext uri="{FF2B5EF4-FFF2-40B4-BE49-F238E27FC236}">
                <a16:creationId xmlns:a16="http://schemas.microsoft.com/office/drawing/2014/main" id="{0AE1BF2F-A1FB-4FF8-544D-E3DDE6113B4D}"/>
              </a:ext>
            </a:extLst>
          </p:cNvPr>
          <p:cNvSpPr/>
          <p:nvPr/>
        </p:nvSpPr>
        <p:spPr>
          <a:xfrm>
            <a:off x="506184" y="1853658"/>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Catching up</a:t>
            </a:r>
          </a:p>
        </p:txBody>
      </p:sp>
      <p:sp>
        <p:nvSpPr>
          <p:cNvPr id="13" name="Rectangle 12">
            <a:extLst>
              <a:ext uri="{FF2B5EF4-FFF2-40B4-BE49-F238E27FC236}">
                <a16:creationId xmlns:a16="http://schemas.microsoft.com/office/drawing/2014/main" id="{4EA165F8-0718-555D-435F-CB7A2083ED2C}"/>
              </a:ext>
            </a:extLst>
          </p:cNvPr>
          <p:cNvSpPr/>
          <p:nvPr/>
        </p:nvSpPr>
        <p:spPr>
          <a:xfrm>
            <a:off x="2276460" y="1895545"/>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4" name="Rounded Rectangle 9">
            <a:extLst>
              <a:ext uri="{FF2B5EF4-FFF2-40B4-BE49-F238E27FC236}">
                <a16:creationId xmlns:a16="http://schemas.microsoft.com/office/drawing/2014/main" id="{1BE83F14-D4C7-E0E9-C29B-A008E2298B2A}"/>
              </a:ext>
            </a:extLst>
          </p:cNvPr>
          <p:cNvSpPr/>
          <p:nvPr/>
        </p:nvSpPr>
        <p:spPr>
          <a:xfrm>
            <a:off x="506184" y="2764002"/>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15" name="Rectangle 14">
            <a:extLst>
              <a:ext uri="{FF2B5EF4-FFF2-40B4-BE49-F238E27FC236}">
                <a16:creationId xmlns:a16="http://schemas.microsoft.com/office/drawing/2014/main" id="{1CA0B88E-DB47-C215-E3B2-A3FD01436503}"/>
              </a:ext>
            </a:extLst>
          </p:cNvPr>
          <p:cNvSpPr/>
          <p:nvPr/>
        </p:nvSpPr>
        <p:spPr>
          <a:xfrm>
            <a:off x="2249247" y="2805890"/>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6" name="Rounded Rectangle 9">
            <a:extLst>
              <a:ext uri="{FF2B5EF4-FFF2-40B4-BE49-F238E27FC236}">
                <a16:creationId xmlns:a16="http://schemas.microsoft.com/office/drawing/2014/main" id="{B19C4A75-DDDA-3FC0-FAED-1E5A5AD2F165}"/>
              </a:ext>
            </a:extLst>
          </p:cNvPr>
          <p:cNvSpPr/>
          <p:nvPr/>
        </p:nvSpPr>
        <p:spPr>
          <a:xfrm>
            <a:off x="506184" y="3674346"/>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Partying </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17" name="Rectangle 16">
            <a:extLst>
              <a:ext uri="{FF2B5EF4-FFF2-40B4-BE49-F238E27FC236}">
                <a16:creationId xmlns:a16="http://schemas.microsoft.com/office/drawing/2014/main" id="{36C91E69-9F69-762F-3EBB-343CE152DDBA}"/>
              </a:ext>
            </a:extLst>
          </p:cNvPr>
          <p:cNvSpPr/>
          <p:nvPr/>
        </p:nvSpPr>
        <p:spPr>
          <a:xfrm>
            <a:off x="2249247" y="3716233"/>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0" name="Rounded Rectangle 9">
            <a:extLst>
              <a:ext uri="{FF2B5EF4-FFF2-40B4-BE49-F238E27FC236}">
                <a16:creationId xmlns:a16="http://schemas.microsoft.com/office/drawing/2014/main" id="{2E355338-6AB7-1FEC-2AF9-4C5532AF7D53}"/>
              </a:ext>
            </a:extLst>
          </p:cNvPr>
          <p:cNvSpPr/>
          <p:nvPr/>
        </p:nvSpPr>
        <p:spPr>
          <a:xfrm>
            <a:off x="506183" y="4584689"/>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a:t>
            </a:r>
          </a:p>
        </p:txBody>
      </p:sp>
      <p:sp>
        <p:nvSpPr>
          <p:cNvPr id="21" name="Rectangle 20">
            <a:extLst>
              <a:ext uri="{FF2B5EF4-FFF2-40B4-BE49-F238E27FC236}">
                <a16:creationId xmlns:a16="http://schemas.microsoft.com/office/drawing/2014/main" id="{A96BE7F1-A67C-4D4E-AA64-A03286409D2F}"/>
              </a:ext>
            </a:extLst>
          </p:cNvPr>
          <p:cNvSpPr/>
          <p:nvPr/>
        </p:nvSpPr>
        <p:spPr>
          <a:xfrm>
            <a:off x="2222034" y="4626576"/>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2" name="Rounded Rectangle 9">
            <a:extLst>
              <a:ext uri="{FF2B5EF4-FFF2-40B4-BE49-F238E27FC236}">
                <a16:creationId xmlns:a16="http://schemas.microsoft.com/office/drawing/2014/main" id="{E783CC0E-D18E-2670-5331-8732EA63F7B2}"/>
              </a:ext>
            </a:extLst>
          </p:cNvPr>
          <p:cNvSpPr/>
          <p:nvPr/>
        </p:nvSpPr>
        <p:spPr>
          <a:xfrm>
            <a:off x="506183" y="5495032"/>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Board </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23" name="Rectangle 22">
            <a:extLst>
              <a:ext uri="{FF2B5EF4-FFF2-40B4-BE49-F238E27FC236}">
                <a16:creationId xmlns:a16="http://schemas.microsoft.com/office/drawing/2014/main" id="{7226A8BB-FA9A-6E5D-CB6A-B8BB79779365}"/>
              </a:ext>
            </a:extLst>
          </p:cNvPr>
          <p:cNvSpPr/>
          <p:nvPr/>
        </p:nvSpPr>
        <p:spPr>
          <a:xfrm>
            <a:off x="2222034" y="5536919"/>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1 </a:t>
            </a:r>
            <a:r>
              <a:rPr lang="en-US" sz="2000" b="1" err="1">
                <a:solidFill>
                  <a:schemeClr val="bg1"/>
                </a:solidFill>
                <a:latin typeface="Arial" panose="020B0604020202020204" pitchFamily="34" charset="0"/>
                <a:cs typeface="Arial" panose="020B0604020202020204" pitchFamily="34" charset="0"/>
              </a:rPr>
              <a:t>hr</a:t>
            </a:r>
            <a:endParaRPr lang="en-US" sz="2000" b="1">
              <a:solidFill>
                <a:schemeClr val="bg1"/>
              </a:solidFill>
              <a:latin typeface="Arial" panose="020B0604020202020204" pitchFamily="34" charset="0"/>
              <a:cs typeface="Arial" panose="020B0604020202020204" pitchFamily="34" charset="0"/>
            </a:endParaRPr>
          </a:p>
        </p:txBody>
      </p:sp>
      <p:sp>
        <p:nvSpPr>
          <p:cNvPr id="24" name="Rounded Rectangle 9">
            <a:extLst>
              <a:ext uri="{FF2B5EF4-FFF2-40B4-BE49-F238E27FC236}">
                <a16:creationId xmlns:a16="http://schemas.microsoft.com/office/drawing/2014/main" id="{CEC3A5F9-1453-557C-498B-CF845F9413D1}"/>
              </a:ext>
            </a:extLst>
          </p:cNvPr>
          <p:cNvSpPr/>
          <p:nvPr/>
        </p:nvSpPr>
        <p:spPr>
          <a:xfrm>
            <a:off x="4446813" y="1853658"/>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Caregiving</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 </a:t>
            </a:r>
          </a:p>
        </p:txBody>
      </p:sp>
      <p:sp>
        <p:nvSpPr>
          <p:cNvPr id="25" name="Rectangle 24">
            <a:extLst>
              <a:ext uri="{FF2B5EF4-FFF2-40B4-BE49-F238E27FC236}">
                <a16:creationId xmlns:a16="http://schemas.microsoft.com/office/drawing/2014/main" id="{7B46AFDB-1572-183F-2D7F-95BA983BFB4E}"/>
              </a:ext>
            </a:extLst>
          </p:cNvPr>
          <p:cNvSpPr/>
          <p:nvPr/>
        </p:nvSpPr>
        <p:spPr>
          <a:xfrm>
            <a:off x="6217089" y="1895545"/>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9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6" name="Rounded Rectangle 9">
            <a:extLst>
              <a:ext uri="{FF2B5EF4-FFF2-40B4-BE49-F238E27FC236}">
                <a16:creationId xmlns:a16="http://schemas.microsoft.com/office/drawing/2014/main" id="{05FAD63F-4A8F-47CC-CEAF-248F8DA77129}"/>
              </a:ext>
            </a:extLst>
          </p:cNvPr>
          <p:cNvSpPr/>
          <p:nvPr/>
        </p:nvSpPr>
        <p:spPr>
          <a:xfrm>
            <a:off x="4446813" y="2764002"/>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a:t>
            </a:r>
          </a:p>
        </p:txBody>
      </p:sp>
      <p:sp>
        <p:nvSpPr>
          <p:cNvPr id="27" name="Rectangle 26">
            <a:extLst>
              <a:ext uri="{FF2B5EF4-FFF2-40B4-BE49-F238E27FC236}">
                <a16:creationId xmlns:a16="http://schemas.microsoft.com/office/drawing/2014/main" id="{9B6959E9-88C2-258A-038D-A9E3F013E18E}"/>
              </a:ext>
            </a:extLst>
          </p:cNvPr>
          <p:cNvSpPr/>
          <p:nvPr/>
        </p:nvSpPr>
        <p:spPr>
          <a:xfrm>
            <a:off x="6189876" y="2805890"/>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8" name="Rounded Rectangle 9">
            <a:extLst>
              <a:ext uri="{FF2B5EF4-FFF2-40B4-BE49-F238E27FC236}">
                <a16:creationId xmlns:a16="http://schemas.microsoft.com/office/drawing/2014/main" id="{A0FA54A2-194B-8503-CA00-E3A25AF9B46B}"/>
              </a:ext>
            </a:extLst>
          </p:cNvPr>
          <p:cNvSpPr/>
          <p:nvPr/>
        </p:nvSpPr>
        <p:spPr>
          <a:xfrm>
            <a:off x="4446813" y="3674346"/>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Catching up</a:t>
            </a:r>
          </a:p>
        </p:txBody>
      </p:sp>
      <p:sp>
        <p:nvSpPr>
          <p:cNvPr id="29" name="Rectangle 28">
            <a:extLst>
              <a:ext uri="{FF2B5EF4-FFF2-40B4-BE49-F238E27FC236}">
                <a16:creationId xmlns:a16="http://schemas.microsoft.com/office/drawing/2014/main" id="{5988AEDF-2795-0487-308D-81CF5C6F3047}"/>
              </a:ext>
            </a:extLst>
          </p:cNvPr>
          <p:cNvSpPr/>
          <p:nvPr/>
        </p:nvSpPr>
        <p:spPr>
          <a:xfrm>
            <a:off x="6189876" y="3716233"/>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0" name="Rounded Rectangle 9">
            <a:extLst>
              <a:ext uri="{FF2B5EF4-FFF2-40B4-BE49-F238E27FC236}">
                <a16:creationId xmlns:a16="http://schemas.microsoft.com/office/drawing/2014/main" id="{FCA2204C-584E-711C-5E12-F1D26E9FEB3E}"/>
              </a:ext>
            </a:extLst>
          </p:cNvPr>
          <p:cNvSpPr/>
          <p:nvPr/>
        </p:nvSpPr>
        <p:spPr>
          <a:xfrm>
            <a:off x="4446812" y="4584689"/>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31" name="Rectangle 30">
            <a:extLst>
              <a:ext uri="{FF2B5EF4-FFF2-40B4-BE49-F238E27FC236}">
                <a16:creationId xmlns:a16="http://schemas.microsoft.com/office/drawing/2014/main" id="{E01BDD8B-8C68-C7DE-090B-7A721E6A0683}"/>
              </a:ext>
            </a:extLst>
          </p:cNvPr>
          <p:cNvSpPr/>
          <p:nvPr/>
        </p:nvSpPr>
        <p:spPr>
          <a:xfrm>
            <a:off x="6162663" y="4626576"/>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2" name="Rounded Rectangle 9">
            <a:extLst>
              <a:ext uri="{FF2B5EF4-FFF2-40B4-BE49-F238E27FC236}">
                <a16:creationId xmlns:a16="http://schemas.microsoft.com/office/drawing/2014/main" id="{BBDA763E-DE61-1D04-3576-B98CB43A5D78}"/>
              </a:ext>
            </a:extLst>
          </p:cNvPr>
          <p:cNvSpPr/>
          <p:nvPr/>
        </p:nvSpPr>
        <p:spPr>
          <a:xfrm>
            <a:off x="4446812" y="5495032"/>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Partying</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33" name="Rectangle 32">
            <a:extLst>
              <a:ext uri="{FF2B5EF4-FFF2-40B4-BE49-F238E27FC236}">
                <a16:creationId xmlns:a16="http://schemas.microsoft.com/office/drawing/2014/main" id="{3C42B646-D155-7016-DB6F-42132FDD3031}"/>
              </a:ext>
            </a:extLst>
          </p:cNvPr>
          <p:cNvSpPr/>
          <p:nvPr/>
        </p:nvSpPr>
        <p:spPr>
          <a:xfrm>
            <a:off x="6162663" y="5536919"/>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4" name="Rounded Rectangle 9">
            <a:extLst>
              <a:ext uri="{FF2B5EF4-FFF2-40B4-BE49-F238E27FC236}">
                <a16:creationId xmlns:a16="http://schemas.microsoft.com/office/drawing/2014/main" id="{008701BA-3278-A418-18DF-31E0ECB947DD}"/>
              </a:ext>
            </a:extLst>
          </p:cNvPr>
          <p:cNvSpPr/>
          <p:nvPr/>
        </p:nvSpPr>
        <p:spPr>
          <a:xfrm>
            <a:off x="8403771" y="1853658"/>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a:t>
            </a:r>
          </a:p>
        </p:txBody>
      </p:sp>
      <p:sp>
        <p:nvSpPr>
          <p:cNvPr id="35" name="Rectangle 34">
            <a:extLst>
              <a:ext uri="{FF2B5EF4-FFF2-40B4-BE49-F238E27FC236}">
                <a16:creationId xmlns:a16="http://schemas.microsoft.com/office/drawing/2014/main" id="{E08FD2D6-5E35-C821-682D-5A883C62489A}"/>
              </a:ext>
            </a:extLst>
          </p:cNvPr>
          <p:cNvSpPr/>
          <p:nvPr/>
        </p:nvSpPr>
        <p:spPr>
          <a:xfrm>
            <a:off x="10174047" y="1895545"/>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5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6" name="Rounded Rectangle 9">
            <a:extLst>
              <a:ext uri="{FF2B5EF4-FFF2-40B4-BE49-F238E27FC236}">
                <a16:creationId xmlns:a16="http://schemas.microsoft.com/office/drawing/2014/main" id="{963EAB98-D856-AC3D-2CB4-57A2253901CB}"/>
              </a:ext>
            </a:extLst>
          </p:cNvPr>
          <p:cNvSpPr/>
          <p:nvPr/>
        </p:nvSpPr>
        <p:spPr>
          <a:xfrm>
            <a:off x="8403771" y="2764002"/>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Watching TV</a:t>
            </a:r>
          </a:p>
          <a:p>
            <a:pPr>
              <a:buClr>
                <a:srgbClr val="000000"/>
              </a:buClr>
            </a:pPr>
            <a:r>
              <a:rPr lang="en-US" sz="2000" b="1">
                <a:solidFill>
                  <a:schemeClr val="bg1"/>
                </a:solidFill>
                <a:latin typeface="Arial" panose="020B0604020202020204" pitchFamily="34" charset="0"/>
                <a:cs typeface="Arial" panose="020B0604020202020204" pitchFamily="34" charset="0"/>
              </a:rPr>
              <a:t>  with family</a:t>
            </a:r>
          </a:p>
        </p:txBody>
      </p:sp>
      <p:sp>
        <p:nvSpPr>
          <p:cNvPr id="37" name="Rectangle 36">
            <a:extLst>
              <a:ext uri="{FF2B5EF4-FFF2-40B4-BE49-F238E27FC236}">
                <a16:creationId xmlns:a16="http://schemas.microsoft.com/office/drawing/2014/main" id="{5BD8E055-32DB-7B36-034D-238F569A0B6A}"/>
              </a:ext>
            </a:extLst>
          </p:cNvPr>
          <p:cNvSpPr/>
          <p:nvPr/>
        </p:nvSpPr>
        <p:spPr>
          <a:xfrm>
            <a:off x="10146834" y="2805890"/>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8" name="Rounded Rectangle 9">
            <a:extLst>
              <a:ext uri="{FF2B5EF4-FFF2-40B4-BE49-F238E27FC236}">
                <a16:creationId xmlns:a16="http://schemas.microsoft.com/office/drawing/2014/main" id="{FBC64508-7871-09B9-E1F2-3081CC4A134A}"/>
              </a:ext>
            </a:extLst>
          </p:cNvPr>
          <p:cNvSpPr/>
          <p:nvPr/>
        </p:nvSpPr>
        <p:spPr>
          <a:xfrm>
            <a:off x="8403771" y="3674346"/>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Catching up</a:t>
            </a:r>
          </a:p>
        </p:txBody>
      </p:sp>
      <p:sp>
        <p:nvSpPr>
          <p:cNvPr id="39" name="Rectangle 38">
            <a:extLst>
              <a:ext uri="{FF2B5EF4-FFF2-40B4-BE49-F238E27FC236}">
                <a16:creationId xmlns:a16="http://schemas.microsoft.com/office/drawing/2014/main" id="{A8892458-2BE8-159D-A0B9-3F6D7609D219}"/>
              </a:ext>
            </a:extLst>
          </p:cNvPr>
          <p:cNvSpPr/>
          <p:nvPr/>
        </p:nvSpPr>
        <p:spPr>
          <a:xfrm>
            <a:off x="10146834" y="3716233"/>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40" name="Rounded Rectangle 9">
            <a:extLst>
              <a:ext uri="{FF2B5EF4-FFF2-40B4-BE49-F238E27FC236}">
                <a16:creationId xmlns:a16="http://schemas.microsoft.com/office/drawing/2014/main" id="{BD4C90DD-E34E-B77F-40C1-0AE6A6198EA7}"/>
              </a:ext>
            </a:extLst>
          </p:cNvPr>
          <p:cNvSpPr/>
          <p:nvPr/>
        </p:nvSpPr>
        <p:spPr>
          <a:xfrm>
            <a:off x="8403770" y="4584689"/>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41" name="Rectangle 40">
            <a:extLst>
              <a:ext uri="{FF2B5EF4-FFF2-40B4-BE49-F238E27FC236}">
                <a16:creationId xmlns:a16="http://schemas.microsoft.com/office/drawing/2014/main" id="{18D4B2EC-92B7-AD2F-D2B8-5A240B195EB4}"/>
              </a:ext>
            </a:extLst>
          </p:cNvPr>
          <p:cNvSpPr/>
          <p:nvPr/>
        </p:nvSpPr>
        <p:spPr>
          <a:xfrm>
            <a:off x="10119621" y="4626576"/>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42" name="Rounded Rectangle 9">
            <a:extLst>
              <a:ext uri="{FF2B5EF4-FFF2-40B4-BE49-F238E27FC236}">
                <a16:creationId xmlns:a16="http://schemas.microsoft.com/office/drawing/2014/main" id="{727D848B-39C7-6DCE-20EE-0845A19E3B0C}"/>
              </a:ext>
            </a:extLst>
          </p:cNvPr>
          <p:cNvSpPr/>
          <p:nvPr/>
        </p:nvSpPr>
        <p:spPr>
          <a:xfrm>
            <a:off x="8403770" y="5495032"/>
            <a:ext cx="3298373" cy="809489"/>
          </a:xfrm>
          <a:prstGeom prst="roundRect">
            <a:avLst/>
          </a:prstGeom>
          <a:solidFill>
            <a:srgbClr val="6AB97F"/>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Partying</a:t>
            </a:r>
          </a:p>
          <a:p>
            <a:pPr>
              <a:buClr>
                <a:srgbClr val="000000"/>
              </a:buClr>
            </a:pPr>
            <a:r>
              <a:rPr lang="en-US" sz="2000" b="1">
                <a:solidFill>
                  <a:schemeClr val="bg1"/>
                </a:solidFill>
                <a:latin typeface="Arial" panose="020B0604020202020204" pitchFamily="34" charset="0"/>
                <a:cs typeface="Arial" panose="020B0604020202020204" pitchFamily="34" charset="0"/>
              </a:rPr>
              <a:t>  with others</a:t>
            </a:r>
          </a:p>
        </p:txBody>
      </p:sp>
      <p:sp>
        <p:nvSpPr>
          <p:cNvPr id="43" name="Rectangle 42">
            <a:extLst>
              <a:ext uri="{FF2B5EF4-FFF2-40B4-BE49-F238E27FC236}">
                <a16:creationId xmlns:a16="http://schemas.microsoft.com/office/drawing/2014/main" id="{7543C2EE-44AC-AA96-1B4A-886B5C721704}"/>
              </a:ext>
            </a:extLst>
          </p:cNvPr>
          <p:cNvSpPr/>
          <p:nvPr/>
        </p:nvSpPr>
        <p:spPr>
          <a:xfrm>
            <a:off x="10119621" y="5536919"/>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307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7A56F-C29B-CA50-6C2B-F2BD947362D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8C36851-FFD4-B0C1-2BD9-2B88BF20568E}"/>
              </a:ext>
            </a:extLst>
          </p:cNvPr>
          <p:cNvSpPr/>
          <p:nvPr/>
        </p:nvSpPr>
        <p:spPr>
          <a:xfrm>
            <a:off x="3808750" y="1363701"/>
            <a:ext cx="4866018" cy="725714"/>
          </a:xfrm>
          <a:prstGeom prst="rect">
            <a:avLst/>
          </a:prstGeom>
          <a:solidFill>
            <a:srgbClr val="D95A6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Social Media 	   7 </a:t>
            </a:r>
            <a:r>
              <a:rPr lang="en-US" sz="2400" b="1" err="1">
                <a:solidFill>
                  <a:schemeClr val="bg1"/>
                </a:solidFill>
                <a:latin typeface="Arial" panose="020B0604020202020204" pitchFamily="34" charset="0"/>
                <a:cs typeface="Arial" panose="020B0604020202020204" pitchFamily="34" charset="0"/>
              </a:rPr>
              <a:t>hrs</a:t>
            </a:r>
            <a:r>
              <a:rPr lang="en-US" sz="2400" b="1">
                <a:solidFill>
                  <a:schemeClr val="bg1"/>
                </a:solidFill>
                <a:latin typeface="Arial" panose="020B0604020202020204" pitchFamily="34" charset="0"/>
                <a:cs typeface="Arial" panose="020B0604020202020204" pitchFamily="34" charset="0"/>
              </a:rPr>
              <a:t> </a:t>
            </a:r>
          </a:p>
        </p:txBody>
      </p:sp>
      <p:sp>
        <p:nvSpPr>
          <p:cNvPr id="5" name="Oval 4">
            <a:extLst>
              <a:ext uri="{FF2B5EF4-FFF2-40B4-BE49-F238E27FC236}">
                <a16:creationId xmlns:a16="http://schemas.microsoft.com/office/drawing/2014/main" id="{41DA73D4-8EDE-12EE-66B4-AF47A3528A50}"/>
              </a:ext>
            </a:extLst>
          </p:cNvPr>
          <p:cNvSpPr/>
          <p:nvPr/>
        </p:nvSpPr>
        <p:spPr>
          <a:xfrm>
            <a:off x="3386403" y="1315587"/>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1</a:t>
            </a:r>
          </a:p>
        </p:txBody>
      </p:sp>
      <p:sp>
        <p:nvSpPr>
          <p:cNvPr id="8" name="Rectangle 7">
            <a:extLst>
              <a:ext uri="{FF2B5EF4-FFF2-40B4-BE49-F238E27FC236}">
                <a16:creationId xmlns:a16="http://schemas.microsoft.com/office/drawing/2014/main" id="{C73518C4-AA4B-EA72-08AD-459BEEEA5973}"/>
              </a:ext>
            </a:extLst>
          </p:cNvPr>
          <p:cNvSpPr/>
          <p:nvPr/>
        </p:nvSpPr>
        <p:spPr>
          <a:xfrm>
            <a:off x="3808749" y="2363522"/>
            <a:ext cx="4866019" cy="725714"/>
          </a:xfrm>
          <a:prstGeom prst="rect">
            <a:avLst/>
          </a:prstGeom>
          <a:solidFill>
            <a:srgbClr val="D95A6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Eating Alone              4 </a:t>
            </a:r>
            <a:r>
              <a:rPr lang="en-US" sz="2400" b="1" err="1">
                <a:solidFill>
                  <a:schemeClr val="bg1"/>
                </a:solidFill>
                <a:latin typeface="Arial" panose="020B0604020202020204" pitchFamily="34" charset="0"/>
                <a:cs typeface="Arial" panose="020B0604020202020204" pitchFamily="34" charset="0"/>
              </a:rPr>
              <a:t>hrs</a:t>
            </a:r>
            <a:r>
              <a:rPr lang="en-US" sz="2400" b="1">
                <a:solidFill>
                  <a:schemeClr val="bg1"/>
                </a:solidFill>
                <a:latin typeface="Arial" panose="020B0604020202020204" pitchFamily="34" charset="0"/>
                <a:cs typeface="Arial" panose="020B0604020202020204" pitchFamily="34" charset="0"/>
              </a:rPr>
              <a:t> </a:t>
            </a:r>
          </a:p>
        </p:txBody>
      </p:sp>
      <p:sp>
        <p:nvSpPr>
          <p:cNvPr id="19" name="Rectangle 18">
            <a:extLst>
              <a:ext uri="{FF2B5EF4-FFF2-40B4-BE49-F238E27FC236}">
                <a16:creationId xmlns:a16="http://schemas.microsoft.com/office/drawing/2014/main" id="{5D177FF7-244C-0131-5B02-5A3ABB32B79D}"/>
              </a:ext>
            </a:extLst>
          </p:cNvPr>
          <p:cNvSpPr/>
          <p:nvPr/>
        </p:nvSpPr>
        <p:spPr>
          <a:xfrm>
            <a:off x="3808749" y="3363343"/>
            <a:ext cx="4866019" cy="725714"/>
          </a:xfrm>
          <a:prstGeom prst="rect">
            <a:avLst/>
          </a:prstGeom>
          <a:solidFill>
            <a:srgbClr val="D95A6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Hanging Out Alone	 </a:t>
            </a:r>
          </a:p>
        </p:txBody>
      </p:sp>
      <p:sp>
        <p:nvSpPr>
          <p:cNvPr id="23" name="Rectangle 22">
            <a:extLst>
              <a:ext uri="{FF2B5EF4-FFF2-40B4-BE49-F238E27FC236}">
                <a16:creationId xmlns:a16="http://schemas.microsoft.com/office/drawing/2014/main" id="{D3509992-8798-4EA6-D5DB-3C2AB0ADE085}"/>
              </a:ext>
            </a:extLst>
          </p:cNvPr>
          <p:cNvSpPr/>
          <p:nvPr/>
        </p:nvSpPr>
        <p:spPr>
          <a:xfrm>
            <a:off x="3808749" y="4365653"/>
            <a:ext cx="4866019" cy="725714"/>
          </a:xfrm>
          <a:prstGeom prst="rect">
            <a:avLst/>
          </a:prstGeom>
          <a:solidFill>
            <a:srgbClr val="D95A6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Watching TV Alone 	 </a:t>
            </a:r>
          </a:p>
        </p:txBody>
      </p:sp>
      <p:sp>
        <p:nvSpPr>
          <p:cNvPr id="28" name="Rectangle 27">
            <a:extLst>
              <a:ext uri="{FF2B5EF4-FFF2-40B4-BE49-F238E27FC236}">
                <a16:creationId xmlns:a16="http://schemas.microsoft.com/office/drawing/2014/main" id="{4F02A748-27C8-F402-EB7C-0EDB0C3859E5}"/>
              </a:ext>
            </a:extLst>
          </p:cNvPr>
          <p:cNvSpPr/>
          <p:nvPr/>
        </p:nvSpPr>
        <p:spPr>
          <a:xfrm>
            <a:off x="3808749" y="5373686"/>
            <a:ext cx="4866019" cy="725714"/>
          </a:xfrm>
          <a:prstGeom prst="rect">
            <a:avLst/>
          </a:prstGeom>
          <a:solidFill>
            <a:srgbClr val="D95A6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Chores Alone   	   3 </a:t>
            </a:r>
            <a:r>
              <a:rPr lang="en-US" sz="2400" b="1" err="1">
                <a:solidFill>
                  <a:schemeClr val="bg1"/>
                </a:solidFill>
                <a:latin typeface="Arial" panose="020B0604020202020204" pitchFamily="34" charset="0"/>
                <a:cs typeface="Arial" panose="020B0604020202020204" pitchFamily="34" charset="0"/>
              </a:rPr>
              <a:t>hrs</a:t>
            </a:r>
            <a:r>
              <a:rPr lang="en-US" sz="2400" b="1">
                <a:solidFill>
                  <a:schemeClr val="bg1"/>
                </a:solidFill>
                <a:latin typeface="Arial" panose="020B0604020202020204" pitchFamily="34" charset="0"/>
                <a:cs typeface="Arial" panose="020B0604020202020204" pitchFamily="34" charset="0"/>
              </a:rPr>
              <a:t> </a:t>
            </a:r>
          </a:p>
        </p:txBody>
      </p:sp>
      <p:sp>
        <p:nvSpPr>
          <p:cNvPr id="33" name="Oval 32">
            <a:extLst>
              <a:ext uri="{FF2B5EF4-FFF2-40B4-BE49-F238E27FC236}">
                <a16:creationId xmlns:a16="http://schemas.microsoft.com/office/drawing/2014/main" id="{AA64B265-619E-7B04-43A4-8FDDEEF67CF5}"/>
              </a:ext>
            </a:extLst>
          </p:cNvPr>
          <p:cNvSpPr/>
          <p:nvPr/>
        </p:nvSpPr>
        <p:spPr>
          <a:xfrm>
            <a:off x="3386402" y="2311454"/>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2</a:t>
            </a:r>
          </a:p>
        </p:txBody>
      </p:sp>
      <p:sp>
        <p:nvSpPr>
          <p:cNvPr id="34" name="Oval 33">
            <a:extLst>
              <a:ext uri="{FF2B5EF4-FFF2-40B4-BE49-F238E27FC236}">
                <a16:creationId xmlns:a16="http://schemas.microsoft.com/office/drawing/2014/main" id="{CC4CD1DA-56FC-E572-D56B-DF1012E63136}"/>
              </a:ext>
            </a:extLst>
          </p:cNvPr>
          <p:cNvSpPr/>
          <p:nvPr/>
        </p:nvSpPr>
        <p:spPr>
          <a:xfrm>
            <a:off x="3386402" y="3316847"/>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3</a:t>
            </a:r>
          </a:p>
        </p:txBody>
      </p:sp>
      <p:sp>
        <p:nvSpPr>
          <p:cNvPr id="35" name="Oval 34">
            <a:extLst>
              <a:ext uri="{FF2B5EF4-FFF2-40B4-BE49-F238E27FC236}">
                <a16:creationId xmlns:a16="http://schemas.microsoft.com/office/drawing/2014/main" id="{D4383FF0-449C-E862-86E6-3052637D0E44}"/>
              </a:ext>
            </a:extLst>
          </p:cNvPr>
          <p:cNvSpPr/>
          <p:nvPr/>
        </p:nvSpPr>
        <p:spPr>
          <a:xfrm>
            <a:off x="3386401" y="4312714"/>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4</a:t>
            </a:r>
          </a:p>
        </p:txBody>
      </p:sp>
      <p:sp>
        <p:nvSpPr>
          <p:cNvPr id="36" name="Oval 35">
            <a:extLst>
              <a:ext uri="{FF2B5EF4-FFF2-40B4-BE49-F238E27FC236}">
                <a16:creationId xmlns:a16="http://schemas.microsoft.com/office/drawing/2014/main" id="{9F9FCECA-DFE2-65CF-8EAC-B37D06287F71}"/>
              </a:ext>
            </a:extLst>
          </p:cNvPr>
          <p:cNvSpPr/>
          <p:nvPr/>
        </p:nvSpPr>
        <p:spPr>
          <a:xfrm>
            <a:off x="3386400" y="5335154"/>
            <a:ext cx="815199" cy="815199"/>
          </a:xfrm>
          <a:prstGeom prst="ellipse">
            <a:avLst/>
          </a:prstGeom>
          <a:solidFill>
            <a:schemeClr val="bg1"/>
          </a:solidFill>
          <a:ln w="76200">
            <a:solidFill>
              <a:schemeClr val="accent3">
                <a:alpha val="69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GB" sz="2800" b="1" kern="0">
                <a:solidFill>
                  <a:schemeClr val="tx1"/>
                </a:solidFill>
                <a:latin typeface="Arial" panose="020B0604020202020204" pitchFamily="34" charset="0"/>
                <a:cs typeface="Arial" panose="020B0604020202020204" pitchFamily="34" charset="0"/>
              </a:rPr>
              <a:t>5</a:t>
            </a:r>
          </a:p>
        </p:txBody>
      </p:sp>
      <p:sp>
        <p:nvSpPr>
          <p:cNvPr id="4" name="Title 23">
            <a:extLst>
              <a:ext uri="{FF2B5EF4-FFF2-40B4-BE49-F238E27FC236}">
                <a16:creationId xmlns:a16="http://schemas.microsoft.com/office/drawing/2014/main" id="{14B95AA3-CB8A-8D54-9F98-48A88CE5A2A2}"/>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MOST COMMON LOW VALUE ACTIVITIES</a:t>
            </a:r>
          </a:p>
        </p:txBody>
      </p:sp>
      <p:sp>
        <p:nvSpPr>
          <p:cNvPr id="6" name="Rectangle 5">
            <a:extLst>
              <a:ext uri="{FF2B5EF4-FFF2-40B4-BE49-F238E27FC236}">
                <a16:creationId xmlns:a16="http://schemas.microsoft.com/office/drawing/2014/main" id="{8271D2AE-0CB7-295C-9905-61D4E779B042}"/>
              </a:ext>
            </a:extLst>
          </p:cNvPr>
          <p:cNvSpPr/>
          <p:nvPr/>
        </p:nvSpPr>
        <p:spPr>
          <a:xfrm>
            <a:off x="6811636" y="3361589"/>
            <a:ext cx="201080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400" b="1">
                <a:solidFill>
                  <a:schemeClr val="bg1"/>
                </a:solidFill>
                <a:latin typeface="Arial" panose="020B0604020202020204" pitchFamily="34" charset="0"/>
                <a:cs typeface="Arial" panose="020B0604020202020204" pitchFamily="34" charset="0"/>
              </a:rPr>
              <a:t>3 </a:t>
            </a:r>
            <a:r>
              <a:rPr lang="en-US" sz="2400" b="1" err="1">
                <a:solidFill>
                  <a:schemeClr val="bg1"/>
                </a:solidFill>
                <a:latin typeface="Arial" panose="020B0604020202020204" pitchFamily="34" charset="0"/>
                <a:cs typeface="Arial" panose="020B0604020202020204" pitchFamily="34" charset="0"/>
              </a:rPr>
              <a:t>hrs</a:t>
            </a:r>
            <a:endParaRPr lang="en-US" sz="2400" b="1">
              <a:solidFill>
                <a:schemeClr val="bg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1CB0DF9-03BA-76A7-3ED3-32021CD95920}"/>
              </a:ext>
            </a:extLst>
          </p:cNvPr>
          <p:cNvSpPr txBox="1"/>
          <p:nvPr/>
        </p:nvSpPr>
        <p:spPr>
          <a:xfrm>
            <a:off x="7347312" y="4489480"/>
            <a:ext cx="1064712" cy="461665"/>
          </a:xfrm>
          <a:prstGeom prst="rect">
            <a:avLst/>
          </a:prstGeom>
          <a:noFill/>
        </p:spPr>
        <p:txBody>
          <a:bodyPr wrap="square">
            <a:spAutoFit/>
          </a:bodyPr>
          <a:lstStyle/>
          <a:p>
            <a:r>
              <a:rPr lang="en-US" sz="2400" b="1">
                <a:solidFill>
                  <a:schemeClr val="bg1"/>
                </a:solidFill>
                <a:latin typeface="Arial" panose="020B0604020202020204" pitchFamily="34" charset="0"/>
                <a:cs typeface="Arial" panose="020B0604020202020204" pitchFamily="34" charset="0"/>
              </a:rPr>
              <a:t>3 </a:t>
            </a:r>
            <a:r>
              <a:rPr lang="en-US" sz="2400" b="1" err="1">
                <a:solidFill>
                  <a:schemeClr val="bg1"/>
                </a:solidFill>
                <a:latin typeface="Arial" panose="020B0604020202020204" pitchFamily="34" charset="0"/>
                <a:cs typeface="Arial" panose="020B0604020202020204" pitchFamily="34" charset="0"/>
              </a:rPr>
              <a:t>hrs</a:t>
            </a:r>
            <a:r>
              <a:rPr lang="en-US" sz="2400" b="1">
                <a:solidFill>
                  <a:schemeClr val="bg1"/>
                </a:solidFill>
                <a:latin typeface="Arial" panose="020B0604020202020204" pitchFamily="34" charset="0"/>
                <a:cs typeface="Arial" panose="020B0604020202020204" pitchFamily="34" charset="0"/>
              </a:rPr>
              <a:t> </a:t>
            </a:r>
            <a:endParaRPr lang="en-US" sz="2400"/>
          </a:p>
        </p:txBody>
      </p:sp>
      <p:sp>
        <p:nvSpPr>
          <p:cNvPr id="3" name="TextBox 2">
            <a:extLst>
              <a:ext uri="{FF2B5EF4-FFF2-40B4-BE49-F238E27FC236}">
                <a16:creationId xmlns:a16="http://schemas.microsoft.com/office/drawing/2014/main" id="{2EA3337E-BDB9-567A-17C6-9DC72D55499D}"/>
              </a:ext>
            </a:extLst>
          </p:cNvPr>
          <p:cNvSpPr txBox="1"/>
          <p:nvPr/>
        </p:nvSpPr>
        <p:spPr>
          <a:xfrm>
            <a:off x="6936828" y="430924"/>
            <a:ext cx="5015860" cy="923330"/>
          </a:xfrm>
          <a:prstGeom prst="rect">
            <a:avLst/>
          </a:prstGeom>
          <a:solidFill>
            <a:schemeClr val="accent6"/>
          </a:solidFill>
        </p:spPr>
        <p:txBody>
          <a:bodyPr wrap="none" rtlCol="0">
            <a:spAutoFit/>
          </a:bodyPr>
          <a:lstStyle/>
          <a:p>
            <a:r>
              <a:rPr lang="en-US" dirty="0"/>
              <a:t>One version that is just the group (missing)</a:t>
            </a:r>
          </a:p>
          <a:p>
            <a:r>
              <a:rPr lang="en-US" dirty="0"/>
              <a:t>One version that compares to HBS overall</a:t>
            </a:r>
          </a:p>
          <a:p>
            <a:r>
              <a:rPr lang="en-US" dirty="0"/>
              <a:t>One version that compares to HBS men &amp;women</a:t>
            </a:r>
          </a:p>
        </p:txBody>
      </p:sp>
    </p:spTree>
    <p:extLst>
      <p:ext uri="{BB962C8B-B14F-4D97-AF65-F5344CB8AC3E}">
        <p14:creationId xmlns:p14="http://schemas.microsoft.com/office/powerpoint/2010/main" val="9565213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D2986-2634-CA25-E6E4-40556B17AC72}"/>
            </a:ext>
          </a:extLst>
        </p:cNvPr>
        <p:cNvGrpSpPr/>
        <p:nvPr/>
      </p:nvGrpSpPr>
      <p:grpSpPr>
        <a:xfrm>
          <a:off x="0" y="0"/>
          <a:ext cx="0" cy="0"/>
          <a:chOff x="0" y="0"/>
          <a:chExt cx="0" cy="0"/>
        </a:xfrm>
      </p:grpSpPr>
      <p:sp>
        <p:nvSpPr>
          <p:cNvPr id="4" name="Title 23">
            <a:extLst>
              <a:ext uri="{FF2B5EF4-FFF2-40B4-BE49-F238E27FC236}">
                <a16:creationId xmlns:a16="http://schemas.microsoft.com/office/drawing/2014/main" id="{4DAB1E0A-1382-88A5-041B-26F87A6D6785}"/>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MOST COMMON LOW VALUE ACTIVITIES</a:t>
            </a:r>
          </a:p>
        </p:txBody>
      </p:sp>
      <p:sp>
        <p:nvSpPr>
          <p:cNvPr id="2" name="Rounded Rectangle 9">
            <a:extLst>
              <a:ext uri="{FF2B5EF4-FFF2-40B4-BE49-F238E27FC236}">
                <a16:creationId xmlns:a16="http://schemas.microsoft.com/office/drawing/2014/main" id="{E9CF20B8-FFE5-1B7B-09F9-C06A327755B3}"/>
              </a:ext>
            </a:extLst>
          </p:cNvPr>
          <p:cNvSpPr/>
          <p:nvPr/>
        </p:nvSpPr>
        <p:spPr>
          <a:xfrm>
            <a:off x="2449284" y="1129312"/>
            <a:ext cx="3298373"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err="1">
                <a:solidFill>
                  <a:schemeClr val="tx2"/>
                </a:solidFill>
                <a:latin typeface="Arial" panose="020B0604020202020204" pitchFamily="34" charset="0"/>
                <a:cs typeface="Arial" panose="020B0604020202020204" pitchFamily="34" charset="0"/>
              </a:rPr>
              <a:t>Xilio</a:t>
            </a:r>
            <a:endParaRPr lang="en-US" sz="2000" b="1">
              <a:solidFill>
                <a:schemeClr val="tx2"/>
              </a:solidFill>
              <a:latin typeface="Arial" panose="020B0604020202020204" pitchFamily="34" charset="0"/>
              <a:cs typeface="Arial" panose="020B0604020202020204" pitchFamily="34" charset="0"/>
            </a:endParaRPr>
          </a:p>
        </p:txBody>
      </p:sp>
      <p:sp>
        <p:nvSpPr>
          <p:cNvPr id="5" name="Rounded Rectangle 9">
            <a:extLst>
              <a:ext uri="{FF2B5EF4-FFF2-40B4-BE49-F238E27FC236}">
                <a16:creationId xmlns:a16="http://schemas.microsoft.com/office/drawing/2014/main" id="{058963F3-F448-4923-0132-C43970A43233}"/>
              </a:ext>
            </a:extLst>
          </p:cNvPr>
          <p:cNvSpPr/>
          <p:nvPr/>
        </p:nvSpPr>
        <p:spPr>
          <a:xfrm>
            <a:off x="6389914" y="1129312"/>
            <a:ext cx="3298372"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a:solidFill>
                  <a:schemeClr val="tx2"/>
                </a:solidFill>
                <a:latin typeface="Arial" panose="020B0604020202020204" pitchFamily="34" charset="0"/>
                <a:cs typeface="Arial" panose="020B0604020202020204" pitchFamily="34" charset="0"/>
              </a:rPr>
              <a:t>HBS</a:t>
            </a:r>
            <a:endParaRPr lang="en-US" sz="2000" b="1">
              <a:solidFill>
                <a:schemeClr val="tx2"/>
              </a:solidFill>
              <a:latin typeface="Arial" panose="020B0604020202020204" pitchFamily="34" charset="0"/>
              <a:cs typeface="Arial" panose="020B0604020202020204" pitchFamily="34" charset="0"/>
            </a:endParaRPr>
          </a:p>
        </p:txBody>
      </p:sp>
      <p:sp>
        <p:nvSpPr>
          <p:cNvPr id="12" name="Rounded Rectangle 9">
            <a:extLst>
              <a:ext uri="{FF2B5EF4-FFF2-40B4-BE49-F238E27FC236}">
                <a16:creationId xmlns:a16="http://schemas.microsoft.com/office/drawing/2014/main" id="{B9BC35E1-67FC-B899-A4C0-D3961A4152C5}"/>
              </a:ext>
            </a:extLst>
          </p:cNvPr>
          <p:cNvSpPr/>
          <p:nvPr/>
        </p:nvSpPr>
        <p:spPr>
          <a:xfrm>
            <a:off x="2449284" y="1882233"/>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Chores alone</a:t>
            </a:r>
          </a:p>
        </p:txBody>
      </p:sp>
      <p:sp>
        <p:nvSpPr>
          <p:cNvPr id="13" name="Rectangle 12">
            <a:extLst>
              <a:ext uri="{FF2B5EF4-FFF2-40B4-BE49-F238E27FC236}">
                <a16:creationId xmlns:a16="http://schemas.microsoft.com/office/drawing/2014/main" id="{CF9B81C7-A4D5-B6CA-F266-476C35C355C2}"/>
              </a:ext>
            </a:extLst>
          </p:cNvPr>
          <p:cNvSpPr/>
          <p:nvPr/>
        </p:nvSpPr>
        <p:spPr>
          <a:xfrm>
            <a:off x="4219560" y="1924120"/>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5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4" name="Rounded Rectangle 9">
            <a:extLst>
              <a:ext uri="{FF2B5EF4-FFF2-40B4-BE49-F238E27FC236}">
                <a16:creationId xmlns:a16="http://schemas.microsoft.com/office/drawing/2014/main" id="{263D0FD6-7E20-2C24-95D8-3C568A71D501}"/>
              </a:ext>
            </a:extLst>
          </p:cNvPr>
          <p:cNvSpPr/>
          <p:nvPr/>
        </p:nvSpPr>
        <p:spPr>
          <a:xfrm>
            <a:off x="2449284" y="2792577"/>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alone</a:t>
            </a:r>
          </a:p>
        </p:txBody>
      </p:sp>
      <p:sp>
        <p:nvSpPr>
          <p:cNvPr id="15" name="Rectangle 14">
            <a:extLst>
              <a:ext uri="{FF2B5EF4-FFF2-40B4-BE49-F238E27FC236}">
                <a16:creationId xmlns:a16="http://schemas.microsoft.com/office/drawing/2014/main" id="{CD19EBB7-B61A-ABF6-3772-E1D3FE5F180B}"/>
              </a:ext>
            </a:extLst>
          </p:cNvPr>
          <p:cNvSpPr/>
          <p:nvPr/>
        </p:nvSpPr>
        <p:spPr>
          <a:xfrm>
            <a:off x="4192347" y="2834465"/>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6" name="Rounded Rectangle 9">
            <a:extLst>
              <a:ext uri="{FF2B5EF4-FFF2-40B4-BE49-F238E27FC236}">
                <a16:creationId xmlns:a16="http://schemas.microsoft.com/office/drawing/2014/main" id="{FDDA4E75-C30C-6EBA-0EE2-35C2FE72AAA8}"/>
              </a:ext>
            </a:extLst>
          </p:cNvPr>
          <p:cNvSpPr/>
          <p:nvPr/>
        </p:nvSpPr>
        <p:spPr>
          <a:xfrm>
            <a:off x="2449284" y="3702921"/>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Social media</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17" name="Rectangle 16">
            <a:extLst>
              <a:ext uri="{FF2B5EF4-FFF2-40B4-BE49-F238E27FC236}">
                <a16:creationId xmlns:a16="http://schemas.microsoft.com/office/drawing/2014/main" id="{AE2AE76D-A277-F250-9E87-79C4BE304E34}"/>
              </a:ext>
            </a:extLst>
          </p:cNvPr>
          <p:cNvSpPr/>
          <p:nvPr/>
        </p:nvSpPr>
        <p:spPr>
          <a:xfrm>
            <a:off x="4192347" y="3744808"/>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0" name="Rounded Rectangle 9">
            <a:extLst>
              <a:ext uri="{FF2B5EF4-FFF2-40B4-BE49-F238E27FC236}">
                <a16:creationId xmlns:a16="http://schemas.microsoft.com/office/drawing/2014/main" id="{E2E97F14-44CC-8CAC-2F5E-2235D30E29D5}"/>
              </a:ext>
            </a:extLst>
          </p:cNvPr>
          <p:cNvSpPr/>
          <p:nvPr/>
        </p:nvSpPr>
        <p:spPr>
          <a:xfrm>
            <a:off x="2449283" y="4613264"/>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Watching TV </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21" name="Rectangle 20">
            <a:extLst>
              <a:ext uri="{FF2B5EF4-FFF2-40B4-BE49-F238E27FC236}">
                <a16:creationId xmlns:a16="http://schemas.microsoft.com/office/drawing/2014/main" id="{AE3CDC8F-A877-4303-59A8-1B6687F02451}"/>
              </a:ext>
            </a:extLst>
          </p:cNvPr>
          <p:cNvSpPr/>
          <p:nvPr/>
        </p:nvSpPr>
        <p:spPr>
          <a:xfrm>
            <a:off x="4165134" y="4655151"/>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2" name="Rounded Rectangle 9">
            <a:extLst>
              <a:ext uri="{FF2B5EF4-FFF2-40B4-BE49-F238E27FC236}">
                <a16:creationId xmlns:a16="http://schemas.microsoft.com/office/drawing/2014/main" id="{CD5F6DBC-82FA-CBA4-3933-266C1DEB44A3}"/>
              </a:ext>
            </a:extLst>
          </p:cNvPr>
          <p:cNvSpPr/>
          <p:nvPr/>
        </p:nvSpPr>
        <p:spPr>
          <a:xfrm>
            <a:off x="2449283" y="5523607"/>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Commuting </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23" name="Rectangle 22">
            <a:extLst>
              <a:ext uri="{FF2B5EF4-FFF2-40B4-BE49-F238E27FC236}">
                <a16:creationId xmlns:a16="http://schemas.microsoft.com/office/drawing/2014/main" id="{DBCA834D-0FE7-1D4B-84B5-772797B26B35}"/>
              </a:ext>
            </a:extLst>
          </p:cNvPr>
          <p:cNvSpPr/>
          <p:nvPr/>
        </p:nvSpPr>
        <p:spPr>
          <a:xfrm>
            <a:off x="4165134" y="5565494"/>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4" name="Rounded Rectangle 9">
            <a:extLst>
              <a:ext uri="{FF2B5EF4-FFF2-40B4-BE49-F238E27FC236}">
                <a16:creationId xmlns:a16="http://schemas.microsoft.com/office/drawing/2014/main" id="{18D4C04F-4694-5295-14B9-9D36400A829A}"/>
              </a:ext>
            </a:extLst>
          </p:cNvPr>
          <p:cNvSpPr/>
          <p:nvPr/>
        </p:nvSpPr>
        <p:spPr>
          <a:xfrm>
            <a:off x="6389913" y="1882233"/>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Social media</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25" name="Rectangle 24">
            <a:extLst>
              <a:ext uri="{FF2B5EF4-FFF2-40B4-BE49-F238E27FC236}">
                <a16:creationId xmlns:a16="http://schemas.microsoft.com/office/drawing/2014/main" id="{D5ABB693-E616-3E24-AB25-FAC5CFC36A3E}"/>
              </a:ext>
            </a:extLst>
          </p:cNvPr>
          <p:cNvSpPr/>
          <p:nvPr/>
        </p:nvSpPr>
        <p:spPr>
          <a:xfrm>
            <a:off x="8160189" y="1924120"/>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6" name="Rounded Rectangle 9">
            <a:extLst>
              <a:ext uri="{FF2B5EF4-FFF2-40B4-BE49-F238E27FC236}">
                <a16:creationId xmlns:a16="http://schemas.microsoft.com/office/drawing/2014/main" id="{BFC79BA0-39A7-BEE5-084E-D78B2C00B543}"/>
              </a:ext>
            </a:extLst>
          </p:cNvPr>
          <p:cNvSpPr/>
          <p:nvPr/>
        </p:nvSpPr>
        <p:spPr>
          <a:xfrm>
            <a:off x="6389913" y="2792577"/>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Chores alone</a:t>
            </a:r>
          </a:p>
        </p:txBody>
      </p:sp>
      <p:sp>
        <p:nvSpPr>
          <p:cNvPr id="27" name="Rectangle 26">
            <a:extLst>
              <a:ext uri="{FF2B5EF4-FFF2-40B4-BE49-F238E27FC236}">
                <a16:creationId xmlns:a16="http://schemas.microsoft.com/office/drawing/2014/main" id="{CC9D52A5-83DB-922C-3B19-62BC3F8A3E88}"/>
              </a:ext>
            </a:extLst>
          </p:cNvPr>
          <p:cNvSpPr/>
          <p:nvPr/>
        </p:nvSpPr>
        <p:spPr>
          <a:xfrm>
            <a:off x="8132976" y="2834465"/>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8" name="Rounded Rectangle 9">
            <a:extLst>
              <a:ext uri="{FF2B5EF4-FFF2-40B4-BE49-F238E27FC236}">
                <a16:creationId xmlns:a16="http://schemas.microsoft.com/office/drawing/2014/main" id="{7EC7FEDF-D9C9-4417-1C27-7E59334B647C}"/>
              </a:ext>
            </a:extLst>
          </p:cNvPr>
          <p:cNvSpPr/>
          <p:nvPr/>
        </p:nvSpPr>
        <p:spPr>
          <a:xfrm>
            <a:off x="6389913" y="3702921"/>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alone</a:t>
            </a:r>
          </a:p>
        </p:txBody>
      </p:sp>
      <p:sp>
        <p:nvSpPr>
          <p:cNvPr id="29" name="Rectangle 28">
            <a:extLst>
              <a:ext uri="{FF2B5EF4-FFF2-40B4-BE49-F238E27FC236}">
                <a16:creationId xmlns:a16="http://schemas.microsoft.com/office/drawing/2014/main" id="{49C9B660-99E9-312B-9734-4AE801BECD16}"/>
              </a:ext>
            </a:extLst>
          </p:cNvPr>
          <p:cNvSpPr/>
          <p:nvPr/>
        </p:nvSpPr>
        <p:spPr>
          <a:xfrm>
            <a:off x="8132976" y="3744808"/>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0" name="Rounded Rectangle 9">
            <a:extLst>
              <a:ext uri="{FF2B5EF4-FFF2-40B4-BE49-F238E27FC236}">
                <a16:creationId xmlns:a16="http://schemas.microsoft.com/office/drawing/2014/main" id="{CECA26B9-5BBF-B369-0713-C8868BB45C0D}"/>
              </a:ext>
            </a:extLst>
          </p:cNvPr>
          <p:cNvSpPr/>
          <p:nvPr/>
        </p:nvSpPr>
        <p:spPr>
          <a:xfrm>
            <a:off x="6389912" y="4613264"/>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Commuting</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31" name="Rectangle 30">
            <a:extLst>
              <a:ext uri="{FF2B5EF4-FFF2-40B4-BE49-F238E27FC236}">
                <a16:creationId xmlns:a16="http://schemas.microsoft.com/office/drawing/2014/main" id="{1A6E0EC6-339A-9286-6E97-49E432E0BF50}"/>
              </a:ext>
            </a:extLst>
          </p:cNvPr>
          <p:cNvSpPr/>
          <p:nvPr/>
        </p:nvSpPr>
        <p:spPr>
          <a:xfrm>
            <a:off x="8105763" y="4655151"/>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2" name="Rounded Rectangle 9">
            <a:extLst>
              <a:ext uri="{FF2B5EF4-FFF2-40B4-BE49-F238E27FC236}">
                <a16:creationId xmlns:a16="http://schemas.microsoft.com/office/drawing/2014/main" id="{09F5FC7A-8ACD-C136-C51F-1F4A0AB4053B}"/>
              </a:ext>
            </a:extLst>
          </p:cNvPr>
          <p:cNvSpPr/>
          <p:nvPr/>
        </p:nvSpPr>
        <p:spPr>
          <a:xfrm>
            <a:off x="6389912" y="5523607"/>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Watching TV</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33" name="Rectangle 32">
            <a:extLst>
              <a:ext uri="{FF2B5EF4-FFF2-40B4-BE49-F238E27FC236}">
                <a16:creationId xmlns:a16="http://schemas.microsoft.com/office/drawing/2014/main" id="{D5611FF2-D69E-6CC4-675B-FD4C3E439EE5}"/>
              </a:ext>
            </a:extLst>
          </p:cNvPr>
          <p:cNvSpPr/>
          <p:nvPr/>
        </p:nvSpPr>
        <p:spPr>
          <a:xfrm>
            <a:off x="8105763" y="5565494"/>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4449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6BBC5-05D8-B898-D7F1-78BEAC6D95F2}"/>
            </a:ext>
          </a:extLst>
        </p:cNvPr>
        <p:cNvGrpSpPr/>
        <p:nvPr/>
      </p:nvGrpSpPr>
      <p:grpSpPr>
        <a:xfrm>
          <a:off x="0" y="0"/>
          <a:ext cx="0" cy="0"/>
          <a:chOff x="0" y="0"/>
          <a:chExt cx="0" cy="0"/>
        </a:xfrm>
      </p:grpSpPr>
      <p:sp>
        <p:nvSpPr>
          <p:cNvPr id="4" name="Title 23">
            <a:extLst>
              <a:ext uri="{FF2B5EF4-FFF2-40B4-BE49-F238E27FC236}">
                <a16:creationId xmlns:a16="http://schemas.microsoft.com/office/drawing/2014/main" id="{A33498E2-66AA-741F-433B-B14DB4D70341}"/>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MOST COMMON LOW VALUE ACTIVITIES</a:t>
            </a:r>
          </a:p>
        </p:txBody>
      </p:sp>
      <p:sp>
        <p:nvSpPr>
          <p:cNvPr id="2" name="Rounded Rectangle 9">
            <a:extLst>
              <a:ext uri="{FF2B5EF4-FFF2-40B4-BE49-F238E27FC236}">
                <a16:creationId xmlns:a16="http://schemas.microsoft.com/office/drawing/2014/main" id="{173769E7-1F2F-1E81-7CEB-C6F30F2390A0}"/>
              </a:ext>
            </a:extLst>
          </p:cNvPr>
          <p:cNvSpPr/>
          <p:nvPr/>
        </p:nvSpPr>
        <p:spPr>
          <a:xfrm>
            <a:off x="506184" y="1100737"/>
            <a:ext cx="3298373"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dirty="0">
                <a:solidFill>
                  <a:schemeClr val="tx2"/>
                </a:solidFill>
                <a:latin typeface="Arial" panose="020B0604020202020204" pitchFamily="34" charset="0"/>
                <a:cs typeface="Arial" panose="020B0604020202020204" pitchFamily="34" charset="0"/>
              </a:rPr>
              <a:t>IWF</a:t>
            </a:r>
            <a:endParaRPr lang="en-US" sz="2000" b="1" dirty="0">
              <a:solidFill>
                <a:schemeClr val="tx2"/>
              </a:solidFill>
              <a:latin typeface="Arial" panose="020B0604020202020204" pitchFamily="34" charset="0"/>
              <a:cs typeface="Arial" panose="020B0604020202020204" pitchFamily="34" charset="0"/>
            </a:endParaRPr>
          </a:p>
        </p:txBody>
      </p:sp>
      <p:sp>
        <p:nvSpPr>
          <p:cNvPr id="5" name="Rounded Rectangle 9">
            <a:extLst>
              <a:ext uri="{FF2B5EF4-FFF2-40B4-BE49-F238E27FC236}">
                <a16:creationId xmlns:a16="http://schemas.microsoft.com/office/drawing/2014/main" id="{796877C4-FBD9-DC10-B10B-1992849CC0FD}"/>
              </a:ext>
            </a:extLst>
          </p:cNvPr>
          <p:cNvSpPr/>
          <p:nvPr/>
        </p:nvSpPr>
        <p:spPr>
          <a:xfrm>
            <a:off x="4446814" y="1100737"/>
            <a:ext cx="3298372"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a:solidFill>
                  <a:schemeClr val="tx2"/>
                </a:solidFill>
                <a:latin typeface="Arial" panose="020B0604020202020204" pitchFamily="34" charset="0"/>
                <a:cs typeface="Arial" panose="020B0604020202020204" pitchFamily="34" charset="0"/>
              </a:rPr>
              <a:t>HBS Women</a:t>
            </a:r>
            <a:endParaRPr lang="en-US" sz="2000" b="1">
              <a:solidFill>
                <a:schemeClr val="tx2"/>
              </a:solidFill>
              <a:latin typeface="Arial" panose="020B0604020202020204" pitchFamily="34" charset="0"/>
              <a:cs typeface="Arial" panose="020B0604020202020204" pitchFamily="34" charset="0"/>
            </a:endParaRPr>
          </a:p>
        </p:txBody>
      </p:sp>
      <p:sp>
        <p:nvSpPr>
          <p:cNvPr id="6" name="Rounded Rectangle 9">
            <a:extLst>
              <a:ext uri="{FF2B5EF4-FFF2-40B4-BE49-F238E27FC236}">
                <a16:creationId xmlns:a16="http://schemas.microsoft.com/office/drawing/2014/main" id="{6089429F-E7CE-903D-CF54-663555B280FA}"/>
              </a:ext>
            </a:extLst>
          </p:cNvPr>
          <p:cNvSpPr/>
          <p:nvPr/>
        </p:nvSpPr>
        <p:spPr>
          <a:xfrm>
            <a:off x="8387443" y="1100737"/>
            <a:ext cx="3298373" cy="632641"/>
          </a:xfrm>
          <a:prstGeom prst="roundRect">
            <a:avLst/>
          </a:prstGeom>
          <a:solidFill>
            <a:schemeClr val="bg1"/>
          </a:solidFill>
          <a:ln w="57150">
            <a:noFill/>
          </a:ln>
          <a:effectLst>
            <a:glow rad="88900">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buClr>
                <a:srgbClr val="000000"/>
              </a:buClr>
            </a:pPr>
            <a:r>
              <a:rPr lang="en-US" sz="2400" b="1">
                <a:solidFill>
                  <a:schemeClr val="tx2"/>
                </a:solidFill>
                <a:latin typeface="Arial" panose="020B0604020202020204" pitchFamily="34" charset="0"/>
                <a:cs typeface="Arial" panose="020B0604020202020204" pitchFamily="34" charset="0"/>
              </a:rPr>
              <a:t>HBS Men</a:t>
            </a:r>
            <a:endParaRPr lang="en-US" sz="2000" b="1">
              <a:solidFill>
                <a:schemeClr val="tx2"/>
              </a:solidFill>
              <a:latin typeface="Arial" panose="020B0604020202020204" pitchFamily="34" charset="0"/>
              <a:cs typeface="Arial" panose="020B0604020202020204" pitchFamily="34" charset="0"/>
            </a:endParaRPr>
          </a:p>
        </p:txBody>
      </p:sp>
      <p:sp>
        <p:nvSpPr>
          <p:cNvPr id="12" name="Rounded Rectangle 9">
            <a:extLst>
              <a:ext uri="{FF2B5EF4-FFF2-40B4-BE49-F238E27FC236}">
                <a16:creationId xmlns:a16="http://schemas.microsoft.com/office/drawing/2014/main" id="{DA8CBF88-E145-FE0A-3EAD-C82CA835D6EB}"/>
              </a:ext>
            </a:extLst>
          </p:cNvPr>
          <p:cNvSpPr/>
          <p:nvPr/>
        </p:nvSpPr>
        <p:spPr>
          <a:xfrm>
            <a:off x="506184" y="1853658"/>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alone</a:t>
            </a:r>
          </a:p>
        </p:txBody>
      </p:sp>
      <p:sp>
        <p:nvSpPr>
          <p:cNvPr id="13" name="Rectangle 12">
            <a:extLst>
              <a:ext uri="{FF2B5EF4-FFF2-40B4-BE49-F238E27FC236}">
                <a16:creationId xmlns:a16="http://schemas.microsoft.com/office/drawing/2014/main" id="{15D85BFD-A384-AE67-925C-E9627D441DA2}"/>
              </a:ext>
            </a:extLst>
          </p:cNvPr>
          <p:cNvSpPr/>
          <p:nvPr/>
        </p:nvSpPr>
        <p:spPr>
          <a:xfrm>
            <a:off x="2276460" y="1895545"/>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4" name="Rounded Rectangle 9">
            <a:extLst>
              <a:ext uri="{FF2B5EF4-FFF2-40B4-BE49-F238E27FC236}">
                <a16:creationId xmlns:a16="http://schemas.microsoft.com/office/drawing/2014/main" id="{6DA7F010-688D-2051-D9F8-446BEB4C53B7}"/>
              </a:ext>
            </a:extLst>
          </p:cNvPr>
          <p:cNvSpPr/>
          <p:nvPr/>
        </p:nvSpPr>
        <p:spPr>
          <a:xfrm>
            <a:off x="506184" y="2764002"/>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Social media</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15" name="Rectangle 14">
            <a:extLst>
              <a:ext uri="{FF2B5EF4-FFF2-40B4-BE49-F238E27FC236}">
                <a16:creationId xmlns:a16="http://schemas.microsoft.com/office/drawing/2014/main" id="{9515D61A-4FD1-A53C-C547-7433EC4E1AAF}"/>
              </a:ext>
            </a:extLst>
          </p:cNvPr>
          <p:cNvSpPr/>
          <p:nvPr/>
        </p:nvSpPr>
        <p:spPr>
          <a:xfrm>
            <a:off x="2249247" y="2805890"/>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16" name="Rounded Rectangle 9">
            <a:extLst>
              <a:ext uri="{FF2B5EF4-FFF2-40B4-BE49-F238E27FC236}">
                <a16:creationId xmlns:a16="http://schemas.microsoft.com/office/drawing/2014/main" id="{03B45D65-3C59-61EA-795E-FE3EEDAA2E92}"/>
              </a:ext>
            </a:extLst>
          </p:cNvPr>
          <p:cNvSpPr/>
          <p:nvPr/>
        </p:nvSpPr>
        <p:spPr>
          <a:xfrm>
            <a:off x="506184" y="3674346"/>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Chores alone</a:t>
            </a:r>
          </a:p>
        </p:txBody>
      </p:sp>
      <p:sp>
        <p:nvSpPr>
          <p:cNvPr id="17" name="Rectangle 16">
            <a:extLst>
              <a:ext uri="{FF2B5EF4-FFF2-40B4-BE49-F238E27FC236}">
                <a16:creationId xmlns:a16="http://schemas.microsoft.com/office/drawing/2014/main" id="{43381739-DA0E-B7CC-3380-6D78363BD193}"/>
              </a:ext>
            </a:extLst>
          </p:cNvPr>
          <p:cNvSpPr/>
          <p:nvPr/>
        </p:nvSpPr>
        <p:spPr>
          <a:xfrm>
            <a:off x="2249247" y="3716233"/>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0" name="Rounded Rectangle 9">
            <a:extLst>
              <a:ext uri="{FF2B5EF4-FFF2-40B4-BE49-F238E27FC236}">
                <a16:creationId xmlns:a16="http://schemas.microsoft.com/office/drawing/2014/main" id="{CCC2A3B4-8732-B90A-1933-5D133C7E4661}"/>
              </a:ext>
            </a:extLst>
          </p:cNvPr>
          <p:cNvSpPr/>
          <p:nvPr/>
        </p:nvSpPr>
        <p:spPr>
          <a:xfrm>
            <a:off x="506183" y="4584689"/>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Commuting </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21" name="Rectangle 20">
            <a:extLst>
              <a:ext uri="{FF2B5EF4-FFF2-40B4-BE49-F238E27FC236}">
                <a16:creationId xmlns:a16="http://schemas.microsoft.com/office/drawing/2014/main" id="{996E18EF-7666-8EC4-A27E-00D69D064105}"/>
              </a:ext>
            </a:extLst>
          </p:cNvPr>
          <p:cNvSpPr/>
          <p:nvPr/>
        </p:nvSpPr>
        <p:spPr>
          <a:xfrm>
            <a:off x="2222034" y="4626576"/>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2" name="Rounded Rectangle 9">
            <a:extLst>
              <a:ext uri="{FF2B5EF4-FFF2-40B4-BE49-F238E27FC236}">
                <a16:creationId xmlns:a16="http://schemas.microsoft.com/office/drawing/2014/main" id="{EA20214D-2F37-EDAD-43D4-9AB42497A03C}"/>
              </a:ext>
            </a:extLst>
          </p:cNvPr>
          <p:cNvSpPr/>
          <p:nvPr/>
        </p:nvSpPr>
        <p:spPr>
          <a:xfrm>
            <a:off x="506183" y="5495032"/>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Watching TV</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23" name="Rectangle 22">
            <a:extLst>
              <a:ext uri="{FF2B5EF4-FFF2-40B4-BE49-F238E27FC236}">
                <a16:creationId xmlns:a16="http://schemas.microsoft.com/office/drawing/2014/main" id="{F6515081-37AF-9DCD-2864-BB9AE1CC471E}"/>
              </a:ext>
            </a:extLst>
          </p:cNvPr>
          <p:cNvSpPr/>
          <p:nvPr/>
        </p:nvSpPr>
        <p:spPr>
          <a:xfrm>
            <a:off x="2222034" y="5536919"/>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4" name="Rounded Rectangle 9">
            <a:extLst>
              <a:ext uri="{FF2B5EF4-FFF2-40B4-BE49-F238E27FC236}">
                <a16:creationId xmlns:a16="http://schemas.microsoft.com/office/drawing/2014/main" id="{504C80B8-B9D3-40F9-C144-3AACA920E3E9}"/>
              </a:ext>
            </a:extLst>
          </p:cNvPr>
          <p:cNvSpPr/>
          <p:nvPr/>
        </p:nvSpPr>
        <p:spPr>
          <a:xfrm>
            <a:off x="4446813" y="1853658"/>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Chores alone</a:t>
            </a:r>
          </a:p>
        </p:txBody>
      </p:sp>
      <p:sp>
        <p:nvSpPr>
          <p:cNvPr id="25" name="Rectangle 24">
            <a:extLst>
              <a:ext uri="{FF2B5EF4-FFF2-40B4-BE49-F238E27FC236}">
                <a16:creationId xmlns:a16="http://schemas.microsoft.com/office/drawing/2014/main" id="{AD1D7B2D-927A-B574-22D0-129AB0D41DF4}"/>
              </a:ext>
            </a:extLst>
          </p:cNvPr>
          <p:cNvSpPr/>
          <p:nvPr/>
        </p:nvSpPr>
        <p:spPr>
          <a:xfrm>
            <a:off x="6217089" y="1895545"/>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6" name="Rounded Rectangle 9">
            <a:extLst>
              <a:ext uri="{FF2B5EF4-FFF2-40B4-BE49-F238E27FC236}">
                <a16:creationId xmlns:a16="http://schemas.microsoft.com/office/drawing/2014/main" id="{EC164836-6BDC-2E99-7783-4A7891587C5C}"/>
              </a:ext>
            </a:extLst>
          </p:cNvPr>
          <p:cNvSpPr/>
          <p:nvPr/>
        </p:nvSpPr>
        <p:spPr>
          <a:xfrm>
            <a:off x="4446813" y="2764002"/>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Social media</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27" name="Rectangle 26">
            <a:extLst>
              <a:ext uri="{FF2B5EF4-FFF2-40B4-BE49-F238E27FC236}">
                <a16:creationId xmlns:a16="http://schemas.microsoft.com/office/drawing/2014/main" id="{526F6F62-A330-CD2D-A648-863288BC6503}"/>
              </a:ext>
            </a:extLst>
          </p:cNvPr>
          <p:cNvSpPr/>
          <p:nvPr/>
        </p:nvSpPr>
        <p:spPr>
          <a:xfrm>
            <a:off x="6189876" y="2805890"/>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28" name="Rounded Rectangle 9">
            <a:extLst>
              <a:ext uri="{FF2B5EF4-FFF2-40B4-BE49-F238E27FC236}">
                <a16:creationId xmlns:a16="http://schemas.microsoft.com/office/drawing/2014/main" id="{C12D625D-A0E9-74A0-6DE1-05DFEEF4FFA9}"/>
              </a:ext>
            </a:extLst>
          </p:cNvPr>
          <p:cNvSpPr/>
          <p:nvPr/>
        </p:nvSpPr>
        <p:spPr>
          <a:xfrm>
            <a:off x="4446813" y="3674346"/>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alone</a:t>
            </a:r>
          </a:p>
        </p:txBody>
      </p:sp>
      <p:sp>
        <p:nvSpPr>
          <p:cNvPr id="29" name="Rectangle 28">
            <a:extLst>
              <a:ext uri="{FF2B5EF4-FFF2-40B4-BE49-F238E27FC236}">
                <a16:creationId xmlns:a16="http://schemas.microsoft.com/office/drawing/2014/main" id="{783DC45C-8DDA-C112-9C25-5BDF47886548}"/>
              </a:ext>
            </a:extLst>
          </p:cNvPr>
          <p:cNvSpPr/>
          <p:nvPr/>
        </p:nvSpPr>
        <p:spPr>
          <a:xfrm>
            <a:off x="6189876" y="3716233"/>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0" name="Rounded Rectangle 9">
            <a:extLst>
              <a:ext uri="{FF2B5EF4-FFF2-40B4-BE49-F238E27FC236}">
                <a16:creationId xmlns:a16="http://schemas.microsoft.com/office/drawing/2014/main" id="{BCBB3870-BA1E-D7F7-267D-C94C9AAA371C}"/>
              </a:ext>
            </a:extLst>
          </p:cNvPr>
          <p:cNvSpPr/>
          <p:nvPr/>
        </p:nvSpPr>
        <p:spPr>
          <a:xfrm>
            <a:off x="4446812" y="4584689"/>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Commuting</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31" name="Rectangle 30">
            <a:extLst>
              <a:ext uri="{FF2B5EF4-FFF2-40B4-BE49-F238E27FC236}">
                <a16:creationId xmlns:a16="http://schemas.microsoft.com/office/drawing/2014/main" id="{0B7B8AEB-5639-72A4-114B-4333589F3E0C}"/>
              </a:ext>
            </a:extLst>
          </p:cNvPr>
          <p:cNvSpPr/>
          <p:nvPr/>
        </p:nvSpPr>
        <p:spPr>
          <a:xfrm>
            <a:off x="6162663" y="4626576"/>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2" name="Rounded Rectangle 9">
            <a:extLst>
              <a:ext uri="{FF2B5EF4-FFF2-40B4-BE49-F238E27FC236}">
                <a16:creationId xmlns:a16="http://schemas.microsoft.com/office/drawing/2014/main" id="{F37D4AFC-FB59-0F7D-9CF4-176A412B0F47}"/>
              </a:ext>
            </a:extLst>
          </p:cNvPr>
          <p:cNvSpPr/>
          <p:nvPr/>
        </p:nvSpPr>
        <p:spPr>
          <a:xfrm>
            <a:off x="4446812" y="5495032"/>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Watching TV</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33" name="Rectangle 32">
            <a:extLst>
              <a:ext uri="{FF2B5EF4-FFF2-40B4-BE49-F238E27FC236}">
                <a16:creationId xmlns:a16="http://schemas.microsoft.com/office/drawing/2014/main" id="{FEAC58CE-0659-FBC8-56A0-EB3BF96D474E}"/>
              </a:ext>
            </a:extLst>
          </p:cNvPr>
          <p:cNvSpPr/>
          <p:nvPr/>
        </p:nvSpPr>
        <p:spPr>
          <a:xfrm>
            <a:off x="6162663" y="5536919"/>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4" name="Rounded Rectangle 9">
            <a:extLst>
              <a:ext uri="{FF2B5EF4-FFF2-40B4-BE49-F238E27FC236}">
                <a16:creationId xmlns:a16="http://schemas.microsoft.com/office/drawing/2014/main" id="{4959C335-BAE8-BF50-EB30-E88F936521AD}"/>
              </a:ext>
            </a:extLst>
          </p:cNvPr>
          <p:cNvSpPr/>
          <p:nvPr/>
        </p:nvSpPr>
        <p:spPr>
          <a:xfrm>
            <a:off x="8403771" y="1853658"/>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Social media</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35" name="Rectangle 34">
            <a:extLst>
              <a:ext uri="{FF2B5EF4-FFF2-40B4-BE49-F238E27FC236}">
                <a16:creationId xmlns:a16="http://schemas.microsoft.com/office/drawing/2014/main" id="{09D2BBF7-9FB4-E8D9-621B-68DD0E43F062}"/>
              </a:ext>
            </a:extLst>
          </p:cNvPr>
          <p:cNvSpPr/>
          <p:nvPr/>
        </p:nvSpPr>
        <p:spPr>
          <a:xfrm>
            <a:off x="10174047" y="1895545"/>
            <a:ext cx="1789354"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4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6" name="Rounded Rectangle 9">
            <a:extLst>
              <a:ext uri="{FF2B5EF4-FFF2-40B4-BE49-F238E27FC236}">
                <a16:creationId xmlns:a16="http://schemas.microsoft.com/office/drawing/2014/main" id="{DC985F34-89C8-80F8-2E38-2B9AAD5FE962}"/>
              </a:ext>
            </a:extLst>
          </p:cNvPr>
          <p:cNvSpPr/>
          <p:nvPr/>
        </p:nvSpPr>
        <p:spPr>
          <a:xfrm>
            <a:off x="8403771" y="2764002"/>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Commuting </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37" name="Rectangle 36">
            <a:extLst>
              <a:ext uri="{FF2B5EF4-FFF2-40B4-BE49-F238E27FC236}">
                <a16:creationId xmlns:a16="http://schemas.microsoft.com/office/drawing/2014/main" id="{DE74D427-81EE-5AA4-AC33-3EF78CC9CA2C}"/>
              </a:ext>
            </a:extLst>
          </p:cNvPr>
          <p:cNvSpPr/>
          <p:nvPr/>
        </p:nvSpPr>
        <p:spPr>
          <a:xfrm>
            <a:off x="10146834" y="2805890"/>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38" name="Rounded Rectangle 9">
            <a:extLst>
              <a:ext uri="{FF2B5EF4-FFF2-40B4-BE49-F238E27FC236}">
                <a16:creationId xmlns:a16="http://schemas.microsoft.com/office/drawing/2014/main" id="{284CAE91-E467-290C-FBB4-821393025282}"/>
              </a:ext>
            </a:extLst>
          </p:cNvPr>
          <p:cNvSpPr/>
          <p:nvPr/>
        </p:nvSpPr>
        <p:spPr>
          <a:xfrm>
            <a:off x="8403771" y="3674346"/>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Chores alone</a:t>
            </a:r>
          </a:p>
        </p:txBody>
      </p:sp>
      <p:sp>
        <p:nvSpPr>
          <p:cNvPr id="39" name="Rectangle 38">
            <a:extLst>
              <a:ext uri="{FF2B5EF4-FFF2-40B4-BE49-F238E27FC236}">
                <a16:creationId xmlns:a16="http://schemas.microsoft.com/office/drawing/2014/main" id="{78D042E3-13EE-0677-19D0-63BCCE88896C}"/>
              </a:ext>
            </a:extLst>
          </p:cNvPr>
          <p:cNvSpPr/>
          <p:nvPr/>
        </p:nvSpPr>
        <p:spPr>
          <a:xfrm>
            <a:off x="10146834" y="3716233"/>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3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40" name="Rounded Rectangle 9">
            <a:extLst>
              <a:ext uri="{FF2B5EF4-FFF2-40B4-BE49-F238E27FC236}">
                <a16:creationId xmlns:a16="http://schemas.microsoft.com/office/drawing/2014/main" id="{CB94821F-970C-ACD1-3535-645F11506C61}"/>
              </a:ext>
            </a:extLst>
          </p:cNvPr>
          <p:cNvSpPr/>
          <p:nvPr/>
        </p:nvSpPr>
        <p:spPr>
          <a:xfrm>
            <a:off x="8403770" y="4584689"/>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Eating alone</a:t>
            </a:r>
          </a:p>
        </p:txBody>
      </p:sp>
      <p:sp>
        <p:nvSpPr>
          <p:cNvPr id="41" name="Rectangle 40">
            <a:extLst>
              <a:ext uri="{FF2B5EF4-FFF2-40B4-BE49-F238E27FC236}">
                <a16:creationId xmlns:a16="http://schemas.microsoft.com/office/drawing/2014/main" id="{30197888-E9F8-4FBC-CB72-F36AC98D6AC1}"/>
              </a:ext>
            </a:extLst>
          </p:cNvPr>
          <p:cNvSpPr/>
          <p:nvPr/>
        </p:nvSpPr>
        <p:spPr>
          <a:xfrm>
            <a:off x="10119621" y="4626576"/>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
        <p:nvSpPr>
          <p:cNvPr id="42" name="Rounded Rectangle 9">
            <a:extLst>
              <a:ext uri="{FF2B5EF4-FFF2-40B4-BE49-F238E27FC236}">
                <a16:creationId xmlns:a16="http://schemas.microsoft.com/office/drawing/2014/main" id="{1C1DAABF-3859-23E8-0533-5D0766288BDF}"/>
              </a:ext>
            </a:extLst>
          </p:cNvPr>
          <p:cNvSpPr/>
          <p:nvPr/>
        </p:nvSpPr>
        <p:spPr>
          <a:xfrm>
            <a:off x="8403770" y="5495032"/>
            <a:ext cx="3298373" cy="809489"/>
          </a:xfrm>
          <a:prstGeom prst="roundRect">
            <a:avLst/>
          </a:prstGeom>
          <a:solidFill>
            <a:srgbClr val="D95A60"/>
          </a:solidFill>
          <a:ln w="57150">
            <a:noFill/>
          </a:ln>
          <a:effectLst>
            <a:glow>
              <a:schemeClr val="accent3">
                <a:alpha val="40000"/>
              </a:schemeClr>
            </a:glow>
            <a:outerShdw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buClr>
                <a:srgbClr val="000000"/>
              </a:buClr>
            </a:pPr>
            <a:r>
              <a:rPr lang="en-US" sz="2000" b="1">
                <a:solidFill>
                  <a:schemeClr val="bg1"/>
                </a:solidFill>
                <a:latin typeface="Arial" panose="020B0604020202020204" pitchFamily="34" charset="0"/>
                <a:cs typeface="Arial" panose="020B0604020202020204" pitchFamily="34" charset="0"/>
              </a:rPr>
              <a:t>  Watching TV</a:t>
            </a:r>
          </a:p>
          <a:p>
            <a:pPr>
              <a:buClr>
                <a:srgbClr val="000000"/>
              </a:buClr>
            </a:pPr>
            <a:r>
              <a:rPr lang="en-US" sz="2000" b="1">
                <a:solidFill>
                  <a:schemeClr val="bg1"/>
                </a:solidFill>
                <a:latin typeface="Arial" panose="020B0604020202020204" pitchFamily="34" charset="0"/>
                <a:cs typeface="Arial" panose="020B0604020202020204" pitchFamily="34" charset="0"/>
              </a:rPr>
              <a:t>  alone</a:t>
            </a:r>
          </a:p>
        </p:txBody>
      </p:sp>
      <p:sp>
        <p:nvSpPr>
          <p:cNvPr id="43" name="Rectangle 42">
            <a:extLst>
              <a:ext uri="{FF2B5EF4-FFF2-40B4-BE49-F238E27FC236}">
                <a16:creationId xmlns:a16="http://schemas.microsoft.com/office/drawing/2014/main" id="{5589CA74-D12B-8465-DA3F-240B42795668}"/>
              </a:ext>
            </a:extLst>
          </p:cNvPr>
          <p:cNvSpPr/>
          <p:nvPr/>
        </p:nvSpPr>
        <p:spPr>
          <a:xfrm>
            <a:off x="10119621" y="5536919"/>
            <a:ext cx="1843780" cy="725714"/>
          </a:xfrm>
          <a:prstGeom prst="rect">
            <a:avLst/>
          </a:prstGeom>
          <a:solidFill>
            <a:schemeClr val="accent3">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12000" tIns="0" rIns="468000" bIns="0" rtlCol="0" anchor="ctr" anchorCtr="0"/>
          <a:lstStyle/>
          <a:p>
            <a:r>
              <a:rPr lang="en-US" sz="2000" b="1">
                <a:solidFill>
                  <a:schemeClr val="bg1"/>
                </a:solidFill>
                <a:latin typeface="Arial" panose="020B0604020202020204" pitchFamily="34" charset="0"/>
                <a:cs typeface="Arial" panose="020B0604020202020204" pitchFamily="34" charset="0"/>
              </a:rPr>
              <a:t>2 </a:t>
            </a:r>
            <a:r>
              <a:rPr lang="en-US" sz="2000" b="1" err="1">
                <a:solidFill>
                  <a:schemeClr val="bg1"/>
                </a:solidFill>
                <a:latin typeface="Arial" panose="020B0604020202020204" pitchFamily="34" charset="0"/>
                <a:cs typeface="Arial" panose="020B0604020202020204" pitchFamily="34" charset="0"/>
              </a:rPr>
              <a:t>hrs</a:t>
            </a:r>
            <a:endParaRPr lang="en-US" sz="20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3132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2" grpId="0" animBg="1"/>
      <p:bldP spid="13" grpId="0" animBg="1"/>
      <p:bldP spid="14" grpId="0" animBg="1"/>
      <p:bldP spid="15" grpId="0" animBg="1"/>
      <p:bldP spid="16" grpId="0" animBg="1"/>
      <p:bldP spid="17"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0343C-8BD8-8B44-3CBB-ACC6E67E8EB9}"/>
            </a:ext>
          </a:extLst>
        </p:cNvPr>
        <p:cNvGrpSpPr/>
        <p:nvPr/>
      </p:nvGrpSpPr>
      <p:grpSpPr>
        <a:xfrm>
          <a:off x="0" y="0"/>
          <a:ext cx="0" cy="0"/>
          <a:chOff x="0" y="0"/>
          <a:chExt cx="0" cy="0"/>
        </a:xfrm>
      </p:grpSpPr>
      <p:pic>
        <p:nvPicPr>
          <p:cNvPr id="18" name="Graphic 17">
            <a:extLst>
              <a:ext uri="{FF2B5EF4-FFF2-40B4-BE49-F238E27FC236}">
                <a16:creationId xmlns:a16="http://schemas.microsoft.com/office/drawing/2014/main" id="{469C1AD2-9D12-95EC-A9DD-1FEE6B0360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57" y="1225814"/>
            <a:ext cx="11357044" cy="4867304"/>
          </a:xfrm>
          <a:prstGeom prst="rect">
            <a:avLst/>
          </a:prstGeom>
        </p:spPr>
      </p:pic>
      <p:sp>
        <p:nvSpPr>
          <p:cNvPr id="3" name="Title 23">
            <a:extLst>
              <a:ext uri="{FF2B5EF4-FFF2-40B4-BE49-F238E27FC236}">
                <a16:creationId xmlns:a16="http://schemas.microsoft.com/office/drawing/2014/main" id="{285A7327-B2F5-8C68-AFCC-143EF75B6B22}"/>
              </a:ext>
            </a:extLst>
          </p:cNvPr>
          <p:cNvSpPr txBox="1">
            <a:spLocks/>
          </p:cNvSpPr>
          <p:nvPr/>
        </p:nvSpPr>
        <p:spPr>
          <a:xfrm>
            <a:off x="309562" y="474321"/>
            <a:ext cx="11572875" cy="63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endParaRPr lang="en-US" sz="2800">
              <a:solidFill>
                <a:schemeClr val="tx1"/>
              </a:solidFill>
              <a:latin typeface="Arial" panose="020B0604020202020204" pitchFamily="34" charset="0"/>
              <a:cs typeface="Arial" panose="020B0604020202020204" pitchFamily="34" charset="0"/>
            </a:endParaRPr>
          </a:p>
        </p:txBody>
      </p:sp>
      <p:sp>
        <p:nvSpPr>
          <p:cNvPr id="11" name="Title 23">
            <a:extLst>
              <a:ext uri="{FF2B5EF4-FFF2-40B4-BE49-F238E27FC236}">
                <a16:creationId xmlns:a16="http://schemas.microsoft.com/office/drawing/2014/main" id="{088DBB93-76F9-1D63-C9DC-0E79EAD1E540}"/>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DISTRIBUTION OF HOURS - SLEEP</a:t>
            </a:r>
          </a:p>
        </p:txBody>
      </p:sp>
      <p:sp>
        <p:nvSpPr>
          <p:cNvPr id="2" name="Rectangle 1">
            <a:extLst>
              <a:ext uri="{FF2B5EF4-FFF2-40B4-BE49-F238E27FC236}">
                <a16:creationId xmlns:a16="http://schemas.microsoft.com/office/drawing/2014/main" id="{149CD183-8DF8-A74C-3B70-FFB4707363A4}"/>
              </a:ext>
            </a:extLst>
          </p:cNvPr>
          <p:cNvSpPr/>
          <p:nvPr/>
        </p:nvSpPr>
        <p:spPr>
          <a:xfrm>
            <a:off x="1114769" y="1290588"/>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BBD5DB4-643D-8AB2-B108-AC267844D25E}"/>
              </a:ext>
            </a:extLst>
          </p:cNvPr>
          <p:cNvSpPr/>
          <p:nvPr/>
        </p:nvSpPr>
        <p:spPr>
          <a:xfrm>
            <a:off x="4497859" y="5302196"/>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F46731-C5A4-394D-65C4-0ED36D695F6B}"/>
              </a:ext>
            </a:extLst>
          </p:cNvPr>
          <p:cNvSpPr/>
          <p:nvPr/>
        </p:nvSpPr>
        <p:spPr>
          <a:xfrm flipH="1">
            <a:off x="225149" y="2979316"/>
            <a:ext cx="400111"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D2F747C-2A5B-9A8B-41FA-57475C7E36A8}"/>
              </a:ext>
            </a:extLst>
          </p:cNvPr>
          <p:cNvSpPr txBox="1"/>
          <p:nvPr/>
        </p:nvSpPr>
        <p:spPr>
          <a:xfrm rot="16200000">
            <a:off x="-1210491" y="3576430"/>
            <a:ext cx="306584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8C4B34F-D578-0A4C-5113-4BF70FCDB276}"/>
              </a:ext>
            </a:extLst>
          </p:cNvPr>
          <p:cNvSpPr/>
          <p:nvPr/>
        </p:nvSpPr>
        <p:spPr>
          <a:xfrm flipH="1">
            <a:off x="5373799" y="5754332"/>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7B61C4-5605-C3A4-9A9A-C11C5A731C5B}"/>
              </a:ext>
            </a:extLst>
          </p:cNvPr>
          <p:cNvSpPr txBox="1"/>
          <p:nvPr/>
        </p:nvSpPr>
        <p:spPr>
          <a:xfrm>
            <a:off x="5457217" y="5894036"/>
            <a:ext cx="183890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Sleep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FA6C159E-034E-430E-5017-92A85EABBC4F}"/>
              </a:ext>
            </a:extLst>
          </p:cNvPr>
          <p:cNvCxnSpPr>
            <a:cxnSpLocks/>
          </p:cNvCxnSpPr>
          <p:nvPr/>
        </p:nvCxnSpPr>
        <p:spPr>
          <a:xfrm>
            <a:off x="1143401" y="5289530"/>
            <a:ext cx="1044224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17EE6-160E-9848-010E-B960296D3B03}"/>
              </a:ext>
            </a:extLst>
          </p:cNvPr>
          <p:cNvCxnSpPr>
            <a:cxnSpLocks/>
          </p:cNvCxnSpPr>
          <p:nvPr/>
        </p:nvCxnSpPr>
        <p:spPr>
          <a:xfrm flipV="1">
            <a:off x="1143401" y="2247079"/>
            <a:ext cx="0" cy="306232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5EE972D-430E-A651-AD56-F01DDD4D4C9C}"/>
              </a:ext>
            </a:extLst>
          </p:cNvPr>
          <p:cNvSpPr/>
          <p:nvPr/>
        </p:nvSpPr>
        <p:spPr>
          <a:xfrm>
            <a:off x="1079051" y="531179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C23C6B-E3A9-C34C-714C-189D7117E86C}"/>
              </a:ext>
            </a:extLst>
          </p:cNvPr>
          <p:cNvSpPr/>
          <p:nvPr/>
        </p:nvSpPr>
        <p:spPr>
          <a:xfrm>
            <a:off x="4756106" y="1201419"/>
            <a:ext cx="168367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6087F95-B0BD-CECB-4EBC-37C1538E3E08}"/>
              </a:ext>
            </a:extLst>
          </p:cNvPr>
          <p:cNvSpPr txBox="1"/>
          <p:nvPr/>
        </p:nvSpPr>
        <p:spPr>
          <a:xfrm>
            <a:off x="4700261" y="1330414"/>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49.7 </a:t>
            </a:r>
          </a:p>
        </p:txBody>
      </p:sp>
      <p:sp>
        <p:nvSpPr>
          <p:cNvPr id="17" name="Rectangle 16">
            <a:extLst>
              <a:ext uri="{FF2B5EF4-FFF2-40B4-BE49-F238E27FC236}">
                <a16:creationId xmlns:a16="http://schemas.microsoft.com/office/drawing/2014/main" id="{265305FA-0B67-E673-BC1B-F2B9D0147F8B}"/>
              </a:ext>
            </a:extLst>
          </p:cNvPr>
          <p:cNvSpPr/>
          <p:nvPr/>
        </p:nvSpPr>
        <p:spPr>
          <a:xfrm>
            <a:off x="1099350" y="97555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B54CF01-353F-EE86-DA43-CF1053BE4E1C}"/>
              </a:ext>
            </a:extLst>
          </p:cNvPr>
          <p:cNvSpPr txBox="1"/>
          <p:nvPr/>
        </p:nvSpPr>
        <p:spPr>
          <a:xfrm>
            <a:off x="5811043" y="-23149"/>
            <a:ext cx="6043257" cy="1477328"/>
          </a:xfrm>
          <a:prstGeom prst="rect">
            <a:avLst/>
          </a:prstGeom>
          <a:solidFill>
            <a:schemeClr val="accent6"/>
          </a:solidFill>
        </p:spPr>
        <p:txBody>
          <a:bodyPr wrap="none" rtlCol="0">
            <a:spAutoFit/>
          </a:bodyPr>
          <a:lstStyle/>
          <a:p>
            <a:r>
              <a:rPr lang="en-US" dirty="0"/>
              <a:t>One version that is just the group (no comparison)</a:t>
            </a:r>
          </a:p>
          <a:p>
            <a:r>
              <a:rPr lang="en-US" dirty="0"/>
              <a:t>One version that compares to HBS overall</a:t>
            </a:r>
          </a:p>
          <a:p>
            <a:r>
              <a:rPr lang="en-US" dirty="0"/>
              <a:t>One version that compares to HBS men &amp;women</a:t>
            </a:r>
          </a:p>
          <a:p>
            <a:endParaRPr lang="en-US" dirty="0"/>
          </a:p>
          <a:p>
            <a:r>
              <a:rPr lang="en-US" dirty="0"/>
              <a:t>We should do this for all the activities so we have it for each</a:t>
            </a:r>
          </a:p>
        </p:txBody>
      </p:sp>
    </p:spTree>
    <p:extLst>
      <p:ext uri="{BB962C8B-B14F-4D97-AF65-F5344CB8AC3E}">
        <p14:creationId xmlns:p14="http://schemas.microsoft.com/office/powerpoint/2010/main" val="38534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6B920-A17C-698A-96A1-37393043D7CD}"/>
            </a:ext>
          </a:extLst>
        </p:cNvPr>
        <p:cNvGrpSpPr/>
        <p:nvPr/>
      </p:nvGrpSpPr>
      <p:grpSpPr>
        <a:xfrm>
          <a:off x="0" y="0"/>
          <a:ext cx="0" cy="0"/>
          <a:chOff x="0" y="0"/>
          <a:chExt cx="0" cy="0"/>
        </a:xfrm>
      </p:grpSpPr>
      <p:pic>
        <p:nvPicPr>
          <p:cNvPr id="10" name="Graphic 9">
            <a:extLst>
              <a:ext uri="{FF2B5EF4-FFF2-40B4-BE49-F238E27FC236}">
                <a16:creationId xmlns:a16="http://schemas.microsoft.com/office/drawing/2014/main" id="{074121C8-351C-9007-F3BB-6833E727AD59}"/>
              </a:ext>
            </a:extLst>
          </p:cNvPr>
          <p:cNvPicPr>
            <a:picLocks noChangeAspect="1"/>
          </p:cNvPicPr>
          <p:nvPr/>
        </p:nvPicPr>
        <p:blipFill>
          <a:blip r:embed="rId3">
            <a:extLst>
              <a:ext uri="{96DAC541-7B7A-43D3-8B79-37D633B846F1}">
                <asvg:svgBlip xmlns:asvg="http://schemas.microsoft.com/office/drawing/2016/SVG/main" r:embed="rId4"/>
              </a:ext>
            </a:extLst>
          </a:blip>
          <a:srcRect l="2675" t="11514" b="6949"/>
          <a:stretch/>
        </p:blipFill>
        <p:spPr>
          <a:xfrm>
            <a:off x="843699" y="1819275"/>
            <a:ext cx="10740583" cy="3856364"/>
          </a:xfrm>
          <a:prstGeom prst="rect">
            <a:avLst/>
          </a:prstGeom>
        </p:spPr>
      </p:pic>
      <p:sp>
        <p:nvSpPr>
          <p:cNvPr id="5" name="Title 23">
            <a:extLst>
              <a:ext uri="{FF2B5EF4-FFF2-40B4-BE49-F238E27FC236}">
                <a16:creationId xmlns:a16="http://schemas.microsoft.com/office/drawing/2014/main" id="{25926567-833B-F5D6-D765-4F144A33C1B5}"/>
              </a:ext>
            </a:extLst>
          </p:cNvPr>
          <p:cNvSpPr txBox="1">
            <a:spLocks/>
          </p:cNvSpPr>
          <p:nvPr/>
        </p:nvSpPr>
        <p:spPr>
          <a:xfrm>
            <a:off x="390526" y="281704"/>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LIFE SATISFACTION  </a:t>
            </a:r>
          </a:p>
        </p:txBody>
      </p:sp>
      <p:sp>
        <p:nvSpPr>
          <p:cNvPr id="4" name="Rectangle 3">
            <a:extLst>
              <a:ext uri="{FF2B5EF4-FFF2-40B4-BE49-F238E27FC236}">
                <a16:creationId xmlns:a16="http://schemas.microsoft.com/office/drawing/2014/main" id="{BA0B2D4F-71EE-8EFD-D339-4ECEB7D20AB2}"/>
              </a:ext>
            </a:extLst>
          </p:cNvPr>
          <p:cNvSpPr/>
          <p:nvPr/>
        </p:nvSpPr>
        <p:spPr>
          <a:xfrm flipH="1">
            <a:off x="819995" y="4903250"/>
            <a:ext cx="152400"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BA3F84A-273C-82EF-20C6-81785B9D1C86}"/>
              </a:ext>
            </a:extLst>
          </p:cNvPr>
          <p:cNvSpPr/>
          <p:nvPr/>
        </p:nvSpPr>
        <p:spPr>
          <a:xfrm flipH="1">
            <a:off x="8472158" y="4903250"/>
            <a:ext cx="152400"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CD4C9A4-25E8-1CD5-FBBA-8747FD41B38B}"/>
              </a:ext>
            </a:extLst>
          </p:cNvPr>
          <p:cNvSpPr/>
          <p:nvPr/>
        </p:nvSpPr>
        <p:spPr>
          <a:xfrm flipH="1">
            <a:off x="386406" y="2896848"/>
            <a:ext cx="474768"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46ACCAC-1912-AAD1-4B5A-F40AA25B24B0}"/>
              </a:ext>
            </a:extLst>
          </p:cNvPr>
          <p:cNvSpPr/>
          <p:nvPr/>
        </p:nvSpPr>
        <p:spPr>
          <a:xfrm flipH="1">
            <a:off x="5125324" y="5717132"/>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D410355-8369-E33D-90C4-87A3DD59CF9E}"/>
              </a:ext>
            </a:extLst>
          </p:cNvPr>
          <p:cNvSpPr/>
          <p:nvPr/>
        </p:nvSpPr>
        <p:spPr>
          <a:xfrm>
            <a:off x="853225" y="4938325"/>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9C665F0D-873C-068E-68D1-FCBD156EE9AA}"/>
              </a:ext>
            </a:extLst>
          </p:cNvPr>
          <p:cNvCxnSpPr>
            <a:cxnSpLocks/>
          </p:cNvCxnSpPr>
          <p:nvPr/>
        </p:nvCxnSpPr>
        <p:spPr>
          <a:xfrm>
            <a:off x="1233285" y="5223766"/>
            <a:ext cx="1026339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8A99DD2-3C56-BF3F-D329-01749FAC9ABD}"/>
              </a:ext>
            </a:extLst>
          </p:cNvPr>
          <p:cNvCxnSpPr>
            <a:cxnSpLocks/>
          </p:cNvCxnSpPr>
          <p:nvPr/>
        </p:nvCxnSpPr>
        <p:spPr>
          <a:xfrm flipV="1">
            <a:off x="1235793" y="1672834"/>
            <a:ext cx="0" cy="35670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56F569F-651B-6BCF-2F15-1CF5D670CADA}"/>
              </a:ext>
            </a:extLst>
          </p:cNvPr>
          <p:cNvSpPr txBox="1"/>
          <p:nvPr/>
        </p:nvSpPr>
        <p:spPr>
          <a:xfrm rot="16200000">
            <a:off x="-1216027" y="3422501"/>
            <a:ext cx="327237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F16D5715-35D1-1B0C-9474-105495020FCB}"/>
              </a:ext>
            </a:extLst>
          </p:cNvPr>
          <p:cNvSpPr txBox="1"/>
          <p:nvPr/>
        </p:nvSpPr>
        <p:spPr>
          <a:xfrm>
            <a:off x="1233285" y="5912004"/>
            <a:ext cx="1008738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Life Satisfaction</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2B926371-16A1-CE5A-058F-63695FB89BF7}"/>
              </a:ext>
            </a:extLst>
          </p:cNvPr>
          <p:cNvSpPr/>
          <p:nvPr/>
        </p:nvSpPr>
        <p:spPr>
          <a:xfrm>
            <a:off x="9250028" y="1439034"/>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6CB66F0-98B1-6CF2-D7A7-4EC94C399F19}"/>
              </a:ext>
            </a:extLst>
          </p:cNvPr>
          <p:cNvSpPr txBox="1"/>
          <p:nvPr/>
        </p:nvSpPr>
        <p:spPr>
          <a:xfrm>
            <a:off x="5350476" y="2644346"/>
            <a:ext cx="184731" cy="369332"/>
          </a:xfrm>
          <a:prstGeom prst="rect">
            <a:avLst/>
          </a:prstGeom>
          <a:noFill/>
        </p:spPr>
        <p:txBody>
          <a:bodyPr wrap="none" rtlCol="0">
            <a:spAutoFit/>
          </a:bodyPr>
          <a:lstStyle/>
          <a:p>
            <a:endParaRPr lang="en-US"/>
          </a:p>
        </p:txBody>
      </p:sp>
      <p:sp>
        <p:nvSpPr>
          <p:cNvPr id="13" name="TextBox 12">
            <a:extLst>
              <a:ext uri="{FF2B5EF4-FFF2-40B4-BE49-F238E27FC236}">
                <a16:creationId xmlns:a16="http://schemas.microsoft.com/office/drawing/2014/main" id="{8B0DD8F2-C19C-559A-F2E3-F9C050758C4B}"/>
              </a:ext>
            </a:extLst>
          </p:cNvPr>
          <p:cNvSpPr txBox="1"/>
          <p:nvPr/>
        </p:nvSpPr>
        <p:spPr>
          <a:xfrm>
            <a:off x="9119798" y="1533621"/>
            <a:ext cx="248818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7.9 </a:t>
            </a:r>
          </a:p>
        </p:txBody>
      </p:sp>
      <p:sp>
        <p:nvSpPr>
          <p:cNvPr id="22" name="Rectangle 21">
            <a:extLst>
              <a:ext uri="{FF2B5EF4-FFF2-40B4-BE49-F238E27FC236}">
                <a16:creationId xmlns:a16="http://schemas.microsoft.com/office/drawing/2014/main" id="{B596C580-AB23-AB17-073D-0DA6471EA9AD}"/>
              </a:ext>
            </a:extLst>
          </p:cNvPr>
          <p:cNvSpPr/>
          <p:nvPr/>
        </p:nvSpPr>
        <p:spPr>
          <a:xfrm flipH="1">
            <a:off x="1208451" y="1129278"/>
            <a:ext cx="474768" cy="8086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29DC56B-D416-5F71-AE38-C68D335D8890}"/>
              </a:ext>
            </a:extLst>
          </p:cNvPr>
          <p:cNvSpPr/>
          <p:nvPr/>
        </p:nvSpPr>
        <p:spPr>
          <a:xfrm flipH="1">
            <a:off x="1205142" y="5251349"/>
            <a:ext cx="202392" cy="8373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0CFE31-2A32-0F3E-A03B-D26609526357}"/>
              </a:ext>
            </a:extLst>
          </p:cNvPr>
          <p:cNvSpPr/>
          <p:nvPr/>
        </p:nvSpPr>
        <p:spPr>
          <a:xfrm flipH="1">
            <a:off x="9018602" y="5239599"/>
            <a:ext cx="231426" cy="21100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EC42DF8-64CD-67CA-3E99-C879B3B19A53}"/>
              </a:ext>
            </a:extLst>
          </p:cNvPr>
          <p:cNvSpPr txBox="1"/>
          <p:nvPr/>
        </p:nvSpPr>
        <p:spPr>
          <a:xfrm>
            <a:off x="5125324" y="190465"/>
            <a:ext cx="7495963" cy="1200329"/>
          </a:xfrm>
          <a:prstGeom prst="rect">
            <a:avLst/>
          </a:prstGeom>
          <a:solidFill>
            <a:schemeClr val="accent6"/>
          </a:solidFill>
        </p:spPr>
        <p:txBody>
          <a:bodyPr wrap="none" rtlCol="0">
            <a:spAutoFit/>
          </a:bodyPr>
          <a:lstStyle/>
          <a:p>
            <a:r>
              <a:rPr lang="en-US" dirty="0"/>
              <a:t>We should have versions of this that compare</a:t>
            </a:r>
          </a:p>
          <a:p>
            <a:r>
              <a:rPr lang="en-US" dirty="0"/>
              <a:t>To HBS men &amp; HBS women and HBS overall</a:t>
            </a:r>
          </a:p>
          <a:p>
            <a:r>
              <a:rPr lang="en-US" dirty="0"/>
              <a:t>And we can set the conditions… age, committed relationship, work status,</a:t>
            </a:r>
          </a:p>
          <a:p>
            <a:endParaRPr lang="en-US" dirty="0"/>
          </a:p>
        </p:txBody>
      </p:sp>
    </p:spTree>
    <p:extLst>
      <p:ext uri="{BB962C8B-B14F-4D97-AF65-F5344CB8AC3E}">
        <p14:creationId xmlns:p14="http://schemas.microsoft.com/office/powerpoint/2010/main" val="395318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12"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D3EB5-2C3D-577C-CA80-6D16D8EA8E47}"/>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85AF8D56-2F65-41D4-9410-3554F94C3A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26" y="1254573"/>
            <a:ext cx="11278986" cy="4833850"/>
          </a:xfrm>
          <a:prstGeom prst="rect">
            <a:avLst/>
          </a:prstGeom>
        </p:spPr>
      </p:pic>
      <p:sp>
        <p:nvSpPr>
          <p:cNvPr id="11" name="Title 23">
            <a:extLst>
              <a:ext uri="{FF2B5EF4-FFF2-40B4-BE49-F238E27FC236}">
                <a16:creationId xmlns:a16="http://schemas.microsoft.com/office/drawing/2014/main" id="{E03E15A3-1C9C-D68B-BD73-E80F98AAAEB0}"/>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WORK</a:t>
            </a:r>
          </a:p>
        </p:txBody>
      </p:sp>
      <p:sp>
        <p:nvSpPr>
          <p:cNvPr id="2" name="Rectangle 1">
            <a:extLst>
              <a:ext uri="{FF2B5EF4-FFF2-40B4-BE49-F238E27FC236}">
                <a16:creationId xmlns:a16="http://schemas.microsoft.com/office/drawing/2014/main" id="{3012088F-67B6-10F2-66AC-26B5BD0D7AAE}"/>
              </a:ext>
            </a:extLst>
          </p:cNvPr>
          <p:cNvSpPr/>
          <p:nvPr/>
        </p:nvSpPr>
        <p:spPr>
          <a:xfrm flipH="1">
            <a:off x="232776" y="2962275"/>
            <a:ext cx="400111" cy="10122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ADBE99-A4CB-5A5F-6E59-9F17A0BF59C6}"/>
              </a:ext>
            </a:extLst>
          </p:cNvPr>
          <p:cNvSpPr txBox="1"/>
          <p:nvPr/>
        </p:nvSpPr>
        <p:spPr>
          <a:xfrm rot="16200000">
            <a:off x="-1351752" y="3435171"/>
            <a:ext cx="334836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FA37ED4-2E3A-22EE-F65E-BB7026165EF0}"/>
              </a:ext>
            </a:extLst>
          </p:cNvPr>
          <p:cNvSpPr/>
          <p:nvPr/>
        </p:nvSpPr>
        <p:spPr>
          <a:xfrm flipH="1">
            <a:off x="5373799" y="5734878"/>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6131BD-6DB8-C1A4-5F61-C6C2231A0868}"/>
              </a:ext>
            </a:extLst>
          </p:cNvPr>
          <p:cNvSpPr/>
          <p:nvPr/>
        </p:nvSpPr>
        <p:spPr>
          <a:xfrm>
            <a:off x="3934263" y="5302183"/>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F819321-45F3-4D18-4721-7A262233D544}"/>
              </a:ext>
            </a:extLst>
          </p:cNvPr>
          <p:cNvCxnSpPr>
            <a:cxnSpLocks/>
          </p:cNvCxnSpPr>
          <p:nvPr/>
        </p:nvCxnSpPr>
        <p:spPr>
          <a:xfrm>
            <a:off x="1143401" y="5289530"/>
            <a:ext cx="103342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6B3A11-98C7-F0DC-2ED4-D654B0C932A1}"/>
              </a:ext>
            </a:extLst>
          </p:cNvPr>
          <p:cNvCxnSpPr>
            <a:cxnSpLocks/>
          </p:cNvCxnSpPr>
          <p:nvPr/>
        </p:nvCxnSpPr>
        <p:spPr>
          <a:xfrm flipV="1">
            <a:off x="1143401" y="1900238"/>
            <a:ext cx="0" cy="340917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B53B64-6493-10DF-8F99-5E84B4D79E9B}"/>
              </a:ext>
            </a:extLst>
          </p:cNvPr>
          <p:cNvSpPr/>
          <p:nvPr/>
        </p:nvSpPr>
        <p:spPr>
          <a:xfrm>
            <a:off x="1099350" y="97555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AE00D7-FB45-3B93-A620-D53843C7A948}"/>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91334F7-0574-12DF-3B4B-AEE8B76EE138}"/>
              </a:ext>
            </a:extLst>
          </p:cNvPr>
          <p:cNvSpPr txBox="1"/>
          <p:nvPr/>
        </p:nvSpPr>
        <p:spPr>
          <a:xfrm>
            <a:off x="5373799" y="5894036"/>
            <a:ext cx="192232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Work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28D1621-E47C-C572-B1D3-5CDE9120F763}"/>
              </a:ext>
            </a:extLst>
          </p:cNvPr>
          <p:cNvSpPr/>
          <p:nvPr/>
        </p:nvSpPr>
        <p:spPr>
          <a:xfrm>
            <a:off x="6454286" y="1228721"/>
            <a:ext cx="168367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4DCC02E-7D4B-4E6C-81D3-2E2C037662D9}"/>
              </a:ext>
            </a:extLst>
          </p:cNvPr>
          <p:cNvSpPr txBox="1"/>
          <p:nvPr/>
        </p:nvSpPr>
        <p:spPr>
          <a:xfrm>
            <a:off x="6425711" y="1386747"/>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52.8 </a:t>
            </a:r>
          </a:p>
        </p:txBody>
      </p:sp>
      <p:sp>
        <p:nvSpPr>
          <p:cNvPr id="18" name="Rectangle 17">
            <a:extLst>
              <a:ext uri="{FF2B5EF4-FFF2-40B4-BE49-F238E27FC236}">
                <a16:creationId xmlns:a16="http://schemas.microsoft.com/office/drawing/2014/main" id="{9CC438F7-9441-5AD4-237A-A17BD648ABA4}"/>
              </a:ext>
            </a:extLst>
          </p:cNvPr>
          <p:cNvSpPr/>
          <p:nvPr/>
        </p:nvSpPr>
        <p:spPr>
          <a:xfrm>
            <a:off x="6324509" y="5303992"/>
            <a:ext cx="276315" cy="5805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4573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73311-54F8-92DB-9751-32CDA5CD3BAF}"/>
            </a:ext>
          </a:extLst>
        </p:cNvPr>
        <p:cNvGrpSpPr/>
        <p:nvPr/>
      </p:nvGrpSpPr>
      <p:grpSpPr>
        <a:xfrm>
          <a:off x="0" y="0"/>
          <a:ext cx="0" cy="0"/>
          <a:chOff x="0" y="0"/>
          <a:chExt cx="0" cy="0"/>
        </a:xfrm>
      </p:grpSpPr>
      <p:pic>
        <p:nvPicPr>
          <p:cNvPr id="7" name="Graphic 6">
            <a:extLst>
              <a:ext uri="{FF2B5EF4-FFF2-40B4-BE49-F238E27FC236}">
                <a16:creationId xmlns:a16="http://schemas.microsoft.com/office/drawing/2014/main" id="{BFA4744F-48CE-713B-2C84-BDAB3EDBFB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9333" y="1279228"/>
            <a:ext cx="11196391" cy="4798453"/>
          </a:xfrm>
          <a:prstGeom prst="rect">
            <a:avLst/>
          </a:prstGeom>
        </p:spPr>
      </p:pic>
      <p:sp>
        <p:nvSpPr>
          <p:cNvPr id="10" name="Title 23">
            <a:extLst>
              <a:ext uri="{FF2B5EF4-FFF2-40B4-BE49-F238E27FC236}">
                <a16:creationId xmlns:a16="http://schemas.microsoft.com/office/drawing/2014/main" id="{7667AB43-27C3-0FC7-65BC-0605ABAD966F}"/>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CAREGIVING &amp; CHORES </a:t>
            </a:r>
          </a:p>
        </p:txBody>
      </p:sp>
      <p:sp>
        <p:nvSpPr>
          <p:cNvPr id="2" name="Rectangle 1">
            <a:extLst>
              <a:ext uri="{FF2B5EF4-FFF2-40B4-BE49-F238E27FC236}">
                <a16:creationId xmlns:a16="http://schemas.microsoft.com/office/drawing/2014/main" id="{A2FE8902-1210-FC89-3A28-27B3CD084B86}"/>
              </a:ext>
            </a:extLst>
          </p:cNvPr>
          <p:cNvSpPr/>
          <p:nvPr/>
        </p:nvSpPr>
        <p:spPr>
          <a:xfrm flipH="1">
            <a:off x="128773" y="2998642"/>
            <a:ext cx="490353" cy="10090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E133EF1-8636-0EE9-8E10-36A172A35A8A}"/>
              </a:ext>
            </a:extLst>
          </p:cNvPr>
          <p:cNvSpPr/>
          <p:nvPr/>
        </p:nvSpPr>
        <p:spPr>
          <a:xfrm flipH="1">
            <a:off x="4813532" y="5746973"/>
            <a:ext cx="2953657"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027876-741A-7F0C-D495-52316F83C35A}"/>
              </a:ext>
            </a:extLst>
          </p:cNvPr>
          <p:cNvSpPr/>
          <p:nvPr/>
        </p:nvSpPr>
        <p:spPr>
          <a:xfrm>
            <a:off x="4943101" y="5306071"/>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4D410DD-24CB-952E-02F3-518AEE58215C}"/>
              </a:ext>
            </a:extLst>
          </p:cNvPr>
          <p:cNvCxnSpPr>
            <a:cxnSpLocks/>
          </p:cNvCxnSpPr>
          <p:nvPr/>
        </p:nvCxnSpPr>
        <p:spPr>
          <a:xfrm>
            <a:off x="1143401" y="5289530"/>
            <a:ext cx="103008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14877AB-A002-5676-8913-3CA5842F40D6}"/>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4DD958C-EBE5-DFF9-1B17-1720459D3123}"/>
              </a:ext>
            </a:extLst>
          </p:cNvPr>
          <p:cNvSpPr/>
          <p:nvPr/>
        </p:nvSpPr>
        <p:spPr>
          <a:xfrm>
            <a:off x="1090536" y="1092809"/>
            <a:ext cx="202399" cy="785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78975C-EDD7-5FD3-90FC-1B2D536210A0}"/>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9D2218-FC5B-7283-7217-DBAE9804DE28}"/>
              </a:ext>
            </a:extLst>
          </p:cNvPr>
          <p:cNvSpPr txBox="1"/>
          <p:nvPr/>
        </p:nvSpPr>
        <p:spPr>
          <a:xfrm rot="16200000">
            <a:off x="-1382981" y="3384062"/>
            <a:ext cx="34108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E86DB04-DE31-6C7C-A1C7-F8AB2B839F97}"/>
              </a:ext>
            </a:extLst>
          </p:cNvPr>
          <p:cNvSpPr txBox="1"/>
          <p:nvPr/>
        </p:nvSpPr>
        <p:spPr>
          <a:xfrm>
            <a:off x="4552674" y="5894036"/>
            <a:ext cx="351447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Caregiving &amp; Chores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32FD500-936F-0178-B739-226639A8CA6D}"/>
              </a:ext>
            </a:extLst>
          </p:cNvPr>
          <p:cNvSpPr/>
          <p:nvPr/>
        </p:nvSpPr>
        <p:spPr>
          <a:xfrm>
            <a:off x="5553076" y="2039245"/>
            <a:ext cx="1617963"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B7B25F-7A42-3FE6-447B-E3DDDAA1083F}"/>
              </a:ext>
            </a:extLst>
          </p:cNvPr>
          <p:cNvSpPr txBox="1"/>
          <p:nvPr/>
        </p:nvSpPr>
        <p:spPr>
          <a:xfrm>
            <a:off x="5553076" y="1471953"/>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20.8 </a:t>
            </a:r>
          </a:p>
        </p:txBody>
      </p:sp>
      <p:sp>
        <p:nvSpPr>
          <p:cNvPr id="6" name="Rectangle 5">
            <a:extLst>
              <a:ext uri="{FF2B5EF4-FFF2-40B4-BE49-F238E27FC236}">
                <a16:creationId xmlns:a16="http://schemas.microsoft.com/office/drawing/2014/main" id="{EE34A881-BFA3-3197-43FE-519CFF7C3259}"/>
              </a:ext>
            </a:extLst>
          </p:cNvPr>
          <p:cNvSpPr/>
          <p:nvPr/>
        </p:nvSpPr>
        <p:spPr>
          <a:xfrm>
            <a:off x="5406361" y="5303993"/>
            <a:ext cx="276315" cy="219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475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76C08-0957-4804-7853-BDB6C92FACFD}"/>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A8457EF2-3A0B-1D7B-FAD4-C7EEB6EC61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4419" y="1288945"/>
            <a:ext cx="11162731" cy="4784027"/>
          </a:xfrm>
          <a:prstGeom prst="rect">
            <a:avLst/>
          </a:prstGeom>
        </p:spPr>
      </p:pic>
      <p:sp>
        <p:nvSpPr>
          <p:cNvPr id="9" name="Title 23">
            <a:extLst>
              <a:ext uri="{FF2B5EF4-FFF2-40B4-BE49-F238E27FC236}">
                <a16:creationId xmlns:a16="http://schemas.microsoft.com/office/drawing/2014/main" id="{08599E02-6AF0-3A81-3EFE-B60CEE2DEE51}"/>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EXERCISE</a:t>
            </a:r>
          </a:p>
        </p:txBody>
      </p:sp>
      <p:sp>
        <p:nvSpPr>
          <p:cNvPr id="3" name="Rectangle 2">
            <a:extLst>
              <a:ext uri="{FF2B5EF4-FFF2-40B4-BE49-F238E27FC236}">
                <a16:creationId xmlns:a16="http://schemas.microsoft.com/office/drawing/2014/main" id="{991F04BA-3661-5AA1-F983-9C8CB7374594}"/>
              </a:ext>
            </a:extLst>
          </p:cNvPr>
          <p:cNvSpPr/>
          <p:nvPr/>
        </p:nvSpPr>
        <p:spPr>
          <a:xfrm>
            <a:off x="1177059" y="538886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4B35CA-0868-8949-F4BE-98AC26FCE788}"/>
              </a:ext>
            </a:extLst>
          </p:cNvPr>
          <p:cNvSpPr/>
          <p:nvPr/>
        </p:nvSpPr>
        <p:spPr>
          <a:xfrm>
            <a:off x="3947627" y="5303483"/>
            <a:ext cx="193448" cy="1829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D622663-F12A-8E8D-0537-BB713A097725}"/>
              </a:ext>
            </a:extLst>
          </p:cNvPr>
          <p:cNvSpPr/>
          <p:nvPr/>
        </p:nvSpPr>
        <p:spPr>
          <a:xfrm flipH="1">
            <a:off x="152908" y="3007218"/>
            <a:ext cx="533606" cy="9341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164568-B4A2-25FD-2E0A-C45A66C36A98}"/>
              </a:ext>
            </a:extLst>
          </p:cNvPr>
          <p:cNvSpPr/>
          <p:nvPr/>
        </p:nvSpPr>
        <p:spPr>
          <a:xfrm flipH="1">
            <a:off x="5271686" y="5731107"/>
            <a:ext cx="2082424" cy="7183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589C714-B396-5C85-09FE-02855B7DA8B8}"/>
              </a:ext>
            </a:extLst>
          </p:cNvPr>
          <p:cNvCxnSpPr>
            <a:cxnSpLocks/>
          </p:cNvCxnSpPr>
          <p:nvPr/>
        </p:nvCxnSpPr>
        <p:spPr>
          <a:xfrm>
            <a:off x="1143401" y="5289530"/>
            <a:ext cx="103008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0811EA1-4FE0-680F-868C-23C35E0DDB79}"/>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00551E4-24E1-298B-E1E4-D476DBD83EFF}"/>
              </a:ext>
            </a:extLst>
          </p:cNvPr>
          <p:cNvSpPr/>
          <p:nvPr/>
        </p:nvSpPr>
        <p:spPr>
          <a:xfrm>
            <a:off x="1103415" y="1030900"/>
            <a:ext cx="200688" cy="6835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803E2C-4922-B563-640E-8D617F80461E}"/>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BB502D-B2A7-4AC0-9F6C-0F32D92835AB}"/>
              </a:ext>
            </a:extLst>
          </p:cNvPr>
          <p:cNvSpPr txBox="1"/>
          <p:nvPr/>
        </p:nvSpPr>
        <p:spPr>
          <a:xfrm rot="16200000">
            <a:off x="-1463943" y="3303100"/>
            <a:ext cx="357275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F22D3E7-8199-97B7-B2CD-CA90A67923EE}"/>
              </a:ext>
            </a:extLst>
          </p:cNvPr>
          <p:cNvSpPr txBox="1"/>
          <p:nvPr/>
        </p:nvSpPr>
        <p:spPr>
          <a:xfrm>
            <a:off x="5044966" y="5894036"/>
            <a:ext cx="245942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Exercise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A6F6532-F020-642A-4240-AD007CB57043}"/>
              </a:ext>
            </a:extLst>
          </p:cNvPr>
          <p:cNvSpPr/>
          <p:nvPr/>
        </p:nvSpPr>
        <p:spPr>
          <a:xfrm>
            <a:off x="4264818" y="1785425"/>
            <a:ext cx="1632409" cy="3020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4C29FB-080F-C3FD-2DF1-262F2863114C}"/>
              </a:ext>
            </a:extLst>
          </p:cNvPr>
          <p:cNvSpPr txBox="1"/>
          <p:nvPr/>
        </p:nvSpPr>
        <p:spPr>
          <a:xfrm>
            <a:off x="4182954" y="1231885"/>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5.6 </a:t>
            </a:r>
          </a:p>
        </p:txBody>
      </p:sp>
      <p:sp>
        <p:nvSpPr>
          <p:cNvPr id="7" name="Rectangle 6">
            <a:extLst>
              <a:ext uri="{FF2B5EF4-FFF2-40B4-BE49-F238E27FC236}">
                <a16:creationId xmlns:a16="http://schemas.microsoft.com/office/drawing/2014/main" id="{7AA5253E-C0C8-9610-67D9-4868486355E7}"/>
              </a:ext>
            </a:extLst>
          </p:cNvPr>
          <p:cNvSpPr/>
          <p:nvPr/>
        </p:nvSpPr>
        <p:spPr>
          <a:xfrm>
            <a:off x="3949036" y="5313721"/>
            <a:ext cx="276315" cy="219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A8B06CF-1E51-F566-F4A2-4A86FBC83044}"/>
              </a:ext>
            </a:extLst>
          </p:cNvPr>
          <p:cNvSpPr/>
          <p:nvPr/>
        </p:nvSpPr>
        <p:spPr>
          <a:xfrm>
            <a:off x="4421981" y="1754981"/>
            <a:ext cx="290514" cy="376239"/>
          </a:xfrm>
          <a:custGeom>
            <a:avLst/>
            <a:gdLst>
              <a:gd name="connsiteX0" fmla="*/ 0 w 283369"/>
              <a:gd name="connsiteY0" fmla="*/ 0 h 373857"/>
              <a:gd name="connsiteX1" fmla="*/ 147638 w 283369"/>
              <a:gd name="connsiteY1" fmla="*/ 152400 h 373857"/>
              <a:gd name="connsiteX2" fmla="*/ 283369 w 283369"/>
              <a:gd name="connsiteY2" fmla="*/ 373857 h 373857"/>
              <a:gd name="connsiteX0" fmla="*/ 0 w 297657"/>
              <a:gd name="connsiteY0" fmla="*/ 0 h 376239"/>
              <a:gd name="connsiteX1" fmla="*/ 147638 w 297657"/>
              <a:gd name="connsiteY1" fmla="*/ 152400 h 376239"/>
              <a:gd name="connsiteX2" fmla="*/ 297657 w 297657"/>
              <a:gd name="connsiteY2" fmla="*/ 376239 h 376239"/>
              <a:gd name="connsiteX0" fmla="*/ 0 w 290514"/>
              <a:gd name="connsiteY0" fmla="*/ 0 h 376239"/>
              <a:gd name="connsiteX1" fmla="*/ 147638 w 290514"/>
              <a:gd name="connsiteY1" fmla="*/ 152400 h 376239"/>
              <a:gd name="connsiteX2" fmla="*/ 290514 w 290514"/>
              <a:gd name="connsiteY2" fmla="*/ 376239 h 376239"/>
            </a:gdLst>
            <a:ahLst/>
            <a:cxnLst>
              <a:cxn ang="0">
                <a:pos x="connsiteX0" y="connsiteY0"/>
              </a:cxn>
              <a:cxn ang="0">
                <a:pos x="connsiteX1" y="connsiteY1"/>
              </a:cxn>
              <a:cxn ang="0">
                <a:pos x="connsiteX2" y="connsiteY2"/>
              </a:cxn>
            </a:cxnLst>
            <a:rect l="l" t="t" r="r" b="b"/>
            <a:pathLst>
              <a:path w="290514" h="376239">
                <a:moveTo>
                  <a:pt x="0" y="0"/>
                </a:moveTo>
                <a:cubicBezTo>
                  <a:pt x="50205" y="45045"/>
                  <a:pt x="100410" y="90091"/>
                  <a:pt x="147638" y="152400"/>
                </a:cubicBezTo>
                <a:cubicBezTo>
                  <a:pt x="194866" y="214709"/>
                  <a:pt x="290514" y="376239"/>
                  <a:pt x="290514" y="376239"/>
                </a:cubicBezTo>
              </a:path>
            </a:pathLst>
          </a:custGeom>
          <a:noFill/>
          <a:ln w="38100">
            <a:solidFill>
              <a:srgbClr val="90E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3336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044B-CC5B-88A7-325F-FE95C6AD8242}"/>
            </a:ext>
          </a:extLst>
        </p:cNvPr>
        <p:cNvGrpSpPr/>
        <p:nvPr/>
      </p:nvGrpSpPr>
      <p:grpSpPr>
        <a:xfrm>
          <a:off x="0" y="0"/>
          <a:ext cx="0" cy="0"/>
          <a:chOff x="0" y="0"/>
          <a:chExt cx="0" cy="0"/>
        </a:xfrm>
      </p:grpSpPr>
      <p:pic>
        <p:nvPicPr>
          <p:cNvPr id="16" name="Graphic 15">
            <a:extLst>
              <a:ext uri="{FF2B5EF4-FFF2-40B4-BE49-F238E27FC236}">
                <a16:creationId xmlns:a16="http://schemas.microsoft.com/office/drawing/2014/main" id="{70E19174-403E-D332-A88A-CA6BE2C568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0927" y="1364590"/>
            <a:ext cx="10986562" cy="4708525"/>
          </a:xfrm>
          <a:prstGeom prst="rect">
            <a:avLst/>
          </a:prstGeom>
        </p:spPr>
      </p:pic>
      <p:sp>
        <p:nvSpPr>
          <p:cNvPr id="9" name="Title 23">
            <a:extLst>
              <a:ext uri="{FF2B5EF4-FFF2-40B4-BE49-F238E27FC236}">
                <a16:creationId xmlns:a16="http://schemas.microsoft.com/office/drawing/2014/main" id="{FE59C661-ABD4-91C6-C6B9-0BB9907268AE}"/>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WATCHING TV</a:t>
            </a:r>
          </a:p>
        </p:txBody>
      </p:sp>
      <p:sp>
        <p:nvSpPr>
          <p:cNvPr id="3" name="Rectangle 2">
            <a:extLst>
              <a:ext uri="{FF2B5EF4-FFF2-40B4-BE49-F238E27FC236}">
                <a16:creationId xmlns:a16="http://schemas.microsoft.com/office/drawing/2014/main" id="{1840C010-DB6A-197A-7F0E-A31D43582B97}"/>
              </a:ext>
            </a:extLst>
          </p:cNvPr>
          <p:cNvSpPr/>
          <p:nvPr/>
        </p:nvSpPr>
        <p:spPr>
          <a:xfrm>
            <a:off x="1147875" y="5369404"/>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CA0A7CB-55AB-294D-0501-9A6FA02480BC}"/>
              </a:ext>
            </a:extLst>
          </p:cNvPr>
          <p:cNvSpPr/>
          <p:nvPr/>
        </p:nvSpPr>
        <p:spPr>
          <a:xfrm>
            <a:off x="2999556" y="5305049"/>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6BB896E-2830-449D-EFD0-1A667D54A3D1}"/>
              </a:ext>
            </a:extLst>
          </p:cNvPr>
          <p:cNvSpPr/>
          <p:nvPr/>
        </p:nvSpPr>
        <p:spPr>
          <a:xfrm flipH="1">
            <a:off x="-1" y="2890345"/>
            <a:ext cx="498557" cy="12049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5ADCE-2B24-C378-1675-120FBAD8C5E5}"/>
              </a:ext>
            </a:extLst>
          </p:cNvPr>
          <p:cNvSpPr/>
          <p:nvPr/>
        </p:nvSpPr>
        <p:spPr>
          <a:xfrm flipH="1">
            <a:off x="5019472" y="5759677"/>
            <a:ext cx="2334638" cy="5041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E4BCB7C-6085-6710-CAAF-34C17EF03798}"/>
              </a:ext>
            </a:extLst>
          </p:cNvPr>
          <p:cNvSpPr txBox="1"/>
          <p:nvPr/>
        </p:nvSpPr>
        <p:spPr>
          <a:xfrm>
            <a:off x="4912468" y="5890772"/>
            <a:ext cx="271401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Watching TV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02AEA11-AFD5-2084-875F-BBF66D622272}"/>
              </a:ext>
            </a:extLst>
          </p:cNvPr>
          <p:cNvCxnSpPr>
            <a:cxnSpLocks/>
          </p:cNvCxnSpPr>
          <p:nvPr/>
        </p:nvCxnSpPr>
        <p:spPr>
          <a:xfrm>
            <a:off x="1143401" y="5289530"/>
            <a:ext cx="100711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C83924-9051-D687-73B7-A40D50002A26}"/>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2C2D7F-DCFC-599B-62C9-F5396CB9EA4F}"/>
              </a:ext>
            </a:extLst>
          </p:cNvPr>
          <p:cNvSpPr/>
          <p:nvPr/>
        </p:nvSpPr>
        <p:spPr>
          <a:xfrm>
            <a:off x="1104489" y="1016040"/>
            <a:ext cx="245784" cy="7557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176E35-726A-70F5-BF8C-511013C81723}"/>
              </a:ext>
            </a:extLst>
          </p:cNvPr>
          <p:cNvSpPr/>
          <p:nvPr/>
        </p:nvSpPr>
        <p:spPr>
          <a:xfrm>
            <a:off x="1101700" y="531579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F9C6983-467F-610B-7C25-7BB81124CD75}"/>
              </a:ext>
            </a:extLst>
          </p:cNvPr>
          <p:cNvSpPr txBox="1"/>
          <p:nvPr/>
        </p:nvSpPr>
        <p:spPr>
          <a:xfrm rot="16200000">
            <a:off x="-1438851" y="3328192"/>
            <a:ext cx="352256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84AA34F-E838-82DE-0F79-48EDBA11EA9C}"/>
              </a:ext>
            </a:extLst>
          </p:cNvPr>
          <p:cNvSpPr/>
          <p:nvPr/>
        </p:nvSpPr>
        <p:spPr>
          <a:xfrm>
            <a:off x="3433849" y="1309924"/>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FBD706-718A-9A43-38B8-E4A53596F35C}"/>
              </a:ext>
            </a:extLst>
          </p:cNvPr>
          <p:cNvSpPr txBox="1"/>
          <p:nvPr/>
        </p:nvSpPr>
        <p:spPr>
          <a:xfrm>
            <a:off x="3365753" y="1366854"/>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4.7 </a:t>
            </a:r>
          </a:p>
        </p:txBody>
      </p:sp>
      <p:sp>
        <p:nvSpPr>
          <p:cNvPr id="15" name="Rectangle 14">
            <a:extLst>
              <a:ext uri="{FF2B5EF4-FFF2-40B4-BE49-F238E27FC236}">
                <a16:creationId xmlns:a16="http://schemas.microsoft.com/office/drawing/2014/main" id="{379E78D6-E2C0-2D4C-B801-C57B42004F59}"/>
              </a:ext>
            </a:extLst>
          </p:cNvPr>
          <p:cNvSpPr/>
          <p:nvPr/>
        </p:nvSpPr>
        <p:spPr>
          <a:xfrm>
            <a:off x="3180549" y="5313721"/>
            <a:ext cx="276315" cy="177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1683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D9BCB-6C97-A6AD-A09D-F473120B7D15}"/>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43929301-5425-6A43-E316-284E15722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076" y="1420068"/>
            <a:ext cx="10818856" cy="4636652"/>
          </a:xfrm>
          <a:prstGeom prst="rect">
            <a:avLst/>
          </a:prstGeom>
        </p:spPr>
      </p:pic>
      <p:sp>
        <p:nvSpPr>
          <p:cNvPr id="9" name="Title 23">
            <a:extLst>
              <a:ext uri="{FF2B5EF4-FFF2-40B4-BE49-F238E27FC236}">
                <a16:creationId xmlns:a16="http://schemas.microsoft.com/office/drawing/2014/main" id="{5CF8AA44-D56E-A0D3-3947-70AD4B8700C3}"/>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SOCIAL MEDIA</a:t>
            </a:r>
          </a:p>
        </p:txBody>
      </p:sp>
      <p:sp>
        <p:nvSpPr>
          <p:cNvPr id="3" name="Rectangle 2">
            <a:extLst>
              <a:ext uri="{FF2B5EF4-FFF2-40B4-BE49-F238E27FC236}">
                <a16:creationId xmlns:a16="http://schemas.microsoft.com/office/drawing/2014/main" id="{BEB8F25B-4EB5-5299-E2C3-C7E0D1B838AA}"/>
              </a:ext>
            </a:extLst>
          </p:cNvPr>
          <p:cNvSpPr/>
          <p:nvPr/>
        </p:nvSpPr>
        <p:spPr>
          <a:xfrm>
            <a:off x="1326900" y="5294234"/>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EB99F8C-FE25-BEAD-C2F1-47037445BB6F}"/>
              </a:ext>
            </a:extLst>
          </p:cNvPr>
          <p:cNvSpPr/>
          <p:nvPr/>
        </p:nvSpPr>
        <p:spPr>
          <a:xfrm>
            <a:off x="2970451" y="5312416"/>
            <a:ext cx="303936" cy="2591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C65CC4-3968-33E9-570C-F57ECEC7C7FA}"/>
              </a:ext>
            </a:extLst>
          </p:cNvPr>
          <p:cNvSpPr/>
          <p:nvPr/>
        </p:nvSpPr>
        <p:spPr>
          <a:xfrm flipH="1">
            <a:off x="152908" y="3005847"/>
            <a:ext cx="498733" cy="10894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1860EB5-A0F4-B00C-F97C-E94B261410A4}"/>
              </a:ext>
            </a:extLst>
          </p:cNvPr>
          <p:cNvSpPr/>
          <p:nvPr/>
        </p:nvSpPr>
        <p:spPr>
          <a:xfrm flipH="1">
            <a:off x="4896814" y="5754323"/>
            <a:ext cx="2587558"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E02928-82EA-7116-6F31-850398A2463A}"/>
              </a:ext>
            </a:extLst>
          </p:cNvPr>
          <p:cNvSpPr txBox="1"/>
          <p:nvPr/>
        </p:nvSpPr>
        <p:spPr>
          <a:xfrm>
            <a:off x="4645572" y="5890772"/>
            <a:ext cx="30900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Social Media Hours</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093754A1-8F30-8321-B6FC-CAD30C47A8EA}"/>
              </a:ext>
            </a:extLst>
          </p:cNvPr>
          <p:cNvCxnSpPr>
            <a:cxnSpLocks/>
          </p:cNvCxnSpPr>
          <p:nvPr/>
        </p:nvCxnSpPr>
        <p:spPr>
          <a:xfrm>
            <a:off x="1143401" y="5289530"/>
            <a:ext cx="98393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7CF0D8-8915-ACBE-A324-53F3674C72B9}"/>
              </a:ext>
            </a:extLst>
          </p:cNvPr>
          <p:cNvCxnSpPr>
            <a:cxnSpLocks/>
          </p:cNvCxnSpPr>
          <p:nvPr/>
        </p:nvCxnSpPr>
        <p:spPr>
          <a:xfrm flipV="1">
            <a:off x="1143401" y="1420068"/>
            <a:ext cx="0" cy="38893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127737D-4E93-E43F-9C6E-0BB1BB9286FF}"/>
              </a:ext>
            </a:extLst>
          </p:cNvPr>
          <p:cNvSpPr/>
          <p:nvPr/>
        </p:nvSpPr>
        <p:spPr>
          <a:xfrm>
            <a:off x="1101700" y="531579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AC8544B-9908-AC9B-5BC0-CE288DB747D8}"/>
              </a:ext>
            </a:extLst>
          </p:cNvPr>
          <p:cNvSpPr txBox="1"/>
          <p:nvPr/>
        </p:nvSpPr>
        <p:spPr>
          <a:xfrm rot="16200000">
            <a:off x="-1176093" y="3590950"/>
            <a:ext cx="299704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2618436-AA50-40BD-49E2-6ED23B3675C1}"/>
              </a:ext>
            </a:extLst>
          </p:cNvPr>
          <p:cNvSpPr/>
          <p:nvPr/>
        </p:nvSpPr>
        <p:spPr>
          <a:xfrm>
            <a:off x="3463939" y="1866005"/>
            <a:ext cx="1756152" cy="2740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7574E3-5901-54AD-8ACA-EA08DC5E530F}"/>
              </a:ext>
            </a:extLst>
          </p:cNvPr>
          <p:cNvSpPr txBox="1"/>
          <p:nvPr/>
        </p:nvSpPr>
        <p:spPr>
          <a:xfrm>
            <a:off x="3435005" y="1096019"/>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4.1 </a:t>
            </a:r>
          </a:p>
        </p:txBody>
      </p:sp>
      <p:sp>
        <p:nvSpPr>
          <p:cNvPr id="2" name="Rectangle 1">
            <a:extLst>
              <a:ext uri="{FF2B5EF4-FFF2-40B4-BE49-F238E27FC236}">
                <a16:creationId xmlns:a16="http://schemas.microsoft.com/office/drawing/2014/main" id="{CEFEBD6E-A430-7135-B705-A7D72516E345}"/>
              </a:ext>
            </a:extLst>
          </p:cNvPr>
          <p:cNvSpPr/>
          <p:nvPr/>
        </p:nvSpPr>
        <p:spPr>
          <a:xfrm>
            <a:off x="1133950" y="1016040"/>
            <a:ext cx="202398" cy="48202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C8A6067-3B52-293F-076E-F2722D164967}"/>
              </a:ext>
            </a:extLst>
          </p:cNvPr>
          <p:cNvSpPr/>
          <p:nvPr/>
        </p:nvSpPr>
        <p:spPr>
          <a:xfrm>
            <a:off x="3817789" y="1810239"/>
            <a:ext cx="310691" cy="366226"/>
          </a:xfrm>
          <a:custGeom>
            <a:avLst/>
            <a:gdLst>
              <a:gd name="connsiteX0" fmla="*/ 0 w 283369"/>
              <a:gd name="connsiteY0" fmla="*/ 0 h 373857"/>
              <a:gd name="connsiteX1" fmla="*/ 147638 w 283369"/>
              <a:gd name="connsiteY1" fmla="*/ 152400 h 373857"/>
              <a:gd name="connsiteX2" fmla="*/ 283369 w 283369"/>
              <a:gd name="connsiteY2" fmla="*/ 373857 h 373857"/>
              <a:gd name="connsiteX0" fmla="*/ 0 w 297657"/>
              <a:gd name="connsiteY0" fmla="*/ 0 h 376239"/>
              <a:gd name="connsiteX1" fmla="*/ 147638 w 297657"/>
              <a:gd name="connsiteY1" fmla="*/ 152400 h 376239"/>
              <a:gd name="connsiteX2" fmla="*/ 297657 w 297657"/>
              <a:gd name="connsiteY2" fmla="*/ 376239 h 376239"/>
              <a:gd name="connsiteX0" fmla="*/ 0 w 290514"/>
              <a:gd name="connsiteY0" fmla="*/ 0 h 376239"/>
              <a:gd name="connsiteX1" fmla="*/ 147638 w 290514"/>
              <a:gd name="connsiteY1" fmla="*/ 152400 h 376239"/>
              <a:gd name="connsiteX2" fmla="*/ 290514 w 290514"/>
              <a:gd name="connsiteY2" fmla="*/ 376239 h 376239"/>
              <a:gd name="connsiteX0" fmla="*/ 0 w 310538"/>
              <a:gd name="connsiteY0" fmla="*/ 0 h 372902"/>
              <a:gd name="connsiteX1" fmla="*/ 147638 w 310538"/>
              <a:gd name="connsiteY1" fmla="*/ 152400 h 372902"/>
              <a:gd name="connsiteX2" fmla="*/ 310538 w 310538"/>
              <a:gd name="connsiteY2" fmla="*/ 372902 h 372902"/>
              <a:gd name="connsiteX0" fmla="*/ 0 w 300527"/>
              <a:gd name="connsiteY0" fmla="*/ 0 h 366227"/>
              <a:gd name="connsiteX1" fmla="*/ 147638 w 300527"/>
              <a:gd name="connsiteY1" fmla="*/ 152400 h 366227"/>
              <a:gd name="connsiteX2" fmla="*/ 300527 w 300527"/>
              <a:gd name="connsiteY2" fmla="*/ 366227 h 366227"/>
            </a:gdLst>
            <a:ahLst/>
            <a:cxnLst>
              <a:cxn ang="0">
                <a:pos x="connsiteX0" y="connsiteY0"/>
              </a:cxn>
              <a:cxn ang="0">
                <a:pos x="connsiteX1" y="connsiteY1"/>
              </a:cxn>
              <a:cxn ang="0">
                <a:pos x="connsiteX2" y="connsiteY2"/>
              </a:cxn>
            </a:cxnLst>
            <a:rect l="l" t="t" r="r" b="b"/>
            <a:pathLst>
              <a:path w="300527" h="366227">
                <a:moveTo>
                  <a:pt x="0" y="0"/>
                </a:moveTo>
                <a:cubicBezTo>
                  <a:pt x="50205" y="45045"/>
                  <a:pt x="100410" y="90091"/>
                  <a:pt x="147638" y="152400"/>
                </a:cubicBezTo>
                <a:cubicBezTo>
                  <a:pt x="194866" y="214709"/>
                  <a:pt x="300527" y="366227"/>
                  <a:pt x="300527" y="366227"/>
                </a:cubicBezTo>
              </a:path>
            </a:pathLst>
          </a:custGeom>
          <a:noFill/>
          <a:ln w="38100">
            <a:solidFill>
              <a:srgbClr val="90E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F809E35-6ED4-BB1E-7BC3-DD96B931F34F}"/>
              </a:ext>
            </a:extLst>
          </p:cNvPr>
          <p:cNvSpPr/>
          <p:nvPr/>
        </p:nvSpPr>
        <p:spPr>
          <a:xfrm>
            <a:off x="3180549" y="5313721"/>
            <a:ext cx="276315" cy="177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0068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2DB35-C755-601D-C41E-07D8254F3F1E}"/>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3E5793E2-F3CF-BB35-1761-C3CF455CA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418" y="1294799"/>
            <a:ext cx="11146041" cy="4776874"/>
          </a:xfrm>
          <a:prstGeom prst="rect">
            <a:avLst/>
          </a:prstGeom>
        </p:spPr>
      </p:pic>
      <p:sp>
        <p:nvSpPr>
          <p:cNvPr id="9" name="Title 23">
            <a:extLst>
              <a:ext uri="{FF2B5EF4-FFF2-40B4-BE49-F238E27FC236}">
                <a16:creationId xmlns:a16="http://schemas.microsoft.com/office/drawing/2014/main" id="{3BEB01A3-97B5-5EDE-892D-E3309E08AA28}"/>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CATCHING UP</a:t>
            </a:r>
          </a:p>
        </p:txBody>
      </p:sp>
      <p:sp>
        <p:nvSpPr>
          <p:cNvPr id="3" name="Rectangle 2">
            <a:extLst>
              <a:ext uri="{FF2B5EF4-FFF2-40B4-BE49-F238E27FC236}">
                <a16:creationId xmlns:a16="http://schemas.microsoft.com/office/drawing/2014/main" id="{3B7126B7-8C0C-8D1A-486D-35578843741C}"/>
              </a:ext>
            </a:extLst>
          </p:cNvPr>
          <p:cNvSpPr/>
          <p:nvPr/>
        </p:nvSpPr>
        <p:spPr>
          <a:xfrm>
            <a:off x="1142074" y="526505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2D48D6C-58CC-1079-35D3-F9459B724F54}"/>
              </a:ext>
            </a:extLst>
          </p:cNvPr>
          <p:cNvSpPr/>
          <p:nvPr/>
        </p:nvSpPr>
        <p:spPr>
          <a:xfrm>
            <a:off x="3229524" y="5271040"/>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9C30609-A7EB-4512-0D62-17729D92E37C}"/>
              </a:ext>
            </a:extLst>
          </p:cNvPr>
          <p:cNvSpPr/>
          <p:nvPr/>
        </p:nvSpPr>
        <p:spPr>
          <a:xfrm flipH="1">
            <a:off x="89848" y="2830749"/>
            <a:ext cx="526646" cy="1264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C5B76D-3346-27D1-1451-FC5D7334D89C}"/>
              </a:ext>
            </a:extLst>
          </p:cNvPr>
          <p:cNvSpPr/>
          <p:nvPr/>
        </p:nvSpPr>
        <p:spPr>
          <a:xfrm flipH="1">
            <a:off x="4883184" y="5756646"/>
            <a:ext cx="2587558"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2F201D1-9261-FE58-D162-DF51BD67A1BE}"/>
              </a:ext>
            </a:extLst>
          </p:cNvPr>
          <p:cNvCxnSpPr>
            <a:cxnSpLocks/>
          </p:cNvCxnSpPr>
          <p:nvPr/>
        </p:nvCxnSpPr>
        <p:spPr>
          <a:xfrm>
            <a:off x="1143401" y="5289530"/>
            <a:ext cx="103008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FA0D0F-2D0F-197A-981C-7F5051B7166B}"/>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6777D46-B3B6-ED3C-5C3C-117AB013E190}"/>
              </a:ext>
            </a:extLst>
          </p:cNvPr>
          <p:cNvSpPr/>
          <p:nvPr/>
        </p:nvSpPr>
        <p:spPr>
          <a:xfrm>
            <a:off x="1113924" y="1149958"/>
            <a:ext cx="230551" cy="862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EAD5EB-BBCA-36D7-EE1E-263A69899853}"/>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4C080C-33EC-7BC2-DCE0-7FDB29EEBBFF}"/>
              </a:ext>
            </a:extLst>
          </p:cNvPr>
          <p:cNvSpPr txBox="1"/>
          <p:nvPr/>
        </p:nvSpPr>
        <p:spPr>
          <a:xfrm>
            <a:off x="4790369" y="5894036"/>
            <a:ext cx="299779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Catching Up Hours</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A4A8341-F311-F786-972B-8F64941A4040}"/>
              </a:ext>
            </a:extLst>
          </p:cNvPr>
          <p:cNvSpPr txBox="1"/>
          <p:nvPr/>
        </p:nvSpPr>
        <p:spPr>
          <a:xfrm rot="16200000">
            <a:off x="-1294724" y="3488861"/>
            <a:ext cx="323431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1FD69C8-A5BB-80D5-941F-7A5A6E858541}"/>
              </a:ext>
            </a:extLst>
          </p:cNvPr>
          <p:cNvSpPr/>
          <p:nvPr/>
        </p:nvSpPr>
        <p:spPr>
          <a:xfrm>
            <a:off x="3533460" y="1359825"/>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79EBE09-DCA4-7A40-3339-A6718BC16648}"/>
              </a:ext>
            </a:extLst>
          </p:cNvPr>
          <p:cNvSpPr txBox="1"/>
          <p:nvPr/>
        </p:nvSpPr>
        <p:spPr>
          <a:xfrm>
            <a:off x="3467651" y="1608185"/>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3.9 </a:t>
            </a:r>
          </a:p>
        </p:txBody>
      </p:sp>
    </p:spTree>
    <p:extLst>
      <p:ext uri="{BB962C8B-B14F-4D97-AF65-F5344CB8AC3E}">
        <p14:creationId xmlns:p14="http://schemas.microsoft.com/office/powerpoint/2010/main" val="2254442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850E-D4A6-7B68-829D-3CD1B12AF6E3}"/>
            </a:ext>
          </a:extLst>
        </p:cNvPr>
        <p:cNvGrpSpPr/>
        <p:nvPr/>
      </p:nvGrpSpPr>
      <p:grpSpPr>
        <a:xfrm>
          <a:off x="0" y="0"/>
          <a:ext cx="0" cy="0"/>
          <a:chOff x="0" y="0"/>
          <a:chExt cx="0" cy="0"/>
        </a:xfrm>
      </p:grpSpPr>
      <p:pic>
        <p:nvPicPr>
          <p:cNvPr id="10" name="Graphic 9">
            <a:extLst>
              <a:ext uri="{FF2B5EF4-FFF2-40B4-BE49-F238E27FC236}">
                <a16:creationId xmlns:a16="http://schemas.microsoft.com/office/drawing/2014/main" id="{62E9AC24-C468-AF50-A2DC-BF468A329C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170" y="1166957"/>
            <a:ext cx="11513243" cy="4934247"/>
          </a:xfrm>
          <a:prstGeom prst="rect">
            <a:avLst/>
          </a:prstGeom>
        </p:spPr>
      </p:pic>
      <p:sp>
        <p:nvSpPr>
          <p:cNvPr id="9" name="Title 23">
            <a:extLst>
              <a:ext uri="{FF2B5EF4-FFF2-40B4-BE49-F238E27FC236}">
                <a16:creationId xmlns:a16="http://schemas.microsoft.com/office/drawing/2014/main" id="{B6BE1E00-D4BE-56E2-A36A-08885FDD1575}"/>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DISTRIBUTION OF HOURS – READING</a:t>
            </a:r>
          </a:p>
        </p:txBody>
      </p:sp>
      <p:sp>
        <p:nvSpPr>
          <p:cNvPr id="3" name="Rectangle 2">
            <a:extLst>
              <a:ext uri="{FF2B5EF4-FFF2-40B4-BE49-F238E27FC236}">
                <a16:creationId xmlns:a16="http://schemas.microsoft.com/office/drawing/2014/main" id="{B1AA4191-A358-E7A6-A09F-E16949EF22F0}"/>
              </a:ext>
            </a:extLst>
          </p:cNvPr>
          <p:cNvSpPr/>
          <p:nvPr/>
        </p:nvSpPr>
        <p:spPr>
          <a:xfrm>
            <a:off x="1200441" y="542069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2BF157E-A0AC-B2DB-AD91-564C9792AC66}"/>
              </a:ext>
            </a:extLst>
          </p:cNvPr>
          <p:cNvSpPr/>
          <p:nvPr/>
        </p:nvSpPr>
        <p:spPr>
          <a:xfrm>
            <a:off x="3048679" y="5308246"/>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0D71751-8ED1-4CE5-C65C-B5E79ED54DC3}"/>
              </a:ext>
            </a:extLst>
          </p:cNvPr>
          <p:cNvSpPr/>
          <p:nvPr/>
        </p:nvSpPr>
        <p:spPr>
          <a:xfrm flipH="1">
            <a:off x="78767" y="2830749"/>
            <a:ext cx="526646" cy="1264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9035733-C32F-2E75-7496-0227277E5477}"/>
              </a:ext>
            </a:extLst>
          </p:cNvPr>
          <p:cNvSpPr/>
          <p:nvPr/>
        </p:nvSpPr>
        <p:spPr>
          <a:xfrm flipH="1">
            <a:off x="4987940" y="5794858"/>
            <a:ext cx="2976665"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1C469CB3-C81F-33B4-744D-CDE841A8758D}"/>
              </a:ext>
            </a:extLst>
          </p:cNvPr>
          <p:cNvCxnSpPr>
            <a:cxnSpLocks/>
          </p:cNvCxnSpPr>
          <p:nvPr/>
        </p:nvCxnSpPr>
        <p:spPr>
          <a:xfrm>
            <a:off x="1143401" y="5289530"/>
            <a:ext cx="105843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2F2D562-6255-9551-C4A9-88944FDDB573}"/>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FA7D388-F23D-255C-BB27-C6B13373E554}"/>
              </a:ext>
            </a:extLst>
          </p:cNvPr>
          <p:cNvSpPr/>
          <p:nvPr/>
        </p:nvSpPr>
        <p:spPr>
          <a:xfrm>
            <a:off x="1101700" y="1001528"/>
            <a:ext cx="230551" cy="862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D122144-7F31-CC3B-ADA0-D5552E49FD16}"/>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A840D12-C6F0-38E9-B9C9-0C61028DC0FE}"/>
              </a:ext>
            </a:extLst>
          </p:cNvPr>
          <p:cNvSpPr txBox="1"/>
          <p:nvPr/>
        </p:nvSpPr>
        <p:spPr>
          <a:xfrm>
            <a:off x="4254439" y="5894036"/>
            <a:ext cx="443761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Reading Hours</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0E3FCAC-F7E3-7F12-38D7-722D6F810394}"/>
              </a:ext>
            </a:extLst>
          </p:cNvPr>
          <p:cNvSpPr txBox="1"/>
          <p:nvPr/>
        </p:nvSpPr>
        <p:spPr>
          <a:xfrm rot="16200000">
            <a:off x="-1373908" y="3409677"/>
            <a:ext cx="339267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2E7495B-52FB-692D-BC6C-616B8024437C}"/>
              </a:ext>
            </a:extLst>
          </p:cNvPr>
          <p:cNvSpPr/>
          <p:nvPr/>
        </p:nvSpPr>
        <p:spPr>
          <a:xfrm>
            <a:off x="3659170" y="1216095"/>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9F07E3-AB18-85E7-84A9-8CEA0D0198F8}"/>
              </a:ext>
            </a:extLst>
          </p:cNvPr>
          <p:cNvSpPr txBox="1"/>
          <p:nvPr/>
        </p:nvSpPr>
        <p:spPr>
          <a:xfrm>
            <a:off x="3558487" y="1465057"/>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3 </a:t>
            </a:r>
          </a:p>
        </p:txBody>
      </p:sp>
      <p:sp>
        <p:nvSpPr>
          <p:cNvPr id="13" name="Rectangle 12">
            <a:extLst>
              <a:ext uri="{FF2B5EF4-FFF2-40B4-BE49-F238E27FC236}">
                <a16:creationId xmlns:a16="http://schemas.microsoft.com/office/drawing/2014/main" id="{9B26643D-8DE9-8E5B-5468-53DEBAAAFC75}"/>
              </a:ext>
            </a:extLst>
          </p:cNvPr>
          <p:cNvSpPr/>
          <p:nvPr/>
        </p:nvSpPr>
        <p:spPr>
          <a:xfrm>
            <a:off x="3177886" y="5308246"/>
            <a:ext cx="481284" cy="23389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94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D9A7-44C8-4B0E-BDC6-40CF892A57F0}"/>
            </a:ext>
          </a:extLst>
        </p:cNvPr>
        <p:cNvGrpSpPr/>
        <p:nvPr/>
      </p:nvGrpSpPr>
      <p:grpSpPr>
        <a:xfrm>
          <a:off x="0" y="0"/>
          <a:ext cx="0" cy="0"/>
          <a:chOff x="0" y="0"/>
          <a:chExt cx="0" cy="0"/>
        </a:xfrm>
      </p:grpSpPr>
      <p:pic>
        <p:nvPicPr>
          <p:cNvPr id="12" name="Graphic 11">
            <a:extLst>
              <a:ext uri="{FF2B5EF4-FFF2-40B4-BE49-F238E27FC236}">
                <a16:creationId xmlns:a16="http://schemas.microsoft.com/office/drawing/2014/main" id="{E75FCBFE-14D2-2958-6128-791A7F3C6A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740" y="1206774"/>
            <a:ext cx="11410085" cy="4890035"/>
          </a:xfrm>
          <a:prstGeom prst="rect">
            <a:avLst/>
          </a:prstGeom>
        </p:spPr>
      </p:pic>
      <p:sp>
        <p:nvSpPr>
          <p:cNvPr id="9" name="Title 23">
            <a:extLst>
              <a:ext uri="{FF2B5EF4-FFF2-40B4-BE49-F238E27FC236}">
                <a16:creationId xmlns:a16="http://schemas.microsoft.com/office/drawing/2014/main" id="{9D9499B5-0E80-D4DB-94BF-92833FF7D795}"/>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PARTYING &amp; HOSTING</a:t>
            </a:r>
          </a:p>
        </p:txBody>
      </p:sp>
      <p:sp>
        <p:nvSpPr>
          <p:cNvPr id="3" name="Rectangle 2">
            <a:extLst>
              <a:ext uri="{FF2B5EF4-FFF2-40B4-BE49-F238E27FC236}">
                <a16:creationId xmlns:a16="http://schemas.microsoft.com/office/drawing/2014/main" id="{7B626E86-2106-F26D-340B-1A3A1466A42B}"/>
              </a:ext>
            </a:extLst>
          </p:cNvPr>
          <p:cNvSpPr/>
          <p:nvPr/>
        </p:nvSpPr>
        <p:spPr>
          <a:xfrm>
            <a:off x="1200441" y="542069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564B8A-BBA1-DFBF-74B9-6B81FB44DA17}"/>
              </a:ext>
            </a:extLst>
          </p:cNvPr>
          <p:cNvSpPr/>
          <p:nvPr/>
        </p:nvSpPr>
        <p:spPr>
          <a:xfrm>
            <a:off x="3177886" y="5308246"/>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7968BA-3623-7E67-1F0E-5BB1C960F5AC}"/>
              </a:ext>
            </a:extLst>
          </p:cNvPr>
          <p:cNvSpPr/>
          <p:nvPr/>
        </p:nvSpPr>
        <p:spPr>
          <a:xfrm flipH="1">
            <a:off x="78767" y="2830749"/>
            <a:ext cx="526646" cy="1264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8F4D1D-ADEA-002A-8213-3FC7206F8DDD}"/>
              </a:ext>
            </a:extLst>
          </p:cNvPr>
          <p:cNvSpPr/>
          <p:nvPr/>
        </p:nvSpPr>
        <p:spPr>
          <a:xfrm flipH="1">
            <a:off x="4987940" y="5794858"/>
            <a:ext cx="2976665"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698B6C2-8FAC-313D-5C46-CA408A004271}"/>
              </a:ext>
            </a:extLst>
          </p:cNvPr>
          <p:cNvCxnSpPr>
            <a:cxnSpLocks/>
          </p:cNvCxnSpPr>
          <p:nvPr/>
        </p:nvCxnSpPr>
        <p:spPr>
          <a:xfrm>
            <a:off x="1143401" y="5289530"/>
            <a:ext cx="105843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196F81-6C17-AD0D-157F-CE0FA211BD04}"/>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3B8C7B-4DBD-1D21-6DD8-0AB1F6E66711}"/>
              </a:ext>
            </a:extLst>
          </p:cNvPr>
          <p:cNvSpPr/>
          <p:nvPr/>
        </p:nvSpPr>
        <p:spPr>
          <a:xfrm>
            <a:off x="1101700" y="1051223"/>
            <a:ext cx="230551" cy="862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4D927CD-B020-0509-632A-AB88B509DAE2}"/>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91EC1E7-D1AC-815B-D712-CDF1CC49B184}"/>
              </a:ext>
            </a:extLst>
          </p:cNvPr>
          <p:cNvSpPr txBox="1"/>
          <p:nvPr/>
        </p:nvSpPr>
        <p:spPr>
          <a:xfrm>
            <a:off x="4254439" y="5894036"/>
            <a:ext cx="443761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Partying and Hosting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7E59665-740E-879D-322F-9DEA7F885C35}"/>
              </a:ext>
            </a:extLst>
          </p:cNvPr>
          <p:cNvSpPr txBox="1"/>
          <p:nvPr/>
        </p:nvSpPr>
        <p:spPr>
          <a:xfrm rot="16200000">
            <a:off x="-1373908" y="3409677"/>
            <a:ext cx="339267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3EB0022-1003-A61D-C444-CCB800308CAB}"/>
              </a:ext>
            </a:extLst>
          </p:cNvPr>
          <p:cNvSpPr/>
          <p:nvPr/>
        </p:nvSpPr>
        <p:spPr>
          <a:xfrm>
            <a:off x="3464706" y="1297632"/>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25EF45-FA3C-C9F1-7808-48656709EA6C}"/>
              </a:ext>
            </a:extLst>
          </p:cNvPr>
          <p:cNvSpPr txBox="1"/>
          <p:nvPr/>
        </p:nvSpPr>
        <p:spPr>
          <a:xfrm>
            <a:off x="3471883" y="1510194"/>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2.9 </a:t>
            </a:r>
          </a:p>
        </p:txBody>
      </p:sp>
    </p:spTree>
    <p:extLst>
      <p:ext uri="{BB962C8B-B14F-4D97-AF65-F5344CB8AC3E}">
        <p14:creationId xmlns:p14="http://schemas.microsoft.com/office/powerpoint/2010/main" val="79003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0343C-8BD8-8B44-3CBB-ACC6E67E8EB9}"/>
            </a:ext>
          </a:extLst>
        </p:cNvPr>
        <p:cNvGrpSpPr/>
        <p:nvPr/>
      </p:nvGrpSpPr>
      <p:grpSpPr>
        <a:xfrm>
          <a:off x="0" y="0"/>
          <a:ext cx="0" cy="0"/>
          <a:chOff x="0" y="0"/>
          <a:chExt cx="0" cy="0"/>
        </a:xfrm>
      </p:grpSpPr>
      <p:pic>
        <p:nvPicPr>
          <p:cNvPr id="19" name="Graphic 18">
            <a:extLst>
              <a:ext uri="{FF2B5EF4-FFF2-40B4-BE49-F238E27FC236}">
                <a16:creationId xmlns:a16="http://schemas.microsoft.com/office/drawing/2014/main" id="{C0A6A95D-9A29-A457-C90A-5A08FF43F5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863" y="1446565"/>
            <a:ext cx="10755086" cy="4609322"/>
          </a:xfrm>
          <a:prstGeom prst="rect">
            <a:avLst/>
          </a:prstGeom>
        </p:spPr>
      </p:pic>
      <p:sp>
        <p:nvSpPr>
          <p:cNvPr id="11" name="Title 23">
            <a:extLst>
              <a:ext uri="{FF2B5EF4-FFF2-40B4-BE49-F238E27FC236}">
                <a16:creationId xmlns:a16="http://schemas.microsoft.com/office/drawing/2014/main" id="{088DBB93-76F9-1D63-C9DC-0E79EAD1E540}"/>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SLEEP</a:t>
            </a:r>
          </a:p>
        </p:txBody>
      </p:sp>
      <p:sp>
        <p:nvSpPr>
          <p:cNvPr id="2" name="Rectangle 1">
            <a:extLst>
              <a:ext uri="{FF2B5EF4-FFF2-40B4-BE49-F238E27FC236}">
                <a16:creationId xmlns:a16="http://schemas.microsoft.com/office/drawing/2014/main" id="{149CD183-8DF8-A74C-3B70-FFB4707363A4}"/>
              </a:ext>
            </a:extLst>
          </p:cNvPr>
          <p:cNvSpPr/>
          <p:nvPr/>
        </p:nvSpPr>
        <p:spPr>
          <a:xfrm>
            <a:off x="1114769" y="945373"/>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BBD5DB4-643D-8AB2-B108-AC267844D25E}"/>
              </a:ext>
            </a:extLst>
          </p:cNvPr>
          <p:cNvSpPr/>
          <p:nvPr/>
        </p:nvSpPr>
        <p:spPr>
          <a:xfrm>
            <a:off x="4497859" y="5302196"/>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F46731-C5A4-394D-65C4-0ED36D695F6B}"/>
              </a:ext>
            </a:extLst>
          </p:cNvPr>
          <p:cNvSpPr/>
          <p:nvPr/>
        </p:nvSpPr>
        <p:spPr>
          <a:xfrm flipH="1">
            <a:off x="225148" y="2979316"/>
            <a:ext cx="432391"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D2F747C-2A5B-9A8B-41FA-57475C7E36A8}"/>
              </a:ext>
            </a:extLst>
          </p:cNvPr>
          <p:cNvSpPr txBox="1"/>
          <p:nvPr/>
        </p:nvSpPr>
        <p:spPr>
          <a:xfrm rot="16200000">
            <a:off x="-1372214" y="3394829"/>
            <a:ext cx="338929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8C4B34F-D578-0A4C-5113-4BF70FCDB276}"/>
              </a:ext>
            </a:extLst>
          </p:cNvPr>
          <p:cNvSpPr/>
          <p:nvPr/>
        </p:nvSpPr>
        <p:spPr>
          <a:xfrm flipH="1">
            <a:off x="5373799" y="5754332"/>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7B61C4-5605-C3A4-9A9A-C11C5A731C5B}"/>
              </a:ext>
            </a:extLst>
          </p:cNvPr>
          <p:cNvSpPr txBox="1"/>
          <p:nvPr/>
        </p:nvSpPr>
        <p:spPr>
          <a:xfrm>
            <a:off x="5190092" y="5894036"/>
            <a:ext cx="183890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Sleep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FA6C159E-034E-430E-5017-92A85EABBC4F}"/>
              </a:ext>
            </a:extLst>
          </p:cNvPr>
          <p:cNvCxnSpPr>
            <a:cxnSpLocks/>
          </p:cNvCxnSpPr>
          <p:nvPr/>
        </p:nvCxnSpPr>
        <p:spPr>
          <a:xfrm>
            <a:off x="1143401" y="5289530"/>
            <a:ext cx="996954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5EE972D-430E-A651-AD56-F01DDD4D4C9C}"/>
              </a:ext>
            </a:extLst>
          </p:cNvPr>
          <p:cNvSpPr/>
          <p:nvPr/>
        </p:nvSpPr>
        <p:spPr>
          <a:xfrm>
            <a:off x="1079051" y="531179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2A444F9-224C-7D36-F392-FE7AE496FE4D}"/>
              </a:ext>
            </a:extLst>
          </p:cNvPr>
          <p:cNvCxnSpPr>
            <a:cxnSpLocks/>
          </p:cNvCxnSpPr>
          <p:nvPr/>
        </p:nvCxnSpPr>
        <p:spPr>
          <a:xfrm flipV="1">
            <a:off x="1143401" y="1900238"/>
            <a:ext cx="0" cy="340917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7AE8F74-BBAA-88F9-8D1C-C5AC3F288881}"/>
              </a:ext>
            </a:extLst>
          </p:cNvPr>
          <p:cNvSpPr/>
          <p:nvPr/>
        </p:nvSpPr>
        <p:spPr>
          <a:xfrm>
            <a:off x="3852070" y="5312755"/>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695896-9229-21E8-C912-F22FB357C5E5}"/>
              </a:ext>
            </a:extLst>
          </p:cNvPr>
          <p:cNvSpPr/>
          <p:nvPr/>
        </p:nvSpPr>
        <p:spPr>
          <a:xfrm>
            <a:off x="4018071" y="1546345"/>
            <a:ext cx="1723483" cy="29294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5DF1F137-92A5-189B-6C4C-88EA75E5F182}"/>
              </a:ext>
            </a:extLst>
          </p:cNvPr>
          <p:cNvSpPr txBox="1"/>
          <p:nvPr/>
        </p:nvSpPr>
        <p:spPr>
          <a:xfrm>
            <a:off x="4018071" y="1500127"/>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47.9 </a:t>
            </a:r>
          </a:p>
        </p:txBody>
      </p:sp>
      <p:sp>
        <p:nvSpPr>
          <p:cNvPr id="17" name="TextBox 16">
            <a:extLst>
              <a:ext uri="{FF2B5EF4-FFF2-40B4-BE49-F238E27FC236}">
                <a16:creationId xmlns:a16="http://schemas.microsoft.com/office/drawing/2014/main" id="{A63F3341-FC85-9EBD-C718-E607C82B53A6}"/>
              </a:ext>
            </a:extLst>
          </p:cNvPr>
          <p:cNvSpPr txBox="1"/>
          <p:nvPr/>
        </p:nvSpPr>
        <p:spPr>
          <a:xfrm>
            <a:off x="9848849" y="1034500"/>
            <a:ext cx="2171343"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dirty="0"/>
              <a:t>HBS Avg. = 50.1</a:t>
            </a:r>
          </a:p>
        </p:txBody>
      </p:sp>
    </p:spTree>
    <p:extLst>
      <p:ext uri="{BB962C8B-B14F-4D97-AF65-F5344CB8AC3E}">
        <p14:creationId xmlns:p14="http://schemas.microsoft.com/office/powerpoint/2010/main" val="2371743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D3EB5-2C3D-577C-CA80-6D16D8EA8E47}"/>
            </a:ext>
          </a:extLst>
        </p:cNvPr>
        <p:cNvGrpSpPr/>
        <p:nvPr/>
      </p:nvGrpSpPr>
      <p:grpSpPr>
        <a:xfrm>
          <a:off x="0" y="0"/>
          <a:ext cx="0" cy="0"/>
          <a:chOff x="0" y="0"/>
          <a:chExt cx="0" cy="0"/>
        </a:xfrm>
      </p:grpSpPr>
      <p:pic>
        <p:nvPicPr>
          <p:cNvPr id="13" name="Graphic 12">
            <a:extLst>
              <a:ext uri="{FF2B5EF4-FFF2-40B4-BE49-F238E27FC236}">
                <a16:creationId xmlns:a16="http://schemas.microsoft.com/office/drawing/2014/main" id="{FFF4ADF0-18CB-ABBB-90DD-0CC84B2E7F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8091" y="1365768"/>
            <a:ext cx="11036598" cy="4729970"/>
          </a:xfrm>
          <a:prstGeom prst="rect">
            <a:avLst/>
          </a:prstGeom>
        </p:spPr>
      </p:pic>
      <p:sp>
        <p:nvSpPr>
          <p:cNvPr id="11" name="Title 23">
            <a:extLst>
              <a:ext uri="{FF2B5EF4-FFF2-40B4-BE49-F238E27FC236}">
                <a16:creationId xmlns:a16="http://schemas.microsoft.com/office/drawing/2014/main" id="{E03E15A3-1C9C-D68B-BD73-E80F98AAAEB0}"/>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WORK</a:t>
            </a:r>
          </a:p>
        </p:txBody>
      </p:sp>
      <p:sp>
        <p:nvSpPr>
          <p:cNvPr id="2" name="Rectangle 1">
            <a:extLst>
              <a:ext uri="{FF2B5EF4-FFF2-40B4-BE49-F238E27FC236}">
                <a16:creationId xmlns:a16="http://schemas.microsoft.com/office/drawing/2014/main" id="{3012088F-67B6-10F2-66AC-26B5BD0D7AAE}"/>
              </a:ext>
            </a:extLst>
          </p:cNvPr>
          <p:cNvSpPr/>
          <p:nvPr/>
        </p:nvSpPr>
        <p:spPr>
          <a:xfrm flipH="1">
            <a:off x="232777" y="3016807"/>
            <a:ext cx="400111"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ADBE99-A4CB-5A5F-6E59-9F17A0BF59C6}"/>
              </a:ext>
            </a:extLst>
          </p:cNvPr>
          <p:cNvSpPr txBox="1"/>
          <p:nvPr/>
        </p:nvSpPr>
        <p:spPr>
          <a:xfrm rot="16200000">
            <a:off x="-1589532" y="3214599"/>
            <a:ext cx="382392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FA37ED4-2E3A-22EE-F65E-BB7026165EF0}"/>
              </a:ext>
            </a:extLst>
          </p:cNvPr>
          <p:cNvSpPr/>
          <p:nvPr/>
        </p:nvSpPr>
        <p:spPr>
          <a:xfrm flipH="1">
            <a:off x="5373799" y="5734878"/>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6131BD-6DB8-C1A4-5F61-C6C2231A0868}"/>
              </a:ext>
            </a:extLst>
          </p:cNvPr>
          <p:cNvSpPr/>
          <p:nvPr/>
        </p:nvSpPr>
        <p:spPr>
          <a:xfrm>
            <a:off x="3934263" y="5302183"/>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F819321-45F3-4D18-4721-7A262233D544}"/>
              </a:ext>
            </a:extLst>
          </p:cNvPr>
          <p:cNvCxnSpPr>
            <a:cxnSpLocks/>
          </p:cNvCxnSpPr>
          <p:nvPr/>
        </p:nvCxnSpPr>
        <p:spPr>
          <a:xfrm>
            <a:off x="1143401" y="5310078"/>
            <a:ext cx="1022128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6B3A11-98C7-F0DC-2ED4-D654B0C932A1}"/>
              </a:ext>
            </a:extLst>
          </p:cNvPr>
          <p:cNvCxnSpPr>
            <a:cxnSpLocks/>
          </p:cNvCxnSpPr>
          <p:nvPr/>
        </p:nvCxnSpPr>
        <p:spPr>
          <a:xfrm flipV="1">
            <a:off x="1143401" y="1502690"/>
            <a:ext cx="0" cy="380671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B53B64-6493-10DF-8F99-5E84B4D79E9B}"/>
              </a:ext>
            </a:extLst>
          </p:cNvPr>
          <p:cNvSpPr/>
          <p:nvPr/>
        </p:nvSpPr>
        <p:spPr>
          <a:xfrm>
            <a:off x="1101700" y="1036550"/>
            <a:ext cx="202395"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AE00D7-FB45-3B93-A620-D53843C7A948}"/>
              </a:ext>
            </a:extLst>
          </p:cNvPr>
          <p:cNvSpPr/>
          <p:nvPr/>
        </p:nvSpPr>
        <p:spPr>
          <a:xfrm>
            <a:off x="1101700" y="532661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91334F7-0574-12DF-3B4B-AEE8B76EE138}"/>
              </a:ext>
            </a:extLst>
          </p:cNvPr>
          <p:cNvSpPr txBox="1"/>
          <p:nvPr/>
        </p:nvSpPr>
        <p:spPr>
          <a:xfrm>
            <a:off x="5260785" y="5894036"/>
            <a:ext cx="192232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Work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60178FD6-3161-07E3-306C-E1A90477E580}"/>
              </a:ext>
            </a:extLst>
          </p:cNvPr>
          <p:cNvSpPr txBox="1"/>
          <p:nvPr/>
        </p:nvSpPr>
        <p:spPr>
          <a:xfrm>
            <a:off x="4096876" y="1112444"/>
            <a:ext cx="2401678" cy="400110"/>
          </a:xfrm>
          <a:prstGeom prst="rect">
            <a:avLst/>
          </a:prstGeom>
          <a:noFill/>
        </p:spPr>
        <p:txBody>
          <a:bodyPr wrap="square" rtlCol="0">
            <a:spAutoFit/>
          </a:bodyPr>
          <a:lstStyle/>
          <a:p>
            <a:r>
              <a:rPr lang="en-US" sz="2000">
                <a:solidFill>
                  <a:schemeClr val="accent6"/>
                </a:solidFill>
                <a:latin typeface="Arial" panose="020B0604020202020204" pitchFamily="34" charset="0"/>
                <a:cs typeface="Arial" panose="020B0604020202020204" pitchFamily="34" charset="0"/>
              </a:rPr>
              <a:t>Avg. = 44.3 </a:t>
            </a:r>
          </a:p>
        </p:txBody>
      </p:sp>
      <p:sp>
        <p:nvSpPr>
          <p:cNvPr id="16" name="Rectangle 15">
            <a:extLst>
              <a:ext uri="{FF2B5EF4-FFF2-40B4-BE49-F238E27FC236}">
                <a16:creationId xmlns:a16="http://schemas.microsoft.com/office/drawing/2014/main" id="{4FF84C1E-F8EA-B960-7249-C611CD4EDD9E}"/>
              </a:ext>
            </a:extLst>
          </p:cNvPr>
          <p:cNvSpPr/>
          <p:nvPr/>
        </p:nvSpPr>
        <p:spPr>
          <a:xfrm>
            <a:off x="4120362" y="1590225"/>
            <a:ext cx="168367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CD48B60-815C-1A24-9BC8-0C275D9568B2}"/>
              </a:ext>
            </a:extLst>
          </p:cNvPr>
          <p:cNvSpPr txBox="1"/>
          <p:nvPr/>
        </p:nvSpPr>
        <p:spPr>
          <a:xfrm>
            <a:off x="9725025" y="1034500"/>
            <a:ext cx="2295167"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dirty="0"/>
              <a:t>HBS Avg. = 51.2</a:t>
            </a:r>
          </a:p>
        </p:txBody>
      </p:sp>
    </p:spTree>
    <p:extLst>
      <p:ext uri="{BB962C8B-B14F-4D97-AF65-F5344CB8AC3E}">
        <p14:creationId xmlns:p14="http://schemas.microsoft.com/office/powerpoint/2010/main" val="68526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0C2F7-25E7-61F6-488D-86D1690A929D}"/>
            </a:ext>
          </a:extLst>
        </p:cNvPr>
        <p:cNvGrpSpPr/>
        <p:nvPr/>
      </p:nvGrpSpPr>
      <p:grpSpPr>
        <a:xfrm>
          <a:off x="0" y="0"/>
          <a:ext cx="0" cy="0"/>
          <a:chOff x="0" y="0"/>
          <a:chExt cx="0" cy="0"/>
        </a:xfrm>
      </p:grpSpPr>
      <p:pic>
        <p:nvPicPr>
          <p:cNvPr id="10" name="Graphic 9">
            <a:extLst>
              <a:ext uri="{FF2B5EF4-FFF2-40B4-BE49-F238E27FC236}">
                <a16:creationId xmlns:a16="http://schemas.microsoft.com/office/drawing/2014/main" id="{965803F2-E00D-58AB-4073-AE4E7B1B1766}"/>
              </a:ext>
            </a:extLst>
          </p:cNvPr>
          <p:cNvPicPr>
            <a:picLocks noChangeAspect="1"/>
          </p:cNvPicPr>
          <p:nvPr/>
        </p:nvPicPr>
        <p:blipFill>
          <a:blip r:embed="rId3">
            <a:extLst>
              <a:ext uri="{96DAC541-7B7A-43D3-8B79-37D633B846F1}">
                <asvg:svgBlip xmlns:asvg="http://schemas.microsoft.com/office/drawing/2016/SVG/main" r:embed="rId4"/>
              </a:ext>
            </a:extLst>
          </a:blip>
          <a:srcRect l="2675" t="11514" b="6949"/>
          <a:stretch/>
        </p:blipFill>
        <p:spPr>
          <a:xfrm>
            <a:off x="843699" y="1819275"/>
            <a:ext cx="10740583" cy="3856364"/>
          </a:xfrm>
          <a:prstGeom prst="rect">
            <a:avLst/>
          </a:prstGeom>
        </p:spPr>
      </p:pic>
      <p:sp>
        <p:nvSpPr>
          <p:cNvPr id="5" name="Title 23">
            <a:extLst>
              <a:ext uri="{FF2B5EF4-FFF2-40B4-BE49-F238E27FC236}">
                <a16:creationId xmlns:a16="http://schemas.microsoft.com/office/drawing/2014/main" id="{5E4091CA-7273-FE4F-C9DB-E50C1260D43A}"/>
              </a:ext>
            </a:extLst>
          </p:cNvPr>
          <p:cNvSpPr txBox="1">
            <a:spLocks/>
          </p:cNvSpPr>
          <p:nvPr/>
        </p:nvSpPr>
        <p:spPr>
          <a:xfrm>
            <a:off x="390526" y="281704"/>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LIFE SATISFACTION  </a:t>
            </a:r>
          </a:p>
        </p:txBody>
      </p:sp>
      <p:sp>
        <p:nvSpPr>
          <p:cNvPr id="4" name="Rectangle 3">
            <a:extLst>
              <a:ext uri="{FF2B5EF4-FFF2-40B4-BE49-F238E27FC236}">
                <a16:creationId xmlns:a16="http://schemas.microsoft.com/office/drawing/2014/main" id="{CC866257-011B-6C33-6468-4CE4C68FE01D}"/>
              </a:ext>
            </a:extLst>
          </p:cNvPr>
          <p:cNvSpPr/>
          <p:nvPr/>
        </p:nvSpPr>
        <p:spPr>
          <a:xfrm flipH="1">
            <a:off x="819995" y="4903250"/>
            <a:ext cx="152400"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CAC6CF3-AE55-46D7-F723-D100619F266A}"/>
              </a:ext>
            </a:extLst>
          </p:cNvPr>
          <p:cNvSpPr/>
          <p:nvPr/>
        </p:nvSpPr>
        <p:spPr>
          <a:xfrm flipH="1">
            <a:off x="8472158" y="4903250"/>
            <a:ext cx="152400"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CCDC245-D257-2AEE-04A0-502B2918C138}"/>
              </a:ext>
            </a:extLst>
          </p:cNvPr>
          <p:cNvSpPr/>
          <p:nvPr/>
        </p:nvSpPr>
        <p:spPr>
          <a:xfrm flipH="1">
            <a:off x="386406" y="2896848"/>
            <a:ext cx="474768"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CFE6D2-AB0A-0C4D-CA59-6E889FACAFC7}"/>
              </a:ext>
            </a:extLst>
          </p:cNvPr>
          <p:cNvSpPr/>
          <p:nvPr/>
        </p:nvSpPr>
        <p:spPr>
          <a:xfrm flipH="1">
            <a:off x="5125324" y="5717132"/>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2512B57-2745-1F41-5B53-9891F05450D7}"/>
              </a:ext>
            </a:extLst>
          </p:cNvPr>
          <p:cNvSpPr/>
          <p:nvPr/>
        </p:nvSpPr>
        <p:spPr>
          <a:xfrm>
            <a:off x="853225" y="4938325"/>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D083CFBB-1A62-C229-AC7E-87601A107E04}"/>
              </a:ext>
            </a:extLst>
          </p:cNvPr>
          <p:cNvCxnSpPr>
            <a:cxnSpLocks/>
          </p:cNvCxnSpPr>
          <p:nvPr/>
        </p:nvCxnSpPr>
        <p:spPr>
          <a:xfrm>
            <a:off x="1233285" y="5223766"/>
            <a:ext cx="1026339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EF2747-A7C1-CF69-C57E-1EB645BC23E1}"/>
              </a:ext>
            </a:extLst>
          </p:cNvPr>
          <p:cNvCxnSpPr>
            <a:cxnSpLocks/>
          </p:cNvCxnSpPr>
          <p:nvPr/>
        </p:nvCxnSpPr>
        <p:spPr>
          <a:xfrm flipV="1">
            <a:off x="1235793" y="1672834"/>
            <a:ext cx="0" cy="3567026"/>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1EF8E453-33F9-645A-88CE-05EB63CF0AA6}"/>
              </a:ext>
            </a:extLst>
          </p:cNvPr>
          <p:cNvSpPr txBox="1"/>
          <p:nvPr/>
        </p:nvSpPr>
        <p:spPr>
          <a:xfrm rot="16200000">
            <a:off x="-1216027" y="3422501"/>
            <a:ext cx="327237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3CCC6426-11D9-1029-92D5-F06943AFA983}"/>
              </a:ext>
            </a:extLst>
          </p:cNvPr>
          <p:cNvSpPr txBox="1"/>
          <p:nvPr/>
        </p:nvSpPr>
        <p:spPr>
          <a:xfrm>
            <a:off x="1233285" y="5912004"/>
            <a:ext cx="1008738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Life Satisfaction</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938A88E-D4EC-396D-D758-6AC7280C2D01}"/>
              </a:ext>
            </a:extLst>
          </p:cNvPr>
          <p:cNvSpPr/>
          <p:nvPr/>
        </p:nvSpPr>
        <p:spPr>
          <a:xfrm>
            <a:off x="9250028" y="1439034"/>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67BA03D-2074-D3A5-4089-02AE4A39FF08}"/>
              </a:ext>
            </a:extLst>
          </p:cNvPr>
          <p:cNvSpPr txBox="1"/>
          <p:nvPr/>
        </p:nvSpPr>
        <p:spPr>
          <a:xfrm>
            <a:off x="5350476" y="2644346"/>
            <a:ext cx="184731" cy="369332"/>
          </a:xfrm>
          <a:prstGeom prst="rect">
            <a:avLst/>
          </a:prstGeom>
          <a:noFill/>
        </p:spPr>
        <p:txBody>
          <a:bodyPr wrap="none" rtlCol="0">
            <a:spAutoFit/>
          </a:bodyPr>
          <a:lstStyle/>
          <a:p>
            <a:endParaRPr lang="en-US"/>
          </a:p>
        </p:txBody>
      </p:sp>
      <p:sp>
        <p:nvSpPr>
          <p:cNvPr id="13" name="TextBox 12">
            <a:extLst>
              <a:ext uri="{FF2B5EF4-FFF2-40B4-BE49-F238E27FC236}">
                <a16:creationId xmlns:a16="http://schemas.microsoft.com/office/drawing/2014/main" id="{F8B0012A-FA1E-24F7-0BE8-C323DA2AAAF0}"/>
              </a:ext>
            </a:extLst>
          </p:cNvPr>
          <p:cNvSpPr txBox="1"/>
          <p:nvPr/>
        </p:nvSpPr>
        <p:spPr>
          <a:xfrm>
            <a:off x="9119798" y="1533621"/>
            <a:ext cx="248818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7.9 </a:t>
            </a:r>
          </a:p>
        </p:txBody>
      </p:sp>
      <p:sp>
        <p:nvSpPr>
          <p:cNvPr id="22" name="Rectangle 21">
            <a:extLst>
              <a:ext uri="{FF2B5EF4-FFF2-40B4-BE49-F238E27FC236}">
                <a16:creationId xmlns:a16="http://schemas.microsoft.com/office/drawing/2014/main" id="{564155EA-8190-5B12-F2B4-B7A37D3929F1}"/>
              </a:ext>
            </a:extLst>
          </p:cNvPr>
          <p:cNvSpPr/>
          <p:nvPr/>
        </p:nvSpPr>
        <p:spPr>
          <a:xfrm flipH="1">
            <a:off x="1208451" y="1129278"/>
            <a:ext cx="474768" cy="80868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098EB4C-4432-E92D-BA73-59236782E678}"/>
              </a:ext>
            </a:extLst>
          </p:cNvPr>
          <p:cNvSpPr/>
          <p:nvPr/>
        </p:nvSpPr>
        <p:spPr>
          <a:xfrm flipH="1">
            <a:off x="1205142" y="5251349"/>
            <a:ext cx="202392" cy="8373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A7616D-A0BD-5FA9-F26A-5BDA98D834F8}"/>
              </a:ext>
            </a:extLst>
          </p:cNvPr>
          <p:cNvSpPr/>
          <p:nvPr/>
        </p:nvSpPr>
        <p:spPr>
          <a:xfrm flipH="1">
            <a:off x="9018602" y="5239599"/>
            <a:ext cx="231426" cy="21100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7">
            <a:extLst>
              <a:ext uri="{FF2B5EF4-FFF2-40B4-BE49-F238E27FC236}">
                <a16:creationId xmlns:a16="http://schemas.microsoft.com/office/drawing/2014/main" id="{B0B66FDD-A073-C2A8-3351-210C17EDFCDD}"/>
              </a:ext>
            </a:extLst>
          </p:cNvPr>
          <p:cNvSpPr txBox="1"/>
          <p:nvPr/>
        </p:nvSpPr>
        <p:spPr>
          <a:xfrm>
            <a:off x="6142899" y="1145159"/>
            <a:ext cx="2043830" cy="400110"/>
          </a:xfrm>
          <a:prstGeom prst="rect">
            <a:avLst/>
          </a:prstGeom>
          <a:solidFill>
            <a:schemeClr val="accent5"/>
          </a:solidFill>
        </p:spPr>
        <p:txBody>
          <a:bodyPr wrap="square" rtlCol="0">
            <a:spAutoFit/>
          </a:bodyPr>
          <a:lstStyle>
            <a:defPPr>
              <a:defRPr lang="en-US"/>
            </a:defPPr>
            <a:lvl1pPr marL="0" algn="l" defTabSz="914400" rtl="0" eaLnBrk="1" latinLnBrk="0" hangingPunct="1">
              <a:defRPr sz="2000" kern="1200">
                <a:solidFill>
                  <a:schemeClr val="accent6"/>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solidFill>
                  <a:schemeClr val="accent4">
                    <a:lumMod val="50000"/>
                  </a:schemeClr>
                </a:solidFill>
              </a:rPr>
              <a:t>HBS Avg. = 7.5 </a:t>
            </a:r>
          </a:p>
        </p:txBody>
      </p:sp>
    </p:spTree>
    <p:extLst>
      <p:ext uri="{BB962C8B-B14F-4D97-AF65-F5344CB8AC3E}">
        <p14:creationId xmlns:p14="http://schemas.microsoft.com/office/powerpoint/2010/main" val="145062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12" grpId="0"/>
      <p:bldP spid="1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044B-CC5B-88A7-325F-FE95C6AD8242}"/>
            </a:ext>
          </a:extLst>
        </p:cNvPr>
        <p:cNvGrpSpPr/>
        <p:nvPr/>
      </p:nvGrpSpPr>
      <p:grpSpPr>
        <a:xfrm>
          <a:off x="0" y="0"/>
          <a:ext cx="0" cy="0"/>
          <a:chOff x="0" y="0"/>
          <a:chExt cx="0" cy="0"/>
        </a:xfrm>
      </p:grpSpPr>
      <p:pic>
        <p:nvPicPr>
          <p:cNvPr id="15" name="Graphic 14">
            <a:extLst>
              <a:ext uri="{FF2B5EF4-FFF2-40B4-BE49-F238E27FC236}">
                <a16:creationId xmlns:a16="http://schemas.microsoft.com/office/drawing/2014/main" id="{2E715E25-78CD-E780-C064-4766C90072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648" y="1271156"/>
            <a:ext cx="11228569" cy="4812243"/>
          </a:xfrm>
          <a:prstGeom prst="rect">
            <a:avLst/>
          </a:prstGeom>
        </p:spPr>
      </p:pic>
      <p:sp>
        <p:nvSpPr>
          <p:cNvPr id="9" name="Title 23">
            <a:extLst>
              <a:ext uri="{FF2B5EF4-FFF2-40B4-BE49-F238E27FC236}">
                <a16:creationId xmlns:a16="http://schemas.microsoft.com/office/drawing/2014/main" id="{FE59C661-ABD4-91C6-C6B9-0BB9907268AE}"/>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WATCHING TV</a:t>
            </a:r>
          </a:p>
        </p:txBody>
      </p:sp>
      <p:sp>
        <p:nvSpPr>
          <p:cNvPr id="3" name="Rectangle 2">
            <a:extLst>
              <a:ext uri="{FF2B5EF4-FFF2-40B4-BE49-F238E27FC236}">
                <a16:creationId xmlns:a16="http://schemas.microsoft.com/office/drawing/2014/main" id="{1840C010-DB6A-197A-7F0E-A31D43582B97}"/>
              </a:ext>
            </a:extLst>
          </p:cNvPr>
          <p:cNvSpPr/>
          <p:nvPr/>
        </p:nvSpPr>
        <p:spPr>
          <a:xfrm>
            <a:off x="1147875" y="5369404"/>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CA0A7CB-55AB-294D-0501-9A6FA02480BC}"/>
              </a:ext>
            </a:extLst>
          </p:cNvPr>
          <p:cNvSpPr/>
          <p:nvPr/>
        </p:nvSpPr>
        <p:spPr>
          <a:xfrm>
            <a:off x="2999556" y="5305049"/>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6BB896E-2830-449D-EFD0-1A667D54A3D1}"/>
              </a:ext>
            </a:extLst>
          </p:cNvPr>
          <p:cNvSpPr/>
          <p:nvPr/>
        </p:nvSpPr>
        <p:spPr>
          <a:xfrm flipH="1">
            <a:off x="110868" y="2890345"/>
            <a:ext cx="533606" cy="12049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5ADCE-2B24-C378-1675-120FBAD8C5E5}"/>
              </a:ext>
            </a:extLst>
          </p:cNvPr>
          <p:cNvSpPr/>
          <p:nvPr/>
        </p:nvSpPr>
        <p:spPr>
          <a:xfrm flipH="1">
            <a:off x="5019472" y="5759677"/>
            <a:ext cx="2334638" cy="5041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E4BCB7C-6085-6710-CAAF-34C17EF03798}"/>
              </a:ext>
            </a:extLst>
          </p:cNvPr>
          <p:cNvSpPr txBox="1"/>
          <p:nvPr/>
        </p:nvSpPr>
        <p:spPr>
          <a:xfrm>
            <a:off x="4974112" y="5890772"/>
            <a:ext cx="271401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Watching TV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02AEA11-AFD5-2084-875F-BBF66D622272}"/>
              </a:ext>
            </a:extLst>
          </p:cNvPr>
          <p:cNvCxnSpPr>
            <a:cxnSpLocks/>
          </p:cNvCxnSpPr>
          <p:nvPr/>
        </p:nvCxnSpPr>
        <p:spPr>
          <a:xfrm>
            <a:off x="1143401" y="5289530"/>
            <a:ext cx="1029173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C83924-9051-D687-73B7-A40D50002A26}"/>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2C2D7F-DCFC-599B-62C9-F5396CB9EA4F}"/>
              </a:ext>
            </a:extLst>
          </p:cNvPr>
          <p:cNvSpPr/>
          <p:nvPr/>
        </p:nvSpPr>
        <p:spPr>
          <a:xfrm>
            <a:off x="1084406" y="1271156"/>
            <a:ext cx="219695" cy="8756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176E35-726A-70F5-BF8C-511013C81723}"/>
              </a:ext>
            </a:extLst>
          </p:cNvPr>
          <p:cNvSpPr/>
          <p:nvPr/>
        </p:nvSpPr>
        <p:spPr>
          <a:xfrm>
            <a:off x="1101700" y="5316345"/>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F9C6983-467F-610B-7C25-7BB81124CD75}"/>
              </a:ext>
            </a:extLst>
          </p:cNvPr>
          <p:cNvSpPr txBox="1"/>
          <p:nvPr/>
        </p:nvSpPr>
        <p:spPr>
          <a:xfrm rot="16200000">
            <a:off x="-1260312" y="3529457"/>
            <a:ext cx="316548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6B4C0CC-9A48-FF18-9814-D220863AEB95}"/>
              </a:ext>
            </a:extLst>
          </p:cNvPr>
          <p:cNvSpPr/>
          <p:nvPr/>
        </p:nvSpPr>
        <p:spPr>
          <a:xfrm>
            <a:off x="4353346" y="5312256"/>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7117EAB-B94E-D706-4877-6B7791EB64E3}"/>
              </a:ext>
            </a:extLst>
          </p:cNvPr>
          <p:cNvSpPr/>
          <p:nvPr/>
        </p:nvSpPr>
        <p:spPr>
          <a:xfrm>
            <a:off x="4555748" y="1280360"/>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B8E84E9-8B32-6E09-F2BC-7E409130733C}"/>
              </a:ext>
            </a:extLst>
          </p:cNvPr>
          <p:cNvSpPr txBox="1"/>
          <p:nvPr/>
        </p:nvSpPr>
        <p:spPr>
          <a:xfrm>
            <a:off x="4555748" y="1738040"/>
            <a:ext cx="2401678" cy="400110"/>
          </a:xfrm>
          <a:prstGeom prst="rect">
            <a:avLst/>
          </a:prstGeom>
          <a:noFill/>
        </p:spPr>
        <p:txBody>
          <a:bodyPr wrap="square" rtlCol="0">
            <a:spAutoFit/>
          </a:bodyPr>
          <a:lstStyle/>
          <a:p>
            <a:r>
              <a:rPr lang="en-US" sz="2000">
                <a:solidFill>
                  <a:schemeClr val="accent6"/>
                </a:solidFill>
                <a:latin typeface="Arial" panose="020B0604020202020204" pitchFamily="34" charset="0"/>
                <a:cs typeface="Arial" panose="020B0604020202020204" pitchFamily="34" charset="0"/>
              </a:rPr>
              <a:t>Avg. = 7.7 </a:t>
            </a:r>
          </a:p>
        </p:txBody>
      </p:sp>
      <p:sp>
        <p:nvSpPr>
          <p:cNvPr id="19" name="TextBox 18">
            <a:extLst>
              <a:ext uri="{FF2B5EF4-FFF2-40B4-BE49-F238E27FC236}">
                <a16:creationId xmlns:a16="http://schemas.microsoft.com/office/drawing/2014/main" id="{05FAF838-2665-9BDD-66DD-4A124AD7D5DE}"/>
              </a:ext>
            </a:extLst>
          </p:cNvPr>
          <p:cNvSpPr txBox="1"/>
          <p:nvPr/>
        </p:nvSpPr>
        <p:spPr>
          <a:xfrm>
            <a:off x="9925049" y="1034500"/>
            <a:ext cx="2095143"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dirty="0"/>
              <a:t>HBS Avg. = 5.1</a:t>
            </a:r>
          </a:p>
        </p:txBody>
      </p:sp>
    </p:spTree>
    <p:extLst>
      <p:ext uri="{BB962C8B-B14F-4D97-AF65-F5344CB8AC3E}">
        <p14:creationId xmlns:p14="http://schemas.microsoft.com/office/powerpoint/2010/main" val="356576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D9BCB-6C97-A6AD-A09D-F473120B7D15}"/>
            </a:ext>
          </a:extLst>
        </p:cNvPr>
        <p:cNvGrpSpPr/>
        <p:nvPr/>
      </p:nvGrpSpPr>
      <p:grpSpPr>
        <a:xfrm>
          <a:off x="0" y="0"/>
          <a:ext cx="0" cy="0"/>
          <a:chOff x="0" y="0"/>
          <a:chExt cx="0" cy="0"/>
        </a:xfrm>
      </p:grpSpPr>
      <p:pic>
        <p:nvPicPr>
          <p:cNvPr id="16" name="Graphic 15">
            <a:extLst>
              <a:ext uri="{FF2B5EF4-FFF2-40B4-BE49-F238E27FC236}">
                <a16:creationId xmlns:a16="http://schemas.microsoft.com/office/drawing/2014/main" id="{0F0B3616-62B8-5732-4763-671B144DAD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200" y="1469112"/>
            <a:ext cx="10692051" cy="4582307"/>
          </a:xfrm>
          <a:prstGeom prst="rect">
            <a:avLst/>
          </a:prstGeom>
        </p:spPr>
      </p:pic>
      <p:sp>
        <p:nvSpPr>
          <p:cNvPr id="9" name="Title 23">
            <a:extLst>
              <a:ext uri="{FF2B5EF4-FFF2-40B4-BE49-F238E27FC236}">
                <a16:creationId xmlns:a16="http://schemas.microsoft.com/office/drawing/2014/main" id="{5CF8AA44-D56E-A0D3-3947-70AD4B8700C3}"/>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SOCIAL MEDIA</a:t>
            </a:r>
          </a:p>
        </p:txBody>
      </p:sp>
      <p:sp>
        <p:nvSpPr>
          <p:cNvPr id="3" name="Rectangle 2">
            <a:extLst>
              <a:ext uri="{FF2B5EF4-FFF2-40B4-BE49-F238E27FC236}">
                <a16:creationId xmlns:a16="http://schemas.microsoft.com/office/drawing/2014/main" id="{BEB8F25B-4EB5-5299-E2C3-C7E0D1B838AA}"/>
              </a:ext>
            </a:extLst>
          </p:cNvPr>
          <p:cNvSpPr/>
          <p:nvPr/>
        </p:nvSpPr>
        <p:spPr>
          <a:xfrm>
            <a:off x="1326900" y="5294234"/>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EB99F8C-FE25-BEAD-C2F1-47037445BB6F}"/>
              </a:ext>
            </a:extLst>
          </p:cNvPr>
          <p:cNvSpPr/>
          <p:nvPr/>
        </p:nvSpPr>
        <p:spPr>
          <a:xfrm>
            <a:off x="2970451" y="5312416"/>
            <a:ext cx="303936" cy="2591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C65CC4-3968-33E9-570C-F57ECEC7C7FA}"/>
              </a:ext>
            </a:extLst>
          </p:cNvPr>
          <p:cNvSpPr/>
          <p:nvPr/>
        </p:nvSpPr>
        <p:spPr>
          <a:xfrm flipH="1">
            <a:off x="152908" y="3005847"/>
            <a:ext cx="400096" cy="10894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1860EB5-A0F4-B00C-F97C-E94B261410A4}"/>
              </a:ext>
            </a:extLst>
          </p:cNvPr>
          <p:cNvSpPr/>
          <p:nvPr/>
        </p:nvSpPr>
        <p:spPr>
          <a:xfrm flipH="1">
            <a:off x="5019472" y="5771151"/>
            <a:ext cx="2587558"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E02928-82EA-7116-6F31-850398A2463A}"/>
              </a:ext>
            </a:extLst>
          </p:cNvPr>
          <p:cNvSpPr txBox="1"/>
          <p:nvPr/>
        </p:nvSpPr>
        <p:spPr>
          <a:xfrm>
            <a:off x="4491462" y="5890772"/>
            <a:ext cx="30900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Social Media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093754A1-8F30-8321-B6FC-CAD30C47A8EA}"/>
              </a:ext>
            </a:extLst>
          </p:cNvPr>
          <p:cNvCxnSpPr>
            <a:cxnSpLocks/>
          </p:cNvCxnSpPr>
          <p:nvPr/>
        </p:nvCxnSpPr>
        <p:spPr>
          <a:xfrm>
            <a:off x="1143401" y="5289530"/>
            <a:ext cx="97808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7CF0D8-8915-ACBE-A324-53F3674C72B9}"/>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3FF0857-035B-467E-4368-89D6921A801E}"/>
              </a:ext>
            </a:extLst>
          </p:cNvPr>
          <p:cNvSpPr/>
          <p:nvPr/>
        </p:nvSpPr>
        <p:spPr>
          <a:xfrm>
            <a:off x="1061573" y="1121799"/>
            <a:ext cx="242497" cy="4769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27737D-4E93-E43F-9C6E-0BB1BB9286FF}"/>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AC8544B-9908-AC9B-5BC0-CE288DB747D8}"/>
              </a:ext>
            </a:extLst>
          </p:cNvPr>
          <p:cNvSpPr txBox="1"/>
          <p:nvPr/>
        </p:nvSpPr>
        <p:spPr>
          <a:xfrm rot="16200000">
            <a:off x="-1521263" y="3311576"/>
            <a:ext cx="358887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CEFEBD6E-A430-7135-B705-A7D72516E345}"/>
              </a:ext>
            </a:extLst>
          </p:cNvPr>
          <p:cNvSpPr/>
          <p:nvPr/>
        </p:nvSpPr>
        <p:spPr>
          <a:xfrm>
            <a:off x="1122322" y="930884"/>
            <a:ext cx="261040" cy="7863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39966AE-F95E-C5BA-46EA-8ED1814F0EA5}"/>
              </a:ext>
            </a:extLst>
          </p:cNvPr>
          <p:cNvSpPr/>
          <p:nvPr/>
        </p:nvSpPr>
        <p:spPr>
          <a:xfrm>
            <a:off x="3118994" y="1980607"/>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124CD7E-500A-80A2-B734-BDCD62301D95}"/>
              </a:ext>
            </a:extLst>
          </p:cNvPr>
          <p:cNvSpPr txBox="1"/>
          <p:nvPr/>
        </p:nvSpPr>
        <p:spPr>
          <a:xfrm>
            <a:off x="3048000" y="1296943"/>
            <a:ext cx="2472672" cy="400110"/>
          </a:xfrm>
          <a:prstGeom prst="rect">
            <a:avLst/>
          </a:prstGeom>
          <a:noFill/>
        </p:spPr>
        <p:txBody>
          <a:bodyPr wrap="square" rtlCol="0">
            <a:spAutoFit/>
          </a:bodyPr>
          <a:lstStyle/>
          <a:p>
            <a:r>
              <a:rPr lang="en-US" sz="2000">
                <a:solidFill>
                  <a:schemeClr val="accent6"/>
                </a:solidFill>
                <a:latin typeface="Arial" panose="020B0604020202020204" pitchFamily="34" charset="0"/>
                <a:cs typeface="Arial" panose="020B0604020202020204" pitchFamily="34" charset="0"/>
              </a:rPr>
              <a:t>Avg. = 4.1 </a:t>
            </a:r>
          </a:p>
        </p:txBody>
      </p:sp>
      <p:sp>
        <p:nvSpPr>
          <p:cNvPr id="18" name="TextBox 17">
            <a:extLst>
              <a:ext uri="{FF2B5EF4-FFF2-40B4-BE49-F238E27FC236}">
                <a16:creationId xmlns:a16="http://schemas.microsoft.com/office/drawing/2014/main" id="{89F52F7A-A2E3-E22C-DC5A-CC0D5B0D381F}"/>
              </a:ext>
            </a:extLst>
          </p:cNvPr>
          <p:cNvSpPr txBox="1"/>
          <p:nvPr/>
        </p:nvSpPr>
        <p:spPr>
          <a:xfrm>
            <a:off x="9925049" y="1034500"/>
            <a:ext cx="2095143"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a:t>HBS Avg. = 4.4</a:t>
            </a:r>
          </a:p>
        </p:txBody>
      </p:sp>
    </p:spTree>
    <p:extLst>
      <p:ext uri="{BB962C8B-B14F-4D97-AF65-F5344CB8AC3E}">
        <p14:creationId xmlns:p14="http://schemas.microsoft.com/office/powerpoint/2010/main" val="245453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76C08-0957-4804-7853-BDB6C92FACFD}"/>
            </a:ext>
          </a:extLst>
        </p:cNvPr>
        <p:cNvGrpSpPr/>
        <p:nvPr/>
      </p:nvGrpSpPr>
      <p:grpSpPr>
        <a:xfrm>
          <a:off x="0" y="0"/>
          <a:ext cx="0" cy="0"/>
          <a:chOff x="0" y="0"/>
          <a:chExt cx="0" cy="0"/>
        </a:xfrm>
      </p:grpSpPr>
      <p:pic>
        <p:nvPicPr>
          <p:cNvPr id="6" name="Graphic 5">
            <a:extLst>
              <a:ext uri="{FF2B5EF4-FFF2-40B4-BE49-F238E27FC236}">
                <a16:creationId xmlns:a16="http://schemas.microsoft.com/office/drawing/2014/main" id="{967BE360-1FEF-2085-91E8-24562C9EA4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8999" y="1314827"/>
            <a:ext cx="11094468" cy="4754772"/>
          </a:xfrm>
          <a:prstGeom prst="rect">
            <a:avLst/>
          </a:prstGeom>
        </p:spPr>
      </p:pic>
      <p:sp>
        <p:nvSpPr>
          <p:cNvPr id="9" name="Title 23">
            <a:extLst>
              <a:ext uri="{FF2B5EF4-FFF2-40B4-BE49-F238E27FC236}">
                <a16:creationId xmlns:a16="http://schemas.microsoft.com/office/drawing/2014/main" id="{08599E02-6AF0-3A81-3EFE-B60CEE2DEE51}"/>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EXERCISE</a:t>
            </a:r>
          </a:p>
        </p:txBody>
      </p:sp>
      <p:sp>
        <p:nvSpPr>
          <p:cNvPr id="3" name="Rectangle 2">
            <a:extLst>
              <a:ext uri="{FF2B5EF4-FFF2-40B4-BE49-F238E27FC236}">
                <a16:creationId xmlns:a16="http://schemas.microsoft.com/office/drawing/2014/main" id="{991F04BA-3661-5AA1-F983-9C8CB7374594}"/>
              </a:ext>
            </a:extLst>
          </p:cNvPr>
          <p:cNvSpPr/>
          <p:nvPr/>
        </p:nvSpPr>
        <p:spPr>
          <a:xfrm>
            <a:off x="1177059" y="538886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4B35CA-0868-8949-F4BE-98AC26FCE788}"/>
              </a:ext>
            </a:extLst>
          </p:cNvPr>
          <p:cNvSpPr/>
          <p:nvPr/>
        </p:nvSpPr>
        <p:spPr>
          <a:xfrm>
            <a:off x="3947627" y="5303483"/>
            <a:ext cx="193448" cy="1829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D622663-F12A-8E8D-0537-BB713A097725}"/>
              </a:ext>
            </a:extLst>
          </p:cNvPr>
          <p:cNvSpPr/>
          <p:nvPr/>
        </p:nvSpPr>
        <p:spPr>
          <a:xfrm flipH="1">
            <a:off x="70716" y="3007218"/>
            <a:ext cx="533606" cy="9341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164568-B4A2-25FD-2E0A-C45A66C36A98}"/>
              </a:ext>
            </a:extLst>
          </p:cNvPr>
          <p:cNvSpPr/>
          <p:nvPr/>
        </p:nvSpPr>
        <p:spPr>
          <a:xfrm flipH="1">
            <a:off x="5271686" y="5731107"/>
            <a:ext cx="2082424" cy="7183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589C714-B396-5C85-09FE-02855B7DA8B8}"/>
              </a:ext>
            </a:extLst>
          </p:cNvPr>
          <p:cNvCxnSpPr>
            <a:cxnSpLocks/>
          </p:cNvCxnSpPr>
          <p:nvPr/>
        </p:nvCxnSpPr>
        <p:spPr>
          <a:xfrm>
            <a:off x="1143401" y="5289530"/>
            <a:ext cx="1017872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0811EA1-4FE0-680F-868C-23C35E0DDB79}"/>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00551E4-24E1-298B-E1E4-D476DBD83EFF}"/>
              </a:ext>
            </a:extLst>
          </p:cNvPr>
          <p:cNvSpPr/>
          <p:nvPr/>
        </p:nvSpPr>
        <p:spPr>
          <a:xfrm>
            <a:off x="1103415" y="1030899"/>
            <a:ext cx="200687" cy="121913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803E2C-4922-B563-640E-8D617F80461E}"/>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BB502D-B2A7-4AC0-9F6C-0F32D92835AB}"/>
              </a:ext>
            </a:extLst>
          </p:cNvPr>
          <p:cNvSpPr txBox="1"/>
          <p:nvPr/>
        </p:nvSpPr>
        <p:spPr>
          <a:xfrm rot="16200000">
            <a:off x="-1204291" y="3576705"/>
            <a:ext cx="305344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F22D3E7-8199-97B7-B2CD-CA90A67923EE}"/>
              </a:ext>
            </a:extLst>
          </p:cNvPr>
          <p:cNvSpPr txBox="1"/>
          <p:nvPr/>
        </p:nvSpPr>
        <p:spPr>
          <a:xfrm>
            <a:off x="5044966" y="5894036"/>
            <a:ext cx="245942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Exercise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F7FBDCED-30F1-61CD-05B5-37C23C62276D}"/>
              </a:ext>
            </a:extLst>
          </p:cNvPr>
          <p:cNvSpPr/>
          <p:nvPr/>
        </p:nvSpPr>
        <p:spPr>
          <a:xfrm>
            <a:off x="3326712" y="5312058"/>
            <a:ext cx="303936" cy="2591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B196A91-9B37-D88F-BF55-2B1BD9E6FE6C}"/>
              </a:ext>
            </a:extLst>
          </p:cNvPr>
          <p:cNvSpPr/>
          <p:nvPr/>
        </p:nvSpPr>
        <p:spPr>
          <a:xfrm>
            <a:off x="3545390" y="1325144"/>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8B0B70EC-F474-3BF2-DCAF-982A2779A50B}"/>
              </a:ext>
            </a:extLst>
          </p:cNvPr>
          <p:cNvSpPr txBox="1"/>
          <p:nvPr/>
        </p:nvSpPr>
        <p:spPr>
          <a:xfrm>
            <a:off x="3545390" y="1361730"/>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4.1 </a:t>
            </a:r>
          </a:p>
        </p:txBody>
      </p:sp>
      <p:sp>
        <p:nvSpPr>
          <p:cNvPr id="19" name="TextBox 18">
            <a:extLst>
              <a:ext uri="{FF2B5EF4-FFF2-40B4-BE49-F238E27FC236}">
                <a16:creationId xmlns:a16="http://schemas.microsoft.com/office/drawing/2014/main" id="{12749E73-05BA-1F2D-0C6C-738D719C9E38}"/>
              </a:ext>
            </a:extLst>
          </p:cNvPr>
          <p:cNvSpPr txBox="1"/>
          <p:nvPr/>
        </p:nvSpPr>
        <p:spPr>
          <a:xfrm>
            <a:off x="9925049" y="1034500"/>
            <a:ext cx="2095143"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dirty="0"/>
              <a:t>HBS Avg. = 4.7</a:t>
            </a:r>
          </a:p>
        </p:txBody>
      </p:sp>
    </p:spTree>
    <p:extLst>
      <p:ext uri="{BB962C8B-B14F-4D97-AF65-F5344CB8AC3E}">
        <p14:creationId xmlns:p14="http://schemas.microsoft.com/office/powerpoint/2010/main" val="293840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2DB35-C755-601D-C41E-07D8254F3F1E}"/>
            </a:ext>
          </a:extLst>
        </p:cNvPr>
        <p:cNvGrpSpPr/>
        <p:nvPr/>
      </p:nvGrpSpPr>
      <p:grpSpPr>
        <a:xfrm>
          <a:off x="0" y="0"/>
          <a:ext cx="0" cy="0"/>
          <a:chOff x="0" y="0"/>
          <a:chExt cx="0" cy="0"/>
        </a:xfrm>
      </p:grpSpPr>
      <p:pic>
        <p:nvPicPr>
          <p:cNvPr id="20" name="Graphic 19">
            <a:extLst>
              <a:ext uri="{FF2B5EF4-FFF2-40B4-BE49-F238E27FC236}">
                <a16:creationId xmlns:a16="http://schemas.microsoft.com/office/drawing/2014/main" id="{33D73664-FE01-8A75-48D2-13CCCB44F1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5048" y="1148802"/>
            <a:ext cx="11572875" cy="4959803"/>
          </a:xfrm>
          <a:prstGeom prst="rect">
            <a:avLst/>
          </a:prstGeom>
        </p:spPr>
      </p:pic>
      <p:sp>
        <p:nvSpPr>
          <p:cNvPr id="9" name="Title 23">
            <a:extLst>
              <a:ext uri="{FF2B5EF4-FFF2-40B4-BE49-F238E27FC236}">
                <a16:creationId xmlns:a16="http://schemas.microsoft.com/office/drawing/2014/main" id="{3BEB01A3-97B5-5EDE-892D-E3309E08AA28}"/>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CATCHING UP</a:t>
            </a:r>
          </a:p>
        </p:txBody>
      </p:sp>
      <p:sp>
        <p:nvSpPr>
          <p:cNvPr id="3" name="Rectangle 2">
            <a:extLst>
              <a:ext uri="{FF2B5EF4-FFF2-40B4-BE49-F238E27FC236}">
                <a16:creationId xmlns:a16="http://schemas.microsoft.com/office/drawing/2014/main" id="{3B7126B7-8C0C-8D1A-486D-35578843741C}"/>
              </a:ext>
            </a:extLst>
          </p:cNvPr>
          <p:cNvSpPr/>
          <p:nvPr/>
        </p:nvSpPr>
        <p:spPr>
          <a:xfrm>
            <a:off x="1142074" y="526505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2D48D6C-58CC-1079-35D3-F9459B724F54}"/>
              </a:ext>
            </a:extLst>
          </p:cNvPr>
          <p:cNvSpPr/>
          <p:nvPr/>
        </p:nvSpPr>
        <p:spPr>
          <a:xfrm>
            <a:off x="3120195" y="5261101"/>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9C30609-A7EB-4512-0D62-17729D92E37C}"/>
              </a:ext>
            </a:extLst>
          </p:cNvPr>
          <p:cNvSpPr/>
          <p:nvPr/>
        </p:nvSpPr>
        <p:spPr>
          <a:xfrm flipH="1">
            <a:off x="89848" y="2830749"/>
            <a:ext cx="526646" cy="1264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C5B76D-3346-27D1-1451-FC5D7334D89C}"/>
              </a:ext>
            </a:extLst>
          </p:cNvPr>
          <p:cNvSpPr/>
          <p:nvPr/>
        </p:nvSpPr>
        <p:spPr>
          <a:xfrm flipH="1">
            <a:off x="5019472" y="5732239"/>
            <a:ext cx="2587558"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2F201D1-9261-FE58-D162-DF51BD67A1BE}"/>
              </a:ext>
            </a:extLst>
          </p:cNvPr>
          <p:cNvCxnSpPr>
            <a:cxnSpLocks/>
          </p:cNvCxnSpPr>
          <p:nvPr/>
        </p:nvCxnSpPr>
        <p:spPr>
          <a:xfrm>
            <a:off x="1143401" y="5289530"/>
            <a:ext cx="103008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FA0D0F-2D0F-197A-981C-7F5051B7166B}"/>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6777D46-B3B6-ED3C-5C3C-117AB013E190}"/>
              </a:ext>
            </a:extLst>
          </p:cNvPr>
          <p:cNvSpPr/>
          <p:nvPr/>
        </p:nvSpPr>
        <p:spPr>
          <a:xfrm>
            <a:off x="1113924" y="1148802"/>
            <a:ext cx="400112" cy="114898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EAD5EB-BBCA-36D7-EE1E-263A69899853}"/>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4C080C-33EC-7BC2-DCE0-7FDB29EEBBFF}"/>
              </a:ext>
            </a:extLst>
          </p:cNvPr>
          <p:cNvSpPr txBox="1"/>
          <p:nvPr/>
        </p:nvSpPr>
        <p:spPr>
          <a:xfrm>
            <a:off x="4790369" y="5894036"/>
            <a:ext cx="299779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Catching Up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A4A8341-F311-F786-972B-8F64941A4040}"/>
              </a:ext>
            </a:extLst>
          </p:cNvPr>
          <p:cNvSpPr txBox="1"/>
          <p:nvPr/>
        </p:nvSpPr>
        <p:spPr>
          <a:xfrm rot="16200000">
            <a:off x="-1294724" y="3488861"/>
            <a:ext cx="323431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D04C4B91-018F-E1C1-37BC-3CF1CB402E31}"/>
              </a:ext>
            </a:extLst>
          </p:cNvPr>
          <p:cNvSpPr/>
          <p:nvPr/>
        </p:nvSpPr>
        <p:spPr>
          <a:xfrm>
            <a:off x="3699914" y="5312416"/>
            <a:ext cx="303936" cy="2591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E144C9-22C8-D582-56CF-F55E23B0F764}"/>
              </a:ext>
            </a:extLst>
          </p:cNvPr>
          <p:cNvSpPr/>
          <p:nvPr/>
        </p:nvSpPr>
        <p:spPr>
          <a:xfrm>
            <a:off x="4003850" y="1187831"/>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433EEF24-CD82-022C-BAE6-78503616BC4E}"/>
              </a:ext>
            </a:extLst>
          </p:cNvPr>
          <p:cNvSpPr txBox="1"/>
          <p:nvPr/>
        </p:nvSpPr>
        <p:spPr>
          <a:xfrm>
            <a:off x="3933828" y="1910259"/>
            <a:ext cx="2506552" cy="400110"/>
          </a:xfrm>
          <a:prstGeom prst="rect">
            <a:avLst/>
          </a:prstGeom>
          <a:noFill/>
        </p:spPr>
        <p:txBody>
          <a:bodyPr wrap="square" rtlCol="0">
            <a:spAutoFit/>
          </a:bodyPr>
          <a:lstStyle/>
          <a:p>
            <a:r>
              <a:rPr lang="en-US" sz="2000">
                <a:solidFill>
                  <a:schemeClr val="accent6"/>
                </a:solidFill>
                <a:latin typeface="Arial" panose="020B0604020202020204" pitchFamily="34" charset="0"/>
                <a:cs typeface="Arial" panose="020B0604020202020204" pitchFamily="34" charset="0"/>
              </a:rPr>
              <a:t>Avg. = 3.5 </a:t>
            </a:r>
          </a:p>
        </p:txBody>
      </p:sp>
      <p:sp>
        <p:nvSpPr>
          <p:cNvPr id="18" name="TextBox 17">
            <a:extLst>
              <a:ext uri="{FF2B5EF4-FFF2-40B4-BE49-F238E27FC236}">
                <a16:creationId xmlns:a16="http://schemas.microsoft.com/office/drawing/2014/main" id="{FB2D597B-7A29-DFE1-8743-B18265A5A723}"/>
              </a:ext>
            </a:extLst>
          </p:cNvPr>
          <p:cNvSpPr txBox="1"/>
          <p:nvPr/>
        </p:nvSpPr>
        <p:spPr>
          <a:xfrm>
            <a:off x="9925049" y="1034500"/>
            <a:ext cx="2095143"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dirty="0"/>
              <a:t>HBS Avg. = 3.2</a:t>
            </a:r>
          </a:p>
        </p:txBody>
      </p:sp>
    </p:spTree>
    <p:extLst>
      <p:ext uri="{BB962C8B-B14F-4D97-AF65-F5344CB8AC3E}">
        <p14:creationId xmlns:p14="http://schemas.microsoft.com/office/powerpoint/2010/main" val="550965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D9A7-44C8-4B0E-BDC6-40CF892A57F0}"/>
            </a:ext>
          </a:extLst>
        </p:cNvPr>
        <p:cNvGrpSpPr/>
        <p:nvPr/>
      </p:nvGrpSpPr>
      <p:grpSpPr>
        <a:xfrm>
          <a:off x="0" y="0"/>
          <a:ext cx="0" cy="0"/>
          <a:chOff x="0" y="0"/>
          <a:chExt cx="0" cy="0"/>
        </a:xfrm>
      </p:grpSpPr>
      <p:pic>
        <p:nvPicPr>
          <p:cNvPr id="10" name="Graphic 9">
            <a:extLst>
              <a:ext uri="{FF2B5EF4-FFF2-40B4-BE49-F238E27FC236}">
                <a16:creationId xmlns:a16="http://schemas.microsoft.com/office/drawing/2014/main" id="{C322FA71-9C91-C940-461A-90F1F1B23C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824" y="1254081"/>
            <a:ext cx="11281879" cy="4835090"/>
          </a:xfrm>
          <a:prstGeom prst="rect">
            <a:avLst/>
          </a:prstGeom>
        </p:spPr>
      </p:pic>
      <p:sp>
        <p:nvSpPr>
          <p:cNvPr id="9" name="Title 23">
            <a:extLst>
              <a:ext uri="{FF2B5EF4-FFF2-40B4-BE49-F238E27FC236}">
                <a16:creationId xmlns:a16="http://schemas.microsoft.com/office/drawing/2014/main" id="{9D9499B5-0E80-D4DB-94BF-92833FF7D795}"/>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DISTRIBUTION OF HOURS – PARTYING &amp; HOSTING</a:t>
            </a:r>
          </a:p>
        </p:txBody>
      </p:sp>
      <p:sp>
        <p:nvSpPr>
          <p:cNvPr id="3" name="Rectangle 2">
            <a:extLst>
              <a:ext uri="{FF2B5EF4-FFF2-40B4-BE49-F238E27FC236}">
                <a16:creationId xmlns:a16="http://schemas.microsoft.com/office/drawing/2014/main" id="{7B626E86-2106-F26D-340B-1A3A1466A42B}"/>
              </a:ext>
            </a:extLst>
          </p:cNvPr>
          <p:cNvSpPr/>
          <p:nvPr/>
        </p:nvSpPr>
        <p:spPr>
          <a:xfrm>
            <a:off x="1200441" y="542069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564B8A-BBA1-DFBF-74B9-6B81FB44DA17}"/>
              </a:ext>
            </a:extLst>
          </p:cNvPr>
          <p:cNvSpPr/>
          <p:nvPr/>
        </p:nvSpPr>
        <p:spPr>
          <a:xfrm>
            <a:off x="3048679" y="5308246"/>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7968BA-3623-7E67-1F0E-5BB1C960F5AC}"/>
              </a:ext>
            </a:extLst>
          </p:cNvPr>
          <p:cNvSpPr/>
          <p:nvPr/>
        </p:nvSpPr>
        <p:spPr>
          <a:xfrm flipH="1">
            <a:off x="349898" y="2830749"/>
            <a:ext cx="400112" cy="1264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8F4D1D-ADEA-002A-8213-3FC7206F8DDD}"/>
              </a:ext>
            </a:extLst>
          </p:cNvPr>
          <p:cNvSpPr/>
          <p:nvPr/>
        </p:nvSpPr>
        <p:spPr>
          <a:xfrm flipH="1">
            <a:off x="4987940" y="5794858"/>
            <a:ext cx="2976665"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698B6C2-8FAC-313D-5C46-CA408A004271}"/>
              </a:ext>
            </a:extLst>
          </p:cNvPr>
          <p:cNvCxnSpPr>
            <a:cxnSpLocks/>
          </p:cNvCxnSpPr>
          <p:nvPr/>
        </p:nvCxnSpPr>
        <p:spPr>
          <a:xfrm>
            <a:off x="1143401" y="5289530"/>
            <a:ext cx="1053667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196F81-6C17-AD0D-157F-CE0FA211BD04}"/>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3B8C7B-4DBD-1D21-6DD8-0AB1F6E66711}"/>
              </a:ext>
            </a:extLst>
          </p:cNvPr>
          <p:cNvSpPr/>
          <p:nvPr/>
        </p:nvSpPr>
        <p:spPr>
          <a:xfrm>
            <a:off x="1101700" y="969031"/>
            <a:ext cx="230551" cy="862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4D927CD-B020-0509-632A-AB88B509DAE2}"/>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91EC1E7-D1AC-815B-D712-CDF1CC49B184}"/>
              </a:ext>
            </a:extLst>
          </p:cNvPr>
          <p:cNvSpPr txBox="1"/>
          <p:nvPr/>
        </p:nvSpPr>
        <p:spPr>
          <a:xfrm>
            <a:off x="4254439" y="5894036"/>
            <a:ext cx="443761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Partying and Hosting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7E59665-740E-879D-322F-9DEA7F885C35}"/>
              </a:ext>
            </a:extLst>
          </p:cNvPr>
          <p:cNvSpPr txBox="1"/>
          <p:nvPr/>
        </p:nvSpPr>
        <p:spPr>
          <a:xfrm rot="16200000">
            <a:off x="-1415004" y="3368581"/>
            <a:ext cx="3474871"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9F981800-A1F6-82F5-C39E-17D42FFFFAC5}"/>
              </a:ext>
            </a:extLst>
          </p:cNvPr>
          <p:cNvSpPr/>
          <p:nvPr/>
        </p:nvSpPr>
        <p:spPr>
          <a:xfrm>
            <a:off x="2524705" y="5308889"/>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37A382-F35C-99EF-0C32-3AB651E1EBA3}"/>
              </a:ext>
            </a:extLst>
          </p:cNvPr>
          <p:cNvSpPr/>
          <p:nvPr/>
        </p:nvSpPr>
        <p:spPr>
          <a:xfrm>
            <a:off x="2676673" y="1902708"/>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20619DF-2896-A179-E7B3-3099F3EDE699}"/>
              </a:ext>
            </a:extLst>
          </p:cNvPr>
          <p:cNvSpPr txBox="1"/>
          <p:nvPr/>
        </p:nvSpPr>
        <p:spPr>
          <a:xfrm>
            <a:off x="2676673" y="1419671"/>
            <a:ext cx="2401678" cy="400110"/>
          </a:xfrm>
          <a:prstGeom prst="rect">
            <a:avLst/>
          </a:prstGeom>
          <a:noFill/>
        </p:spPr>
        <p:txBody>
          <a:bodyPr wrap="square" rtlCol="0">
            <a:spAutoFit/>
          </a:bodyPr>
          <a:lstStyle/>
          <a:p>
            <a:r>
              <a:rPr lang="en-US" sz="2000">
                <a:solidFill>
                  <a:schemeClr val="accent6"/>
                </a:solidFill>
                <a:latin typeface="Arial" panose="020B0604020202020204" pitchFamily="34" charset="0"/>
                <a:cs typeface="Arial" panose="020B0604020202020204" pitchFamily="34" charset="0"/>
              </a:rPr>
              <a:t>Avg. = 1.6 </a:t>
            </a:r>
          </a:p>
        </p:txBody>
      </p:sp>
      <p:sp>
        <p:nvSpPr>
          <p:cNvPr id="21" name="TextBox 20">
            <a:extLst>
              <a:ext uri="{FF2B5EF4-FFF2-40B4-BE49-F238E27FC236}">
                <a16:creationId xmlns:a16="http://schemas.microsoft.com/office/drawing/2014/main" id="{B05F6937-0A7C-7A8D-B529-EAD8BDDCF37D}"/>
              </a:ext>
            </a:extLst>
          </p:cNvPr>
          <p:cNvSpPr txBox="1"/>
          <p:nvPr/>
        </p:nvSpPr>
        <p:spPr>
          <a:xfrm>
            <a:off x="9925049" y="1034500"/>
            <a:ext cx="2095143"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a:t>HBS Avg. = 2.5</a:t>
            </a:r>
          </a:p>
        </p:txBody>
      </p:sp>
    </p:spTree>
    <p:extLst>
      <p:ext uri="{BB962C8B-B14F-4D97-AF65-F5344CB8AC3E}">
        <p14:creationId xmlns:p14="http://schemas.microsoft.com/office/powerpoint/2010/main" val="14022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0343C-8BD8-8B44-3CBB-ACC6E67E8EB9}"/>
            </a:ext>
          </a:extLst>
        </p:cNvPr>
        <p:cNvGrpSpPr/>
        <p:nvPr/>
      </p:nvGrpSpPr>
      <p:grpSpPr>
        <a:xfrm>
          <a:off x="0" y="0"/>
          <a:ext cx="0" cy="0"/>
          <a:chOff x="0" y="0"/>
          <a:chExt cx="0" cy="0"/>
        </a:xfrm>
      </p:grpSpPr>
      <p:pic>
        <p:nvPicPr>
          <p:cNvPr id="18" name="Graphic 17">
            <a:extLst>
              <a:ext uri="{FF2B5EF4-FFF2-40B4-BE49-F238E27FC236}">
                <a16:creationId xmlns:a16="http://schemas.microsoft.com/office/drawing/2014/main" id="{469C1AD2-9D12-95EC-A9DD-1FEE6B0360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57" y="1225814"/>
            <a:ext cx="11357044" cy="4867304"/>
          </a:xfrm>
          <a:prstGeom prst="rect">
            <a:avLst/>
          </a:prstGeom>
        </p:spPr>
      </p:pic>
      <p:sp>
        <p:nvSpPr>
          <p:cNvPr id="3" name="Title 23">
            <a:extLst>
              <a:ext uri="{FF2B5EF4-FFF2-40B4-BE49-F238E27FC236}">
                <a16:creationId xmlns:a16="http://schemas.microsoft.com/office/drawing/2014/main" id="{285A7327-B2F5-8C68-AFCC-143EF75B6B22}"/>
              </a:ext>
            </a:extLst>
          </p:cNvPr>
          <p:cNvSpPr txBox="1">
            <a:spLocks/>
          </p:cNvSpPr>
          <p:nvPr/>
        </p:nvSpPr>
        <p:spPr>
          <a:xfrm>
            <a:off x="309562" y="474321"/>
            <a:ext cx="11572875" cy="6326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endParaRPr lang="en-US" sz="2800">
              <a:solidFill>
                <a:schemeClr val="tx1"/>
              </a:solidFill>
              <a:latin typeface="Arial" panose="020B0604020202020204" pitchFamily="34" charset="0"/>
              <a:cs typeface="Arial" panose="020B0604020202020204" pitchFamily="34" charset="0"/>
            </a:endParaRPr>
          </a:p>
        </p:txBody>
      </p:sp>
      <p:sp>
        <p:nvSpPr>
          <p:cNvPr id="11" name="Title 23">
            <a:extLst>
              <a:ext uri="{FF2B5EF4-FFF2-40B4-BE49-F238E27FC236}">
                <a16:creationId xmlns:a16="http://schemas.microsoft.com/office/drawing/2014/main" id="{088DBB93-76F9-1D63-C9DC-0E79EAD1E540}"/>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SLEEP</a:t>
            </a:r>
          </a:p>
        </p:txBody>
      </p:sp>
      <p:sp>
        <p:nvSpPr>
          <p:cNvPr id="2" name="Rectangle 1">
            <a:extLst>
              <a:ext uri="{FF2B5EF4-FFF2-40B4-BE49-F238E27FC236}">
                <a16:creationId xmlns:a16="http://schemas.microsoft.com/office/drawing/2014/main" id="{149CD183-8DF8-A74C-3B70-FFB4707363A4}"/>
              </a:ext>
            </a:extLst>
          </p:cNvPr>
          <p:cNvSpPr/>
          <p:nvPr/>
        </p:nvSpPr>
        <p:spPr>
          <a:xfrm>
            <a:off x="1114769" y="1290588"/>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BBD5DB4-643D-8AB2-B108-AC267844D25E}"/>
              </a:ext>
            </a:extLst>
          </p:cNvPr>
          <p:cNvSpPr/>
          <p:nvPr/>
        </p:nvSpPr>
        <p:spPr>
          <a:xfrm>
            <a:off x="4497859" y="5302196"/>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AF46731-C5A4-394D-65C4-0ED36D695F6B}"/>
              </a:ext>
            </a:extLst>
          </p:cNvPr>
          <p:cNvSpPr/>
          <p:nvPr/>
        </p:nvSpPr>
        <p:spPr>
          <a:xfrm flipH="1">
            <a:off x="225149" y="2979316"/>
            <a:ext cx="400111"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D2F747C-2A5B-9A8B-41FA-57475C7E36A8}"/>
              </a:ext>
            </a:extLst>
          </p:cNvPr>
          <p:cNvSpPr txBox="1"/>
          <p:nvPr/>
        </p:nvSpPr>
        <p:spPr>
          <a:xfrm rot="16200000">
            <a:off x="-1210491" y="3576430"/>
            <a:ext cx="306584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8C4B34F-D578-0A4C-5113-4BF70FCDB276}"/>
              </a:ext>
            </a:extLst>
          </p:cNvPr>
          <p:cNvSpPr/>
          <p:nvPr/>
        </p:nvSpPr>
        <p:spPr>
          <a:xfrm flipH="1">
            <a:off x="5373799" y="5754332"/>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C7B61C4-5605-C3A4-9A9A-C11C5A731C5B}"/>
              </a:ext>
            </a:extLst>
          </p:cNvPr>
          <p:cNvSpPr txBox="1"/>
          <p:nvPr/>
        </p:nvSpPr>
        <p:spPr>
          <a:xfrm>
            <a:off x="5457217" y="5894036"/>
            <a:ext cx="183890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Sleep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FA6C159E-034E-430E-5017-92A85EABBC4F}"/>
              </a:ext>
            </a:extLst>
          </p:cNvPr>
          <p:cNvCxnSpPr>
            <a:cxnSpLocks/>
          </p:cNvCxnSpPr>
          <p:nvPr/>
        </p:nvCxnSpPr>
        <p:spPr>
          <a:xfrm>
            <a:off x="1143401" y="5289530"/>
            <a:ext cx="1044224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17EE6-160E-9848-010E-B960296D3B03}"/>
              </a:ext>
            </a:extLst>
          </p:cNvPr>
          <p:cNvCxnSpPr>
            <a:cxnSpLocks/>
          </p:cNvCxnSpPr>
          <p:nvPr/>
        </p:nvCxnSpPr>
        <p:spPr>
          <a:xfrm flipV="1">
            <a:off x="1143401" y="2247079"/>
            <a:ext cx="0" cy="306232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15EE972D-430E-A651-AD56-F01DDD4D4C9C}"/>
              </a:ext>
            </a:extLst>
          </p:cNvPr>
          <p:cNvSpPr/>
          <p:nvPr/>
        </p:nvSpPr>
        <p:spPr>
          <a:xfrm>
            <a:off x="1079051" y="531179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BC23C6B-E3A9-C34C-714C-189D7117E86C}"/>
              </a:ext>
            </a:extLst>
          </p:cNvPr>
          <p:cNvSpPr/>
          <p:nvPr/>
        </p:nvSpPr>
        <p:spPr>
          <a:xfrm>
            <a:off x="4756106" y="1201419"/>
            <a:ext cx="168367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6087F95-B0BD-CECB-4EBC-37C1538E3E08}"/>
              </a:ext>
            </a:extLst>
          </p:cNvPr>
          <p:cNvSpPr txBox="1"/>
          <p:nvPr/>
        </p:nvSpPr>
        <p:spPr>
          <a:xfrm>
            <a:off x="4700261" y="1330414"/>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49.7 </a:t>
            </a:r>
          </a:p>
        </p:txBody>
      </p:sp>
      <p:sp>
        <p:nvSpPr>
          <p:cNvPr id="17" name="Rectangle 16">
            <a:extLst>
              <a:ext uri="{FF2B5EF4-FFF2-40B4-BE49-F238E27FC236}">
                <a16:creationId xmlns:a16="http://schemas.microsoft.com/office/drawing/2014/main" id="{265305FA-0B67-E673-BC1B-F2B9D0147F8B}"/>
              </a:ext>
            </a:extLst>
          </p:cNvPr>
          <p:cNvSpPr/>
          <p:nvPr/>
        </p:nvSpPr>
        <p:spPr>
          <a:xfrm>
            <a:off x="1099350" y="97555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4">
            <a:extLst>
              <a:ext uri="{FF2B5EF4-FFF2-40B4-BE49-F238E27FC236}">
                <a16:creationId xmlns:a16="http://schemas.microsoft.com/office/drawing/2014/main" id="{148DEF28-9562-D053-5F61-D06A2BA74EB9}"/>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50.0</a:t>
            </a:r>
          </a:p>
          <a:p>
            <a:r>
              <a:rPr lang="en-US" dirty="0"/>
              <a:t>HBS Men Avg. = 49.8  </a:t>
            </a:r>
          </a:p>
        </p:txBody>
      </p:sp>
    </p:spTree>
    <p:extLst>
      <p:ext uri="{BB962C8B-B14F-4D97-AF65-F5344CB8AC3E}">
        <p14:creationId xmlns:p14="http://schemas.microsoft.com/office/powerpoint/2010/main" val="40206741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D3EB5-2C3D-577C-CA80-6D16D8EA8E47}"/>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85AF8D56-2F65-41D4-9410-3554F94C3A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4326" y="1254573"/>
            <a:ext cx="11278986" cy="4833850"/>
          </a:xfrm>
          <a:prstGeom prst="rect">
            <a:avLst/>
          </a:prstGeom>
        </p:spPr>
      </p:pic>
      <p:sp>
        <p:nvSpPr>
          <p:cNvPr id="11" name="Title 23">
            <a:extLst>
              <a:ext uri="{FF2B5EF4-FFF2-40B4-BE49-F238E27FC236}">
                <a16:creationId xmlns:a16="http://schemas.microsoft.com/office/drawing/2014/main" id="{E03E15A3-1C9C-D68B-BD73-E80F98AAAEB0}"/>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WORK</a:t>
            </a:r>
          </a:p>
        </p:txBody>
      </p:sp>
      <p:sp>
        <p:nvSpPr>
          <p:cNvPr id="2" name="Rectangle 1">
            <a:extLst>
              <a:ext uri="{FF2B5EF4-FFF2-40B4-BE49-F238E27FC236}">
                <a16:creationId xmlns:a16="http://schemas.microsoft.com/office/drawing/2014/main" id="{3012088F-67B6-10F2-66AC-26B5BD0D7AAE}"/>
              </a:ext>
            </a:extLst>
          </p:cNvPr>
          <p:cNvSpPr/>
          <p:nvPr/>
        </p:nvSpPr>
        <p:spPr>
          <a:xfrm flipH="1">
            <a:off x="232776" y="2962275"/>
            <a:ext cx="400111" cy="10122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85ADBE99-A4CB-5A5F-6E59-9F17A0BF59C6}"/>
              </a:ext>
            </a:extLst>
          </p:cNvPr>
          <p:cNvSpPr txBox="1"/>
          <p:nvPr/>
        </p:nvSpPr>
        <p:spPr>
          <a:xfrm rot="16200000">
            <a:off x="-1351752" y="3435171"/>
            <a:ext cx="334836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EFA37ED4-2E3A-22EE-F65E-BB7026165EF0}"/>
              </a:ext>
            </a:extLst>
          </p:cNvPr>
          <p:cNvSpPr/>
          <p:nvPr/>
        </p:nvSpPr>
        <p:spPr>
          <a:xfrm flipH="1">
            <a:off x="5373799" y="5734878"/>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6131BD-6DB8-C1A4-5F61-C6C2231A0868}"/>
              </a:ext>
            </a:extLst>
          </p:cNvPr>
          <p:cNvSpPr/>
          <p:nvPr/>
        </p:nvSpPr>
        <p:spPr>
          <a:xfrm>
            <a:off x="3934263" y="5302183"/>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8F819321-45F3-4D18-4721-7A262233D544}"/>
              </a:ext>
            </a:extLst>
          </p:cNvPr>
          <p:cNvCxnSpPr>
            <a:cxnSpLocks/>
          </p:cNvCxnSpPr>
          <p:nvPr/>
        </p:nvCxnSpPr>
        <p:spPr>
          <a:xfrm>
            <a:off x="1143401" y="5289530"/>
            <a:ext cx="1033422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E6B3A11-98C7-F0DC-2ED4-D654B0C932A1}"/>
              </a:ext>
            </a:extLst>
          </p:cNvPr>
          <p:cNvCxnSpPr>
            <a:cxnSpLocks/>
          </p:cNvCxnSpPr>
          <p:nvPr/>
        </p:nvCxnSpPr>
        <p:spPr>
          <a:xfrm flipV="1">
            <a:off x="1143401" y="1900238"/>
            <a:ext cx="0" cy="340917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9B53B64-6493-10DF-8F99-5E84B4D79E9B}"/>
              </a:ext>
            </a:extLst>
          </p:cNvPr>
          <p:cNvSpPr/>
          <p:nvPr/>
        </p:nvSpPr>
        <p:spPr>
          <a:xfrm>
            <a:off x="1099350" y="97555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AE00D7-FB45-3B93-A620-D53843C7A948}"/>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91334F7-0574-12DF-3B4B-AEE8B76EE138}"/>
              </a:ext>
            </a:extLst>
          </p:cNvPr>
          <p:cNvSpPr txBox="1"/>
          <p:nvPr/>
        </p:nvSpPr>
        <p:spPr>
          <a:xfrm>
            <a:off x="5373799" y="5894036"/>
            <a:ext cx="192232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Work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B28D1621-E47C-C572-B1D3-5CDE9120F763}"/>
              </a:ext>
            </a:extLst>
          </p:cNvPr>
          <p:cNvSpPr/>
          <p:nvPr/>
        </p:nvSpPr>
        <p:spPr>
          <a:xfrm>
            <a:off x="6454286" y="1228721"/>
            <a:ext cx="168367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4DCC02E-7D4B-4E6C-81D3-2E2C037662D9}"/>
              </a:ext>
            </a:extLst>
          </p:cNvPr>
          <p:cNvSpPr txBox="1"/>
          <p:nvPr/>
        </p:nvSpPr>
        <p:spPr>
          <a:xfrm>
            <a:off x="6425711" y="1386747"/>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52.8 </a:t>
            </a:r>
          </a:p>
        </p:txBody>
      </p:sp>
      <p:sp>
        <p:nvSpPr>
          <p:cNvPr id="18" name="Rectangle 17">
            <a:extLst>
              <a:ext uri="{FF2B5EF4-FFF2-40B4-BE49-F238E27FC236}">
                <a16:creationId xmlns:a16="http://schemas.microsoft.com/office/drawing/2014/main" id="{9CC438F7-9441-5AD4-237A-A17BD648ABA4}"/>
              </a:ext>
            </a:extLst>
          </p:cNvPr>
          <p:cNvSpPr/>
          <p:nvPr/>
        </p:nvSpPr>
        <p:spPr>
          <a:xfrm>
            <a:off x="6324509" y="5303992"/>
            <a:ext cx="276315" cy="5805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4">
            <a:extLst>
              <a:ext uri="{FF2B5EF4-FFF2-40B4-BE49-F238E27FC236}">
                <a16:creationId xmlns:a16="http://schemas.microsoft.com/office/drawing/2014/main" id="{A6F3BC8C-EEE7-D888-3391-0AFC3002EC4A}"/>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50.2</a:t>
            </a:r>
          </a:p>
          <a:p>
            <a:r>
              <a:rPr lang="en-US" dirty="0"/>
              <a:t>HBS Men Avg. = 51.5  </a:t>
            </a:r>
          </a:p>
        </p:txBody>
      </p:sp>
    </p:spTree>
    <p:extLst>
      <p:ext uri="{BB962C8B-B14F-4D97-AF65-F5344CB8AC3E}">
        <p14:creationId xmlns:p14="http://schemas.microsoft.com/office/powerpoint/2010/main" val="4262153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73311-54F8-92DB-9751-32CDA5CD3BAF}"/>
            </a:ext>
          </a:extLst>
        </p:cNvPr>
        <p:cNvGrpSpPr/>
        <p:nvPr/>
      </p:nvGrpSpPr>
      <p:grpSpPr>
        <a:xfrm>
          <a:off x="0" y="0"/>
          <a:ext cx="0" cy="0"/>
          <a:chOff x="0" y="0"/>
          <a:chExt cx="0" cy="0"/>
        </a:xfrm>
      </p:grpSpPr>
      <p:pic>
        <p:nvPicPr>
          <p:cNvPr id="7" name="Graphic 6">
            <a:extLst>
              <a:ext uri="{FF2B5EF4-FFF2-40B4-BE49-F238E27FC236}">
                <a16:creationId xmlns:a16="http://schemas.microsoft.com/office/drawing/2014/main" id="{BFA4744F-48CE-713B-2C84-BDAB3EDBFB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9333" y="1279228"/>
            <a:ext cx="11196391" cy="4798453"/>
          </a:xfrm>
          <a:prstGeom prst="rect">
            <a:avLst/>
          </a:prstGeom>
        </p:spPr>
      </p:pic>
      <p:sp>
        <p:nvSpPr>
          <p:cNvPr id="10" name="Title 23">
            <a:extLst>
              <a:ext uri="{FF2B5EF4-FFF2-40B4-BE49-F238E27FC236}">
                <a16:creationId xmlns:a16="http://schemas.microsoft.com/office/drawing/2014/main" id="{7667AB43-27C3-0FC7-65BC-0605ABAD966F}"/>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CAREGIVING &amp; CHORES </a:t>
            </a:r>
          </a:p>
        </p:txBody>
      </p:sp>
      <p:sp>
        <p:nvSpPr>
          <p:cNvPr id="2" name="Rectangle 1">
            <a:extLst>
              <a:ext uri="{FF2B5EF4-FFF2-40B4-BE49-F238E27FC236}">
                <a16:creationId xmlns:a16="http://schemas.microsoft.com/office/drawing/2014/main" id="{A2FE8902-1210-FC89-3A28-27B3CD084B86}"/>
              </a:ext>
            </a:extLst>
          </p:cNvPr>
          <p:cNvSpPr/>
          <p:nvPr/>
        </p:nvSpPr>
        <p:spPr>
          <a:xfrm flipH="1">
            <a:off x="128773" y="2998642"/>
            <a:ext cx="490353" cy="10090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E133EF1-8636-0EE9-8E10-36A172A35A8A}"/>
              </a:ext>
            </a:extLst>
          </p:cNvPr>
          <p:cNvSpPr/>
          <p:nvPr/>
        </p:nvSpPr>
        <p:spPr>
          <a:xfrm flipH="1">
            <a:off x="4813532" y="5746973"/>
            <a:ext cx="2953657"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027876-741A-7F0C-D495-52316F83C35A}"/>
              </a:ext>
            </a:extLst>
          </p:cNvPr>
          <p:cNvSpPr/>
          <p:nvPr/>
        </p:nvSpPr>
        <p:spPr>
          <a:xfrm>
            <a:off x="4943101" y="5306071"/>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4D410DD-24CB-952E-02F3-518AEE58215C}"/>
              </a:ext>
            </a:extLst>
          </p:cNvPr>
          <p:cNvCxnSpPr>
            <a:cxnSpLocks/>
          </p:cNvCxnSpPr>
          <p:nvPr/>
        </p:nvCxnSpPr>
        <p:spPr>
          <a:xfrm>
            <a:off x="1143401" y="5289530"/>
            <a:ext cx="103008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14877AB-A002-5676-8913-3CA5842F40D6}"/>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4DD958C-EBE5-DFF9-1B17-1720459D3123}"/>
              </a:ext>
            </a:extLst>
          </p:cNvPr>
          <p:cNvSpPr/>
          <p:nvPr/>
        </p:nvSpPr>
        <p:spPr>
          <a:xfrm>
            <a:off x="1090536" y="1092809"/>
            <a:ext cx="202399" cy="7858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778975C-EDD7-5FD3-90FC-1B2D536210A0}"/>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19D2218-FC5B-7283-7217-DBAE9804DE28}"/>
              </a:ext>
            </a:extLst>
          </p:cNvPr>
          <p:cNvSpPr txBox="1"/>
          <p:nvPr/>
        </p:nvSpPr>
        <p:spPr>
          <a:xfrm rot="16200000">
            <a:off x="-1382981" y="3384062"/>
            <a:ext cx="341082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FE86DB04-DE31-6C7C-A1C7-F8AB2B839F97}"/>
              </a:ext>
            </a:extLst>
          </p:cNvPr>
          <p:cNvSpPr txBox="1"/>
          <p:nvPr/>
        </p:nvSpPr>
        <p:spPr>
          <a:xfrm>
            <a:off x="4552674" y="5894036"/>
            <a:ext cx="351447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Caregiving &amp; Chores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32FD500-936F-0178-B739-226639A8CA6D}"/>
              </a:ext>
            </a:extLst>
          </p:cNvPr>
          <p:cNvSpPr/>
          <p:nvPr/>
        </p:nvSpPr>
        <p:spPr>
          <a:xfrm>
            <a:off x="5553076" y="2039245"/>
            <a:ext cx="1617963"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BCB7B25F-7A42-3FE6-447B-E3DDDAA1083F}"/>
              </a:ext>
            </a:extLst>
          </p:cNvPr>
          <p:cNvSpPr txBox="1"/>
          <p:nvPr/>
        </p:nvSpPr>
        <p:spPr>
          <a:xfrm>
            <a:off x="5553076" y="1471953"/>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20.8 </a:t>
            </a:r>
          </a:p>
        </p:txBody>
      </p:sp>
      <p:sp>
        <p:nvSpPr>
          <p:cNvPr id="6" name="Rectangle 5">
            <a:extLst>
              <a:ext uri="{FF2B5EF4-FFF2-40B4-BE49-F238E27FC236}">
                <a16:creationId xmlns:a16="http://schemas.microsoft.com/office/drawing/2014/main" id="{EE34A881-BFA3-3197-43FE-519CFF7C3259}"/>
              </a:ext>
            </a:extLst>
          </p:cNvPr>
          <p:cNvSpPr/>
          <p:nvPr/>
        </p:nvSpPr>
        <p:spPr>
          <a:xfrm>
            <a:off x="5406361" y="5303993"/>
            <a:ext cx="276315" cy="219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4">
            <a:extLst>
              <a:ext uri="{FF2B5EF4-FFF2-40B4-BE49-F238E27FC236}">
                <a16:creationId xmlns:a16="http://schemas.microsoft.com/office/drawing/2014/main" id="{FEF35277-77B8-0068-08F4-93115964DFD7}"/>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17.7</a:t>
            </a:r>
          </a:p>
          <a:p>
            <a:r>
              <a:rPr lang="en-US" dirty="0"/>
              <a:t>HBS Men Avg. = 10.6  </a:t>
            </a:r>
          </a:p>
        </p:txBody>
      </p:sp>
    </p:spTree>
    <p:extLst>
      <p:ext uri="{BB962C8B-B14F-4D97-AF65-F5344CB8AC3E}">
        <p14:creationId xmlns:p14="http://schemas.microsoft.com/office/powerpoint/2010/main" val="1867607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76C08-0957-4804-7853-BDB6C92FACFD}"/>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A8457EF2-3A0B-1D7B-FAD4-C7EEB6EC61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4419" y="1288945"/>
            <a:ext cx="11162731" cy="4784027"/>
          </a:xfrm>
          <a:prstGeom prst="rect">
            <a:avLst/>
          </a:prstGeom>
        </p:spPr>
      </p:pic>
      <p:sp>
        <p:nvSpPr>
          <p:cNvPr id="9" name="Title 23">
            <a:extLst>
              <a:ext uri="{FF2B5EF4-FFF2-40B4-BE49-F238E27FC236}">
                <a16:creationId xmlns:a16="http://schemas.microsoft.com/office/drawing/2014/main" id="{08599E02-6AF0-3A81-3EFE-B60CEE2DEE51}"/>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EXERCISE</a:t>
            </a:r>
          </a:p>
        </p:txBody>
      </p:sp>
      <p:sp>
        <p:nvSpPr>
          <p:cNvPr id="3" name="Rectangle 2">
            <a:extLst>
              <a:ext uri="{FF2B5EF4-FFF2-40B4-BE49-F238E27FC236}">
                <a16:creationId xmlns:a16="http://schemas.microsoft.com/office/drawing/2014/main" id="{991F04BA-3661-5AA1-F983-9C8CB7374594}"/>
              </a:ext>
            </a:extLst>
          </p:cNvPr>
          <p:cNvSpPr/>
          <p:nvPr/>
        </p:nvSpPr>
        <p:spPr>
          <a:xfrm>
            <a:off x="1177059" y="538886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04B35CA-0868-8949-F4BE-98AC26FCE788}"/>
              </a:ext>
            </a:extLst>
          </p:cNvPr>
          <p:cNvSpPr/>
          <p:nvPr/>
        </p:nvSpPr>
        <p:spPr>
          <a:xfrm>
            <a:off x="3947627" y="5303483"/>
            <a:ext cx="193448" cy="1829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D622663-F12A-8E8D-0537-BB713A097725}"/>
              </a:ext>
            </a:extLst>
          </p:cNvPr>
          <p:cNvSpPr/>
          <p:nvPr/>
        </p:nvSpPr>
        <p:spPr>
          <a:xfrm flipH="1">
            <a:off x="152908" y="3007218"/>
            <a:ext cx="533606" cy="9341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B164568-B4A2-25FD-2E0A-C45A66C36A98}"/>
              </a:ext>
            </a:extLst>
          </p:cNvPr>
          <p:cNvSpPr/>
          <p:nvPr/>
        </p:nvSpPr>
        <p:spPr>
          <a:xfrm flipH="1">
            <a:off x="5271686" y="5731107"/>
            <a:ext cx="2082424" cy="71833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B589C714-B396-5C85-09FE-02855B7DA8B8}"/>
              </a:ext>
            </a:extLst>
          </p:cNvPr>
          <p:cNvCxnSpPr>
            <a:cxnSpLocks/>
          </p:cNvCxnSpPr>
          <p:nvPr/>
        </p:nvCxnSpPr>
        <p:spPr>
          <a:xfrm>
            <a:off x="1143401" y="5289530"/>
            <a:ext cx="103008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0811EA1-4FE0-680F-868C-23C35E0DDB79}"/>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00551E4-24E1-298B-E1E4-D476DBD83EFF}"/>
              </a:ext>
            </a:extLst>
          </p:cNvPr>
          <p:cNvSpPr/>
          <p:nvPr/>
        </p:nvSpPr>
        <p:spPr>
          <a:xfrm>
            <a:off x="1103415" y="1030900"/>
            <a:ext cx="200688" cy="6835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803E2C-4922-B563-640E-8D617F80461E}"/>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9BB502D-B2A7-4AC0-9F6C-0F32D92835AB}"/>
              </a:ext>
            </a:extLst>
          </p:cNvPr>
          <p:cNvSpPr txBox="1"/>
          <p:nvPr/>
        </p:nvSpPr>
        <p:spPr>
          <a:xfrm rot="16200000">
            <a:off x="-1463943" y="3303100"/>
            <a:ext cx="357275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F22D3E7-8199-97B7-B2CD-CA90A67923EE}"/>
              </a:ext>
            </a:extLst>
          </p:cNvPr>
          <p:cNvSpPr txBox="1"/>
          <p:nvPr/>
        </p:nvSpPr>
        <p:spPr>
          <a:xfrm>
            <a:off x="5044966" y="5894036"/>
            <a:ext cx="245942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Exercise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A6F6532-F020-642A-4240-AD007CB57043}"/>
              </a:ext>
            </a:extLst>
          </p:cNvPr>
          <p:cNvSpPr/>
          <p:nvPr/>
        </p:nvSpPr>
        <p:spPr>
          <a:xfrm>
            <a:off x="4264818" y="1785425"/>
            <a:ext cx="1632409" cy="3020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B4C29FB-080F-C3FD-2DF1-262F2863114C}"/>
              </a:ext>
            </a:extLst>
          </p:cNvPr>
          <p:cNvSpPr txBox="1"/>
          <p:nvPr/>
        </p:nvSpPr>
        <p:spPr>
          <a:xfrm>
            <a:off x="4182954" y="1231885"/>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5.6 </a:t>
            </a:r>
          </a:p>
        </p:txBody>
      </p:sp>
      <p:sp>
        <p:nvSpPr>
          <p:cNvPr id="7" name="Rectangle 6">
            <a:extLst>
              <a:ext uri="{FF2B5EF4-FFF2-40B4-BE49-F238E27FC236}">
                <a16:creationId xmlns:a16="http://schemas.microsoft.com/office/drawing/2014/main" id="{7AA5253E-C0C8-9610-67D9-4868486355E7}"/>
              </a:ext>
            </a:extLst>
          </p:cNvPr>
          <p:cNvSpPr/>
          <p:nvPr/>
        </p:nvSpPr>
        <p:spPr>
          <a:xfrm>
            <a:off x="3949036" y="5313721"/>
            <a:ext cx="276315" cy="219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2A8B06CF-1E51-F566-F4A2-4A86FBC83044}"/>
              </a:ext>
            </a:extLst>
          </p:cNvPr>
          <p:cNvSpPr/>
          <p:nvPr/>
        </p:nvSpPr>
        <p:spPr>
          <a:xfrm>
            <a:off x="4421981" y="1754981"/>
            <a:ext cx="290514" cy="376239"/>
          </a:xfrm>
          <a:custGeom>
            <a:avLst/>
            <a:gdLst>
              <a:gd name="connsiteX0" fmla="*/ 0 w 283369"/>
              <a:gd name="connsiteY0" fmla="*/ 0 h 373857"/>
              <a:gd name="connsiteX1" fmla="*/ 147638 w 283369"/>
              <a:gd name="connsiteY1" fmla="*/ 152400 h 373857"/>
              <a:gd name="connsiteX2" fmla="*/ 283369 w 283369"/>
              <a:gd name="connsiteY2" fmla="*/ 373857 h 373857"/>
              <a:gd name="connsiteX0" fmla="*/ 0 w 297657"/>
              <a:gd name="connsiteY0" fmla="*/ 0 h 376239"/>
              <a:gd name="connsiteX1" fmla="*/ 147638 w 297657"/>
              <a:gd name="connsiteY1" fmla="*/ 152400 h 376239"/>
              <a:gd name="connsiteX2" fmla="*/ 297657 w 297657"/>
              <a:gd name="connsiteY2" fmla="*/ 376239 h 376239"/>
              <a:gd name="connsiteX0" fmla="*/ 0 w 290514"/>
              <a:gd name="connsiteY0" fmla="*/ 0 h 376239"/>
              <a:gd name="connsiteX1" fmla="*/ 147638 w 290514"/>
              <a:gd name="connsiteY1" fmla="*/ 152400 h 376239"/>
              <a:gd name="connsiteX2" fmla="*/ 290514 w 290514"/>
              <a:gd name="connsiteY2" fmla="*/ 376239 h 376239"/>
            </a:gdLst>
            <a:ahLst/>
            <a:cxnLst>
              <a:cxn ang="0">
                <a:pos x="connsiteX0" y="connsiteY0"/>
              </a:cxn>
              <a:cxn ang="0">
                <a:pos x="connsiteX1" y="connsiteY1"/>
              </a:cxn>
              <a:cxn ang="0">
                <a:pos x="connsiteX2" y="connsiteY2"/>
              </a:cxn>
            </a:cxnLst>
            <a:rect l="l" t="t" r="r" b="b"/>
            <a:pathLst>
              <a:path w="290514" h="376239">
                <a:moveTo>
                  <a:pt x="0" y="0"/>
                </a:moveTo>
                <a:cubicBezTo>
                  <a:pt x="50205" y="45045"/>
                  <a:pt x="100410" y="90091"/>
                  <a:pt x="147638" y="152400"/>
                </a:cubicBezTo>
                <a:cubicBezTo>
                  <a:pt x="194866" y="214709"/>
                  <a:pt x="290514" y="376239"/>
                  <a:pt x="290514" y="376239"/>
                </a:cubicBezTo>
              </a:path>
            </a:pathLst>
          </a:custGeom>
          <a:noFill/>
          <a:ln w="38100">
            <a:solidFill>
              <a:srgbClr val="90E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4">
            <a:extLst>
              <a:ext uri="{FF2B5EF4-FFF2-40B4-BE49-F238E27FC236}">
                <a16:creationId xmlns:a16="http://schemas.microsoft.com/office/drawing/2014/main" id="{2C087E59-E297-D921-AF14-748F4A40519C}"/>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4.5</a:t>
            </a:r>
          </a:p>
          <a:p>
            <a:r>
              <a:rPr lang="en-US" dirty="0"/>
              <a:t>HBS Men Avg. = 5.0  </a:t>
            </a:r>
          </a:p>
        </p:txBody>
      </p:sp>
    </p:spTree>
    <p:extLst>
      <p:ext uri="{BB962C8B-B14F-4D97-AF65-F5344CB8AC3E}">
        <p14:creationId xmlns:p14="http://schemas.microsoft.com/office/powerpoint/2010/main" val="3685326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044B-CC5B-88A7-325F-FE95C6AD8242}"/>
            </a:ext>
          </a:extLst>
        </p:cNvPr>
        <p:cNvGrpSpPr/>
        <p:nvPr/>
      </p:nvGrpSpPr>
      <p:grpSpPr>
        <a:xfrm>
          <a:off x="0" y="0"/>
          <a:ext cx="0" cy="0"/>
          <a:chOff x="0" y="0"/>
          <a:chExt cx="0" cy="0"/>
        </a:xfrm>
      </p:grpSpPr>
      <p:pic>
        <p:nvPicPr>
          <p:cNvPr id="16" name="Graphic 15">
            <a:extLst>
              <a:ext uri="{FF2B5EF4-FFF2-40B4-BE49-F238E27FC236}">
                <a16:creationId xmlns:a16="http://schemas.microsoft.com/office/drawing/2014/main" id="{70E19174-403E-D332-A88A-CA6BE2C568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0927" y="1364590"/>
            <a:ext cx="10986562" cy="4708525"/>
          </a:xfrm>
          <a:prstGeom prst="rect">
            <a:avLst/>
          </a:prstGeom>
        </p:spPr>
      </p:pic>
      <p:sp>
        <p:nvSpPr>
          <p:cNvPr id="9" name="Title 23">
            <a:extLst>
              <a:ext uri="{FF2B5EF4-FFF2-40B4-BE49-F238E27FC236}">
                <a16:creationId xmlns:a16="http://schemas.microsoft.com/office/drawing/2014/main" id="{FE59C661-ABD4-91C6-C6B9-0BB9907268AE}"/>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WATCHING TV</a:t>
            </a:r>
          </a:p>
        </p:txBody>
      </p:sp>
      <p:sp>
        <p:nvSpPr>
          <p:cNvPr id="3" name="Rectangle 2">
            <a:extLst>
              <a:ext uri="{FF2B5EF4-FFF2-40B4-BE49-F238E27FC236}">
                <a16:creationId xmlns:a16="http://schemas.microsoft.com/office/drawing/2014/main" id="{1840C010-DB6A-197A-7F0E-A31D43582B97}"/>
              </a:ext>
            </a:extLst>
          </p:cNvPr>
          <p:cNvSpPr/>
          <p:nvPr/>
        </p:nvSpPr>
        <p:spPr>
          <a:xfrm>
            <a:off x="1147875" y="5369404"/>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CA0A7CB-55AB-294D-0501-9A6FA02480BC}"/>
              </a:ext>
            </a:extLst>
          </p:cNvPr>
          <p:cNvSpPr/>
          <p:nvPr/>
        </p:nvSpPr>
        <p:spPr>
          <a:xfrm>
            <a:off x="2999556" y="5305049"/>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6BB896E-2830-449D-EFD0-1A667D54A3D1}"/>
              </a:ext>
            </a:extLst>
          </p:cNvPr>
          <p:cNvSpPr/>
          <p:nvPr/>
        </p:nvSpPr>
        <p:spPr>
          <a:xfrm flipH="1">
            <a:off x="-1" y="2890345"/>
            <a:ext cx="498557" cy="12049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C05ADCE-2B24-C378-1675-120FBAD8C5E5}"/>
              </a:ext>
            </a:extLst>
          </p:cNvPr>
          <p:cNvSpPr/>
          <p:nvPr/>
        </p:nvSpPr>
        <p:spPr>
          <a:xfrm flipH="1">
            <a:off x="5019472" y="5759677"/>
            <a:ext cx="2334638" cy="50413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E4BCB7C-6085-6710-CAAF-34C17EF03798}"/>
              </a:ext>
            </a:extLst>
          </p:cNvPr>
          <p:cNvSpPr txBox="1"/>
          <p:nvPr/>
        </p:nvSpPr>
        <p:spPr>
          <a:xfrm>
            <a:off x="4912468" y="5890772"/>
            <a:ext cx="271401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Watching TV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D02AEA11-AFD5-2084-875F-BBF66D622272}"/>
              </a:ext>
            </a:extLst>
          </p:cNvPr>
          <p:cNvCxnSpPr>
            <a:cxnSpLocks/>
          </p:cNvCxnSpPr>
          <p:nvPr/>
        </p:nvCxnSpPr>
        <p:spPr>
          <a:xfrm>
            <a:off x="1143401" y="5289530"/>
            <a:ext cx="1007113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C83924-9051-D687-73B7-A40D50002A26}"/>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432C2D7F-DCFC-599B-62C9-F5396CB9EA4F}"/>
              </a:ext>
            </a:extLst>
          </p:cNvPr>
          <p:cNvSpPr/>
          <p:nvPr/>
        </p:nvSpPr>
        <p:spPr>
          <a:xfrm>
            <a:off x="1104489" y="1016040"/>
            <a:ext cx="245784" cy="75577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176E35-726A-70F5-BF8C-511013C81723}"/>
              </a:ext>
            </a:extLst>
          </p:cNvPr>
          <p:cNvSpPr/>
          <p:nvPr/>
        </p:nvSpPr>
        <p:spPr>
          <a:xfrm>
            <a:off x="1101700" y="531579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F9C6983-467F-610B-7C25-7BB81124CD75}"/>
              </a:ext>
            </a:extLst>
          </p:cNvPr>
          <p:cNvSpPr txBox="1"/>
          <p:nvPr/>
        </p:nvSpPr>
        <p:spPr>
          <a:xfrm rot="16200000">
            <a:off x="-1438851" y="3328192"/>
            <a:ext cx="352256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684AA34F-E838-82DE-0F79-48EDBA11EA9C}"/>
              </a:ext>
            </a:extLst>
          </p:cNvPr>
          <p:cNvSpPr/>
          <p:nvPr/>
        </p:nvSpPr>
        <p:spPr>
          <a:xfrm>
            <a:off x="3433849" y="1309924"/>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4FBD706-718A-9A43-38B8-E4A53596F35C}"/>
              </a:ext>
            </a:extLst>
          </p:cNvPr>
          <p:cNvSpPr txBox="1"/>
          <p:nvPr/>
        </p:nvSpPr>
        <p:spPr>
          <a:xfrm>
            <a:off x="3365753" y="1366854"/>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4.7 </a:t>
            </a:r>
          </a:p>
        </p:txBody>
      </p:sp>
      <p:sp>
        <p:nvSpPr>
          <p:cNvPr id="15" name="Rectangle 14">
            <a:extLst>
              <a:ext uri="{FF2B5EF4-FFF2-40B4-BE49-F238E27FC236}">
                <a16:creationId xmlns:a16="http://schemas.microsoft.com/office/drawing/2014/main" id="{379E78D6-E2C0-2D4C-B801-C57B42004F59}"/>
              </a:ext>
            </a:extLst>
          </p:cNvPr>
          <p:cNvSpPr/>
          <p:nvPr/>
        </p:nvSpPr>
        <p:spPr>
          <a:xfrm>
            <a:off x="3180549" y="5313721"/>
            <a:ext cx="276315" cy="177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4">
            <a:extLst>
              <a:ext uri="{FF2B5EF4-FFF2-40B4-BE49-F238E27FC236}">
                <a16:creationId xmlns:a16="http://schemas.microsoft.com/office/drawing/2014/main" id="{0E693CC3-D5B2-B321-4DA5-79067F9A89EC}"/>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4.8</a:t>
            </a:r>
          </a:p>
          <a:p>
            <a:r>
              <a:rPr lang="en-US" dirty="0"/>
              <a:t>HBS Men Avg. = 5.3  </a:t>
            </a:r>
          </a:p>
        </p:txBody>
      </p:sp>
    </p:spTree>
    <p:extLst>
      <p:ext uri="{BB962C8B-B14F-4D97-AF65-F5344CB8AC3E}">
        <p14:creationId xmlns:p14="http://schemas.microsoft.com/office/powerpoint/2010/main" val="318415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C0E7-3914-4F47-8A84-26672274D265}"/>
            </a:ext>
          </a:extLst>
        </p:cNvPr>
        <p:cNvGrpSpPr/>
        <p:nvPr/>
      </p:nvGrpSpPr>
      <p:grpSpPr>
        <a:xfrm>
          <a:off x="0" y="0"/>
          <a:ext cx="0" cy="0"/>
          <a:chOff x="0" y="0"/>
          <a:chExt cx="0" cy="0"/>
        </a:xfrm>
      </p:grpSpPr>
      <p:pic>
        <p:nvPicPr>
          <p:cNvPr id="18" name="Graphic 17">
            <a:extLst>
              <a:ext uri="{FF2B5EF4-FFF2-40B4-BE49-F238E27FC236}">
                <a16:creationId xmlns:a16="http://schemas.microsoft.com/office/drawing/2014/main" id="{B15AD72A-D80D-C296-0415-B89B738DC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4898" y="1310173"/>
            <a:ext cx="11112432" cy="4762470"/>
          </a:xfrm>
          <a:prstGeom prst="rect">
            <a:avLst/>
          </a:prstGeom>
        </p:spPr>
      </p:pic>
      <p:sp>
        <p:nvSpPr>
          <p:cNvPr id="5" name="Title 23">
            <a:extLst>
              <a:ext uri="{FF2B5EF4-FFF2-40B4-BE49-F238E27FC236}">
                <a16:creationId xmlns:a16="http://schemas.microsoft.com/office/drawing/2014/main" id="{7F7668A1-B07D-F99D-2445-A4940CC34EBB}"/>
              </a:ext>
            </a:extLst>
          </p:cNvPr>
          <p:cNvSpPr txBox="1">
            <a:spLocks/>
          </p:cNvSpPr>
          <p:nvPr/>
        </p:nvSpPr>
        <p:spPr>
          <a:xfrm>
            <a:off x="390526" y="281704"/>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LIFE SATISFACTION</a:t>
            </a:r>
          </a:p>
        </p:txBody>
      </p:sp>
      <p:sp>
        <p:nvSpPr>
          <p:cNvPr id="4" name="Rectangle 3">
            <a:extLst>
              <a:ext uri="{FF2B5EF4-FFF2-40B4-BE49-F238E27FC236}">
                <a16:creationId xmlns:a16="http://schemas.microsoft.com/office/drawing/2014/main" id="{2238CCBA-5DF0-7370-D656-78B55E46A48E}"/>
              </a:ext>
            </a:extLst>
          </p:cNvPr>
          <p:cNvSpPr/>
          <p:nvPr/>
        </p:nvSpPr>
        <p:spPr>
          <a:xfrm flipH="1">
            <a:off x="1068470" y="5270996"/>
            <a:ext cx="152400"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84FEEC4-AE66-3F04-04E3-E326EFBD5617}"/>
              </a:ext>
            </a:extLst>
          </p:cNvPr>
          <p:cNvSpPr/>
          <p:nvPr/>
        </p:nvSpPr>
        <p:spPr>
          <a:xfrm flipH="1">
            <a:off x="8720633" y="5270996"/>
            <a:ext cx="152400"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DF25FF4-7FDA-9FD7-C48F-BA72EE178F8D}"/>
              </a:ext>
            </a:extLst>
          </p:cNvPr>
          <p:cNvSpPr/>
          <p:nvPr/>
        </p:nvSpPr>
        <p:spPr>
          <a:xfrm flipH="1">
            <a:off x="302972" y="2950132"/>
            <a:ext cx="474768"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4634556-B13A-0C1A-BA95-CAEA34249370}"/>
              </a:ext>
            </a:extLst>
          </p:cNvPr>
          <p:cNvSpPr/>
          <p:nvPr/>
        </p:nvSpPr>
        <p:spPr>
          <a:xfrm flipH="1">
            <a:off x="5373799" y="5734878"/>
            <a:ext cx="2249511" cy="3061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A3CC153-17F2-83B7-5B4B-4B1520D107E5}"/>
              </a:ext>
            </a:extLst>
          </p:cNvPr>
          <p:cNvSpPr txBox="1"/>
          <p:nvPr/>
        </p:nvSpPr>
        <p:spPr>
          <a:xfrm rot="16200000">
            <a:off x="-1351752" y="3435171"/>
            <a:ext cx="3348368"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3" name="Straight Connector 12">
            <a:extLst>
              <a:ext uri="{FF2B5EF4-FFF2-40B4-BE49-F238E27FC236}">
                <a16:creationId xmlns:a16="http://schemas.microsoft.com/office/drawing/2014/main" id="{DC0A70E9-236B-2ACC-A310-FA240BD752B3}"/>
              </a:ext>
            </a:extLst>
          </p:cNvPr>
          <p:cNvCxnSpPr>
            <a:cxnSpLocks/>
          </p:cNvCxnSpPr>
          <p:nvPr/>
        </p:nvCxnSpPr>
        <p:spPr>
          <a:xfrm>
            <a:off x="1143401" y="5289530"/>
            <a:ext cx="1045162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DF72475-92D1-3873-FC5F-E6A21F5EF6DF}"/>
              </a:ext>
            </a:extLst>
          </p:cNvPr>
          <p:cNvCxnSpPr>
            <a:cxnSpLocks/>
          </p:cNvCxnSpPr>
          <p:nvPr/>
        </p:nvCxnSpPr>
        <p:spPr>
          <a:xfrm flipV="1">
            <a:off x="1143401" y="1900238"/>
            <a:ext cx="0" cy="340917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ED0F21A-63BB-EF1A-3A33-3FA783E7FB5C}"/>
              </a:ext>
            </a:extLst>
          </p:cNvPr>
          <p:cNvSpPr/>
          <p:nvPr/>
        </p:nvSpPr>
        <p:spPr>
          <a:xfrm>
            <a:off x="1120300" y="1005275"/>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9AA0284-9C2B-89A6-D55B-3BE8FE9F248C}"/>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EF91D03-98AE-71BE-046E-C32B6FEFD797}"/>
              </a:ext>
            </a:extLst>
          </p:cNvPr>
          <p:cNvSpPr txBox="1"/>
          <p:nvPr/>
        </p:nvSpPr>
        <p:spPr>
          <a:xfrm>
            <a:off x="4918841" y="5894036"/>
            <a:ext cx="283779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Life Satisfaction</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0D8DAEAA-8C88-62F7-C365-6BF782C57DEE}"/>
              </a:ext>
            </a:extLst>
          </p:cNvPr>
          <p:cNvSpPr/>
          <p:nvPr/>
        </p:nvSpPr>
        <p:spPr>
          <a:xfrm>
            <a:off x="9046552" y="1361886"/>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CF7585B-EAB0-BA6D-D724-6256C51EF18A}"/>
              </a:ext>
            </a:extLst>
          </p:cNvPr>
          <p:cNvSpPr txBox="1"/>
          <p:nvPr/>
        </p:nvSpPr>
        <p:spPr>
          <a:xfrm>
            <a:off x="7490990" y="1567391"/>
            <a:ext cx="248818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7.7 </a:t>
            </a:r>
          </a:p>
        </p:txBody>
      </p:sp>
      <p:sp>
        <p:nvSpPr>
          <p:cNvPr id="8" name="Rectangle 7">
            <a:extLst>
              <a:ext uri="{FF2B5EF4-FFF2-40B4-BE49-F238E27FC236}">
                <a16:creationId xmlns:a16="http://schemas.microsoft.com/office/drawing/2014/main" id="{51EB27CB-180A-20E3-AC01-668FA2E57F56}"/>
              </a:ext>
            </a:extLst>
          </p:cNvPr>
          <p:cNvSpPr/>
          <p:nvPr/>
        </p:nvSpPr>
        <p:spPr>
          <a:xfrm>
            <a:off x="8773184" y="5306928"/>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7">
            <a:extLst>
              <a:ext uri="{FF2B5EF4-FFF2-40B4-BE49-F238E27FC236}">
                <a16:creationId xmlns:a16="http://schemas.microsoft.com/office/drawing/2014/main" id="{94F5701F-CFF0-5BFF-99A2-FE07AC884C9D}"/>
              </a:ext>
            </a:extLst>
          </p:cNvPr>
          <p:cNvSpPr txBox="1"/>
          <p:nvPr/>
        </p:nvSpPr>
        <p:spPr>
          <a:xfrm>
            <a:off x="9096823" y="998676"/>
            <a:ext cx="2976929" cy="707886"/>
          </a:xfrm>
          <a:prstGeom prst="rect">
            <a:avLst/>
          </a:prstGeom>
          <a:solidFill>
            <a:schemeClr val="accent5"/>
          </a:solidFill>
        </p:spPr>
        <p:txBody>
          <a:bodyPr wrap="square" rtlCol="0">
            <a:spAutoFit/>
          </a:bodyPr>
          <a:lstStyle>
            <a:defPPr>
              <a:defRPr lang="en-US"/>
            </a:defPPr>
            <a:lvl1pPr marL="0" algn="l" defTabSz="914400" rtl="0" eaLnBrk="1" latinLnBrk="0" hangingPunct="1">
              <a:defRPr sz="2000" kern="1200">
                <a:solidFill>
                  <a:schemeClr val="accent6"/>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1" dirty="0">
                <a:solidFill>
                  <a:schemeClr val="accent4">
                    <a:lumMod val="50000"/>
                  </a:schemeClr>
                </a:solidFill>
              </a:rPr>
              <a:t>HBS Women Avg. = 7.5</a:t>
            </a:r>
          </a:p>
          <a:p>
            <a:pPr algn="r"/>
            <a:r>
              <a:rPr lang="en-US" b="1" dirty="0">
                <a:solidFill>
                  <a:schemeClr val="accent4">
                    <a:lumMod val="50000"/>
                  </a:schemeClr>
                </a:solidFill>
              </a:rPr>
              <a:t>HBS Men Avg. = 7.8  </a:t>
            </a:r>
          </a:p>
        </p:txBody>
      </p:sp>
    </p:spTree>
    <p:extLst>
      <p:ext uri="{BB962C8B-B14F-4D97-AF65-F5344CB8AC3E}">
        <p14:creationId xmlns:p14="http://schemas.microsoft.com/office/powerpoint/2010/main" val="36497023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D9BCB-6C97-A6AD-A09D-F473120B7D15}"/>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43929301-5425-6A43-E316-284E157226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076" y="1420068"/>
            <a:ext cx="10818856" cy="4636652"/>
          </a:xfrm>
          <a:prstGeom prst="rect">
            <a:avLst/>
          </a:prstGeom>
        </p:spPr>
      </p:pic>
      <p:sp>
        <p:nvSpPr>
          <p:cNvPr id="9" name="Title 23">
            <a:extLst>
              <a:ext uri="{FF2B5EF4-FFF2-40B4-BE49-F238E27FC236}">
                <a16:creationId xmlns:a16="http://schemas.microsoft.com/office/drawing/2014/main" id="{5CF8AA44-D56E-A0D3-3947-70AD4B8700C3}"/>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SOCIAL MEDIA</a:t>
            </a:r>
          </a:p>
        </p:txBody>
      </p:sp>
      <p:sp>
        <p:nvSpPr>
          <p:cNvPr id="3" name="Rectangle 2">
            <a:extLst>
              <a:ext uri="{FF2B5EF4-FFF2-40B4-BE49-F238E27FC236}">
                <a16:creationId xmlns:a16="http://schemas.microsoft.com/office/drawing/2014/main" id="{BEB8F25B-4EB5-5299-E2C3-C7E0D1B838AA}"/>
              </a:ext>
            </a:extLst>
          </p:cNvPr>
          <p:cNvSpPr/>
          <p:nvPr/>
        </p:nvSpPr>
        <p:spPr>
          <a:xfrm>
            <a:off x="1326900" y="5294234"/>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EB99F8C-FE25-BEAD-C2F1-47037445BB6F}"/>
              </a:ext>
            </a:extLst>
          </p:cNvPr>
          <p:cNvSpPr/>
          <p:nvPr/>
        </p:nvSpPr>
        <p:spPr>
          <a:xfrm>
            <a:off x="2970451" y="5312416"/>
            <a:ext cx="303936" cy="25917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6C65CC4-3968-33E9-570C-F57ECEC7C7FA}"/>
              </a:ext>
            </a:extLst>
          </p:cNvPr>
          <p:cNvSpPr/>
          <p:nvPr/>
        </p:nvSpPr>
        <p:spPr>
          <a:xfrm flipH="1">
            <a:off x="152908" y="3005847"/>
            <a:ext cx="498733" cy="10894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1860EB5-A0F4-B00C-F97C-E94B261410A4}"/>
              </a:ext>
            </a:extLst>
          </p:cNvPr>
          <p:cNvSpPr/>
          <p:nvPr/>
        </p:nvSpPr>
        <p:spPr>
          <a:xfrm flipH="1">
            <a:off x="4896814" y="5754323"/>
            <a:ext cx="2587558"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7E02928-82EA-7116-6F31-850398A2463A}"/>
              </a:ext>
            </a:extLst>
          </p:cNvPr>
          <p:cNvSpPr txBox="1"/>
          <p:nvPr/>
        </p:nvSpPr>
        <p:spPr>
          <a:xfrm>
            <a:off x="4645572" y="5890772"/>
            <a:ext cx="309004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Social Media Hours</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093754A1-8F30-8321-B6FC-CAD30C47A8EA}"/>
              </a:ext>
            </a:extLst>
          </p:cNvPr>
          <p:cNvCxnSpPr>
            <a:cxnSpLocks/>
          </p:cNvCxnSpPr>
          <p:nvPr/>
        </p:nvCxnSpPr>
        <p:spPr>
          <a:xfrm>
            <a:off x="1143401" y="5289530"/>
            <a:ext cx="983933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E7CF0D8-8915-ACBE-A324-53F3674C72B9}"/>
              </a:ext>
            </a:extLst>
          </p:cNvPr>
          <p:cNvCxnSpPr>
            <a:cxnSpLocks/>
          </p:cNvCxnSpPr>
          <p:nvPr/>
        </p:nvCxnSpPr>
        <p:spPr>
          <a:xfrm flipV="1">
            <a:off x="1143401" y="1420068"/>
            <a:ext cx="0" cy="388934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127737D-4E93-E43F-9C6E-0BB1BB9286FF}"/>
              </a:ext>
            </a:extLst>
          </p:cNvPr>
          <p:cNvSpPr/>
          <p:nvPr/>
        </p:nvSpPr>
        <p:spPr>
          <a:xfrm>
            <a:off x="1101700" y="5315799"/>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AC8544B-9908-AC9B-5BC0-CE288DB747D8}"/>
              </a:ext>
            </a:extLst>
          </p:cNvPr>
          <p:cNvSpPr txBox="1"/>
          <p:nvPr/>
        </p:nvSpPr>
        <p:spPr>
          <a:xfrm rot="16200000">
            <a:off x="-1176093" y="3590950"/>
            <a:ext cx="299704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2618436-AA50-40BD-49E2-6ED23B3675C1}"/>
              </a:ext>
            </a:extLst>
          </p:cNvPr>
          <p:cNvSpPr/>
          <p:nvPr/>
        </p:nvSpPr>
        <p:spPr>
          <a:xfrm>
            <a:off x="3463939" y="1866005"/>
            <a:ext cx="1756152" cy="27407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C7574E3-5901-54AD-8ACA-EA08DC5E530F}"/>
              </a:ext>
            </a:extLst>
          </p:cNvPr>
          <p:cNvSpPr txBox="1"/>
          <p:nvPr/>
        </p:nvSpPr>
        <p:spPr>
          <a:xfrm>
            <a:off x="3435005" y="1096019"/>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4.1 </a:t>
            </a:r>
          </a:p>
        </p:txBody>
      </p:sp>
      <p:sp>
        <p:nvSpPr>
          <p:cNvPr id="2" name="Rectangle 1">
            <a:extLst>
              <a:ext uri="{FF2B5EF4-FFF2-40B4-BE49-F238E27FC236}">
                <a16:creationId xmlns:a16="http://schemas.microsoft.com/office/drawing/2014/main" id="{CEFEBD6E-A430-7135-B705-A7D72516E345}"/>
              </a:ext>
            </a:extLst>
          </p:cNvPr>
          <p:cNvSpPr/>
          <p:nvPr/>
        </p:nvSpPr>
        <p:spPr>
          <a:xfrm>
            <a:off x="1133950" y="1016040"/>
            <a:ext cx="202398" cy="48202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FC8A6067-3B52-293F-076E-F2722D164967}"/>
              </a:ext>
            </a:extLst>
          </p:cNvPr>
          <p:cNvSpPr/>
          <p:nvPr/>
        </p:nvSpPr>
        <p:spPr>
          <a:xfrm>
            <a:off x="3817789" y="1810239"/>
            <a:ext cx="310691" cy="366226"/>
          </a:xfrm>
          <a:custGeom>
            <a:avLst/>
            <a:gdLst>
              <a:gd name="connsiteX0" fmla="*/ 0 w 283369"/>
              <a:gd name="connsiteY0" fmla="*/ 0 h 373857"/>
              <a:gd name="connsiteX1" fmla="*/ 147638 w 283369"/>
              <a:gd name="connsiteY1" fmla="*/ 152400 h 373857"/>
              <a:gd name="connsiteX2" fmla="*/ 283369 w 283369"/>
              <a:gd name="connsiteY2" fmla="*/ 373857 h 373857"/>
              <a:gd name="connsiteX0" fmla="*/ 0 w 297657"/>
              <a:gd name="connsiteY0" fmla="*/ 0 h 376239"/>
              <a:gd name="connsiteX1" fmla="*/ 147638 w 297657"/>
              <a:gd name="connsiteY1" fmla="*/ 152400 h 376239"/>
              <a:gd name="connsiteX2" fmla="*/ 297657 w 297657"/>
              <a:gd name="connsiteY2" fmla="*/ 376239 h 376239"/>
              <a:gd name="connsiteX0" fmla="*/ 0 w 290514"/>
              <a:gd name="connsiteY0" fmla="*/ 0 h 376239"/>
              <a:gd name="connsiteX1" fmla="*/ 147638 w 290514"/>
              <a:gd name="connsiteY1" fmla="*/ 152400 h 376239"/>
              <a:gd name="connsiteX2" fmla="*/ 290514 w 290514"/>
              <a:gd name="connsiteY2" fmla="*/ 376239 h 376239"/>
              <a:gd name="connsiteX0" fmla="*/ 0 w 310538"/>
              <a:gd name="connsiteY0" fmla="*/ 0 h 372902"/>
              <a:gd name="connsiteX1" fmla="*/ 147638 w 310538"/>
              <a:gd name="connsiteY1" fmla="*/ 152400 h 372902"/>
              <a:gd name="connsiteX2" fmla="*/ 310538 w 310538"/>
              <a:gd name="connsiteY2" fmla="*/ 372902 h 372902"/>
              <a:gd name="connsiteX0" fmla="*/ 0 w 300527"/>
              <a:gd name="connsiteY0" fmla="*/ 0 h 366227"/>
              <a:gd name="connsiteX1" fmla="*/ 147638 w 300527"/>
              <a:gd name="connsiteY1" fmla="*/ 152400 h 366227"/>
              <a:gd name="connsiteX2" fmla="*/ 300527 w 300527"/>
              <a:gd name="connsiteY2" fmla="*/ 366227 h 366227"/>
            </a:gdLst>
            <a:ahLst/>
            <a:cxnLst>
              <a:cxn ang="0">
                <a:pos x="connsiteX0" y="connsiteY0"/>
              </a:cxn>
              <a:cxn ang="0">
                <a:pos x="connsiteX1" y="connsiteY1"/>
              </a:cxn>
              <a:cxn ang="0">
                <a:pos x="connsiteX2" y="connsiteY2"/>
              </a:cxn>
            </a:cxnLst>
            <a:rect l="l" t="t" r="r" b="b"/>
            <a:pathLst>
              <a:path w="300527" h="366227">
                <a:moveTo>
                  <a:pt x="0" y="0"/>
                </a:moveTo>
                <a:cubicBezTo>
                  <a:pt x="50205" y="45045"/>
                  <a:pt x="100410" y="90091"/>
                  <a:pt x="147638" y="152400"/>
                </a:cubicBezTo>
                <a:cubicBezTo>
                  <a:pt x="194866" y="214709"/>
                  <a:pt x="300527" y="366227"/>
                  <a:pt x="300527" y="366227"/>
                </a:cubicBezTo>
              </a:path>
            </a:pathLst>
          </a:custGeom>
          <a:noFill/>
          <a:ln w="38100">
            <a:solidFill>
              <a:srgbClr val="90E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F809E35-6ED4-BB1E-7BC3-DD96B931F34F}"/>
              </a:ext>
            </a:extLst>
          </p:cNvPr>
          <p:cNvSpPr/>
          <p:nvPr/>
        </p:nvSpPr>
        <p:spPr>
          <a:xfrm>
            <a:off x="3180549" y="5313721"/>
            <a:ext cx="276315" cy="1774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4">
            <a:extLst>
              <a:ext uri="{FF2B5EF4-FFF2-40B4-BE49-F238E27FC236}">
                <a16:creationId xmlns:a16="http://schemas.microsoft.com/office/drawing/2014/main" id="{74C6388D-86D1-78C1-30D1-1B721E563996}"/>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4.3</a:t>
            </a:r>
          </a:p>
          <a:p>
            <a:r>
              <a:rPr lang="en-US" dirty="0"/>
              <a:t>HBS Men Avg. = 3.9  </a:t>
            </a:r>
          </a:p>
        </p:txBody>
      </p:sp>
    </p:spTree>
    <p:extLst>
      <p:ext uri="{BB962C8B-B14F-4D97-AF65-F5344CB8AC3E}">
        <p14:creationId xmlns:p14="http://schemas.microsoft.com/office/powerpoint/2010/main" val="33634720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2DB35-C755-601D-C41E-07D8254F3F1E}"/>
            </a:ext>
          </a:extLst>
        </p:cNvPr>
        <p:cNvGrpSpPr/>
        <p:nvPr/>
      </p:nvGrpSpPr>
      <p:grpSpPr>
        <a:xfrm>
          <a:off x="0" y="0"/>
          <a:ext cx="0" cy="0"/>
          <a:chOff x="0" y="0"/>
          <a:chExt cx="0" cy="0"/>
        </a:xfrm>
      </p:grpSpPr>
      <p:pic>
        <p:nvPicPr>
          <p:cNvPr id="17" name="Graphic 16">
            <a:extLst>
              <a:ext uri="{FF2B5EF4-FFF2-40B4-BE49-F238E27FC236}">
                <a16:creationId xmlns:a16="http://schemas.microsoft.com/office/drawing/2014/main" id="{3E5793E2-F3CF-BB35-1761-C3CF455CA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418" y="1294799"/>
            <a:ext cx="11146041" cy="4776874"/>
          </a:xfrm>
          <a:prstGeom prst="rect">
            <a:avLst/>
          </a:prstGeom>
        </p:spPr>
      </p:pic>
      <p:sp>
        <p:nvSpPr>
          <p:cNvPr id="9" name="Title 23">
            <a:extLst>
              <a:ext uri="{FF2B5EF4-FFF2-40B4-BE49-F238E27FC236}">
                <a16:creationId xmlns:a16="http://schemas.microsoft.com/office/drawing/2014/main" id="{3BEB01A3-97B5-5EDE-892D-E3309E08AA28}"/>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CATCHING UP</a:t>
            </a:r>
          </a:p>
        </p:txBody>
      </p:sp>
      <p:sp>
        <p:nvSpPr>
          <p:cNvPr id="3" name="Rectangle 2">
            <a:extLst>
              <a:ext uri="{FF2B5EF4-FFF2-40B4-BE49-F238E27FC236}">
                <a16:creationId xmlns:a16="http://schemas.microsoft.com/office/drawing/2014/main" id="{3B7126B7-8C0C-8D1A-486D-35578843741C}"/>
              </a:ext>
            </a:extLst>
          </p:cNvPr>
          <p:cNvSpPr/>
          <p:nvPr/>
        </p:nvSpPr>
        <p:spPr>
          <a:xfrm>
            <a:off x="1142074" y="5265050"/>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2D48D6C-58CC-1079-35D3-F9459B724F54}"/>
              </a:ext>
            </a:extLst>
          </p:cNvPr>
          <p:cNvSpPr/>
          <p:nvPr/>
        </p:nvSpPr>
        <p:spPr>
          <a:xfrm>
            <a:off x="3229524" y="5271040"/>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9C30609-A7EB-4512-0D62-17729D92E37C}"/>
              </a:ext>
            </a:extLst>
          </p:cNvPr>
          <p:cNvSpPr/>
          <p:nvPr/>
        </p:nvSpPr>
        <p:spPr>
          <a:xfrm flipH="1">
            <a:off x="89848" y="2830749"/>
            <a:ext cx="526646" cy="1264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7C5B76D-3346-27D1-1451-FC5D7334D89C}"/>
              </a:ext>
            </a:extLst>
          </p:cNvPr>
          <p:cNvSpPr/>
          <p:nvPr/>
        </p:nvSpPr>
        <p:spPr>
          <a:xfrm flipH="1">
            <a:off x="4883184" y="5756646"/>
            <a:ext cx="2587558"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2F201D1-9261-FE58-D162-DF51BD67A1BE}"/>
              </a:ext>
            </a:extLst>
          </p:cNvPr>
          <p:cNvCxnSpPr>
            <a:cxnSpLocks/>
          </p:cNvCxnSpPr>
          <p:nvPr/>
        </p:nvCxnSpPr>
        <p:spPr>
          <a:xfrm>
            <a:off x="1143401" y="5289530"/>
            <a:ext cx="1030088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FA0D0F-2D0F-197A-981C-7F5051B7166B}"/>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6777D46-B3B6-ED3C-5C3C-117AB013E190}"/>
              </a:ext>
            </a:extLst>
          </p:cNvPr>
          <p:cNvSpPr/>
          <p:nvPr/>
        </p:nvSpPr>
        <p:spPr>
          <a:xfrm>
            <a:off x="1113924" y="1149958"/>
            <a:ext cx="230551" cy="862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8EAD5EB-BBCA-36D7-EE1E-263A69899853}"/>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84C080C-33EC-7BC2-DCE0-7FDB29EEBBFF}"/>
              </a:ext>
            </a:extLst>
          </p:cNvPr>
          <p:cNvSpPr txBox="1"/>
          <p:nvPr/>
        </p:nvSpPr>
        <p:spPr>
          <a:xfrm>
            <a:off x="4790369" y="5894036"/>
            <a:ext cx="299779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Catching Up Hours</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9A4A8341-F311-F786-972B-8F64941A4040}"/>
              </a:ext>
            </a:extLst>
          </p:cNvPr>
          <p:cNvSpPr txBox="1"/>
          <p:nvPr/>
        </p:nvSpPr>
        <p:spPr>
          <a:xfrm rot="16200000">
            <a:off x="-1294724" y="3488861"/>
            <a:ext cx="323431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1FD69C8-A5BB-80D5-941F-7A5A6E858541}"/>
              </a:ext>
            </a:extLst>
          </p:cNvPr>
          <p:cNvSpPr/>
          <p:nvPr/>
        </p:nvSpPr>
        <p:spPr>
          <a:xfrm>
            <a:off x="3533460" y="1359825"/>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F79EBE09-DCA4-7A40-3339-A6718BC16648}"/>
              </a:ext>
            </a:extLst>
          </p:cNvPr>
          <p:cNvSpPr txBox="1"/>
          <p:nvPr/>
        </p:nvSpPr>
        <p:spPr>
          <a:xfrm>
            <a:off x="3467651" y="1608185"/>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3.9 </a:t>
            </a:r>
          </a:p>
        </p:txBody>
      </p:sp>
      <p:sp>
        <p:nvSpPr>
          <p:cNvPr id="18" name="TextBox 14">
            <a:extLst>
              <a:ext uri="{FF2B5EF4-FFF2-40B4-BE49-F238E27FC236}">
                <a16:creationId xmlns:a16="http://schemas.microsoft.com/office/drawing/2014/main" id="{A14D58F9-54A3-F482-B12B-369300AD88BE}"/>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3.4</a:t>
            </a:r>
          </a:p>
          <a:p>
            <a:r>
              <a:rPr lang="en-US" dirty="0"/>
              <a:t>HBS Men Avg. = 3.0  </a:t>
            </a:r>
          </a:p>
        </p:txBody>
      </p:sp>
    </p:spTree>
    <p:extLst>
      <p:ext uri="{BB962C8B-B14F-4D97-AF65-F5344CB8AC3E}">
        <p14:creationId xmlns:p14="http://schemas.microsoft.com/office/powerpoint/2010/main" val="458284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5D9A7-44C8-4B0E-BDC6-40CF892A57F0}"/>
            </a:ext>
          </a:extLst>
        </p:cNvPr>
        <p:cNvGrpSpPr/>
        <p:nvPr/>
      </p:nvGrpSpPr>
      <p:grpSpPr>
        <a:xfrm>
          <a:off x="0" y="0"/>
          <a:ext cx="0" cy="0"/>
          <a:chOff x="0" y="0"/>
          <a:chExt cx="0" cy="0"/>
        </a:xfrm>
      </p:grpSpPr>
      <p:pic>
        <p:nvPicPr>
          <p:cNvPr id="12" name="Graphic 11">
            <a:extLst>
              <a:ext uri="{FF2B5EF4-FFF2-40B4-BE49-F238E27FC236}">
                <a16:creationId xmlns:a16="http://schemas.microsoft.com/office/drawing/2014/main" id="{E75FCBFE-14D2-2958-6128-791A7F3C6A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7740" y="1206774"/>
            <a:ext cx="11410085" cy="4890035"/>
          </a:xfrm>
          <a:prstGeom prst="rect">
            <a:avLst/>
          </a:prstGeom>
        </p:spPr>
      </p:pic>
      <p:sp>
        <p:nvSpPr>
          <p:cNvPr id="9" name="Title 23">
            <a:extLst>
              <a:ext uri="{FF2B5EF4-FFF2-40B4-BE49-F238E27FC236}">
                <a16:creationId xmlns:a16="http://schemas.microsoft.com/office/drawing/2014/main" id="{9D9499B5-0E80-D4DB-94BF-92833FF7D795}"/>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DISTRIBUTION OF HOURS – PARTYING &amp; HOSTING</a:t>
            </a:r>
          </a:p>
        </p:txBody>
      </p:sp>
      <p:sp>
        <p:nvSpPr>
          <p:cNvPr id="3" name="Rectangle 2">
            <a:extLst>
              <a:ext uri="{FF2B5EF4-FFF2-40B4-BE49-F238E27FC236}">
                <a16:creationId xmlns:a16="http://schemas.microsoft.com/office/drawing/2014/main" id="{7B626E86-2106-F26D-340B-1A3A1466A42B}"/>
              </a:ext>
            </a:extLst>
          </p:cNvPr>
          <p:cNvSpPr/>
          <p:nvPr/>
        </p:nvSpPr>
        <p:spPr>
          <a:xfrm>
            <a:off x="1200441" y="542069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5564B8A-BBA1-DFBF-74B9-6B81FB44DA17}"/>
              </a:ext>
            </a:extLst>
          </p:cNvPr>
          <p:cNvSpPr/>
          <p:nvPr/>
        </p:nvSpPr>
        <p:spPr>
          <a:xfrm>
            <a:off x="3177886" y="5308246"/>
            <a:ext cx="303936" cy="26420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37968BA-3623-7E67-1F0E-5BB1C960F5AC}"/>
              </a:ext>
            </a:extLst>
          </p:cNvPr>
          <p:cNvSpPr/>
          <p:nvPr/>
        </p:nvSpPr>
        <p:spPr>
          <a:xfrm flipH="1">
            <a:off x="78767" y="2830749"/>
            <a:ext cx="526646" cy="1264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68F4D1D-ADEA-002A-8213-3FC7206F8DDD}"/>
              </a:ext>
            </a:extLst>
          </p:cNvPr>
          <p:cNvSpPr/>
          <p:nvPr/>
        </p:nvSpPr>
        <p:spPr>
          <a:xfrm flipH="1">
            <a:off x="4987940" y="5794858"/>
            <a:ext cx="2976665" cy="60046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5698B6C2-8FAC-313D-5C46-CA408A004271}"/>
              </a:ext>
            </a:extLst>
          </p:cNvPr>
          <p:cNvCxnSpPr>
            <a:cxnSpLocks/>
          </p:cNvCxnSpPr>
          <p:nvPr/>
        </p:nvCxnSpPr>
        <p:spPr>
          <a:xfrm>
            <a:off x="1143401" y="5289530"/>
            <a:ext cx="1058430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2196F81-6C17-AD0D-157F-CE0FA211BD04}"/>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3B8C7B-4DBD-1D21-6DD8-0AB1F6E66711}"/>
              </a:ext>
            </a:extLst>
          </p:cNvPr>
          <p:cNvSpPr/>
          <p:nvPr/>
        </p:nvSpPr>
        <p:spPr>
          <a:xfrm>
            <a:off x="1101700" y="1051223"/>
            <a:ext cx="230551" cy="862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4D927CD-B020-0509-632A-AB88B509DAE2}"/>
              </a:ext>
            </a:extLst>
          </p:cNvPr>
          <p:cNvSpPr/>
          <p:nvPr/>
        </p:nvSpPr>
        <p:spPr>
          <a:xfrm>
            <a:off x="1101700" y="530607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91EC1E7-D1AC-815B-D712-CDF1CC49B184}"/>
              </a:ext>
            </a:extLst>
          </p:cNvPr>
          <p:cNvSpPr txBox="1"/>
          <p:nvPr/>
        </p:nvSpPr>
        <p:spPr>
          <a:xfrm>
            <a:off x="4254439" y="5894036"/>
            <a:ext cx="443761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Partying and Hosting Hours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B7E59665-740E-879D-322F-9DEA7F885C35}"/>
              </a:ext>
            </a:extLst>
          </p:cNvPr>
          <p:cNvSpPr txBox="1"/>
          <p:nvPr/>
        </p:nvSpPr>
        <p:spPr>
          <a:xfrm rot="16200000">
            <a:off x="-1373908" y="3409677"/>
            <a:ext cx="339267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53EB0022-1003-A61D-C444-CCB800308CAB}"/>
              </a:ext>
            </a:extLst>
          </p:cNvPr>
          <p:cNvSpPr/>
          <p:nvPr/>
        </p:nvSpPr>
        <p:spPr>
          <a:xfrm>
            <a:off x="3464706" y="1297632"/>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025EF45-FA3C-C9F1-7808-48656709EA6C}"/>
              </a:ext>
            </a:extLst>
          </p:cNvPr>
          <p:cNvSpPr txBox="1"/>
          <p:nvPr/>
        </p:nvSpPr>
        <p:spPr>
          <a:xfrm>
            <a:off x="3471883" y="1510194"/>
            <a:ext cx="2401678"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2.9 </a:t>
            </a:r>
          </a:p>
        </p:txBody>
      </p:sp>
      <p:sp>
        <p:nvSpPr>
          <p:cNvPr id="11" name="TextBox 14">
            <a:extLst>
              <a:ext uri="{FF2B5EF4-FFF2-40B4-BE49-F238E27FC236}">
                <a16:creationId xmlns:a16="http://schemas.microsoft.com/office/drawing/2014/main" id="{9D405E51-5F4C-8A52-9D55-DFD64A595CC9}"/>
              </a:ext>
            </a:extLst>
          </p:cNvPr>
          <p:cNvSpPr txBox="1"/>
          <p:nvPr/>
        </p:nvSpPr>
        <p:spPr>
          <a:xfrm>
            <a:off x="8915400" y="1047703"/>
            <a:ext cx="3114648" cy="707886"/>
          </a:xfrm>
          <a:prstGeom prst="rect">
            <a:avLst/>
          </a:prstGeom>
          <a:solidFill>
            <a:schemeClr val="accent5"/>
          </a:solidFill>
        </p:spPr>
        <p:txBody>
          <a:bodyPr wrap="square" rtlCol="0">
            <a:spAutoFit/>
          </a:bodyPr>
          <a:lstStyle>
            <a:defPPr>
              <a:defRPr lang="en-US"/>
            </a:defPPr>
            <a:lvl1pPr algn="r">
              <a:defRPr sz="2000" b="1">
                <a:solidFill>
                  <a:schemeClr val="accent4">
                    <a:lumMod val="50000"/>
                  </a:schemeClr>
                </a:solidFill>
                <a:latin typeface="Arial" panose="020B0604020202020204" pitchFamily="34" charset="0"/>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HBS Women Avg. = 2.5</a:t>
            </a:r>
          </a:p>
          <a:p>
            <a:r>
              <a:rPr lang="en-US" dirty="0"/>
              <a:t>HBS Men Avg. = 2.4  </a:t>
            </a:r>
          </a:p>
        </p:txBody>
      </p:sp>
    </p:spTree>
    <p:extLst>
      <p:ext uri="{BB962C8B-B14F-4D97-AF65-F5344CB8AC3E}">
        <p14:creationId xmlns:p14="http://schemas.microsoft.com/office/powerpoint/2010/main" val="1422506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B8FCA-D4E7-02BB-0E1F-5D182AFFD16E}"/>
            </a:ext>
          </a:extLst>
        </p:cNvPr>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8C292C9B-DCA5-D906-43C3-324D912EEEA6}"/>
              </a:ext>
            </a:extLst>
          </p:cNvPr>
          <p:cNvGraphicFramePr/>
          <p:nvPr>
            <p:extLst>
              <p:ext uri="{D42A27DB-BD31-4B8C-83A1-F6EECF244321}">
                <p14:modId xmlns:p14="http://schemas.microsoft.com/office/powerpoint/2010/main" val="2789483203"/>
              </p:ext>
            </p:extLst>
          </p:nvPr>
        </p:nvGraphicFramePr>
        <p:xfrm>
          <a:off x="1041121" y="993776"/>
          <a:ext cx="9540877" cy="5213349"/>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36B154A4-DC7E-4F25-E91D-597D5020B82A}"/>
              </a:ext>
            </a:extLst>
          </p:cNvPr>
          <p:cNvSpPr txBox="1"/>
          <p:nvPr/>
        </p:nvSpPr>
        <p:spPr>
          <a:xfrm>
            <a:off x="5244010" y="6073229"/>
            <a:ext cx="306178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Avg. Hours Per Week</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236FF549-6C65-49FE-BB00-16705F4129EA}"/>
              </a:ext>
            </a:extLst>
          </p:cNvPr>
          <p:cNvSpPr txBox="1"/>
          <p:nvPr/>
        </p:nvSpPr>
        <p:spPr>
          <a:xfrm rot="16200000">
            <a:off x="-1038195" y="3124170"/>
            <a:ext cx="35052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Activity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4665858F-00A1-0199-0E43-973B07F2DECB}"/>
              </a:ext>
            </a:extLst>
          </p:cNvPr>
          <p:cNvCxnSpPr>
            <a:cxnSpLocks/>
          </p:cNvCxnSpPr>
          <p:nvPr/>
        </p:nvCxnSpPr>
        <p:spPr>
          <a:xfrm>
            <a:off x="3251668" y="1125696"/>
            <a:ext cx="0" cy="45826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23">
            <a:extLst>
              <a:ext uri="{FF2B5EF4-FFF2-40B4-BE49-F238E27FC236}">
                <a16:creationId xmlns:a16="http://schemas.microsoft.com/office/drawing/2014/main" id="{1FE64FCE-C143-B302-D319-7A29340A1668}"/>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DISCRETIONARY TIME – ACTIVITIES</a:t>
            </a:r>
          </a:p>
        </p:txBody>
      </p:sp>
      <p:cxnSp>
        <p:nvCxnSpPr>
          <p:cNvPr id="4" name="Straight Connector 3">
            <a:extLst>
              <a:ext uri="{FF2B5EF4-FFF2-40B4-BE49-F238E27FC236}">
                <a16:creationId xmlns:a16="http://schemas.microsoft.com/office/drawing/2014/main" id="{2D41981C-B992-85B1-78E6-9ECF13BF5417}"/>
              </a:ext>
            </a:extLst>
          </p:cNvPr>
          <p:cNvCxnSpPr>
            <a:cxnSpLocks/>
          </p:cNvCxnSpPr>
          <p:nvPr/>
        </p:nvCxnSpPr>
        <p:spPr>
          <a:xfrm flipH="1">
            <a:off x="3234773" y="5690212"/>
            <a:ext cx="706807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170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F6C16-D377-89F1-928D-C436944FBC8A}"/>
            </a:ext>
          </a:extLst>
        </p:cNvPr>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04F27A71-129C-536F-D9B7-E36F0E65A80B}"/>
              </a:ext>
            </a:extLst>
          </p:cNvPr>
          <p:cNvGraphicFramePr/>
          <p:nvPr>
            <p:extLst>
              <p:ext uri="{D42A27DB-BD31-4B8C-83A1-F6EECF244321}">
                <p14:modId xmlns:p14="http://schemas.microsoft.com/office/powerpoint/2010/main" val="929876351"/>
              </p:ext>
            </p:extLst>
          </p:nvPr>
        </p:nvGraphicFramePr>
        <p:xfrm>
          <a:off x="444778" y="1003715"/>
          <a:ext cx="6691518" cy="5213349"/>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A4C5703C-432F-719C-B2A0-6D8161B4CB48}"/>
              </a:ext>
            </a:extLst>
          </p:cNvPr>
          <p:cNvSpPr txBox="1"/>
          <p:nvPr/>
        </p:nvSpPr>
        <p:spPr>
          <a:xfrm>
            <a:off x="2804411" y="6073229"/>
            <a:ext cx="336779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Avg. Hours Per Week</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4DF0DC-ADAE-12BB-CA5A-E3A841BBA426}"/>
              </a:ext>
            </a:extLst>
          </p:cNvPr>
          <p:cNvSpPr txBox="1"/>
          <p:nvPr/>
        </p:nvSpPr>
        <p:spPr>
          <a:xfrm rot="16200000">
            <a:off x="-1485453" y="3064536"/>
            <a:ext cx="35052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Activity</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1" name="Straight Connector 20">
            <a:extLst>
              <a:ext uri="{FF2B5EF4-FFF2-40B4-BE49-F238E27FC236}">
                <a16:creationId xmlns:a16="http://schemas.microsoft.com/office/drawing/2014/main" id="{DBBF8589-629B-912D-A700-798ACDFBA7FB}"/>
              </a:ext>
            </a:extLst>
          </p:cNvPr>
          <p:cNvCxnSpPr>
            <a:cxnSpLocks/>
          </p:cNvCxnSpPr>
          <p:nvPr/>
        </p:nvCxnSpPr>
        <p:spPr>
          <a:xfrm>
            <a:off x="2804410" y="1125696"/>
            <a:ext cx="0" cy="458262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itle 23">
            <a:extLst>
              <a:ext uri="{FF2B5EF4-FFF2-40B4-BE49-F238E27FC236}">
                <a16:creationId xmlns:a16="http://schemas.microsoft.com/office/drawing/2014/main" id="{2D7D9AD0-D7D6-DF6A-41BB-7E55F4FBBAB0}"/>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DISCRETIONARY TIME – ACTIVITIES</a:t>
            </a:r>
          </a:p>
        </p:txBody>
      </p:sp>
      <p:sp>
        <p:nvSpPr>
          <p:cNvPr id="11" name="Rectangle 10">
            <a:extLst>
              <a:ext uri="{FF2B5EF4-FFF2-40B4-BE49-F238E27FC236}">
                <a16:creationId xmlns:a16="http://schemas.microsoft.com/office/drawing/2014/main" id="{4A6C360F-583D-2D60-5C6A-EFB082A68185}"/>
              </a:ext>
            </a:extLst>
          </p:cNvPr>
          <p:cNvSpPr/>
          <p:nvPr/>
        </p:nvSpPr>
        <p:spPr>
          <a:xfrm>
            <a:off x="6734830" y="954020"/>
            <a:ext cx="454651" cy="53275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hart 1">
            <a:extLst>
              <a:ext uri="{FF2B5EF4-FFF2-40B4-BE49-F238E27FC236}">
                <a16:creationId xmlns:a16="http://schemas.microsoft.com/office/drawing/2014/main" id="{A79C4160-875F-9F0E-C85F-52B50586BE40}"/>
              </a:ext>
            </a:extLst>
          </p:cNvPr>
          <p:cNvGraphicFramePr/>
          <p:nvPr>
            <p:extLst>
              <p:ext uri="{D42A27DB-BD31-4B8C-83A1-F6EECF244321}">
                <p14:modId xmlns:p14="http://schemas.microsoft.com/office/powerpoint/2010/main" val="2567794474"/>
              </p:ext>
            </p:extLst>
          </p:nvPr>
        </p:nvGraphicFramePr>
        <p:xfrm>
          <a:off x="6872729" y="973898"/>
          <a:ext cx="4669857" cy="5213349"/>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3EC0059A-A262-7E99-9846-21C535F8755D}"/>
              </a:ext>
            </a:extLst>
          </p:cNvPr>
          <p:cNvSpPr txBox="1"/>
          <p:nvPr/>
        </p:nvSpPr>
        <p:spPr>
          <a:xfrm>
            <a:off x="7775478" y="6069686"/>
            <a:ext cx="282519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Avg. Subjective Value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7D657FF7-4AF3-8BAB-7BF2-50B3407E16EE}"/>
              </a:ext>
            </a:extLst>
          </p:cNvPr>
          <p:cNvCxnSpPr>
            <a:cxnSpLocks/>
          </p:cNvCxnSpPr>
          <p:nvPr/>
        </p:nvCxnSpPr>
        <p:spPr>
          <a:xfrm>
            <a:off x="7081645" y="1091372"/>
            <a:ext cx="0" cy="466566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4147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E44D1-AAA7-9936-C253-8F36CC6DB7DA}"/>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FF6BBA9-FC4C-7B7A-CC41-FDAC26AC8C78}"/>
              </a:ext>
            </a:extLst>
          </p:cNvPr>
          <p:cNvGraphicFramePr/>
          <p:nvPr>
            <p:extLst>
              <p:ext uri="{D42A27DB-BD31-4B8C-83A1-F6EECF244321}">
                <p14:modId xmlns:p14="http://schemas.microsoft.com/office/powerpoint/2010/main" val="2555764460"/>
              </p:ext>
            </p:extLst>
          </p:nvPr>
        </p:nvGraphicFramePr>
        <p:xfrm>
          <a:off x="298039" y="1070812"/>
          <a:ext cx="11432748" cy="5398374"/>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9C9AD3DF-142F-1FE6-0DDF-1D4B2F7E0454}"/>
              </a:ext>
            </a:extLst>
          </p:cNvPr>
          <p:cNvSpPr txBox="1"/>
          <p:nvPr/>
        </p:nvSpPr>
        <p:spPr>
          <a:xfrm>
            <a:off x="5630408" y="6092979"/>
            <a:ext cx="1649554"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Hours/Week</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AD97F11D-85F4-13E7-7B43-1C61EA56B2F3}"/>
              </a:ext>
            </a:extLst>
          </p:cNvPr>
          <p:cNvCxnSpPr>
            <a:cxnSpLocks/>
          </p:cNvCxnSpPr>
          <p:nvPr/>
        </p:nvCxnSpPr>
        <p:spPr>
          <a:xfrm>
            <a:off x="1356393" y="5591512"/>
            <a:ext cx="1023235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23">
            <a:extLst>
              <a:ext uri="{FF2B5EF4-FFF2-40B4-BE49-F238E27FC236}">
                <a16:creationId xmlns:a16="http://schemas.microsoft.com/office/drawing/2014/main" id="{716BB24B-949C-1543-72E7-4EF19225F4A7}"/>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TIME VS VALUE FROM DISCRETIONARY ACTIVITIES</a:t>
            </a:r>
          </a:p>
        </p:txBody>
      </p:sp>
      <p:sp>
        <p:nvSpPr>
          <p:cNvPr id="3" name="TextBox 2">
            <a:extLst>
              <a:ext uri="{FF2B5EF4-FFF2-40B4-BE49-F238E27FC236}">
                <a16:creationId xmlns:a16="http://schemas.microsoft.com/office/drawing/2014/main" id="{0BA75DEC-C9BA-879D-927A-EFAEFC6F8578}"/>
              </a:ext>
            </a:extLst>
          </p:cNvPr>
          <p:cNvSpPr txBox="1"/>
          <p:nvPr/>
        </p:nvSpPr>
        <p:spPr>
          <a:xfrm rot="16200000">
            <a:off x="-877020" y="3205133"/>
            <a:ext cx="3076577"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Subjective </a:t>
            </a: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Value</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B303CFDB-660B-870D-9084-409CCA939D1D}"/>
              </a:ext>
            </a:extLst>
          </p:cNvPr>
          <p:cNvCxnSpPr>
            <a:cxnSpLocks/>
          </p:cNvCxnSpPr>
          <p:nvPr/>
        </p:nvCxnSpPr>
        <p:spPr>
          <a:xfrm flipV="1">
            <a:off x="1359568" y="1155700"/>
            <a:ext cx="0" cy="444851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6409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AI-generated content may be incorrect.">
            <a:extLst>
              <a:ext uri="{FF2B5EF4-FFF2-40B4-BE49-F238E27FC236}">
                <a16:creationId xmlns:a16="http://schemas.microsoft.com/office/drawing/2014/main" id="{8BACAB42-6448-6712-3AAF-BC78D55D3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2548" y="1952503"/>
            <a:ext cx="4366903" cy="3657281"/>
          </a:xfrm>
          <a:prstGeom prst="rect">
            <a:avLst/>
          </a:prstGeom>
          <a:effectLst>
            <a:glow rad="165100">
              <a:schemeClr val="accent3">
                <a:alpha val="40000"/>
              </a:schemeClr>
            </a:glow>
          </a:effectLst>
        </p:spPr>
      </p:pic>
      <p:sp>
        <p:nvSpPr>
          <p:cNvPr id="8" name="Slide Number Placeholder 5">
            <a:extLst>
              <a:ext uri="{FF2B5EF4-FFF2-40B4-BE49-F238E27FC236}">
                <a16:creationId xmlns:a16="http://schemas.microsoft.com/office/drawing/2014/main" id="{22B3B338-F3E9-134F-F7E3-28FF6470C623}"/>
              </a:ext>
            </a:extLst>
          </p:cNvPr>
          <p:cNvSpPr txBox="1">
            <a:spLocks/>
          </p:cNvSpPr>
          <p:nvPr/>
        </p:nvSpPr>
        <p:spPr>
          <a:xfrm>
            <a:off x="5175724" y="3609975"/>
            <a:ext cx="1840551" cy="85724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accent6"/>
                </a:solidFill>
                <a:latin typeface="HBS Graphik Office Regular" pitchFamily="2"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4800" dirty="0">
                <a:solidFill>
                  <a:srgbClr val="6630D3"/>
                </a:solidFill>
                <a:latin typeface="Arial" panose="020B0604020202020204" pitchFamily="34" charset="0"/>
                <a:cs typeface="Arial" panose="020B0604020202020204" pitchFamily="34" charset="0"/>
              </a:rPr>
              <a:t>6.6</a:t>
            </a:r>
          </a:p>
        </p:txBody>
      </p:sp>
      <p:sp>
        <p:nvSpPr>
          <p:cNvPr id="9" name="Oval 8">
            <a:extLst>
              <a:ext uri="{FF2B5EF4-FFF2-40B4-BE49-F238E27FC236}">
                <a16:creationId xmlns:a16="http://schemas.microsoft.com/office/drawing/2014/main" id="{06382062-5A2C-8A06-421D-E810C29663E0}"/>
              </a:ext>
            </a:extLst>
          </p:cNvPr>
          <p:cNvSpPr/>
          <p:nvPr/>
        </p:nvSpPr>
        <p:spPr>
          <a:xfrm>
            <a:off x="6935312" y="4495248"/>
            <a:ext cx="161925" cy="161925"/>
          </a:xfrm>
          <a:prstGeom prst="ellipse">
            <a:avLst/>
          </a:prstGeom>
          <a:solidFill>
            <a:schemeClr val="bg1"/>
          </a:solidFill>
          <a:ln w="762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3">
            <a:extLst>
              <a:ext uri="{FF2B5EF4-FFF2-40B4-BE49-F238E27FC236}">
                <a16:creationId xmlns:a16="http://schemas.microsoft.com/office/drawing/2014/main" id="{7C4FA8C3-910B-2E30-689F-5D5DFC371B06}"/>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TIME QUALITY INDEX (TQI)</a:t>
            </a:r>
          </a:p>
        </p:txBody>
      </p:sp>
      <p:sp>
        <p:nvSpPr>
          <p:cNvPr id="2" name="Rectangle 1">
            <a:extLst>
              <a:ext uri="{FF2B5EF4-FFF2-40B4-BE49-F238E27FC236}">
                <a16:creationId xmlns:a16="http://schemas.microsoft.com/office/drawing/2014/main" id="{74ACE44A-B6E4-E01A-7515-299CE9570C73}"/>
              </a:ext>
            </a:extLst>
          </p:cNvPr>
          <p:cNvSpPr/>
          <p:nvPr/>
        </p:nvSpPr>
        <p:spPr>
          <a:xfrm>
            <a:off x="4309241" y="4992414"/>
            <a:ext cx="3647090" cy="399393"/>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D07EF5-1DF9-C9D7-A3DE-B09E8C485BB5}"/>
              </a:ext>
            </a:extLst>
          </p:cNvPr>
          <p:cNvSpPr txBox="1"/>
          <p:nvPr/>
        </p:nvSpPr>
        <p:spPr>
          <a:xfrm>
            <a:off x="7956331" y="281703"/>
            <a:ext cx="3628557" cy="369332"/>
          </a:xfrm>
          <a:prstGeom prst="rect">
            <a:avLst/>
          </a:prstGeom>
          <a:solidFill>
            <a:schemeClr val="accent6"/>
          </a:solidFill>
        </p:spPr>
        <p:txBody>
          <a:bodyPr wrap="none" rtlCol="0">
            <a:spAutoFit/>
          </a:bodyPr>
          <a:lstStyle/>
          <a:p>
            <a:r>
              <a:rPr lang="en-US" dirty="0"/>
              <a:t>Insert the average TQI for the group</a:t>
            </a:r>
          </a:p>
        </p:txBody>
      </p:sp>
    </p:spTree>
    <p:extLst>
      <p:ext uri="{BB962C8B-B14F-4D97-AF65-F5344CB8AC3E}">
        <p14:creationId xmlns:p14="http://schemas.microsoft.com/office/powerpoint/2010/main" val="18642979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7017A-8672-D984-FA36-8753543CFC4A}"/>
            </a:ext>
          </a:extLst>
        </p:cNvPr>
        <p:cNvGrpSpPr/>
        <p:nvPr/>
      </p:nvGrpSpPr>
      <p:grpSpPr>
        <a:xfrm>
          <a:off x="0" y="0"/>
          <a:ext cx="0" cy="0"/>
          <a:chOff x="0" y="0"/>
          <a:chExt cx="0" cy="0"/>
        </a:xfrm>
      </p:grpSpPr>
      <p:pic>
        <p:nvPicPr>
          <p:cNvPr id="19" name="Graphic 18">
            <a:extLst>
              <a:ext uri="{FF2B5EF4-FFF2-40B4-BE49-F238E27FC236}">
                <a16:creationId xmlns:a16="http://schemas.microsoft.com/office/drawing/2014/main" id="{FAF03066-AFC4-F549-B6F2-6F5E546CB5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9723" y="1238909"/>
            <a:ext cx="11310447" cy="4847334"/>
          </a:xfrm>
          <a:prstGeom prst="rect">
            <a:avLst/>
          </a:prstGeom>
        </p:spPr>
      </p:pic>
      <p:sp>
        <p:nvSpPr>
          <p:cNvPr id="2" name="Title 23">
            <a:extLst>
              <a:ext uri="{FF2B5EF4-FFF2-40B4-BE49-F238E27FC236}">
                <a16:creationId xmlns:a16="http://schemas.microsoft.com/office/drawing/2014/main" id="{70970CA5-488A-E562-B607-BCFDA5A07098}"/>
              </a:ext>
            </a:extLst>
          </p:cNvPr>
          <p:cNvSpPr txBox="1">
            <a:spLocks/>
          </p:cNvSpPr>
          <p:nvPr/>
        </p:nvSpPr>
        <p:spPr>
          <a:xfrm>
            <a:off x="619125" y="736964"/>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endParaRPr lang="en-US" sz="3600">
              <a:latin typeface="Arial" panose="020B0604020202020204" pitchFamily="34" charset="0"/>
              <a:cs typeface="Arial" panose="020B0604020202020204" pitchFamily="34" charset="0"/>
            </a:endParaRPr>
          </a:p>
        </p:txBody>
      </p:sp>
      <p:sp>
        <p:nvSpPr>
          <p:cNvPr id="3" name="Title 23">
            <a:extLst>
              <a:ext uri="{FF2B5EF4-FFF2-40B4-BE49-F238E27FC236}">
                <a16:creationId xmlns:a16="http://schemas.microsoft.com/office/drawing/2014/main" id="{E1546CB3-86DE-B69D-1195-948C29E70FFD}"/>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TQI DISTRIBUTION</a:t>
            </a:r>
          </a:p>
        </p:txBody>
      </p:sp>
      <p:sp>
        <p:nvSpPr>
          <p:cNvPr id="5" name="Rectangle 4">
            <a:extLst>
              <a:ext uri="{FF2B5EF4-FFF2-40B4-BE49-F238E27FC236}">
                <a16:creationId xmlns:a16="http://schemas.microsoft.com/office/drawing/2014/main" id="{B2B2E65E-4897-F934-544F-8B1E62B818E0}"/>
              </a:ext>
            </a:extLst>
          </p:cNvPr>
          <p:cNvSpPr/>
          <p:nvPr/>
        </p:nvSpPr>
        <p:spPr>
          <a:xfrm flipH="1">
            <a:off x="123723" y="2806262"/>
            <a:ext cx="612000" cy="148571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2FB1D-1B6B-F964-A5FE-D3E663BCC3F4}"/>
              </a:ext>
            </a:extLst>
          </p:cNvPr>
          <p:cNvSpPr txBox="1"/>
          <p:nvPr/>
        </p:nvSpPr>
        <p:spPr>
          <a:xfrm rot="16200000">
            <a:off x="-1282054" y="3471241"/>
            <a:ext cx="326734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3F225F78-181A-CE90-25C3-710C410DB452}"/>
              </a:ext>
            </a:extLst>
          </p:cNvPr>
          <p:cNvSpPr/>
          <p:nvPr/>
        </p:nvSpPr>
        <p:spPr>
          <a:xfrm>
            <a:off x="5295182" y="5751145"/>
            <a:ext cx="2305800" cy="7449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C4652D-D15D-5B9E-7E1E-706C6C85A3B4}"/>
              </a:ext>
            </a:extLst>
          </p:cNvPr>
          <p:cNvSpPr/>
          <p:nvPr/>
        </p:nvSpPr>
        <p:spPr>
          <a:xfrm>
            <a:off x="1006589" y="5524413"/>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3ACC051-A320-3F46-3676-833412BC3287}"/>
              </a:ext>
            </a:extLst>
          </p:cNvPr>
          <p:cNvSpPr/>
          <p:nvPr/>
        </p:nvSpPr>
        <p:spPr>
          <a:xfrm>
            <a:off x="7727109" y="5304967"/>
            <a:ext cx="202402" cy="21942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B4F3DCA-5665-D7EF-A1E8-F862BCC48006}"/>
              </a:ext>
            </a:extLst>
          </p:cNvPr>
          <p:cNvCxnSpPr>
            <a:cxnSpLocks/>
          </p:cNvCxnSpPr>
          <p:nvPr/>
        </p:nvCxnSpPr>
        <p:spPr>
          <a:xfrm>
            <a:off x="1143401" y="5289530"/>
            <a:ext cx="108200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12F1F64-E259-71AC-7C64-591DD58C7BCD}"/>
              </a:ext>
            </a:extLst>
          </p:cNvPr>
          <p:cNvCxnSpPr>
            <a:cxnSpLocks/>
          </p:cNvCxnSpPr>
          <p:nvPr/>
        </p:nvCxnSpPr>
        <p:spPr>
          <a:xfrm flipV="1">
            <a:off x="1143401" y="1603420"/>
            <a:ext cx="0" cy="370598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D6D09E0-7FB3-7278-88EC-F8F20C94CF5C}"/>
              </a:ext>
            </a:extLst>
          </p:cNvPr>
          <p:cNvSpPr/>
          <p:nvPr/>
        </p:nvSpPr>
        <p:spPr>
          <a:xfrm>
            <a:off x="1101700" y="1175455"/>
            <a:ext cx="230551" cy="86216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252E109-B225-5528-92FB-AB64722A2FBD}"/>
              </a:ext>
            </a:extLst>
          </p:cNvPr>
          <p:cNvSpPr/>
          <p:nvPr/>
        </p:nvSpPr>
        <p:spPr>
          <a:xfrm>
            <a:off x="1101700" y="5316345"/>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7E7751E-F2D2-CC06-9DFF-832DA640B4D4}"/>
              </a:ext>
            </a:extLst>
          </p:cNvPr>
          <p:cNvSpPr txBox="1"/>
          <p:nvPr/>
        </p:nvSpPr>
        <p:spPr>
          <a:xfrm>
            <a:off x="4254439" y="5894036"/>
            <a:ext cx="455323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Time Quality Index</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446B08D-27FF-C55F-B119-BC731B328B90}"/>
              </a:ext>
            </a:extLst>
          </p:cNvPr>
          <p:cNvSpPr/>
          <p:nvPr/>
        </p:nvSpPr>
        <p:spPr>
          <a:xfrm>
            <a:off x="8192046" y="1185840"/>
            <a:ext cx="1733521" cy="48665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5F777D0-57BB-CB2C-7D5A-03E013AB71F3}"/>
              </a:ext>
            </a:extLst>
          </p:cNvPr>
          <p:cNvSpPr txBox="1"/>
          <p:nvPr/>
        </p:nvSpPr>
        <p:spPr>
          <a:xfrm>
            <a:off x="7929511" y="1615326"/>
            <a:ext cx="2401678" cy="400110"/>
          </a:xfrm>
          <a:prstGeom prst="rect">
            <a:avLst/>
          </a:prstGeom>
          <a:noFill/>
        </p:spPr>
        <p:txBody>
          <a:bodyPr wrap="square" rtlCol="0">
            <a:spAutoFit/>
          </a:bodyPr>
          <a:lstStyle/>
          <a:p>
            <a:r>
              <a:rPr lang="en-US" sz="2000">
                <a:solidFill>
                  <a:schemeClr val="accent6"/>
                </a:solidFill>
                <a:latin typeface="Arial" panose="020B0604020202020204" pitchFamily="34" charset="0"/>
                <a:cs typeface="Arial" panose="020B0604020202020204" pitchFamily="34" charset="0"/>
              </a:rPr>
              <a:t>Avg. = 6.2 </a:t>
            </a:r>
          </a:p>
        </p:txBody>
      </p:sp>
      <p:sp>
        <p:nvSpPr>
          <p:cNvPr id="8" name="TextBox 7">
            <a:extLst>
              <a:ext uri="{FF2B5EF4-FFF2-40B4-BE49-F238E27FC236}">
                <a16:creationId xmlns:a16="http://schemas.microsoft.com/office/drawing/2014/main" id="{C2A6DBF9-2F45-9A97-B5B6-B73039311624}"/>
              </a:ext>
            </a:extLst>
          </p:cNvPr>
          <p:cNvSpPr txBox="1"/>
          <p:nvPr/>
        </p:nvSpPr>
        <p:spPr>
          <a:xfrm>
            <a:off x="9925049" y="1034500"/>
            <a:ext cx="2095143" cy="400110"/>
          </a:xfrm>
          <a:prstGeom prst="rect">
            <a:avLst/>
          </a:prstGeom>
          <a:solidFill>
            <a:schemeClr val="accent5"/>
          </a:solidFill>
          <a:ln w="19050">
            <a:noFill/>
          </a:ln>
        </p:spPr>
        <p:txBody>
          <a:bodyPr wrap="square" rtlCol="0">
            <a:spAutoFit/>
          </a:bodyPr>
          <a:lstStyle>
            <a:defPPr>
              <a:defRPr lang="en-US"/>
            </a:defPPr>
            <a:lvl1pPr algn="ctr">
              <a:defRPr sz="2000" b="1">
                <a:solidFill>
                  <a:schemeClr val="bg1"/>
                </a:solidFill>
                <a:latin typeface="Arial" panose="020B0604020202020204" pitchFamily="34" charset="0"/>
                <a:cs typeface="Arial" panose="020B0604020202020204" pitchFamily="34" charset="0"/>
              </a:defRPr>
            </a:lvl1pPr>
          </a:lstStyle>
          <a:p>
            <a:r>
              <a:rPr lang="en-US"/>
              <a:t>HBS Avg. = 6.8</a:t>
            </a:r>
          </a:p>
        </p:txBody>
      </p:sp>
      <p:sp>
        <p:nvSpPr>
          <p:cNvPr id="9" name="TextBox 8">
            <a:extLst>
              <a:ext uri="{FF2B5EF4-FFF2-40B4-BE49-F238E27FC236}">
                <a16:creationId xmlns:a16="http://schemas.microsoft.com/office/drawing/2014/main" id="{73369AB8-B4CD-6717-5A89-3442A529EF94}"/>
              </a:ext>
            </a:extLst>
          </p:cNvPr>
          <p:cNvSpPr txBox="1"/>
          <p:nvPr/>
        </p:nvSpPr>
        <p:spPr>
          <a:xfrm>
            <a:off x="3030773" y="309596"/>
            <a:ext cx="5104474" cy="923330"/>
          </a:xfrm>
          <a:prstGeom prst="rect">
            <a:avLst/>
          </a:prstGeom>
          <a:solidFill>
            <a:schemeClr val="accent6"/>
          </a:solidFill>
        </p:spPr>
        <p:txBody>
          <a:bodyPr wrap="none" rtlCol="0">
            <a:spAutoFit/>
          </a:bodyPr>
          <a:lstStyle/>
          <a:p>
            <a:r>
              <a:rPr lang="en-US" dirty="0"/>
              <a:t>One version that is just the group (no comparison)</a:t>
            </a:r>
          </a:p>
          <a:p>
            <a:r>
              <a:rPr lang="en-US" dirty="0"/>
              <a:t>One version that compares to HBS overall</a:t>
            </a:r>
          </a:p>
          <a:p>
            <a:r>
              <a:rPr lang="en-US" dirty="0"/>
              <a:t>One version that compares to HBS men &amp;women</a:t>
            </a:r>
          </a:p>
        </p:txBody>
      </p:sp>
    </p:spTree>
    <p:extLst>
      <p:ext uri="{BB962C8B-B14F-4D97-AF65-F5344CB8AC3E}">
        <p14:creationId xmlns:p14="http://schemas.microsoft.com/office/powerpoint/2010/main" val="96468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7017A-8672-D984-FA36-8753543CFC4A}"/>
            </a:ext>
          </a:extLst>
        </p:cNvPr>
        <p:cNvGrpSpPr/>
        <p:nvPr/>
      </p:nvGrpSpPr>
      <p:grpSpPr>
        <a:xfrm>
          <a:off x="0" y="0"/>
          <a:ext cx="0" cy="0"/>
          <a:chOff x="0" y="0"/>
          <a:chExt cx="0" cy="0"/>
        </a:xfrm>
      </p:grpSpPr>
      <p:pic>
        <p:nvPicPr>
          <p:cNvPr id="21" name="Graphic 20">
            <a:extLst>
              <a:ext uri="{FF2B5EF4-FFF2-40B4-BE49-F238E27FC236}">
                <a16:creationId xmlns:a16="http://schemas.microsoft.com/office/drawing/2014/main" id="{F68A5E17-0AB6-602B-6C12-5C4488E1CC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6244" y="1276224"/>
            <a:ext cx="11239011" cy="4816718"/>
          </a:xfrm>
          <a:prstGeom prst="rect">
            <a:avLst/>
          </a:prstGeom>
        </p:spPr>
      </p:pic>
      <p:sp>
        <p:nvSpPr>
          <p:cNvPr id="2" name="Title 23">
            <a:extLst>
              <a:ext uri="{FF2B5EF4-FFF2-40B4-BE49-F238E27FC236}">
                <a16:creationId xmlns:a16="http://schemas.microsoft.com/office/drawing/2014/main" id="{70970CA5-488A-E562-B607-BCFDA5A07098}"/>
              </a:ext>
            </a:extLst>
          </p:cNvPr>
          <p:cNvSpPr txBox="1">
            <a:spLocks/>
          </p:cNvSpPr>
          <p:nvPr/>
        </p:nvSpPr>
        <p:spPr>
          <a:xfrm>
            <a:off x="619125" y="736964"/>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endParaRPr lang="en-US" sz="3600">
              <a:latin typeface="Arial" panose="020B0604020202020204" pitchFamily="34" charset="0"/>
              <a:cs typeface="Arial" panose="020B0604020202020204" pitchFamily="34" charset="0"/>
            </a:endParaRPr>
          </a:p>
        </p:txBody>
      </p:sp>
      <p:sp>
        <p:nvSpPr>
          <p:cNvPr id="3" name="Title 23">
            <a:extLst>
              <a:ext uri="{FF2B5EF4-FFF2-40B4-BE49-F238E27FC236}">
                <a16:creationId xmlns:a16="http://schemas.microsoft.com/office/drawing/2014/main" id="{E1546CB3-86DE-B69D-1195-948C29E70FFD}"/>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TQI DISTRIBUTION</a:t>
            </a:r>
          </a:p>
        </p:txBody>
      </p:sp>
      <p:sp>
        <p:nvSpPr>
          <p:cNvPr id="5" name="Rectangle 4">
            <a:extLst>
              <a:ext uri="{FF2B5EF4-FFF2-40B4-BE49-F238E27FC236}">
                <a16:creationId xmlns:a16="http://schemas.microsoft.com/office/drawing/2014/main" id="{B2B2E65E-4897-F934-544F-8B1E62B818E0}"/>
              </a:ext>
            </a:extLst>
          </p:cNvPr>
          <p:cNvSpPr/>
          <p:nvPr/>
        </p:nvSpPr>
        <p:spPr>
          <a:xfrm flipH="1">
            <a:off x="123723" y="2806262"/>
            <a:ext cx="612000" cy="148571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422FB1D-1B6B-F964-A5FE-D3E663BCC3F4}"/>
              </a:ext>
            </a:extLst>
          </p:cNvPr>
          <p:cNvSpPr txBox="1"/>
          <p:nvPr/>
        </p:nvSpPr>
        <p:spPr>
          <a:xfrm rot="16200000">
            <a:off x="-1381385" y="3446340"/>
            <a:ext cx="346600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Density</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3F225F78-181A-CE90-25C3-710C410DB452}"/>
              </a:ext>
            </a:extLst>
          </p:cNvPr>
          <p:cNvSpPr/>
          <p:nvPr/>
        </p:nvSpPr>
        <p:spPr>
          <a:xfrm>
            <a:off x="5295182" y="5751145"/>
            <a:ext cx="2305800" cy="74497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BC4652D-D15D-5B9E-7E1E-706C6C85A3B4}"/>
              </a:ext>
            </a:extLst>
          </p:cNvPr>
          <p:cNvSpPr/>
          <p:nvPr/>
        </p:nvSpPr>
        <p:spPr>
          <a:xfrm>
            <a:off x="1006589" y="5524413"/>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8B4F3DCA-5665-D7EF-A1E8-F862BCC48006}"/>
              </a:ext>
            </a:extLst>
          </p:cNvPr>
          <p:cNvCxnSpPr>
            <a:cxnSpLocks/>
          </p:cNvCxnSpPr>
          <p:nvPr/>
        </p:nvCxnSpPr>
        <p:spPr>
          <a:xfrm>
            <a:off x="1143401" y="5289530"/>
            <a:ext cx="104237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12F1F64-E259-71AC-7C64-591DD58C7BCD}"/>
              </a:ext>
            </a:extLst>
          </p:cNvPr>
          <p:cNvCxnSpPr>
            <a:cxnSpLocks/>
          </p:cNvCxnSpPr>
          <p:nvPr/>
        </p:nvCxnSpPr>
        <p:spPr>
          <a:xfrm flipV="1">
            <a:off x="1143401" y="1292423"/>
            <a:ext cx="0" cy="401698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D6D09E0-7FB3-7278-88EC-F8F20C94CF5C}"/>
              </a:ext>
            </a:extLst>
          </p:cNvPr>
          <p:cNvSpPr/>
          <p:nvPr/>
        </p:nvSpPr>
        <p:spPr>
          <a:xfrm>
            <a:off x="1090270" y="985062"/>
            <a:ext cx="202402" cy="5249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252E109-B225-5528-92FB-AB64722A2FBD}"/>
              </a:ext>
            </a:extLst>
          </p:cNvPr>
          <p:cNvSpPr/>
          <p:nvPr/>
        </p:nvSpPr>
        <p:spPr>
          <a:xfrm>
            <a:off x="1101700" y="5317501"/>
            <a:ext cx="202402" cy="9577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7E7751E-F2D2-CC06-9DFF-832DA640B4D4}"/>
              </a:ext>
            </a:extLst>
          </p:cNvPr>
          <p:cNvSpPr txBox="1"/>
          <p:nvPr/>
        </p:nvSpPr>
        <p:spPr>
          <a:xfrm>
            <a:off x="4254439" y="5894036"/>
            <a:ext cx="455323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Time Quality Index</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2BF32F36-C80D-469B-0C5B-8906DEA8B944}"/>
              </a:ext>
            </a:extLst>
          </p:cNvPr>
          <p:cNvSpPr/>
          <p:nvPr/>
        </p:nvSpPr>
        <p:spPr>
          <a:xfrm>
            <a:off x="8621304" y="1823306"/>
            <a:ext cx="1756152" cy="4424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4F5701F-CFF0-5BFF-99A2-FE07AC884C9D}"/>
              </a:ext>
            </a:extLst>
          </p:cNvPr>
          <p:cNvSpPr txBox="1"/>
          <p:nvPr/>
        </p:nvSpPr>
        <p:spPr>
          <a:xfrm>
            <a:off x="9114182" y="1004112"/>
            <a:ext cx="2976929" cy="707886"/>
          </a:xfrm>
          <a:prstGeom prst="rect">
            <a:avLst/>
          </a:prstGeom>
          <a:solidFill>
            <a:schemeClr val="accent5"/>
          </a:solidFill>
        </p:spPr>
        <p:txBody>
          <a:bodyPr wrap="square" rtlCol="0">
            <a:spAutoFit/>
          </a:bodyPr>
          <a:lstStyle>
            <a:defPPr>
              <a:defRPr lang="en-US"/>
            </a:defPPr>
            <a:lvl1pPr>
              <a:defRPr sz="2000">
                <a:solidFill>
                  <a:schemeClr val="accent6"/>
                </a:solidFill>
                <a:latin typeface="Arial" panose="020B0604020202020204" pitchFamily="34" charset="0"/>
                <a:cs typeface="Arial" panose="020B0604020202020204" pitchFamily="34" charset="0"/>
              </a:defRPr>
            </a:lvl1pPr>
          </a:lstStyle>
          <a:p>
            <a:pPr algn="r"/>
            <a:r>
              <a:rPr lang="en-US" b="1" dirty="0">
                <a:solidFill>
                  <a:schemeClr val="accent4">
                    <a:lumMod val="50000"/>
                  </a:schemeClr>
                </a:solidFill>
              </a:rPr>
              <a:t>HBS Women Avg. = 6.9</a:t>
            </a:r>
          </a:p>
          <a:p>
            <a:pPr algn="r"/>
            <a:r>
              <a:rPr lang="en-US" b="1" dirty="0">
                <a:solidFill>
                  <a:schemeClr val="accent4">
                    <a:lumMod val="50000"/>
                  </a:schemeClr>
                </a:solidFill>
              </a:rPr>
              <a:t>HBS Men Avg. = 6.9  </a:t>
            </a:r>
          </a:p>
        </p:txBody>
      </p:sp>
      <p:sp>
        <p:nvSpPr>
          <p:cNvPr id="9" name="TextBox 8">
            <a:extLst>
              <a:ext uri="{FF2B5EF4-FFF2-40B4-BE49-F238E27FC236}">
                <a16:creationId xmlns:a16="http://schemas.microsoft.com/office/drawing/2014/main" id="{2845BF5B-DC82-ADF9-BC6A-D51D71984462}"/>
              </a:ext>
            </a:extLst>
          </p:cNvPr>
          <p:cNvSpPr txBox="1"/>
          <p:nvPr/>
        </p:nvSpPr>
        <p:spPr>
          <a:xfrm>
            <a:off x="6894557" y="1126658"/>
            <a:ext cx="1481429" cy="400110"/>
          </a:xfrm>
          <a:prstGeom prst="rect">
            <a:avLst/>
          </a:prstGeom>
          <a:noFill/>
        </p:spPr>
        <p:txBody>
          <a:bodyPr wrap="square" rtlCol="0">
            <a:spAutoFit/>
          </a:bodyPr>
          <a:lstStyle/>
          <a:p>
            <a:r>
              <a:rPr lang="en-US" sz="2000" dirty="0">
                <a:solidFill>
                  <a:schemeClr val="accent6"/>
                </a:solidFill>
                <a:latin typeface="Arial" panose="020B0604020202020204" pitchFamily="34" charset="0"/>
                <a:cs typeface="Arial" panose="020B0604020202020204" pitchFamily="34" charset="0"/>
              </a:rPr>
              <a:t>Avg. = 6.6 </a:t>
            </a:r>
          </a:p>
        </p:txBody>
      </p:sp>
      <p:sp>
        <p:nvSpPr>
          <p:cNvPr id="23" name="Freeform: Shape 22">
            <a:extLst>
              <a:ext uri="{FF2B5EF4-FFF2-40B4-BE49-F238E27FC236}">
                <a16:creationId xmlns:a16="http://schemas.microsoft.com/office/drawing/2014/main" id="{CE40DEFE-5561-E15D-DA7B-C361400AD8DC}"/>
              </a:ext>
            </a:extLst>
          </p:cNvPr>
          <p:cNvSpPr/>
          <p:nvPr/>
        </p:nvSpPr>
        <p:spPr>
          <a:xfrm>
            <a:off x="8907576" y="1795336"/>
            <a:ext cx="344193" cy="530645"/>
          </a:xfrm>
          <a:custGeom>
            <a:avLst/>
            <a:gdLst>
              <a:gd name="connsiteX0" fmla="*/ 0 w 283369"/>
              <a:gd name="connsiteY0" fmla="*/ 0 h 373857"/>
              <a:gd name="connsiteX1" fmla="*/ 147638 w 283369"/>
              <a:gd name="connsiteY1" fmla="*/ 152400 h 373857"/>
              <a:gd name="connsiteX2" fmla="*/ 283369 w 283369"/>
              <a:gd name="connsiteY2" fmla="*/ 373857 h 373857"/>
              <a:gd name="connsiteX0" fmla="*/ 0 w 297657"/>
              <a:gd name="connsiteY0" fmla="*/ 0 h 376239"/>
              <a:gd name="connsiteX1" fmla="*/ 147638 w 297657"/>
              <a:gd name="connsiteY1" fmla="*/ 152400 h 376239"/>
              <a:gd name="connsiteX2" fmla="*/ 297657 w 297657"/>
              <a:gd name="connsiteY2" fmla="*/ 376239 h 376239"/>
              <a:gd name="connsiteX0" fmla="*/ 0 w 290514"/>
              <a:gd name="connsiteY0" fmla="*/ 0 h 376239"/>
              <a:gd name="connsiteX1" fmla="*/ 147638 w 290514"/>
              <a:gd name="connsiteY1" fmla="*/ 152400 h 376239"/>
              <a:gd name="connsiteX2" fmla="*/ 290514 w 290514"/>
              <a:gd name="connsiteY2" fmla="*/ 376239 h 376239"/>
              <a:gd name="connsiteX0" fmla="*/ 0 w 310538"/>
              <a:gd name="connsiteY0" fmla="*/ 0 h 372902"/>
              <a:gd name="connsiteX1" fmla="*/ 147638 w 310538"/>
              <a:gd name="connsiteY1" fmla="*/ 152400 h 372902"/>
              <a:gd name="connsiteX2" fmla="*/ 310538 w 310538"/>
              <a:gd name="connsiteY2" fmla="*/ 372902 h 372902"/>
              <a:gd name="connsiteX0" fmla="*/ 0 w 300527"/>
              <a:gd name="connsiteY0" fmla="*/ 0 h 366227"/>
              <a:gd name="connsiteX1" fmla="*/ 147638 w 300527"/>
              <a:gd name="connsiteY1" fmla="*/ 152400 h 366227"/>
              <a:gd name="connsiteX2" fmla="*/ 300527 w 300527"/>
              <a:gd name="connsiteY2" fmla="*/ 366227 h 366227"/>
            </a:gdLst>
            <a:ahLst/>
            <a:cxnLst>
              <a:cxn ang="0">
                <a:pos x="connsiteX0" y="connsiteY0"/>
              </a:cxn>
              <a:cxn ang="0">
                <a:pos x="connsiteX1" y="connsiteY1"/>
              </a:cxn>
              <a:cxn ang="0">
                <a:pos x="connsiteX2" y="connsiteY2"/>
              </a:cxn>
            </a:cxnLst>
            <a:rect l="l" t="t" r="r" b="b"/>
            <a:pathLst>
              <a:path w="300527" h="366227">
                <a:moveTo>
                  <a:pt x="0" y="0"/>
                </a:moveTo>
                <a:cubicBezTo>
                  <a:pt x="50205" y="45045"/>
                  <a:pt x="100410" y="90091"/>
                  <a:pt x="147638" y="152400"/>
                </a:cubicBezTo>
                <a:cubicBezTo>
                  <a:pt x="194866" y="214709"/>
                  <a:pt x="300527" y="366227"/>
                  <a:pt x="300527" y="366227"/>
                </a:cubicBezTo>
              </a:path>
            </a:pathLst>
          </a:custGeom>
          <a:noFill/>
          <a:ln w="38100">
            <a:solidFill>
              <a:srgbClr val="90E3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A7932C9-BF46-7903-2D68-5644CB6F87CA}"/>
              </a:ext>
            </a:extLst>
          </p:cNvPr>
          <p:cNvSpPr/>
          <p:nvPr/>
        </p:nvSpPr>
        <p:spPr>
          <a:xfrm>
            <a:off x="8129739" y="5313721"/>
            <a:ext cx="276315" cy="3376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28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1D534-CBF6-9F7A-5FA1-83CC29BF6C9F}"/>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56256C71-99B4-D03B-ED4B-E111E4660FED}"/>
              </a:ext>
            </a:extLst>
          </p:cNvPr>
          <p:cNvGraphicFramePr/>
          <p:nvPr>
            <p:extLst>
              <p:ext uri="{D42A27DB-BD31-4B8C-83A1-F6EECF244321}">
                <p14:modId xmlns:p14="http://schemas.microsoft.com/office/powerpoint/2010/main" val="1508159856"/>
              </p:ext>
            </p:extLst>
          </p:nvPr>
        </p:nvGraphicFramePr>
        <p:xfrm>
          <a:off x="838200" y="778271"/>
          <a:ext cx="10515600" cy="547687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9D48B0DA-BF8A-BD10-8EBC-D6A56CB73EFE}"/>
              </a:ext>
            </a:extLst>
          </p:cNvPr>
          <p:cNvSpPr txBox="1"/>
          <p:nvPr/>
        </p:nvSpPr>
        <p:spPr>
          <a:xfrm>
            <a:off x="8011492" y="1877919"/>
            <a:ext cx="821250"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Work</a:t>
            </a:r>
          </a:p>
        </p:txBody>
      </p:sp>
      <p:sp>
        <p:nvSpPr>
          <p:cNvPr id="6" name="TextBox 5">
            <a:extLst>
              <a:ext uri="{FF2B5EF4-FFF2-40B4-BE49-F238E27FC236}">
                <a16:creationId xmlns:a16="http://schemas.microsoft.com/office/drawing/2014/main" id="{03926FF1-82DD-5236-1A98-C8BBF52D5CD6}"/>
              </a:ext>
            </a:extLst>
          </p:cNvPr>
          <p:cNvSpPr txBox="1"/>
          <p:nvPr/>
        </p:nvSpPr>
        <p:spPr>
          <a:xfrm>
            <a:off x="6918870" y="5640061"/>
            <a:ext cx="11776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Sleep &amp;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Hygiene</a:t>
            </a:r>
          </a:p>
        </p:txBody>
      </p:sp>
      <p:sp>
        <p:nvSpPr>
          <p:cNvPr id="7" name="TextBox 6">
            <a:extLst>
              <a:ext uri="{FF2B5EF4-FFF2-40B4-BE49-F238E27FC236}">
                <a16:creationId xmlns:a16="http://schemas.microsoft.com/office/drawing/2014/main" id="{3F26144B-F367-7E86-140F-EC8169D9834C}"/>
              </a:ext>
            </a:extLst>
          </p:cNvPr>
          <p:cNvSpPr txBox="1"/>
          <p:nvPr/>
        </p:nvSpPr>
        <p:spPr>
          <a:xfrm>
            <a:off x="2239690" y="4573261"/>
            <a:ext cx="222048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Non-Work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Responsibilities </a:t>
            </a:r>
          </a:p>
        </p:txBody>
      </p:sp>
      <p:sp>
        <p:nvSpPr>
          <p:cNvPr id="8" name="TextBox 7">
            <a:extLst>
              <a:ext uri="{FF2B5EF4-FFF2-40B4-BE49-F238E27FC236}">
                <a16:creationId xmlns:a16="http://schemas.microsoft.com/office/drawing/2014/main" id="{00F7ED7C-525E-3C99-CD79-B54E99033827}"/>
              </a:ext>
            </a:extLst>
          </p:cNvPr>
          <p:cNvSpPr txBox="1"/>
          <p:nvPr/>
        </p:nvSpPr>
        <p:spPr>
          <a:xfrm>
            <a:off x="2439906" y="1877919"/>
            <a:ext cx="1820049"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Discretionary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Activities</a:t>
            </a:r>
          </a:p>
        </p:txBody>
      </p:sp>
      <p:sp>
        <p:nvSpPr>
          <p:cNvPr id="10" name="Title 23">
            <a:extLst>
              <a:ext uri="{FF2B5EF4-FFF2-40B4-BE49-F238E27FC236}">
                <a16:creationId xmlns:a16="http://schemas.microsoft.com/office/drawing/2014/main" id="{DC0A171E-C769-E0D7-2A1F-05647DA5CF7F}"/>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noFill/>
                </a:ln>
                <a:solidFill>
                  <a:srgbClr val="333333"/>
                </a:solidFill>
                <a:effectLst/>
                <a:uLnTx/>
                <a:uFillTx/>
                <a:latin typeface="Arial" panose="020B0604020202020204" pitchFamily="34" charset="0"/>
                <a:ea typeface="+mj-ea"/>
                <a:cs typeface="Arial" panose="020B0604020202020204" pitchFamily="34" charset="0"/>
              </a:rPr>
              <a:t>HOW WE SPEND OUR TIME</a:t>
            </a:r>
          </a:p>
        </p:txBody>
      </p:sp>
    </p:spTree>
    <p:extLst>
      <p:ext uri="{BB962C8B-B14F-4D97-AF65-F5344CB8AC3E}">
        <p14:creationId xmlns:p14="http://schemas.microsoft.com/office/powerpoint/2010/main" val="998724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08F65-638F-A967-EA98-3E369E5128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B2FA1F-6BCF-38DD-02A2-E308A9F8A88A}"/>
              </a:ext>
            </a:extLst>
          </p:cNvPr>
          <p:cNvSpPr txBox="1"/>
          <p:nvPr/>
        </p:nvSpPr>
        <p:spPr>
          <a:xfrm>
            <a:off x="5930316" y="1011247"/>
            <a:ext cx="1031181"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Joy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Seeker</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B4E90311-C9DE-A6D8-2675-7AE9CCA4E2CA}"/>
              </a:ext>
            </a:extLst>
          </p:cNvPr>
          <p:cNvSpPr txBox="1"/>
          <p:nvPr/>
        </p:nvSpPr>
        <p:spPr>
          <a:xfrm>
            <a:off x="7097771" y="1678601"/>
            <a:ext cx="1007905"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Striver</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CD94CC84-B9A8-BF3C-E6F4-64CB73FC3F52}"/>
              </a:ext>
            </a:extLst>
          </p:cNvPr>
          <p:cNvSpPr txBox="1"/>
          <p:nvPr/>
        </p:nvSpPr>
        <p:spPr>
          <a:xfrm>
            <a:off x="7961180" y="2921169"/>
            <a:ext cx="151597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Purpose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Seeker</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E78FE629-41B1-4195-E07D-1FACD8C0F035}"/>
              </a:ext>
            </a:extLst>
          </p:cNvPr>
          <p:cNvSpPr txBox="1"/>
          <p:nvPr/>
        </p:nvSpPr>
        <p:spPr>
          <a:xfrm>
            <a:off x="7511832" y="3763627"/>
            <a:ext cx="241467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Joyful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Striver</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73C2C06-CBAF-ABF4-C072-22E036AD343D}"/>
              </a:ext>
            </a:extLst>
          </p:cNvPr>
          <p:cNvSpPr txBox="1"/>
          <p:nvPr/>
        </p:nvSpPr>
        <p:spPr>
          <a:xfrm>
            <a:off x="6303977" y="5835737"/>
            <a:ext cx="227453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Flourisher</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D0704B26-56DD-60DE-424B-CC2E19D33A19}"/>
              </a:ext>
            </a:extLst>
          </p:cNvPr>
          <p:cNvSpPr txBox="1"/>
          <p:nvPr/>
        </p:nvSpPr>
        <p:spPr>
          <a:xfrm>
            <a:off x="2514863" y="4616801"/>
            <a:ext cx="176638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Purposeful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Striver</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26A60F10-3C66-906D-953C-A27D559375F5}"/>
              </a:ext>
            </a:extLst>
          </p:cNvPr>
          <p:cNvSpPr txBox="1"/>
          <p:nvPr/>
        </p:nvSpPr>
        <p:spPr>
          <a:xfrm>
            <a:off x="2976690" y="1992200"/>
            <a:ext cx="1608614"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Triumvirate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5" name="Title 23">
            <a:extLst>
              <a:ext uri="{FF2B5EF4-FFF2-40B4-BE49-F238E27FC236}">
                <a16:creationId xmlns:a16="http://schemas.microsoft.com/office/drawing/2014/main" id="{F9FE41C0-B83A-6C7F-CA86-7B85D99B35AF}"/>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JAM TYPE DISTRIBUTION</a:t>
            </a:r>
          </a:p>
        </p:txBody>
      </p:sp>
      <p:grpSp>
        <p:nvGrpSpPr>
          <p:cNvPr id="13" name="Group 12">
            <a:extLst>
              <a:ext uri="{FF2B5EF4-FFF2-40B4-BE49-F238E27FC236}">
                <a16:creationId xmlns:a16="http://schemas.microsoft.com/office/drawing/2014/main" id="{AC50A913-8CF8-7B8E-9746-A6959B4B836F}"/>
              </a:ext>
            </a:extLst>
          </p:cNvPr>
          <p:cNvGrpSpPr/>
          <p:nvPr/>
        </p:nvGrpSpPr>
        <p:grpSpPr>
          <a:xfrm>
            <a:off x="3324725" y="1282365"/>
            <a:ext cx="5253791" cy="5127957"/>
            <a:chOff x="3324725" y="1282365"/>
            <a:chExt cx="5253791" cy="5127957"/>
          </a:xfrm>
        </p:grpSpPr>
        <p:graphicFrame>
          <p:nvGraphicFramePr>
            <p:cNvPr id="2" name="Chart 1">
              <a:extLst>
                <a:ext uri="{FF2B5EF4-FFF2-40B4-BE49-F238E27FC236}">
                  <a16:creationId xmlns:a16="http://schemas.microsoft.com/office/drawing/2014/main" id="{1C72D926-4346-6E3C-A467-1F51A93672AF}"/>
                </a:ext>
              </a:extLst>
            </p:cNvPr>
            <p:cNvGraphicFramePr/>
            <p:nvPr/>
          </p:nvGraphicFramePr>
          <p:xfrm>
            <a:off x="3324725" y="1282365"/>
            <a:ext cx="5253791" cy="5127957"/>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a:extLst>
                <a:ext uri="{FF2B5EF4-FFF2-40B4-BE49-F238E27FC236}">
                  <a16:creationId xmlns:a16="http://schemas.microsoft.com/office/drawing/2014/main" id="{F4B8B068-9BC0-4D8B-BBAB-C530F04E7639}"/>
                </a:ext>
              </a:extLst>
            </p:cNvPr>
            <p:cNvSpPr txBox="1"/>
            <p:nvPr/>
          </p:nvSpPr>
          <p:spPr>
            <a:xfrm>
              <a:off x="4296697" y="4416746"/>
              <a:ext cx="86673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19</a:t>
              </a: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427570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DEC7F-C218-554C-FD01-ADE02929FF66}"/>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F54FF50-9317-2129-AEDA-1C32EDF36926}"/>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09D3F804-3CBD-1B8A-61DB-4F014D20C2DC}"/>
              </a:ext>
            </a:extLst>
          </p:cNvPr>
          <p:cNvSpPr txBox="1"/>
          <p:nvPr/>
        </p:nvSpPr>
        <p:spPr>
          <a:xfrm rot="16200000">
            <a:off x="-1508318" y="3371820"/>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Percent Getting High</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15F155AC-8409-6A17-41B7-2EA67DE18A76}"/>
              </a:ext>
            </a:extLst>
          </p:cNvPr>
          <p:cNvCxnSpPr>
            <a:cxnSpLocks/>
          </p:cNvCxnSpPr>
          <p:nvPr/>
        </p:nvCxnSpPr>
        <p:spPr>
          <a:xfrm>
            <a:off x="1581150" y="5607257"/>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D9F945CA-821C-6947-45E8-B81D2973E315}"/>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PERCENT GETTING HIGH WORK JAM</a:t>
            </a:r>
          </a:p>
        </p:txBody>
      </p:sp>
      <p:cxnSp>
        <p:nvCxnSpPr>
          <p:cNvPr id="3" name="Straight Connector 2">
            <a:extLst>
              <a:ext uri="{FF2B5EF4-FFF2-40B4-BE49-F238E27FC236}">
                <a16:creationId xmlns:a16="http://schemas.microsoft.com/office/drawing/2014/main" id="{799DFF6E-A3F2-4176-D34C-0DF6A4AD441C}"/>
              </a:ext>
            </a:extLst>
          </p:cNvPr>
          <p:cNvCxnSpPr>
            <a:cxnSpLocks/>
          </p:cNvCxnSpPr>
          <p:nvPr/>
        </p:nvCxnSpPr>
        <p:spPr>
          <a:xfrm flipH="1" flipV="1">
            <a:off x="1581150" y="1480457"/>
            <a:ext cx="8342" cy="413302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2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FFC39-B867-787D-D409-45F7E52F86C2}"/>
            </a:ext>
          </a:extLst>
        </p:cNvPr>
        <p:cNvGrpSpPr/>
        <p:nvPr/>
      </p:nvGrpSpPr>
      <p:grpSpPr>
        <a:xfrm>
          <a:off x="0" y="0"/>
          <a:ext cx="0" cy="0"/>
          <a:chOff x="0" y="0"/>
          <a:chExt cx="0" cy="0"/>
        </a:xfrm>
      </p:grpSpPr>
      <p:sp>
        <p:nvSpPr>
          <p:cNvPr id="17" name="Title 23">
            <a:extLst>
              <a:ext uri="{FF2B5EF4-FFF2-40B4-BE49-F238E27FC236}">
                <a16:creationId xmlns:a16="http://schemas.microsoft.com/office/drawing/2014/main" id="{6F0631D3-8F7E-C9AB-92A9-7E2B054561A3}"/>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PERCENT WITH HIGH VALUE AT WORK</a:t>
            </a:r>
          </a:p>
        </p:txBody>
      </p:sp>
      <p:graphicFrame>
        <p:nvGraphicFramePr>
          <p:cNvPr id="20" name="Chart 19">
            <a:extLst>
              <a:ext uri="{FF2B5EF4-FFF2-40B4-BE49-F238E27FC236}">
                <a16:creationId xmlns:a16="http://schemas.microsoft.com/office/drawing/2014/main" id="{703FA38E-85CC-2733-65E7-4BC4D710C0ED}"/>
              </a:ext>
            </a:extLst>
          </p:cNvPr>
          <p:cNvGraphicFramePr/>
          <p:nvPr/>
        </p:nvGraphicFramePr>
        <p:xfrm>
          <a:off x="777473" y="1052647"/>
          <a:ext cx="10484659" cy="522623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E970871-609E-9417-B518-A72BB3034CFF}"/>
              </a:ext>
            </a:extLst>
          </p:cNvPr>
          <p:cNvSpPr txBox="1"/>
          <p:nvPr/>
        </p:nvSpPr>
        <p:spPr>
          <a:xfrm rot="16200000">
            <a:off x="-602844" y="3333721"/>
            <a:ext cx="2533652"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High Value at Work</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74610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1DF31-C424-3C2F-2D93-5770F5B3F411}"/>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079284E-9C13-BE41-DF70-5C0ABDD57C36}"/>
              </a:ext>
            </a:extLst>
          </p:cNvPr>
          <p:cNvGraphicFramePr/>
          <p:nvPr/>
        </p:nvGraphicFramePr>
        <p:xfrm>
          <a:off x="397268" y="1372134"/>
          <a:ext cx="12052453" cy="4856481"/>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a:extLst>
              <a:ext uri="{FF2B5EF4-FFF2-40B4-BE49-F238E27FC236}">
                <a16:creationId xmlns:a16="http://schemas.microsoft.com/office/drawing/2014/main" id="{DF7B691B-70FB-0D60-7BCE-58A0F7544F56}"/>
              </a:ext>
            </a:extLst>
          </p:cNvPr>
          <p:cNvCxnSpPr>
            <a:cxnSpLocks/>
          </p:cNvCxnSpPr>
          <p:nvPr/>
        </p:nvCxnSpPr>
        <p:spPr>
          <a:xfrm flipV="1">
            <a:off x="2099933" y="1508220"/>
            <a:ext cx="0" cy="428771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2386FF-0F34-E491-6041-B3787B0946B7}"/>
              </a:ext>
            </a:extLst>
          </p:cNvPr>
          <p:cNvCxnSpPr>
            <a:cxnSpLocks/>
          </p:cNvCxnSpPr>
          <p:nvPr/>
        </p:nvCxnSpPr>
        <p:spPr>
          <a:xfrm>
            <a:off x="2091868" y="5785778"/>
            <a:ext cx="86497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itle 23">
            <a:extLst>
              <a:ext uri="{FF2B5EF4-FFF2-40B4-BE49-F238E27FC236}">
                <a16:creationId xmlns:a16="http://schemas.microsoft.com/office/drawing/2014/main" id="{2767BC19-2E3A-5ED3-D8E2-FC2FD31E14ED}"/>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2"/>
                </a:solidFill>
                <a:latin typeface="Arial" panose="020B0604020202020204" pitchFamily="34" charset="0"/>
                <a:cs typeface="Arial" panose="020B0604020202020204" pitchFamily="34" charset="0"/>
              </a:rPr>
              <a:t>PERCENT MEETING MEANINGFULNESS+ AT WORK</a:t>
            </a:r>
          </a:p>
        </p:txBody>
      </p:sp>
      <p:sp>
        <p:nvSpPr>
          <p:cNvPr id="4" name="TextBox 3">
            <a:extLst>
              <a:ext uri="{FF2B5EF4-FFF2-40B4-BE49-F238E27FC236}">
                <a16:creationId xmlns:a16="http://schemas.microsoft.com/office/drawing/2014/main" id="{32C84EB0-37BE-BFE6-0C0D-2F161ECE98F9}"/>
              </a:ext>
            </a:extLst>
          </p:cNvPr>
          <p:cNvSpPr txBox="1"/>
          <p:nvPr/>
        </p:nvSpPr>
        <p:spPr>
          <a:xfrm>
            <a:off x="4939862" y="5936992"/>
            <a:ext cx="287983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Alumni Board</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FB3CD2D-A767-CD76-6A03-F9F52F0B390B}"/>
              </a:ext>
            </a:extLst>
          </p:cNvPr>
          <p:cNvSpPr txBox="1"/>
          <p:nvPr/>
        </p:nvSpPr>
        <p:spPr>
          <a:xfrm>
            <a:off x="3209110" y="919138"/>
            <a:ext cx="5104474" cy="923330"/>
          </a:xfrm>
          <a:prstGeom prst="rect">
            <a:avLst/>
          </a:prstGeom>
          <a:solidFill>
            <a:schemeClr val="accent6"/>
          </a:solidFill>
        </p:spPr>
        <p:txBody>
          <a:bodyPr wrap="none" rtlCol="0">
            <a:spAutoFit/>
          </a:bodyPr>
          <a:lstStyle/>
          <a:p>
            <a:r>
              <a:rPr lang="en-US" dirty="0"/>
              <a:t>One version that is just the group (no comparison)</a:t>
            </a:r>
          </a:p>
          <a:p>
            <a:r>
              <a:rPr lang="en-US" dirty="0"/>
              <a:t>One version that compares to HBS overall</a:t>
            </a:r>
          </a:p>
          <a:p>
            <a:r>
              <a:rPr lang="en-US" dirty="0"/>
              <a:t>One version that compares to HBS men &amp;women</a:t>
            </a:r>
          </a:p>
        </p:txBody>
      </p:sp>
    </p:spTree>
    <p:extLst>
      <p:ext uri="{BB962C8B-B14F-4D97-AF65-F5344CB8AC3E}">
        <p14:creationId xmlns:p14="http://schemas.microsoft.com/office/powerpoint/2010/main" val="335276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El" animBg="0"/>
        </p:bldSub>
      </p:bldGraphic>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C842C-E7D5-2C0F-9C0B-003574F38D39}"/>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AA6ED8DD-4314-372D-0D4F-2968B5C7D8E5}"/>
              </a:ext>
            </a:extLst>
          </p:cNvPr>
          <p:cNvGraphicFramePr/>
          <p:nvPr/>
        </p:nvGraphicFramePr>
        <p:xfrm>
          <a:off x="911652" y="1411206"/>
          <a:ext cx="10484659"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4A5EAAE8-A018-9AA2-FC0F-522BFC2BC084}"/>
              </a:ext>
            </a:extLst>
          </p:cNvPr>
          <p:cNvSpPr txBox="1"/>
          <p:nvPr/>
        </p:nvSpPr>
        <p:spPr>
          <a:xfrm rot="16200000">
            <a:off x="-1173834" y="3491523"/>
            <a:ext cx="4139653" cy="400110"/>
          </a:xfrm>
          <a:prstGeom prst="rect">
            <a:avLst/>
          </a:prstGeom>
          <a:noFill/>
        </p:spPr>
        <p:txBody>
          <a:bodyPr wrap="square" rtlCol="0">
            <a:spAutoFit/>
          </a:bodyPr>
          <a:lstStyle/>
          <a:p>
            <a:pPr algn="ctr">
              <a:defRPr sz="2000" b="1" i="0" u="none" strike="noStrike" kern="1200" baseline="0">
                <a:solidFill>
                  <a:prstClr val="white"/>
                </a:solidFill>
                <a:latin typeface="Arial" panose="020B0604020202020204" pitchFamily="34" charset="0"/>
                <a:ea typeface="+mn-ea"/>
                <a:cs typeface="Arial" panose="020B0604020202020204" pitchFamily="34" charset="0"/>
              </a:defRPr>
            </a:pPr>
            <a:r>
              <a:rPr lang="en-US" sz="2000" b="1">
                <a:solidFill>
                  <a:schemeClr val="bg1"/>
                </a:solidFill>
                <a:latin typeface="Arial" panose="020B0604020202020204" pitchFamily="34" charset="0"/>
                <a:cs typeface="Arial" panose="020B0604020202020204" pitchFamily="34" charset="0"/>
              </a:rPr>
              <a:t>% Meeting Meaningfulness+ </a:t>
            </a:r>
          </a:p>
        </p:txBody>
      </p:sp>
      <p:sp>
        <p:nvSpPr>
          <p:cNvPr id="4" name="Title 23">
            <a:extLst>
              <a:ext uri="{FF2B5EF4-FFF2-40B4-BE49-F238E27FC236}">
                <a16:creationId xmlns:a16="http://schemas.microsoft.com/office/drawing/2014/main" id="{E0433D33-1802-E87F-D125-6C29C9B58D82}"/>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2"/>
                </a:solidFill>
                <a:latin typeface="Arial" panose="020B0604020202020204" pitchFamily="34" charset="0"/>
                <a:cs typeface="Arial" panose="020B0604020202020204" pitchFamily="34" charset="0"/>
              </a:rPr>
              <a:t>PERCENT MEETING MEANINGFULNESS+ AT WORK</a:t>
            </a:r>
          </a:p>
        </p:txBody>
      </p:sp>
      <p:cxnSp>
        <p:nvCxnSpPr>
          <p:cNvPr id="8" name="Straight Connector 7">
            <a:extLst>
              <a:ext uri="{FF2B5EF4-FFF2-40B4-BE49-F238E27FC236}">
                <a16:creationId xmlns:a16="http://schemas.microsoft.com/office/drawing/2014/main" id="{1CAA8257-6F56-1035-7A41-7951500F1417}"/>
              </a:ext>
            </a:extLst>
          </p:cNvPr>
          <p:cNvCxnSpPr>
            <a:cxnSpLocks/>
          </p:cNvCxnSpPr>
          <p:nvPr/>
        </p:nvCxnSpPr>
        <p:spPr>
          <a:xfrm>
            <a:off x="1966161" y="5752242"/>
            <a:ext cx="92857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DD47281-BC60-B534-9383-2AEA78AE33FE}"/>
              </a:ext>
            </a:extLst>
          </p:cNvPr>
          <p:cNvCxnSpPr>
            <a:cxnSpLocks/>
          </p:cNvCxnSpPr>
          <p:nvPr/>
        </p:nvCxnSpPr>
        <p:spPr>
          <a:xfrm flipV="1">
            <a:off x="1978717" y="1621751"/>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569F4434-BD86-B84D-AEC8-F5BA03B07F01}"/>
              </a:ext>
            </a:extLst>
          </p:cNvPr>
          <p:cNvSpPr/>
          <p:nvPr/>
        </p:nvSpPr>
        <p:spPr>
          <a:xfrm>
            <a:off x="8454887" y="5787907"/>
            <a:ext cx="967408" cy="4671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881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1043E-2E26-ADC9-6129-4D8CD904B044}"/>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10CCED53-D641-DB7C-980A-093959817F55}"/>
              </a:ext>
            </a:extLst>
          </p:cNvPr>
          <p:cNvGraphicFramePr/>
          <p:nvPr/>
        </p:nvGraphicFramePr>
        <p:xfrm>
          <a:off x="911652" y="1411206"/>
          <a:ext cx="10484659"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983E954-73EC-D9A8-7F05-0F7E63B82679}"/>
              </a:ext>
            </a:extLst>
          </p:cNvPr>
          <p:cNvSpPr txBox="1"/>
          <p:nvPr/>
        </p:nvSpPr>
        <p:spPr>
          <a:xfrm rot="16200000">
            <a:off x="-1173834" y="3491523"/>
            <a:ext cx="4139653" cy="400110"/>
          </a:xfrm>
          <a:prstGeom prst="rect">
            <a:avLst/>
          </a:prstGeom>
          <a:noFill/>
        </p:spPr>
        <p:txBody>
          <a:bodyPr wrap="square" rtlCol="0">
            <a:spAutoFit/>
          </a:bodyPr>
          <a:lstStyle/>
          <a:p>
            <a:pPr algn="ctr">
              <a:defRPr sz="2000" b="1" i="0" u="none" strike="noStrike" kern="1200" baseline="0">
                <a:solidFill>
                  <a:prstClr val="white"/>
                </a:solidFill>
                <a:latin typeface="Arial" panose="020B0604020202020204" pitchFamily="34" charset="0"/>
                <a:ea typeface="+mn-ea"/>
                <a:cs typeface="Arial" panose="020B0604020202020204" pitchFamily="34" charset="0"/>
              </a:defRPr>
            </a:pPr>
            <a:r>
              <a:rPr lang="en-US" sz="2000" b="1">
                <a:solidFill>
                  <a:schemeClr val="bg1"/>
                </a:solidFill>
                <a:latin typeface="Arial" panose="020B0604020202020204" pitchFamily="34" charset="0"/>
                <a:cs typeface="Arial" panose="020B0604020202020204" pitchFamily="34" charset="0"/>
              </a:rPr>
              <a:t>% Meeting Meaningfulness+ </a:t>
            </a:r>
          </a:p>
        </p:txBody>
      </p:sp>
      <p:sp>
        <p:nvSpPr>
          <p:cNvPr id="4" name="Title 23">
            <a:extLst>
              <a:ext uri="{FF2B5EF4-FFF2-40B4-BE49-F238E27FC236}">
                <a16:creationId xmlns:a16="http://schemas.microsoft.com/office/drawing/2014/main" id="{D23543DD-ECF9-49C4-CECF-847253A0F71D}"/>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2"/>
                </a:solidFill>
                <a:latin typeface="Arial" panose="020B0604020202020204" pitchFamily="34" charset="0"/>
                <a:cs typeface="Arial" panose="020B0604020202020204" pitchFamily="34" charset="0"/>
              </a:rPr>
              <a:t>PERCENT MEETING MEANINGFULNESS+ AT WORK</a:t>
            </a:r>
          </a:p>
        </p:txBody>
      </p:sp>
      <p:cxnSp>
        <p:nvCxnSpPr>
          <p:cNvPr id="8" name="Straight Connector 7">
            <a:extLst>
              <a:ext uri="{FF2B5EF4-FFF2-40B4-BE49-F238E27FC236}">
                <a16:creationId xmlns:a16="http://schemas.microsoft.com/office/drawing/2014/main" id="{DD287B6B-8869-D2B0-05FB-D4FFAB7B7625}"/>
              </a:ext>
            </a:extLst>
          </p:cNvPr>
          <p:cNvCxnSpPr>
            <a:cxnSpLocks/>
          </p:cNvCxnSpPr>
          <p:nvPr/>
        </p:nvCxnSpPr>
        <p:spPr>
          <a:xfrm>
            <a:off x="1966161" y="5752242"/>
            <a:ext cx="928577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3A69BBA-7874-2B52-0E87-560580891B80}"/>
              </a:ext>
            </a:extLst>
          </p:cNvPr>
          <p:cNvCxnSpPr>
            <a:cxnSpLocks/>
          </p:cNvCxnSpPr>
          <p:nvPr/>
        </p:nvCxnSpPr>
        <p:spPr>
          <a:xfrm flipV="1">
            <a:off x="1978717" y="1621751"/>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4674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1DF31-C424-3C2F-2D93-5770F5B3F411}"/>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D079284E-9C13-BE41-DF70-5C0ABDD57C36}"/>
              </a:ext>
            </a:extLst>
          </p:cNvPr>
          <p:cNvGraphicFramePr/>
          <p:nvPr>
            <p:extLst>
              <p:ext uri="{D42A27DB-BD31-4B8C-83A1-F6EECF244321}">
                <p14:modId xmlns:p14="http://schemas.microsoft.com/office/powerpoint/2010/main" val="290453639"/>
              </p:ext>
            </p:extLst>
          </p:nvPr>
        </p:nvGraphicFramePr>
        <p:xfrm>
          <a:off x="-264879" y="1372134"/>
          <a:ext cx="12052453" cy="4856481"/>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Straight Connector 12">
            <a:extLst>
              <a:ext uri="{FF2B5EF4-FFF2-40B4-BE49-F238E27FC236}">
                <a16:creationId xmlns:a16="http://schemas.microsoft.com/office/drawing/2014/main" id="{DF7B691B-70FB-0D60-7BCE-58A0F7544F56}"/>
              </a:ext>
            </a:extLst>
          </p:cNvPr>
          <p:cNvCxnSpPr>
            <a:cxnSpLocks/>
          </p:cNvCxnSpPr>
          <p:nvPr/>
        </p:nvCxnSpPr>
        <p:spPr>
          <a:xfrm flipV="1">
            <a:off x="1437786" y="1508220"/>
            <a:ext cx="0" cy="428771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72386FF-0F34-E491-6041-B3787B0946B7}"/>
              </a:ext>
            </a:extLst>
          </p:cNvPr>
          <p:cNvCxnSpPr>
            <a:cxnSpLocks/>
          </p:cNvCxnSpPr>
          <p:nvPr/>
        </p:nvCxnSpPr>
        <p:spPr>
          <a:xfrm>
            <a:off x="1429721" y="5785778"/>
            <a:ext cx="1033753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itle 23">
            <a:extLst>
              <a:ext uri="{FF2B5EF4-FFF2-40B4-BE49-F238E27FC236}">
                <a16:creationId xmlns:a16="http://schemas.microsoft.com/office/drawing/2014/main" id="{2767BC19-2E3A-5ED3-D8E2-FC2FD31E14ED}"/>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2"/>
                </a:solidFill>
                <a:latin typeface="Arial" panose="020B0604020202020204" pitchFamily="34" charset="0"/>
                <a:cs typeface="Arial" panose="020B0604020202020204" pitchFamily="34" charset="0"/>
              </a:rPr>
              <a:t>PERCENT MEETING MEANINGFULNESS+ AT WORK</a:t>
            </a:r>
          </a:p>
        </p:txBody>
      </p:sp>
      <p:sp>
        <p:nvSpPr>
          <p:cNvPr id="4" name="TextBox 3">
            <a:extLst>
              <a:ext uri="{FF2B5EF4-FFF2-40B4-BE49-F238E27FC236}">
                <a16:creationId xmlns:a16="http://schemas.microsoft.com/office/drawing/2014/main" id="{32C84EB0-37BE-BFE6-0C0D-2F161ECE98F9}"/>
              </a:ext>
            </a:extLst>
          </p:cNvPr>
          <p:cNvSpPr txBox="1"/>
          <p:nvPr/>
        </p:nvSpPr>
        <p:spPr>
          <a:xfrm>
            <a:off x="5742097" y="5873930"/>
            <a:ext cx="1720536"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HBS Women</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DBB5819-EE2C-8366-4317-730F30724D4C}"/>
              </a:ext>
            </a:extLst>
          </p:cNvPr>
          <p:cNvSpPr txBox="1"/>
          <p:nvPr/>
        </p:nvSpPr>
        <p:spPr>
          <a:xfrm>
            <a:off x="9407418" y="5873930"/>
            <a:ext cx="131157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HBS Men</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6" name="TextBox 1">
            <a:extLst>
              <a:ext uri="{FF2B5EF4-FFF2-40B4-BE49-F238E27FC236}">
                <a16:creationId xmlns:a16="http://schemas.microsoft.com/office/drawing/2014/main" id="{118B5618-445F-BF0C-7C43-8A42CC86B054}"/>
              </a:ext>
            </a:extLst>
          </p:cNvPr>
          <p:cNvSpPr txBox="1"/>
          <p:nvPr/>
        </p:nvSpPr>
        <p:spPr>
          <a:xfrm>
            <a:off x="2253735" y="5873930"/>
            <a:ext cx="1800740" cy="400110"/>
          </a:xfrm>
          <a:prstGeom prst="rect">
            <a:avLst/>
          </a:prstGeom>
          <a:noFill/>
        </p:spPr>
        <p:txBody>
          <a:bodyPr wrap="square" rtlCol="0">
            <a:spAutoFit/>
          </a:bodyPr>
          <a:lstStyle>
            <a:defPPr>
              <a:defRPr lang="en-US"/>
            </a:defPPr>
            <a:lvl1pPr marL="0" indent="0" algn="l" defTabSz="914400" rtl="0" eaLnBrk="1" latinLnBrk="0" hangingPunct="1">
              <a:defRPr sz="1800" kern="1200">
                <a:solidFill>
                  <a:schemeClr val="tx1"/>
                </a:solidFill>
                <a:latin typeface="+mn-lt"/>
                <a:ea typeface="+mn-ea"/>
                <a:cs typeface="+mn-cs"/>
              </a:defRPr>
            </a:lvl1pPr>
            <a:lvl2pPr marL="457200" indent="0" algn="l" defTabSz="914400" rtl="0" eaLnBrk="1" latinLnBrk="0" hangingPunct="1">
              <a:defRPr sz="1800" kern="1200">
                <a:solidFill>
                  <a:schemeClr val="tx1"/>
                </a:solidFill>
                <a:latin typeface="+mn-lt"/>
                <a:ea typeface="+mn-ea"/>
                <a:cs typeface="+mn-cs"/>
              </a:defRPr>
            </a:lvl2pPr>
            <a:lvl3pPr marL="914400" indent="0" algn="l" defTabSz="914400" rtl="0" eaLnBrk="1" latinLnBrk="0" hangingPunct="1">
              <a:defRPr sz="1800" kern="1200">
                <a:solidFill>
                  <a:schemeClr val="tx1"/>
                </a:solidFill>
                <a:latin typeface="+mn-lt"/>
                <a:ea typeface="+mn-ea"/>
                <a:cs typeface="+mn-cs"/>
              </a:defRPr>
            </a:lvl3pPr>
            <a:lvl4pPr marL="1371600" indent="0" algn="l" defTabSz="914400" rtl="0" eaLnBrk="1" latinLnBrk="0" hangingPunct="1">
              <a:defRPr sz="1800" kern="1200">
                <a:solidFill>
                  <a:schemeClr val="tx1"/>
                </a:solidFill>
                <a:latin typeface="+mn-lt"/>
                <a:ea typeface="+mn-ea"/>
                <a:cs typeface="+mn-cs"/>
              </a:defRPr>
            </a:lvl4pPr>
            <a:lvl5pPr marL="1828800" indent="0" algn="l" defTabSz="914400" rtl="0" eaLnBrk="1" latinLnBrk="0" hangingPunct="1">
              <a:defRPr sz="1800" kern="1200">
                <a:solidFill>
                  <a:schemeClr val="tx1"/>
                </a:solidFill>
                <a:latin typeface="+mn-lt"/>
                <a:ea typeface="+mn-ea"/>
                <a:cs typeface="+mn-cs"/>
              </a:defRPr>
            </a:lvl5pPr>
            <a:lvl6pPr marL="2286000" indent="0" algn="l" defTabSz="914400" rtl="0" eaLnBrk="1" latinLnBrk="0" hangingPunct="1">
              <a:defRPr sz="1800" kern="1200">
                <a:solidFill>
                  <a:schemeClr val="tx1"/>
                </a:solidFill>
                <a:latin typeface="+mn-lt"/>
                <a:ea typeface="+mn-ea"/>
                <a:cs typeface="+mn-cs"/>
              </a:defRPr>
            </a:lvl6pPr>
            <a:lvl7pPr marL="2743200" indent="0" algn="l" defTabSz="914400" rtl="0" eaLnBrk="1" latinLnBrk="0" hangingPunct="1">
              <a:defRPr sz="1800" kern="1200">
                <a:solidFill>
                  <a:schemeClr val="tx1"/>
                </a:solidFill>
                <a:latin typeface="+mn-lt"/>
                <a:ea typeface="+mn-ea"/>
                <a:cs typeface="+mn-cs"/>
              </a:defRPr>
            </a:lvl7pPr>
            <a:lvl8pPr marL="3200400" indent="0" algn="l" defTabSz="914400" rtl="0" eaLnBrk="1" latinLnBrk="0" hangingPunct="1">
              <a:defRPr sz="1800" kern="1200">
                <a:solidFill>
                  <a:schemeClr val="tx1"/>
                </a:solidFill>
                <a:latin typeface="+mn-lt"/>
                <a:ea typeface="+mn-ea"/>
                <a:cs typeface="+mn-cs"/>
              </a:defRPr>
            </a:lvl8pPr>
            <a:lvl9pPr marL="3657600" indent="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IWF</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562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graphicEl>
                                              <a:chart seriesIdx="0" categoryIdx="1" bldStep="ptInSeries"/>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chart seriesIdx="0" categoryIdx="2" bldStep="ptInSeries"/>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El" animBg="0"/>
        </p:bldSub>
      </p:bldGraphic>
      <p:bldP spid="4" grpId="0"/>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7F185-871A-F436-92AE-EE0C8933D44A}"/>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40810F01-4131-C1B1-EFD2-8C7928828FF8}"/>
              </a:ext>
            </a:extLst>
          </p:cNvPr>
          <p:cNvSpPr/>
          <p:nvPr/>
        </p:nvSpPr>
        <p:spPr>
          <a:xfrm>
            <a:off x="2233364" y="1274470"/>
            <a:ext cx="71996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graphicFrame>
        <p:nvGraphicFramePr>
          <p:cNvPr id="25" name="Chart 24">
            <a:extLst>
              <a:ext uri="{FF2B5EF4-FFF2-40B4-BE49-F238E27FC236}">
                <a16:creationId xmlns:a16="http://schemas.microsoft.com/office/drawing/2014/main" id="{A94452FD-F36D-52F0-5F34-9280D7A5CE4D}"/>
              </a:ext>
            </a:extLst>
          </p:cNvPr>
          <p:cNvGraphicFramePr/>
          <p:nvPr/>
        </p:nvGraphicFramePr>
        <p:xfrm>
          <a:off x="625124" y="1646483"/>
          <a:ext cx="13364307" cy="4514155"/>
        </p:xfrm>
        <a:graphic>
          <a:graphicData uri="http://schemas.openxmlformats.org/drawingml/2006/chart">
            <c:chart xmlns:c="http://schemas.openxmlformats.org/drawingml/2006/chart" xmlns:r="http://schemas.openxmlformats.org/officeDocument/2006/relationships" r:id="rId3"/>
          </a:graphicData>
        </a:graphic>
      </p:graphicFrame>
      <p:cxnSp>
        <p:nvCxnSpPr>
          <p:cNvPr id="26" name="Straight Connector 25">
            <a:extLst>
              <a:ext uri="{FF2B5EF4-FFF2-40B4-BE49-F238E27FC236}">
                <a16:creationId xmlns:a16="http://schemas.microsoft.com/office/drawing/2014/main" id="{57DB9D29-3660-6EBA-2D90-C32A79C36709}"/>
              </a:ext>
            </a:extLst>
          </p:cNvPr>
          <p:cNvCxnSpPr>
            <a:cxnSpLocks/>
          </p:cNvCxnSpPr>
          <p:nvPr/>
        </p:nvCxnSpPr>
        <p:spPr>
          <a:xfrm>
            <a:off x="980675" y="5707214"/>
            <a:ext cx="10066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BB97C7D7-BC9A-D9CB-2FB8-46EC8D064664}"/>
              </a:ext>
            </a:extLst>
          </p:cNvPr>
          <p:cNvGrpSpPr/>
          <p:nvPr/>
        </p:nvGrpSpPr>
        <p:grpSpPr>
          <a:xfrm>
            <a:off x="3995417" y="6061356"/>
            <a:ext cx="5103297" cy="341382"/>
            <a:chOff x="2284849" y="5481082"/>
            <a:chExt cx="5103297" cy="341382"/>
          </a:xfrm>
        </p:grpSpPr>
        <p:sp>
          <p:nvSpPr>
            <p:cNvPr id="28" name="TextBox 27">
              <a:extLst>
                <a:ext uri="{FF2B5EF4-FFF2-40B4-BE49-F238E27FC236}">
                  <a16:creationId xmlns:a16="http://schemas.microsoft.com/office/drawing/2014/main" id="{0B1C8C4B-EA5A-C1CD-BF44-0CD95A2FEAD0}"/>
                </a:ext>
              </a:extLst>
            </p:cNvPr>
            <p:cNvSpPr txBox="1"/>
            <p:nvPr/>
          </p:nvSpPr>
          <p:spPr>
            <a:xfrm>
              <a:off x="2530360" y="5483910"/>
              <a:ext cx="3707852" cy="338554"/>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In a committed relationship</a:t>
              </a:r>
              <a:endParaRPr kumimoji="0" lang="en-GB" sz="16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id="{569A4783-6250-9C1F-7BFF-E33B9C16435A}"/>
                </a:ext>
              </a:extLst>
            </p:cNvPr>
            <p:cNvSpPr txBox="1"/>
            <p:nvPr/>
          </p:nvSpPr>
          <p:spPr>
            <a:xfrm>
              <a:off x="5747557" y="5481082"/>
              <a:ext cx="1640589" cy="338554"/>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Single</a:t>
              </a:r>
              <a:endParaRPr kumimoji="0" lang="en-GB"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92327372-D2CE-0B44-5679-5E2785DFE148}"/>
                </a:ext>
              </a:extLst>
            </p:cNvPr>
            <p:cNvSpPr/>
            <p:nvPr/>
          </p:nvSpPr>
          <p:spPr>
            <a:xfrm>
              <a:off x="5492006" y="5542359"/>
              <a:ext cx="216000" cy="216000"/>
            </a:xfrm>
            <a:prstGeom prst="rect">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5799196B-7657-24F1-753C-33BE961B0CAA}"/>
                </a:ext>
              </a:extLst>
            </p:cNvPr>
            <p:cNvSpPr/>
            <p:nvPr/>
          </p:nvSpPr>
          <p:spPr>
            <a:xfrm>
              <a:off x="2284849" y="5545187"/>
              <a:ext cx="216000" cy="216000"/>
            </a:xfrm>
            <a:prstGeom prst="rect">
              <a:avLst/>
            </a:prstGeom>
            <a:solidFill>
              <a:schemeClr val="accent2">
                <a:lumMod val="40000"/>
                <a:lumOff val="6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32" name="Rectangle 31">
            <a:extLst>
              <a:ext uri="{FF2B5EF4-FFF2-40B4-BE49-F238E27FC236}">
                <a16:creationId xmlns:a16="http://schemas.microsoft.com/office/drawing/2014/main" id="{2C5BD022-7371-0F53-89CB-11A7FDE23663}"/>
              </a:ext>
            </a:extLst>
          </p:cNvPr>
          <p:cNvSpPr/>
          <p:nvPr/>
        </p:nvSpPr>
        <p:spPr>
          <a:xfrm>
            <a:off x="3305945" y="1277291"/>
            <a:ext cx="87488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102A7FB-353F-6C91-7BDE-59BC86CF885E}"/>
              </a:ext>
            </a:extLst>
          </p:cNvPr>
          <p:cNvSpPr/>
          <p:nvPr/>
        </p:nvSpPr>
        <p:spPr>
          <a:xfrm>
            <a:off x="1095251" y="1274469"/>
            <a:ext cx="71996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a:t>
            </a:r>
            <a:r>
              <a:rPr lang="en-US" b="1" kern="0" baseline="30000">
                <a:solidFill>
                  <a:schemeClr val="bg1"/>
                </a:solidFill>
                <a:latin typeface="Arial" panose="020B0604020202020204" pitchFamily="34" charset="0"/>
                <a:cs typeface="Arial" panose="020B0604020202020204" pitchFamily="34" charset="0"/>
              </a:rPr>
              <a:t>ST</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E4B5B8F7-22E7-AFA8-A7C4-D996E122242C}"/>
              </a:ext>
            </a:extLst>
          </p:cNvPr>
          <p:cNvSpPr/>
          <p:nvPr/>
        </p:nvSpPr>
        <p:spPr>
          <a:xfrm>
            <a:off x="4445272" y="1283994"/>
            <a:ext cx="87488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86B0225F-3BC4-E97A-F0B8-8525C9921065}"/>
              </a:ext>
            </a:extLst>
          </p:cNvPr>
          <p:cNvSpPr/>
          <p:nvPr/>
        </p:nvSpPr>
        <p:spPr>
          <a:xfrm>
            <a:off x="5584832" y="1283022"/>
            <a:ext cx="87488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20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D1CC8BEA-A66F-59CB-F644-1FCAAD7B31A7}"/>
              </a:ext>
            </a:extLst>
          </p:cNvPr>
          <p:cNvSpPr/>
          <p:nvPr/>
        </p:nvSpPr>
        <p:spPr>
          <a:xfrm>
            <a:off x="6724978" y="1286917"/>
            <a:ext cx="87488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25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542B0D25-6684-70D0-B34E-D6C803BDB874}"/>
              </a:ext>
            </a:extLst>
          </p:cNvPr>
          <p:cNvSpPr/>
          <p:nvPr/>
        </p:nvSpPr>
        <p:spPr>
          <a:xfrm>
            <a:off x="7867813" y="1284201"/>
            <a:ext cx="87488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30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4263E04C-4DC3-7007-3AAA-FC5D29843D22}"/>
              </a:ext>
            </a:extLst>
          </p:cNvPr>
          <p:cNvSpPr/>
          <p:nvPr/>
        </p:nvSpPr>
        <p:spPr>
          <a:xfrm>
            <a:off x="9023348" y="1277291"/>
            <a:ext cx="874884"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35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16EFAE75-F473-669F-2E6A-51E1C719D82B}"/>
              </a:ext>
            </a:extLst>
          </p:cNvPr>
          <p:cNvSpPr/>
          <p:nvPr/>
        </p:nvSpPr>
        <p:spPr>
          <a:xfrm>
            <a:off x="10093044" y="1278403"/>
            <a:ext cx="1044267"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40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r>
              <a:rPr lang="en-US" b="1" kern="0">
                <a:solidFill>
                  <a:schemeClr val="bg1"/>
                </a:solidFill>
                <a:latin typeface="Arial" panose="020B0604020202020204" pitchFamily="34" charset="0"/>
                <a:cs typeface="Arial" panose="020B0604020202020204" pitchFamily="34" charset="0"/>
              </a:rPr>
              <a:t>+</a:t>
            </a:r>
            <a:endParaRPr lang="en-GB" b="1" kern="0">
              <a:solidFill>
                <a:schemeClr val="bg1"/>
              </a:solidFill>
              <a:latin typeface="Arial" panose="020B0604020202020204" pitchFamily="34" charset="0"/>
              <a:cs typeface="Arial" panose="020B0604020202020204" pitchFamily="34" charset="0"/>
            </a:endParaRPr>
          </a:p>
        </p:txBody>
      </p:sp>
      <p:sp>
        <p:nvSpPr>
          <p:cNvPr id="7" name="Title 23">
            <a:extLst>
              <a:ext uri="{FF2B5EF4-FFF2-40B4-BE49-F238E27FC236}">
                <a16:creationId xmlns:a16="http://schemas.microsoft.com/office/drawing/2014/main" id="{17AEEF5B-B870-209B-E9DF-EEBB8C57D9BC}"/>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RELATIONSHIP STATUS</a:t>
            </a:r>
          </a:p>
        </p:txBody>
      </p:sp>
    </p:spTree>
    <p:extLst>
      <p:ext uri="{BB962C8B-B14F-4D97-AF65-F5344CB8AC3E}">
        <p14:creationId xmlns:p14="http://schemas.microsoft.com/office/powerpoint/2010/main" val="164223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4DCE-76A5-B3DE-CD7B-DF487DF47F25}"/>
              </a:ext>
            </a:extLst>
          </p:cNvPr>
          <p:cNvSpPr>
            <a:spLocks noGrp="1"/>
          </p:cNvSpPr>
          <p:nvPr>
            <p:ph type="title"/>
          </p:nvPr>
        </p:nvSpPr>
        <p:spPr>
          <a:noFill/>
        </p:spPr>
        <p:txBody>
          <a:bodyPr vert="horz" lIns="0" tIns="0" rIns="0" bIns="0" rtlCol="0" anchor="ctr" anchorCtr="0">
            <a:noAutofit/>
          </a:bodyPr>
          <a:lstStyle/>
          <a:p>
            <a:r>
              <a:rPr lang="en-US" sz="2800"/>
              <a:t>LIFE SATISFACTION </a:t>
            </a:r>
            <a:r>
              <a:rPr lang="en-US" sz="2800">
                <a:solidFill>
                  <a:schemeClr val="accent1"/>
                </a:solidFill>
              </a:rPr>
              <a:t>AND INCOME</a:t>
            </a:r>
          </a:p>
        </p:txBody>
      </p:sp>
      <p:graphicFrame>
        <p:nvGraphicFramePr>
          <p:cNvPr id="8" name="Chart 7">
            <a:extLst>
              <a:ext uri="{FF2B5EF4-FFF2-40B4-BE49-F238E27FC236}">
                <a16:creationId xmlns:a16="http://schemas.microsoft.com/office/drawing/2014/main" id="{396B7885-9339-BE18-F376-A0A3B7003F96}"/>
              </a:ext>
            </a:extLst>
          </p:cNvPr>
          <p:cNvGraphicFramePr/>
          <p:nvPr/>
        </p:nvGraphicFramePr>
        <p:xfrm>
          <a:off x="-121186" y="1586430"/>
          <a:ext cx="12052453" cy="4560622"/>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a:extLst>
              <a:ext uri="{FF2B5EF4-FFF2-40B4-BE49-F238E27FC236}">
                <a16:creationId xmlns:a16="http://schemas.microsoft.com/office/drawing/2014/main" id="{F5FD6675-ED8C-6427-A15D-C641DC090277}"/>
              </a:ext>
            </a:extLst>
          </p:cNvPr>
          <p:cNvSpPr txBox="1"/>
          <p:nvPr/>
        </p:nvSpPr>
        <p:spPr>
          <a:xfrm>
            <a:off x="5905040" y="5946997"/>
            <a:ext cx="1407758"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Arial"/>
                <a:ea typeface="+mn-ea"/>
                <a:cs typeface="+mn-cs"/>
              </a:rPr>
              <a:t>Income ($)</a:t>
            </a:r>
            <a:endParaRPr kumimoji="0" lang="en-GB" sz="20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49608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F623-CEE0-0373-A100-0FF8BF942E2E}"/>
              </a:ext>
            </a:extLst>
          </p:cNvPr>
          <p:cNvSpPr>
            <a:spLocks noGrp="1"/>
          </p:cNvSpPr>
          <p:nvPr>
            <p:ph type="title"/>
          </p:nvPr>
        </p:nvSpPr>
        <p:spPr/>
        <p:txBody>
          <a:bodyPr anchor="ctr"/>
          <a:lstStyle/>
          <a:p>
            <a:r>
              <a:rPr lang="en-GB" sz="2800"/>
              <a:t>INDUSTRY</a:t>
            </a:r>
            <a:endParaRPr lang="en-US" sz="2800"/>
          </a:p>
        </p:txBody>
      </p:sp>
      <p:sp>
        <p:nvSpPr>
          <p:cNvPr id="8" name="Rectangle 7">
            <a:extLst>
              <a:ext uri="{FF2B5EF4-FFF2-40B4-BE49-F238E27FC236}">
                <a16:creationId xmlns:a16="http://schemas.microsoft.com/office/drawing/2014/main" id="{AC5D904A-ECD3-3D9D-605F-DF8317DF3198}"/>
              </a:ext>
            </a:extLst>
          </p:cNvPr>
          <p:cNvSpPr/>
          <p:nvPr/>
        </p:nvSpPr>
        <p:spPr>
          <a:xfrm>
            <a:off x="0" y="1015092"/>
            <a:ext cx="12192000" cy="5416529"/>
          </a:xfrm>
          <a:prstGeom prst="rect">
            <a:avLst/>
          </a:prstGeom>
          <a:gradFill>
            <a:gsLst>
              <a:gs pos="0">
                <a:schemeClr val="accent6">
                  <a:lumMod val="50000"/>
                </a:schemeClr>
              </a:gs>
              <a:gs pos="100000">
                <a:schemeClr val="accent4">
                  <a:lumMod val="50000"/>
                </a:schemeClr>
              </a:gs>
            </a:gsLst>
            <a:lin ang="54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normAutofit/>
          </a:bodyPr>
          <a:lstStyle/>
          <a:p>
            <a:pPr defTabSz="1219170">
              <a:buClr>
                <a:srgbClr val="000000"/>
              </a:buClr>
            </a:pPr>
            <a:endParaRPr lang="en-GB" sz="1600" kern="0">
              <a:solidFill>
                <a:schemeClr val="bg1"/>
              </a:solidFill>
              <a:cs typeface="Arial" panose="020B0604020202020204" pitchFamily="34" charset="0"/>
            </a:endParaRPr>
          </a:p>
        </p:txBody>
      </p:sp>
      <p:graphicFrame>
        <p:nvGraphicFramePr>
          <p:cNvPr id="3" name="Chart 2">
            <a:extLst>
              <a:ext uri="{FF2B5EF4-FFF2-40B4-BE49-F238E27FC236}">
                <a16:creationId xmlns:a16="http://schemas.microsoft.com/office/drawing/2014/main" id="{F290A809-77F9-CF24-77CD-F99B18D26396}"/>
              </a:ext>
            </a:extLst>
          </p:cNvPr>
          <p:cNvGraphicFramePr/>
          <p:nvPr/>
        </p:nvGraphicFramePr>
        <p:xfrm>
          <a:off x="592316" y="1637095"/>
          <a:ext cx="2796504" cy="39833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5B8A7519-1160-30DE-3C5D-6E754E526BB2}"/>
              </a:ext>
            </a:extLst>
          </p:cNvPr>
          <p:cNvGraphicFramePr/>
          <p:nvPr/>
        </p:nvGraphicFramePr>
        <p:xfrm>
          <a:off x="2897597" y="1624971"/>
          <a:ext cx="2360682" cy="400655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5A2EF0F5-8DC8-6BA4-C94B-2025AA620CA3}"/>
              </a:ext>
            </a:extLst>
          </p:cNvPr>
          <p:cNvGraphicFramePr/>
          <p:nvPr/>
        </p:nvGraphicFramePr>
        <p:xfrm>
          <a:off x="5076163" y="1639291"/>
          <a:ext cx="2347746" cy="398346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1725754A-987B-F0D0-77B5-7AFA06E8250E}"/>
              </a:ext>
            </a:extLst>
          </p:cNvPr>
          <p:cNvGraphicFramePr/>
          <p:nvPr/>
        </p:nvGraphicFramePr>
        <p:xfrm>
          <a:off x="7291955" y="1604766"/>
          <a:ext cx="2354218" cy="397694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D93E2055-DBB4-90B9-969D-3CA66B8BF2ED}"/>
              </a:ext>
            </a:extLst>
          </p:cNvPr>
          <p:cNvGraphicFramePr/>
          <p:nvPr/>
        </p:nvGraphicFramePr>
        <p:xfrm>
          <a:off x="8797612" y="1601658"/>
          <a:ext cx="2354218" cy="3976945"/>
        </p:xfrm>
        <a:graphic>
          <a:graphicData uri="http://schemas.openxmlformats.org/drawingml/2006/chart">
            <c:chart xmlns:c="http://schemas.openxmlformats.org/drawingml/2006/chart" xmlns:r="http://schemas.openxmlformats.org/officeDocument/2006/relationships" r:id="rId7"/>
          </a:graphicData>
        </a:graphic>
      </p:graphicFrame>
      <p:sp>
        <p:nvSpPr>
          <p:cNvPr id="13" name="Rectangle 12">
            <a:extLst>
              <a:ext uri="{FF2B5EF4-FFF2-40B4-BE49-F238E27FC236}">
                <a16:creationId xmlns:a16="http://schemas.microsoft.com/office/drawing/2014/main" id="{849CBDD0-AA8E-4CD4-ECEF-6B04BEFFCEE6}"/>
              </a:ext>
            </a:extLst>
          </p:cNvPr>
          <p:cNvSpPr/>
          <p:nvPr/>
        </p:nvSpPr>
        <p:spPr>
          <a:xfrm>
            <a:off x="5613967" y="1507165"/>
            <a:ext cx="1625600" cy="473030"/>
          </a:xfrm>
          <a:prstGeom prst="rect">
            <a:avLst/>
          </a:prstGeom>
          <a:solidFill>
            <a:schemeClr val="accent2">
              <a:alpha val="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1400" kern="0">
                <a:solidFill>
                  <a:schemeClr val="bg1"/>
                </a:solidFill>
                <a:cs typeface="Arial" panose="020B0604020202020204" pitchFamily="34" charset="0"/>
              </a:rPr>
              <a:t>15</a:t>
            </a:r>
            <a:r>
              <a:rPr lang="en-US" sz="1400" kern="0" baseline="30000">
                <a:solidFill>
                  <a:schemeClr val="bg1"/>
                </a:solidFill>
                <a:cs typeface="Arial" panose="020B0604020202020204" pitchFamily="34" charset="0"/>
              </a:rPr>
              <a:t>TH</a:t>
            </a:r>
            <a:r>
              <a:rPr lang="en-US" sz="1400" kern="0">
                <a:solidFill>
                  <a:schemeClr val="bg1"/>
                </a:solidFill>
                <a:cs typeface="Arial" panose="020B0604020202020204" pitchFamily="34" charset="0"/>
              </a:rPr>
              <a:t> REUNION </a:t>
            </a:r>
            <a:endParaRPr lang="en-GB" sz="1400" kern="0">
              <a:solidFill>
                <a:schemeClr val="bg1"/>
              </a:solidFill>
              <a:cs typeface="Arial" panose="020B0604020202020204" pitchFamily="34" charset="0"/>
            </a:endParaRPr>
          </a:p>
        </p:txBody>
      </p:sp>
      <p:sp>
        <p:nvSpPr>
          <p:cNvPr id="11" name="Rectangle 10">
            <a:extLst>
              <a:ext uri="{FF2B5EF4-FFF2-40B4-BE49-F238E27FC236}">
                <a16:creationId xmlns:a16="http://schemas.microsoft.com/office/drawing/2014/main" id="{F82F2F63-3DAF-9653-B1BF-7EFE49ED669E}"/>
              </a:ext>
            </a:extLst>
          </p:cNvPr>
          <p:cNvSpPr/>
          <p:nvPr/>
        </p:nvSpPr>
        <p:spPr>
          <a:xfrm>
            <a:off x="1193180" y="1507165"/>
            <a:ext cx="1625600" cy="473030"/>
          </a:xfrm>
          <a:prstGeom prst="rect">
            <a:avLst/>
          </a:prstGeom>
          <a:solidFill>
            <a:schemeClr val="accent2">
              <a:alpha val="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1400" kern="0">
                <a:solidFill>
                  <a:schemeClr val="bg1"/>
                </a:solidFill>
                <a:cs typeface="Arial" panose="020B0604020202020204" pitchFamily="34" charset="0"/>
              </a:rPr>
              <a:t>5</a:t>
            </a:r>
            <a:r>
              <a:rPr lang="en-US" sz="1400" kern="0" baseline="30000">
                <a:solidFill>
                  <a:schemeClr val="bg1"/>
                </a:solidFill>
                <a:cs typeface="Arial" panose="020B0604020202020204" pitchFamily="34" charset="0"/>
              </a:rPr>
              <a:t>TH</a:t>
            </a:r>
            <a:r>
              <a:rPr lang="en-US" sz="1400" kern="0">
                <a:solidFill>
                  <a:schemeClr val="bg1"/>
                </a:solidFill>
                <a:cs typeface="Arial" panose="020B0604020202020204" pitchFamily="34" charset="0"/>
              </a:rPr>
              <a:t> REUNION </a:t>
            </a:r>
            <a:endParaRPr lang="en-GB" sz="1400" kern="0">
              <a:solidFill>
                <a:schemeClr val="bg1"/>
              </a:solidFill>
              <a:cs typeface="Arial" panose="020B0604020202020204" pitchFamily="34" charset="0"/>
            </a:endParaRPr>
          </a:p>
        </p:txBody>
      </p:sp>
      <p:sp>
        <p:nvSpPr>
          <p:cNvPr id="12" name="Rectangle 11">
            <a:extLst>
              <a:ext uri="{FF2B5EF4-FFF2-40B4-BE49-F238E27FC236}">
                <a16:creationId xmlns:a16="http://schemas.microsoft.com/office/drawing/2014/main" id="{BB51C185-3C79-B11F-43E2-F3E632F1D452}"/>
              </a:ext>
            </a:extLst>
          </p:cNvPr>
          <p:cNvSpPr/>
          <p:nvPr/>
        </p:nvSpPr>
        <p:spPr>
          <a:xfrm>
            <a:off x="7794344" y="1507165"/>
            <a:ext cx="1625600" cy="473030"/>
          </a:xfrm>
          <a:prstGeom prst="rect">
            <a:avLst/>
          </a:prstGeom>
          <a:solidFill>
            <a:schemeClr val="accent2">
              <a:alpha val="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1400" kern="0">
                <a:solidFill>
                  <a:schemeClr val="bg1"/>
                </a:solidFill>
                <a:cs typeface="Arial" panose="020B0604020202020204" pitchFamily="34" charset="0"/>
              </a:rPr>
              <a:t>20</a:t>
            </a:r>
            <a:r>
              <a:rPr lang="en-US" sz="1400" kern="0" baseline="30000">
                <a:solidFill>
                  <a:schemeClr val="bg1"/>
                </a:solidFill>
                <a:cs typeface="Arial" panose="020B0604020202020204" pitchFamily="34" charset="0"/>
              </a:rPr>
              <a:t>TH</a:t>
            </a:r>
            <a:r>
              <a:rPr lang="en-US" sz="1400" kern="0">
                <a:solidFill>
                  <a:schemeClr val="bg1"/>
                </a:solidFill>
                <a:cs typeface="Arial" panose="020B0604020202020204" pitchFamily="34" charset="0"/>
              </a:rPr>
              <a:t> REUNION </a:t>
            </a:r>
            <a:endParaRPr lang="en-GB" sz="1400" kern="0">
              <a:solidFill>
                <a:schemeClr val="bg1"/>
              </a:solidFill>
              <a:cs typeface="Arial" panose="020B0604020202020204" pitchFamily="34" charset="0"/>
            </a:endParaRPr>
          </a:p>
        </p:txBody>
      </p:sp>
      <p:sp>
        <p:nvSpPr>
          <p:cNvPr id="10" name="Rectangle 9">
            <a:extLst>
              <a:ext uri="{FF2B5EF4-FFF2-40B4-BE49-F238E27FC236}">
                <a16:creationId xmlns:a16="http://schemas.microsoft.com/office/drawing/2014/main" id="{4F38F22F-BA64-B18D-D363-D9BE531EFD48}"/>
              </a:ext>
            </a:extLst>
          </p:cNvPr>
          <p:cNvSpPr/>
          <p:nvPr/>
        </p:nvSpPr>
        <p:spPr>
          <a:xfrm>
            <a:off x="3379329" y="1507165"/>
            <a:ext cx="1625600" cy="473030"/>
          </a:xfrm>
          <a:prstGeom prst="rect">
            <a:avLst/>
          </a:prstGeom>
          <a:solidFill>
            <a:schemeClr val="accent2">
              <a:alpha val="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1400" kern="0">
                <a:solidFill>
                  <a:schemeClr val="bg1"/>
                </a:solidFill>
                <a:cs typeface="Arial" panose="020B0604020202020204" pitchFamily="34" charset="0"/>
              </a:rPr>
              <a:t>10</a:t>
            </a:r>
            <a:r>
              <a:rPr lang="en-US" sz="1400" kern="0" baseline="30000">
                <a:solidFill>
                  <a:schemeClr val="bg1"/>
                </a:solidFill>
                <a:cs typeface="Arial" panose="020B0604020202020204" pitchFamily="34" charset="0"/>
              </a:rPr>
              <a:t>TH</a:t>
            </a:r>
            <a:r>
              <a:rPr lang="en-US" sz="1400" kern="0">
                <a:solidFill>
                  <a:schemeClr val="bg1"/>
                </a:solidFill>
                <a:cs typeface="Arial" panose="020B0604020202020204" pitchFamily="34" charset="0"/>
              </a:rPr>
              <a:t> REUNION </a:t>
            </a:r>
            <a:endParaRPr lang="en-GB" sz="1400" kern="0">
              <a:solidFill>
                <a:schemeClr val="bg1"/>
              </a:solidFill>
              <a:cs typeface="Arial" panose="020B0604020202020204" pitchFamily="34" charset="0"/>
            </a:endParaRPr>
          </a:p>
        </p:txBody>
      </p:sp>
      <p:cxnSp>
        <p:nvCxnSpPr>
          <p:cNvPr id="21" name="Straight Connector 20">
            <a:extLst>
              <a:ext uri="{FF2B5EF4-FFF2-40B4-BE49-F238E27FC236}">
                <a16:creationId xmlns:a16="http://schemas.microsoft.com/office/drawing/2014/main" id="{219CBF61-D31D-52DD-8FD7-6A17F1331D3B}"/>
              </a:ext>
            </a:extLst>
          </p:cNvPr>
          <p:cNvCxnSpPr>
            <a:cxnSpLocks/>
          </p:cNvCxnSpPr>
          <p:nvPr/>
        </p:nvCxnSpPr>
        <p:spPr>
          <a:xfrm>
            <a:off x="489527" y="5237009"/>
            <a:ext cx="11185237"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23DCD30-73AA-5738-19DA-5632E0803FED}"/>
              </a:ext>
            </a:extLst>
          </p:cNvPr>
          <p:cNvSpPr txBox="1"/>
          <p:nvPr/>
        </p:nvSpPr>
        <p:spPr>
          <a:xfrm>
            <a:off x="2874200" y="5594191"/>
            <a:ext cx="865593" cy="307777"/>
          </a:xfrm>
          <a:prstGeom prst="rect">
            <a:avLst/>
          </a:prstGeom>
          <a:noFill/>
        </p:spPr>
        <p:txBody>
          <a:bodyPr wrap="square" rtlCol="0" anchor="ctr" anchorCtr="0">
            <a:spAutoFit/>
          </a:bodyPr>
          <a:lstStyle/>
          <a:p>
            <a:r>
              <a:rPr lang="en-US" sz="1400">
                <a:solidFill>
                  <a:schemeClr val="bg1"/>
                </a:solidFill>
              </a:rPr>
              <a:t>Finance</a:t>
            </a:r>
          </a:p>
        </p:txBody>
      </p:sp>
      <p:sp>
        <p:nvSpPr>
          <p:cNvPr id="26" name="TextBox 25">
            <a:extLst>
              <a:ext uri="{FF2B5EF4-FFF2-40B4-BE49-F238E27FC236}">
                <a16:creationId xmlns:a16="http://schemas.microsoft.com/office/drawing/2014/main" id="{21BE2985-97E2-4602-329F-1C0915DD96E9}"/>
              </a:ext>
            </a:extLst>
          </p:cNvPr>
          <p:cNvSpPr txBox="1"/>
          <p:nvPr/>
        </p:nvSpPr>
        <p:spPr>
          <a:xfrm>
            <a:off x="4271819" y="5592960"/>
            <a:ext cx="1080902" cy="307777"/>
          </a:xfrm>
          <a:prstGeom prst="rect">
            <a:avLst/>
          </a:prstGeom>
          <a:noFill/>
        </p:spPr>
        <p:txBody>
          <a:bodyPr wrap="square" rtlCol="0" anchor="ctr" anchorCtr="0">
            <a:spAutoFit/>
          </a:bodyPr>
          <a:lstStyle/>
          <a:p>
            <a:r>
              <a:rPr lang="en-GB" sz="1400">
                <a:solidFill>
                  <a:schemeClr val="bg1"/>
                </a:solidFill>
              </a:rPr>
              <a:t>Consulting</a:t>
            </a:r>
            <a:endParaRPr lang="en-US" sz="1400">
              <a:solidFill>
                <a:schemeClr val="bg1"/>
              </a:solidFill>
            </a:endParaRPr>
          </a:p>
        </p:txBody>
      </p:sp>
      <p:sp>
        <p:nvSpPr>
          <p:cNvPr id="28" name="TextBox 27">
            <a:extLst>
              <a:ext uri="{FF2B5EF4-FFF2-40B4-BE49-F238E27FC236}">
                <a16:creationId xmlns:a16="http://schemas.microsoft.com/office/drawing/2014/main" id="{E4D982E1-8F77-3D97-DF02-FB8A09B48A4E}"/>
              </a:ext>
            </a:extLst>
          </p:cNvPr>
          <p:cNvSpPr txBox="1"/>
          <p:nvPr/>
        </p:nvSpPr>
        <p:spPr>
          <a:xfrm>
            <a:off x="7044678" y="5592233"/>
            <a:ext cx="1159170" cy="307777"/>
          </a:xfrm>
          <a:prstGeom prst="rect">
            <a:avLst/>
          </a:prstGeom>
          <a:noFill/>
        </p:spPr>
        <p:txBody>
          <a:bodyPr wrap="square" rtlCol="0" anchor="ctr" anchorCtr="0">
            <a:spAutoFit/>
          </a:bodyPr>
          <a:lstStyle/>
          <a:p>
            <a:r>
              <a:rPr lang="en-US" sz="1400">
                <a:solidFill>
                  <a:schemeClr val="bg1"/>
                </a:solidFill>
              </a:rPr>
              <a:t>Health Care</a:t>
            </a:r>
            <a:endParaRPr lang="en-GB" sz="1400">
              <a:solidFill>
                <a:schemeClr val="bg1"/>
              </a:solidFill>
            </a:endParaRPr>
          </a:p>
        </p:txBody>
      </p:sp>
      <p:sp>
        <p:nvSpPr>
          <p:cNvPr id="29" name="TextBox 28">
            <a:extLst>
              <a:ext uri="{FF2B5EF4-FFF2-40B4-BE49-F238E27FC236}">
                <a16:creationId xmlns:a16="http://schemas.microsoft.com/office/drawing/2014/main" id="{13AD1A74-EF11-59DD-C36F-2DEC1D9FCDCA}"/>
              </a:ext>
            </a:extLst>
          </p:cNvPr>
          <p:cNvSpPr txBox="1"/>
          <p:nvPr/>
        </p:nvSpPr>
        <p:spPr>
          <a:xfrm>
            <a:off x="8925283" y="5592233"/>
            <a:ext cx="702324" cy="307777"/>
          </a:xfrm>
          <a:prstGeom prst="rect">
            <a:avLst/>
          </a:prstGeom>
          <a:noFill/>
        </p:spPr>
        <p:txBody>
          <a:bodyPr wrap="square" rtlCol="0" anchor="ctr" anchorCtr="0">
            <a:spAutoFit/>
          </a:bodyPr>
          <a:lstStyle/>
          <a:p>
            <a:r>
              <a:rPr lang="en-GB" sz="1400">
                <a:solidFill>
                  <a:schemeClr val="bg1"/>
                </a:solidFill>
              </a:rPr>
              <a:t>O</a:t>
            </a:r>
            <a:r>
              <a:rPr lang="en-US" sz="1400" err="1">
                <a:solidFill>
                  <a:schemeClr val="bg1"/>
                </a:solidFill>
              </a:rPr>
              <a:t>ther</a:t>
            </a:r>
            <a:endParaRPr lang="en-GB" sz="1400">
              <a:solidFill>
                <a:schemeClr val="bg1"/>
              </a:solidFill>
            </a:endParaRPr>
          </a:p>
        </p:txBody>
      </p:sp>
      <p:sp>
        <p:nvSpPr>
          <p:cNvPr id="30" name="Rectangle 29">
            <a:extLst>
              <a:ext uri="{FF2B5EF4-FFF2-40B4-BE49-F238E27FC236}">
                <a16:creationId xmlns:a16="http://schemas.microsoft.com/office/drawing/2014/main" id="{5A59AD36-EB0C-7F4A-5E50-741B897FB101}"/>
              </a:ext>
            </a:extLst>
          </p:cNvPr>
          <p:cNvSpPr/>
          <p:nvPr/>
        </p:nvSpPr>
        <p:spPr>
          <a:xfrm>
            <a:off x="8675433" y="5638122"/>
            <a:ext cx="216000" cy="216000"/>
          </a:xfrm>
          <a:prstGeom prst="rect">
            <a:avLst/>
          </a:prstGeom>
          <a:solidFill>
            <a:srgbClr val="3A98C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algn="l" defTabSz="1219170">
              <a:buClr>
                <a:srgbClr val="000000"/>
              </a:buClr>
            </a:pPr>
            <a:endParaRPr lang="en-US" sz="1600" kern="0">
              <a:solidFill>
                <a:schemeClr val="bg1"/>
              </a:solidFill>
              <a:cs typeface="Arial" panose="020B0604020202020204" pitchFamily="34" charset="0"/>
            </a:endParaRPr>
          </a:p>
        </p:txBody>
      </p:sp>
      <p:sp>
        <p:nvSpPr>
          <p:cNvPr id="31" name="Rectangle 30">
            <a:extLst>
              <a:ext uri="{FF2B5EF4-FFF2-40B4-BE49-F238E27FC236}">
                <a16:creationId xmlns:a16="http://schemas.microsoft.com/office/drawing/2014/main" id="{4E8986BE-6924-CDB0-9A84-A970EC7FA9C0}"/>
              </a:ext>
            </a:extLst>
          </p:cNvPr>
          <p:cNvSpPr/>
          <p:nvPr/>
        </p:nvSpPr>
        <p:spPr>
          <a:xfrm>
            <a:off x="6794828" y="5638122"/>
            <a:ext cx="216000" cy="216000"/>
          </a:xfrm>
          <a:prstGeom prst="rect">
            <a:avLst/>
          </a:prstGeom>
          <a:solidFill>
            <a:srgbClr val="AFE6F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algn="l" defTabSz="1219170">
              <a:buClr>
                <a:srgbClr val="000000"/>
              </a:buClr>
            </a:pPr>
            <a:endParaRPr lang="en-US" sz="1600" kern="0">
              <a:solidFill>
                <a:schemeClr val="bg1"/>
              </a:solidFill>
              <a:cs typeface="Arial" panose="020B0604020202020204" pitchFamily="34" charset="0"/>
            </a:endParaRPr>
          </a:p>
        </p:txBody>
      </p:sp>
      <p:sp>
        <p:nvSpPr>
          <p:cNvPr id="32" name="Rectangle 31">
            <a:extLst>
              <a:ext uri="{FF2B5EF4-FFF2-40B4-BE49-F238E27FC236}">
                <a16:creationId xmlns:a16="http://schemas.microsoft.com/office/drawing/2014/main" id="{41CD2A44-BDFA-972B-DF0E-4024AA111D93}"/>
              </a:ext>
            </a:extLst>
          </p:cNvPr>
          <p:cNvSpPr/>
          <p:nvPr/>
        </p:nvSpPr>
        <p:spPr>
          <a:xfrm>
            <a:off x="4021969" y="5638849"/>
            <a:ext cx="216000" cy="216000"/>
          </a:xfrm>
          <a:prstGeom prst="rect">
            <a:avLst/>
          </a:prstGeom>
          <a:solidFill>
            <a:srgbClr val="CED66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algn="l" defTabSz="1219170">
              <a:buClr>
                <a:srgbClr val="000000"/>
              </a:buClr>
            </a:pPr>
            <a:endParaRPr lang="en-US" sz="1600" kern="0">
              <a:solidFill>
                <a:schemeClr val="bg1"/>
              </a:solidFill>
              <a:cs typeface="Arial" panose="020B0604020202020204" pitchFamily="34" charset="0"/>
            </a:endParaRPr>
          </a:p>
        </p:txBody>
      </p:sp>
      <p:sp>
        <p:nvSpPr>
          <p:cNvPr id="33" name="Rectangle 32">
            <a:extLst>
              <a:ext uri="{FF2B5EF4-FFF2-40B4-BE49-F238E27FC236}">
                <a16:creationId xmlns:a16="http://schemas.microsoft.com/office/drawing/2014/main" id="{AE7949C3-45AA-6157-EB7B-DD29508FC5DE}"/>
              </a:ext>
            </a:extLst>
          </p:cNvPr>
          <p:cNvSpPr/>
          <p:nvPr/>
        </p:nvSpPr>
        <p:spPr>
          <a:xfrm>
            <a:off x="2624348" y="5640080"/>
            <a:ext cx="216000" cy="216000"/>
          </a:xfrm>
          <a:prstGeom prst="rect">
            <a:avLst/>
          </a:prstGeom>
          <a:solidFill>
            <a:srgbClr val="ED6A4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algn="l" defTabSz="1219170">
              <a:buClr>
                <a:srgbClr val="000000"/>
              </a:buClr>
            </a:pPr>
            <a:endParaRPr lang="en-US" sz="1600" kern="0">
              <a:solidFill>
                <a:schemeClr val="bg1"/>
              </a:solidFill>
              <a:cs typeface="Arial" panose="020B0604020202020204" pitchFamily="34" charset="0"/>
            </a:endParaRPr>
          </a:p>
        </p:txBody>
      </p:sp>
      <p:sp>
        <p:nvSpPr>
          <p:cNvPr id="44" name="TextBox 43">
            <a:extLst>
              <a:ext uri="{FF2B5EF4-FFF2-40B4-BE49-F238E27FC236}">
                <a16:creationId xmlns:a16="http://schemas.microsoft.com/office/drawing/2014/main" id="{E191AAA0-A49D-F9B8-DD88-FF7CE73527F2}"/>
              </a:ext>
            </a:extLst>
          </p:cNvPr>
          <p:cNvSpPr txBox="1"/>
          <p:nvPr/>
        </p:nvSpPr>
        <p:spPr>
          <a:xfrm>
            <a:off x="5891441" y="5594191"/>
            <a:ext cx="573965" cy="307777"/>
          </a:xfrm>
          <a:prstGeom prst="rect">
            <a:avLst/>
          </a:prstGeom>
          <a:noFill/>
        </p:spPr>
        <p:txBody>
          <a:bodyPr wrap="square" rtlCol="0" anchor="ctr" anchorCtr="0">
            <a:spAutoFit/>
          </a:bodyPr>
          <a:lstStyle/>
          <a:p>
            <a:r>
              <a:rPr lang="en-US" sz="1400">
                <a:solidFill>
                  <a:schemeClr val="bg1"/>
                </a:solidFill>
              </a:rPr>
              <a:t>Tech</a:t>
            </a:r>
            <a:endParaRPr lang="en-GB" sz="1400">
              <a:solidFill>
                <a:schemeClr val="bg1"/>
              </a:solidFill>
            </a:endParaRPr>
          </a:p>
        </p:txBody>
      </p:sp>
      <p:sp>
        <p:nvSpPr>
          <p:cNvPr id="45" name="Rectangle 44">
            <a:extLst>
              <a:ext uri="{FF2B5EF4-FFF2-40B4-BE49-F238E27FC236}">
                <a16:creationId xmlns:a16="http://schemas.microsoft.com/office/drawing/2014/main" id="{6CB844BC-4D26-D432-4173-AF6CC7BE733C}"/>
              </a:ext>
            </a:extLst>
          </p:cNvPr>
          <p:cNvSpPr/>
          <p:nvPr/>
        </p:nvSpPr>
        <p:spPr>
          <a:xfrm>
            <a:off x="5641591" y="5640080"/>
            <a:ext cx="216000" cy="216000"/>
          </a:xfrm>
          <a:prstGeom prst="rect">
            <a:avLst/>
          </a:prstGeom>
          <a:solidFill>
            <a:schemeClr val="tx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algn="l" defTabSz="1219170">
              <a:buClr>
                <a:srgbClr val="000000"/>
              </a:buClr>
            </a:pPr>
            <a:endParaRPr lang="en-US" sz="1600" kern="0">
              <a:solidFill>
                <a:schemeClr val="bg1"/>
              </a:solidFill>
              <a:cs typeface="Arial" panose="020B0604020202020204" pitchFamily="34" charset="0"/>
            </a:endParaRPr>
          </a:p>
        </p:txBody>
      </p:sp>
      <p:sp>
        <p:nvSpPr>
          <p:cNvPr id="48" name="TextBox 47">
            <a:extLst>
              <a:ext uri="{FF2B5EF4-FFF2-40B4-BE49-F238E27FC236}">
                <a16:creationId xmlns:a16="http://schemas.microsoft.com/office/drawing/2014/main" id="{A5138657-6F83-B379-68D0-ECFBA2CEECAC}"/>
              </a:ext>
            </a:extLst>
          </p:cNvPr>
          <p:cNvSpPr txBox="1"/>
          <p:nvPr/>
        </p:nvSpPr>
        <p:spPr>
          <a:xfrm>
            <a:off x="1117441" y="5287312"/>
            <a:ext cx="934283" cy="235801"/>
          </a:xfrm>
          <a:prstGeom prst="rect">
            <a:avLst/>
          </a:prstGeom>
          <a:noFill/>
        </p:spPr>
        <p:txBody>
          <a:bodyPr wrap="none" lIns="58388" tIns="29194" rIns="58388" bIns="29194" rtlCol="0" anchor="ctr" anchorCtr="0">
            <a:noAutofit/>
          </a:bodyPr>
          <a:lstStyle/>
          <a:p>
            <a:r>
              <a:rPr lang="en-US" sz="1200" b="1">
                <a:solidFill>
                  <a:schemeClr val="bg1"/>
                </a:solidFill>
              </a:rPr>
              <a:t>Graduation</a:t>
            </a:r>
            <a:endParaRPr lang="en-GB" sz="1200" b="1">
              <a:solidFill>
                <a:schemeClr val="bg1"/>
              </a:solidFill>
            </a:endParaRPr>
          </a:p>
        </p:txBody>
      </p:sp>
      <p:sp>
        <p:nvSpPr>
          <p:cNvPr id="49" name="TextBox 48">
            <a:extLst>
              <a:ext uri="{FF2B5EF4-FFF2-40B4-BE49-F238E27FC236}">
                <a16:creationId xmlns:a16="http://schemas.microsoft.com/office/drawing/2014/main" id="{51EBA097-25CD-3CCE-1023-FBBB1401BA60}"/>
              </a:ext>
            </a:extLst>
          </p:cNvPr>
          <p:cNvSpPr txBox="1"/>
          <p:nvPr/>
        </p:nvSpPr>
        <p:spPr>
          <a:xfrm>
            <a:off x="2225514" y="5287312"/>
            <a:ext cx="442160" cy="235801"/>
          </a:xfrm>
          <a:prstGeom prst="rect">
            <a:avLst/>
          </a:prstGeom>
          <a:noFill/>
        </p:spPr>
        <p:txBody>
          <a:bodyPr wrap="none" lIns="58388" tIns="29194" rIns="58388" bIns="29194" rtlCol="0" anchor="ctr" anchorCtr="0">
            <a:normAutofit lnSpcReduction="10000"/>
          </a:bodyPr>
          <a:lstStyle/>
          <a:p>
            <a:r>
              <a:rPr lang="en-US" sz="1200" b="1">
                <a:solidFill>
                  <a:schemeClr val="bg1"/>
                </a:solidFill>
              </a:rPr>
              <a:t>Now</a:t>
            </a:r>
            <a:endParaRPr lang="en-GB" sz="1200" b="1">
              <a:solidFill>
                <a:schemeClr val="bg1"/>
              </a:solidFill>
            </a:endParaRPr>
          </a:p>
        </p:txBody>
      </p:sp>
      <p:sp>
        <p:nvSpPr>
          <p:cNvPr id="50" name="TextBox 49">
            <a:extLst>
              <a:ext uri="{FF2B5EF4-FFF2-40B4-BE49-F238E27FC236}">
                <a16:creationId xmlns:a16="http://schemas.microsoft.com/office/drawing/2014/main" id="{D1BEA364-E637-33F3-95BD-B9BA3ADED56B}"/>
              </a:ext>
            </a:extLst>
          </p:cNvPr>
          <p:cNvSpPr txBox="1"/>
          <p:nvPr/>
        </p:nvSpPr>
        <p:spPr>
          <a:xfrm>
            <a:off x="3275290" y="5287312"/>
            <a:ext cx="934283" cy="235801"/>
          </a:xfrm>
          <a:prstGeom prst="rect">
            <a:avLst/>
          </a:prstGeom>
          <a:noFill/>
        </p:spPr>
        <p:txBody>
          <a:bodyPr wrap="none" lIns="58388" tIns="29194" rIns="58388" bIns="29194" rtlCol="0" anchor="ctr" anchorCtr="0">
            <a:noAutofit/>
          </a:bodyPr>
          <a:lstStyle/>
          <a:p>
            <a:r>
              <a:rPr lang="en-US" sz="1200" b="1">
                <a:solidFill>
                  <a:schemeClr val="bg1"/>
                </a:solidFill>
              </a:rPr>
              <a:t>Graduation</a:t>
            </a:r>
            <a:endParaRPr lang="en-GB" sz="1200" b="1">
              <a:solidFill>
                <a:schemeClr val="bg1"/>
              </a:solidFill>
            </a:endParaRPr>
          </a:p>
        </p:txBody>
      </p:sp>
      <p:sp>
        <p:nvSpPr>
          <p:cNvPr id="51" name="TextBox 50">
            <a:extLst>
              <a:ext uri="{FF2B5EF4-FFF2-40B4-BE49-F238E27FC236}">
                <a16:creationId xmlns:a16="http://schemas.microsoft.com/office/drawing/2014/main" id="{B10B63F4-2959-62E3-AB85-A93E0A3702E7}"/>
              </a:ext>
            </a:extLst>
          </p:cNvPr>
          <p:cNvSpPr txBox="1"/>
          <p:nvPr/>
        </p:nvSpPr>
        <p:spPr>
          <a:xfrm>
            <a:off x="4421463" y="5287312"/>
            <a:ext cx="442160" cy="235801"/>
          </a:xfrm>
          <a:prstGeom prst="rect">
            <a:avLst/>
          </a:prstGeom>
          <a:noFill/>
        </p:spPr>
        <p:txBody>
          <a:bodyPr wrap="none" lIns="58388" tIns="29194" rIns="58388" bIns="29194" rtlCol="0" anchor="ctr" anchorCtr="0">
            <a:normAutofit lnSpcReduction="10000"/>
          </a:bodyPr>
          <a:lstStyle/>
          <a:p>
            <a:r>
              <a:rPr lang="en-US" sz="1200" b="1">
                <a:solidFill>
                  <a:schemeClr val="bg1"/>
                </a:solidFill>
              </a:rPr>
              <a:t>Now</a:t>
            </a:r>
            <a:endParaRPr lang="en-GB" sz="1200" b="1">
              <a:solidFill>
                <a:schemeClr val="bg1"/>
              </a:solidFill>
            </a:endParaRPr>
          </a:p>
        </p:txBody>
      </p:sp>
      <p:sp>
        <p:nvSpPr>
          <p:cNvPr id="52" name="TextBox 51">
            <a:extLst>
              <a:ext uri="{FF2B5EF4-FFF2-40B4-BE49-F238E27FC236}">
                <a16:creationId xmlns:a16="http://schemas.microsoft.com/office/drawing/2014/main" id="{0E0F92D4-BAA4-F1E3-0D91-5138CAE3A53D}"/>
              </a:ext>
            </a:extLst>
          </p:cNvPr>
          <p:cNvSpPr txBox="1"/>
          <p:nvPr/>
        </p:nvSpPr>
        <p:spPr>
          <a:xfrm>
            <a:off x="5507028" y="5287312"/>
            <a:ext cx="934283" cy="235801"/>
          </a:xfrm>
          <a:prstGeom prst="rect">
            <a:avLst/>
          </a:prstGeom>
          <a:noFill/>
        </p:spPr>
        <p:txBody>
          <a:bodyPr wrap="none" lIns="58388" tIns="29194" rIns="58388" bIns="29194" rtlCol="0" anchor="ctr" anchorCtr="0">
            <a:noAutofit/>
          </a:bodyPr>
          <a:lstStyle/>
          <a:p>
            <a:r>
              <a:rPr lang="en-US" sz="1200" b="1">
                <a:solidFill>
                  <a:schemeClr val="bg1"/>
                </a:solidFill>
              </a:rPr>
              <a:t>Graduation</a:t>
            </a:r>
            <a:endParaRPr lang="en-GB" sz="1200" b="1">
              <a:solidFill>
                <a:schemeClr val="bg1"/>
              </a:solidFill>
            </a:endParaRPr>
          </a:p>
        </p:txBody>
      </p:sp>
      <p:sp>
        <p:nvSpPr>
          <p:cNvPr id="53" name="TextBox 52">
            <a:extLst>
              <a:ext uri="{FF2B5EF4-FFF2-40B4-BE49-F238E27FC236}">
                <a16:creationId xmlns:a16="http://schemas.microsoft.com/office/drawing/2014/main" id="{7692914E-9B69-622D-71AE-B38D8DE27237}"/>
              </a:ext>
            </a:extLst>
          </p:cNvPr>
          <p:cNvSpPr txBox="1"/>
          <p:nvPr/>
        </p:nvSpPr>
        <p:spPr>
          <a:xfrm>
            <a:off x="6653201" y="5287312"/>
            <a:ext cx="442160" cy="235801"/>
          </a:xfrm>
          <a:prstGeom prst="rect">
            <a:avLst/>
          </a:prstGeom>
          <a:noFill/>
        </p:spPr>
        <p:txBody>
          <a:bodyPr wrap="none" lIns="58388" tIns="29194" rIns="58388" bIns="29194" rtlCol="0" anchor="ctr" anchorCtr="0">
            <a:normAutofit lnSpcReduction="10000"/>
          </a:bodyPr>
          <a:lstStyle/>
          <a:p>
            <a:r>
              <a:rPr lang="en-US" sz="1200" b="1">
                <a:solidFill>
                  <a:schemeClr val="bg1"/>
                </a:solidFill>
              </a:rPr>
              <a:t>Now</a:t>
            </a:r>
            <a:endParaRPr lang="en-GB" sz="1200" b="1">
              <a:solidFill>
                <a:schemeClr val="bg1"/>
              </a:solidFill>
            </a:endParaRPr>
          </a:p>
        </p:txBody>
      </p:sp>
      <p:sp>
        <p:nvSpPr>
          <p:cNvPr id="54" name="TextBox 53">
            <a:extLst>
              <a:ext uri="{FF2B5EF4-FFF2-40B4-BE49-F238E27FC236}">
                <a16:creationId xmlns:a16="http://schemas.microsoft.com/office/drawing/2014/main" id="{AFCEF94A-F2ED-5959-36C8-B5012E95DEF1}"/>
              </a:ext>
            </a:extLst>
          </p:cNvPr>
          <p:cNvSpPr txBox="1"/>
          <p:nvPr/>
        </p:nvSpPr>
        <p:spPr>
          <a:xfrm>
            <a:off x="7694030" y="5287312"/>
            <a:ext cx="934283" cy="235801"/>
          </a:xfrm>
          <a:prstGeom prst="rect">
            <a:avLst/>
          </a:prstGeom>
          <a:noFill/>
        </p:spPr>
        <p:txBody>
          <a:bodyPr wrap="none" lIns="58388" tIns="29194" rIns="58388" bIns="29194" rtlCol="0" anchor="ctr" anchorCtr="0">
            <a:noAutofit/>
          </a:bodyPr>
          <a:lstStyle/>
          <a:p>
            <a:r>
              <a:rPr lang="en-US" sz="1200" b="1">
                <a:solidFill>
                  <a:schemeClr val="bg1"/>
                </a:solidFill>
              </a:rPr>
              <a:t>Graduation</a:t>
            </a:r>
            <a:endParaRPr lang="en-GB" sz="1200" b="1">
              <a:solidFill>
                <a:schemeClr val="bg1"/>
              </a:solidFill>
            </a:endParaRPr>
          </a:p>
        </p:txBody>
      </p:sp>
      <p:sp>
        <p:nvSpPr>
          <p:cNvPr id="55" name="TextBox 54">
            <a:extLst>
              <a:ext uri="{FF2B5EF4-FFF2-40B4-BE49-F238E27FC236}">
                <a16:creationId xmlns:a16="http://schemas.microsoft.com/office/drawing/2014/main" id="{F92629E9-48AE-AB1F-89BD-5C492380B003}"/>
              </a:ext>
            </a:extLst>
          </p:cNvPr>
          <p:cNvSpPr txBox="1"/>
          <p:nvPr/>
        </p:nvSpPr>
        <p:spPr>
          <a:xfrm>
            <a:off x="8840203" y="5287312"/>
            <a:ext cx="442160" cy="235801"/>
          </a:xfrm>
          <a:prstGeom prst="rect">
            <a:avLst/>
          </a:prstGeom>
          <a:noFill/>
        </p:spPr>
        <p:txBody>
          <a:bodyPr wrap="none" lIns="58388" tIns="29194" rIns="58388" bIns="29194" rtlCol="0" anchor="ctr" anchorCtr="0">
            <a:normAutofit lnSpcReduction="10000"/>
          </a:bodyPr>
          <a:lstStyle/>
          <a:p>
            <a:r>
              <a:rPr lang="en-US" sz="1200" b="1">
                <a:solidFill>
                  <a:schemeClr val="bg1"/>
                </a:solidFill>
              </a:rPr>
              <a:t>Now</a:t>
            </a:r>
            <a:endParaRPr lang="en-GB" sz="1200" b="1">
              <a:solidFill>
                <a:schemeClr val="bg1"/>
              </a:solidFill>
            </a:endParaRPr>
          </a:p>
        </p:txBody>
      </p:sp>
      <p:sp>
        <p:nvSpPr>
          <p:cNvPr id="7" name="Rectangle 6">
            <a:extLst>
              <a:ext uri="{FF2B5EF4-FFF2-40B4-BE49-F238E27FC236}">
                <a16:creationId xmlns:a16="http://schemas.microsoft.com/office/drawing/2014/main" id="{E9DFA516-DDE4-BF5A-B28D-E49D7FC9B966}"/>
              </a:ext>
            </a:extLst>
          </p:cNvPr>
          <p:cNvSpPr/>
          <p:nvPr/>
        </p:nvSpPr>
        <p:spPr>
          <a:xfrm>
            <a:off x="9685672" y="1507165"/>
            <a:ext cx="1775523" cy="473030"/>
          </a:xfrm>
          <a:prstGeom prst="rect">
            <a:avLst/>
          </a:prstGeom>
          <a:solidFill>
            <a:schemeClr val="accent2">
              <a:alpha val="0"/>
            </a:schemeClr>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1400" kern="0">
                <a:solidFill>
                  <a:schemeClr val="bg1"/>
                </a:solidFill>
                <a:cs typeface="Arial" panose="020B0604020202020204" pitchFamily="34" charset="0"/>
              </a:rPr>
              <a:t>45</a:t>
            </a:r>
            <a:r>
              <a:rPr lang="en-US" sz="1400" kern="0" baseline="30000">
                <a:solidFill>
                  <a:schemeClr val="bg1"/>
                </a:solidFill>
                <a:cs typeface="Arial" panose="020B0604020202020204" pitchFamily="34" charset="0"/>
              </a:rPr>
              <a:t>TH </a:t>
            </a:r>
            <a:r>
              <a:rPr lang="en-US" sz="1400" kern="0">
                <a:solidFill>
                  <a:schemeClr val="bg1"/>
                </a:solidFill>
                <a:cs typeface="Arial" panose="020B0604020202020204" pitchFamily="34" charset="0"/>
              </a:rPr>
              <a:t>+ REUNION </a:t>
            </a:r>
            <a:endParaRPr lang="en-GB" sz="1400" kern="0">
              <a:solidFill>
                <a:schemeClr val="bg1"/>
              </a:solidFill>
              <a:cs typeface="Arial" panose="020B0604020202020204" pitchFamily="34" charset="0"/>
            </a:endParaRPr>
          </a:p>
        </p:txBody>
      </p:sp>
      <p:sp>
        <p:nvSpPr>
          <p:cNvPr id="19" name="TextBox 18">
            <a:extLst>
              <a:ext uri="{FF2B5EF4-FFF2-40B4-BE49-F238E27FC236}">
                <a16:creationId xmlns:a16="http://schemas.microsoft.com/office/drawing/2014/main" id="{C646FA08-86AC-AB93-F8F9-73E36DF61DD9}"/>
              </a:ext>
            </a:extLst>
          </p:cNvPr>
          <p:cNvSpPr txBox="1"/>
          <p:nvPr/>
        </p:nvSpPr>
        <p:spPr>
          <a:xfrm>
            <a:off x="10352354" y="5296721"/>
            <a:ext cx="442160" cy="235801"/>
          </a:xfrm>
          <a:prstGeom prst="rect">
            <a:avLst/>
          </a:prstGeom>
          <a:noFill/>
        </p:spPr>
        <p:txBody>
          <a:bodyPr wrap="none" lIns="58388" tIns="29194" rIns="58388" bIns="29194" rtlCol="0" anchor="ctr" anchorCtr="0">
            <a:normAutofit lnSpcReduction="10000"/>
          </a:bodyPr>
          <a:lstStyle/>
          <a:p>
            <a:r>
              <a:rPr lang="en-US" sz="1200" b="1">
                <a:solidFill>
                  <a:schemeClr val="bg1"/>
                </a:solidFill>
              </a:rPr>
              <a:t>Now</a:t>
            </a:r>
            <a:endParaRPr lang="en-GB" sz="1200" b="1">
              <a:solidFill>
                <a:schemeClr val="bg1"/>
              </a:solidFill>
            </a:endParaRPr>
          </a:p>
        </p:txBody>
      </p:sp>
      <p:cxnSp>
        <p:nvCxnSpPr>
          <p:cNvPr id="9" name="Straight Arrow Connector 8">
            <a:extLst>
              <a:ext uri="{FF2B5EF4-FFF2-40B4-BE49-F238E27FC236}">
                <a16:creationId xmlns:a16="http://schemas.microsoft.com/office/drawing/2014/main" id="{19D7E90E-C715-62D3-2356-53652EA6D922}"/>
              </a:ext>
            </a:extLst>
          </p:cNvPr>
          <p:cNvCxnSpPr/>
          <p:nvPr/>
        </p:nvCxnSpPr>
        <p:spPr>
          <a:xfrm flipV="1">
            <a:off x="9681634" y="5046556"/>
            <a:ext cx="215900" cy="380576"/>
          </a:xfrm>
          <a:prstGeom prst="straightConnector1">
            <a:avLst/>
          </a:prstGeom>
          <a:ln w="57150">
            <a:solidFill>
              <a:srgbClr val="205252"/>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1E21C6-B8F0-6211-4DF7-6CD5EE404A3C}"/>
              </a:ext>
            </a:extLst>
          </p:cNvPr>
          <p:cNvCxnSpPr>
            <a:cxnSpLocks/>
          </p:cNvCxnSpPr>
          <p:nvPr/>
        </p:nvCxnSpPr>
        <p:spPr>
          <a:xfrm flipV="1">
            <a:off x="9723967" y="5046555"/>
            <a:ext cx="215900" cy="380576"/>
          </a:xfrm>
          <a:prstGeom prst="straightConnector1">
            <a:avLst/>
          </a:prstGeom>
          <a:ln w="57150">
            <a:solidFill>
              <a:srgbClr val="205252"/>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8490EF2-07F6-5C13-8A49-0D88C1E28174}"/>
              </a:ext>
            </a:extLst>
          </p:cNvPr>
          <p:cNvCxnSpPr>
            <a:cxnSpLocks/>
          </p:cNvCxnSpPr>
          <p:nvPr/>
        </p:nvCxnSpPr>
        <p:spPr>
          <a:xfrm flipV="1">
            <a:off x="9796537" y="5028411"/>
            <a:ext cx="215900" cy="380576"/>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7F20A0-2469-E4B6-1C07-8B2FD9B8AAA9}"/>
              </a:ext>
            </a:extLst>
          </p:cNvPr>
          <p:cNvCxnSpPr>
            <a:cxnSpLocks/>
          </p:cNvCxnSpPr>
          <p:nvPr/>
        </p:nvCxnSpPr>
        <p:spPr>
          <a:xfrm flipV="1">
            <a:off x="9628715" y="5032946"/>
            <a:ext cx="215900" cy="380576"/>
          </a:xfrm>
          <a:prstGeom prst="straightConnector1">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CB70566-EF0A-45D8-4E17-D51955247C8F}"/>
              </a:ext>
            </a:extLst>
          </p:cNvPr>
          <p:cNvCxnSpPr>
            <a:cxnSpLocks/>
          </p:cNvCxnSpPr>
          <p:nvPr/>
        </p:nvCxnSpPr>
        <p:spPr>
          <a:xfrm>
            <a:off x="9628717" y="5037059"/>
            <a:ext cx="506185" cy="423"/>
          </a:xfrm>
          <a:prstGeom prst="straightConnector1">
            <a:avLst/>
          </a:prstGeom>
          <a:ln w="57150">
            <a:solidFill>
              <a:srgbClr val="205255"/>
            </a:solidFill>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3F4A1D-ADA8-0166-1B51-7512B228C82C}"/>
              </a:ext>
            </a:extLst>
          </p:cNvPr>
          <p:cNvCxnSpPr>
            <a:cxnSpLocks/>
          </p:cNvCxnSpPr>
          <p:nvPr/>
        </p:nvCxnSpPr>
        <p:spPr>
          <a:xfrm>
            <a:off x="9483573" y="5422594"/>
            <a:ext cx="506185" cy="423"/>
          </a:xfrm>
          <a:prstGeom prst="straightConnector1">
            <a:avLst/>
          </a:prstGeom>
          <a:ln w="57150">
            <a:solidFill>
              <a:srgbClr val="20525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485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78F15F-551C-886B-E248-FBDCDD52F422}"/>
              </a:ext>
            </a:extLst>
          </p:cNvPr>
          <p:cNvSpPr/>
          <p:nvPr/>
        </p:nvSpPr>
        <p:spPr>
          <a:xfrm>
            <a:off x="0" y="1015407"/>
            <a:ext cx="12191990" cy="5423796"/>
          </a:xfrm>
          <a:prstGeom prst="rect">
            <a:avLst/>
          </a:prstGeom>
          <a:gradFill>
            <a:gsLst>
              <a:gs pos="0">
                <a:schemeClr val="accent6">
                  <a:lumMod val="50000"/>
                </a:schemeClr>
              </a:gs>
              <a:gs pos="100000">
                <a:schemeClr val="accent4">
                  <a:lumMod val="50000"/>
                </a:schemeClr>
              </a:gs>
            </a:gsLst>
            <a:lin ang="54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GB" sz="1600" b="0" i="0" u="none" strike="noStrike" kern="0" cap="none" spc="0" normalizeH="0" baseline="0" noProof="0">
              <a:ln>
                <a:noFill/>
              </a:ln>
              <a:solidFill>
                <a:prstClr val="white"/>
              </a:solidFill>
              <a:effectLst/>
              <a:uLnTx/>
              <a:uFillTx/>
              <a:latin typeface="Arial"/>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93296B3B-2ECE-B6A3-A17C-133B82CE89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53CDF2-F7F9-43E0-87CB-D85F6EEB53D6}" type="slidenum">
              <a:rPr kumimoji="0" lang="en-GB" sz="9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GB" sz="900" b="0" i="0" u="none" strike="noStrike" kern="1200" cap="none" spc="0" normalizeH="0" baseline="0" noProof="0">
              <a:ln>
                <a:noFill/>
              </a:ln>
              <a:solidFill>
                <a:prstClr val="black"/>
              </a:solidFill>
              <a:effectLst/>
              <a:uLnTx/>
              <a:uFillTx/>
              <a:latin typeface="Arial"/>
              <a:ea typeface="+mn-ea"/>
              <a:cs typeface="+mn-cs"/>
            </a:endParaRPr>
          </a:p>
        </p:txBody>
      </p:sp>
      <p:sp>
        <p:nvSpPr>
          <p:cNvPr id="3" name="Title 2">
            <a:extLst>
              <a:ext uri="{FF2B5EF4-FFF2-40B4-BE49-F238E27FC236}">
                <a16:creationId xmlns:a16="http://schemas.microsoft.com/office/drawing/2014/main" id="{C3C6E598-A923-8287-0A60-43B76721A9F9}"/>
              </a:ext>
            </a:extLst>
          </p:cNvPr>
          <p:cNvSpPr>
            <a:spLocks noGrp="1"/>
          </p:cNvSpPr>
          <p:nvPr>
            <p:ph type="title"/>
          </p:nvPr>
        </p:nvSpPr>
        <p:spPr>
          <a:noFill/>
        </p:spPr>
        <p:txBody>
          <a:bodyPr vert="horz" lIns="0" tIns="0" rIns="0" bIns="0" rtlCol="0" anchor="ctr" anchorCtr="0">
            <a:noAutofit/>
          </a:bodyPr>
          <a:lstStyle/>
          <a:p>
            <a:r>
              <a:rPr lang="en-US" sz="2800"/>
              <a:t>GENDER AND WORK HOURS (5</a:t>
            </a:r>
            <a:r>
              <a:rPr lang="en-US" sz="2800" baseline="30000"/>
              <a:t>th</a:t>
            </a:r>
            <a:r>
              <a:rPr lang="en-US" sz="2800"/>
              <a:t> - 20</a:t>
            </a:r>
            <a:r>
              <a:rPr lang="en-US" sz="2800" baseline="30000"/>
              <a:t>th</a:t>
            </a:r>
            <a:r>
              <a:rPr lang="en-US" sz="2800"/>
              <a:t>)  </a:t>
            </a:r>
          </a:p>
        </p:txBody>
      </p:sp>
      <p:graphicFrame>
        <p:nvGraphicFramePr>
          <p:cNvPr id="4" name="Chart 3">
            <a:extLst>
              <a:ext uri="{FF2B5EF4-FFF2-40B4-BE49-F238E27FC236}">
                <a16:creationId xmlns:a16="http://schemas.microsoft.com/office/drawing/2014/main" id="{4FA4C98D-627E-9F1E-4A92-F5F1743BE6D1}"/>
              </a:ext>
            </a:extLst>
          </p:cNvPr>
          <p:cNvGraphicFramePr/>
          <p:nvPr/>
        </p:nvGraphicFramePr>
        <p:xfrm>
          <a:off x="334961" y="1223158"/>
          <a:ext cx="11483975" cy="49151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1">
            <a:extLst>
              <a:ext uri="{FF2B5EF4-FFF2-40B4-BE49-F238E27FC236}">
                <a16:creationId xmlns:a16="http://schemas.microsoft.com/office/drawing/2014/main" id="{8D330DE2-DEFB-4205-5CAD-80D076B21E68}"/>
              </a:ext>
            </a:extLst>
          </p:cNvPr>
          <p:cNvSpPr txBox="1"/>
          <p:nvPr/>
        </p:nvSpPr>
        <p:spPr>
          <a:xfrm>
            <a:off x="5454650" y="5954183"/>
            <a:ext cx="1790700" cy="4699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Arial"/>
                <a:ea typeface="+mn-ea"/>
                <a:cs typeface="+mn-cs"/>
              </a:rPr>
              <a:t>Hours/Week</a:t>
            </a:r>
          </a:p>
        </p:txBody>
      </p:sp>
      <p:cxnSp>
        <p:nvCxnSpPr>
          <p:cNvPr id="16" name="Straight Connector 15">
            <a:extLst>
              <a:ext uri="{FF2B5EF4-FFF2-40B4-BE49-F238E27FC236}">
                <a16:creationId xmlns:a16="http://schemas.microsoft.com/office/drawing/2014/main" id="{2527A1F1-1FB2-4046-116C-094642410C55}"/>
              </a:ext>
            </a:extLst>
          </p:cNvPr>
          <p:cNvCxnSpPr/>
          <p:nvPr/>
        </p:nvCxnSpPr>
        <p:spPr>
          <a:xfrm>
            <a:off x="11482054" y="1690577"/>
            <a:ext cx="0" cy="1339702"/>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4A528C-8E1A-04D3-BBE7-9E0362B56B6B}"/>
              </a:ext>
            </a:extLst>
          </p:cNvPr>
          <p:cNvCxnSpPr/>
          <p:nvPr/>
        </p:nvCxnSpPr>
        <p:spPr>
          <a:xfrm>
            <a:off x="11482054" y="3624152"/>
            <a:ext cx="0" cy="1339702"/>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B26ADD3-6FF8-5CCE-8906-5CA0A2A01ADB}"/>
              </a:ext>
            </a:extLst>
          </p:cNvPr>
          <p:cNvCxnSpPr>
            <a:cxnSpLocks/>
          </p:cNvCxnSpPr>
          <p:nvPr/>
        </p:nvCxnSpPr>
        <p:spPr>
          <a:xfrm>
            <a:off x="1296427" y="1657350"/>
            <a:ext cx="0" cy="3352800"/>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0732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17C19-DAD7-AE0D-7F0E-1D21CA8F2F18}"/>
            </a:ext>
          </a:extLst>
        </p:cNvPr>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E05D62B6-48BD-BE72-EF3B-490C159EF98F}"/>
              </a:ext>
            </a:extLst>
          </p:cNvPr>
          <p:cNvGraphicFramePr/>
          <p:nvPr/>
        </p:nvGraphicFramePr>
        <p:xfrm>
          <a:off x="6306643" y="1182940"/>
          <a:ext cx="5253791" cy="512795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3">
            <a:extLst>
              <a:ext uri="{FF2B5EF4-FFF2-40B4-BE49-F238E27FC236}">
                <a16:creationId xmlns:a16="http://schemas.microsoft.com/office/drawing/2014/main" id="{367AFD28-02F9-A8D6-60E9-FAEEB8D9EB73}"/>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JAM TYPE DISTRIBUTION</a:t>
            </a:r>
          </a:p>
        </p:txBody>
      </p:sp>
      <p:sp>
        <p:nvSpPr>
          <p:cNvPr id="6" name="Rectangle 5">
            <a:extLst>
              <a:ext uri="{FF2B5EF4-FFF2-40B4-BE49-F238E27FC236}">
                <a16:creationId xmlns:a16="http://schemas.microsoft.com/office/drawing/2014/main" id="{B9E979A8-80C8-B454-8D36-749EB3EDF584}"/>
              </a:ext>
            </a:extLst>
          </p:cNvPr>
          <p:cNvSpPr/>
          <p:nvPr/>
        </p:nvSpPr>
        <p:spPr>
          <a:xfrm>
            <a:off x="6306643" y="1131797"/>
            <a:ext cx="5253783"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HBS ALUMS</a:t>
            </a:r>
          </a:p>
        </p:txBody>
      </p:sp>
      <p:cxnSp>
        <p:nvCxnSpPr>
          <p:cNvPr id="7" name="Straight Connector 6">
            <a:extLst>
              <a:ext uri="{FF2B5EF4-FFF2-40B4-BE49-F238E27FC236}">
                <a16:creationId xmlns:a16="http://schemas.microsoft.com/office/drawing/2014/main" id="{7A08AFDE-6FFD-A6BF-4F67-FF478DC12F0F}"/>
              </a:ext>
            </a:extLst>
          </p:cNvPr>
          <p:cNvCxnSpPr>
            <a:cxnSpLocks/>
          </p:cNvCxnSpPr>
          <p:nvPr/>
        </p:nvCxnSpPr>
        <p:spPr>
          <a:xfrm>
            <a:off x="6096000" y="1386311"/>
            <a:ext cx="0" cy="4313151"/>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74BA7269-DC2B-805E-3621-B300276F731D}"/>
              </a:ext>
            </a:extLst>
          </p:cNvPr>
          <p:cNvGrpSpPr/>
          <p:nvPr/>
        </p:nvGrpSpPr>
        <p:grpSpPr>
          <a:xfrm>
            <a:off x="1846852" y="5886466"/>
            <a:ext cx="8882343" cy="534035"/>
            <a:chOff x="1846852" y="5934591"/>
            <a:chExt cx="8882343" cy="534035"/>
          </a:xfrm>
        </p:grpSpPr>
        <p:grpSp>
          <p:nvGrpSpPr>
            <p:cNvPr id="8" name="Group 7">
              <a:extLst>
                <a:ext uri="{FF2B5EF4-FFF2-40B4-BE49-F238E27FC236}">
                  <a16:creationId xmlns:a16="http://schemas.microsoft.com/office/drawing/2014/main" id="{339D1409-CE8F-3335-1617-B7C6C0ED3927}"/>
                </a:ext>
              </a:extLst>
            </p:cNvPr>
            <p:cNvGrpSpPr/>
            <p:nvPr/>
          </p:nvGrpSpPr>
          <p:grpSpPr>
            <a:xfrm>
              <a:off x="1846852" y="5934591"/>
              <a:ext cx="2161232" cy="523220"/>
              <a:chOff x="3466427" y="5391577"/>
              <a:chExt cx="2161232" cy="523220"/>
            </a:xfrm>
          </p:grpSpPr>
          <p:sp>
            <p:nvSpPr>
              <p:cNvPr id="36" name="TextBox 35">
                <a:extLst>
                  <a:ext uri="{FF2B5EF4-FFF2-40B4-BE49-F238E27FC236}">
                    <a16:creationId xmlns:a16="http://schemas.microsoft.com/office/drawing/2014/main" id="{EBB004E0-061B-98E1-8788-6C1EAFEDE10C}"/>
                  </a:ext>
                </a:extLst>
              </p:cNvPr>
              <p:cNvSpPr txBox="1"/>
              <p:nvPr/>
            </p:nvSpPr>
            <p:spPr>
              <a:xfrm>
                <a:off x="3711874" y="5391577"/>
                <a:ext cx="10219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 Seeker</a:t>
                </a:r>
              </a:p>
            </p:txBody>
          </p:sp>
          <p:sp>
            <p:nvSpPr>
              <p:cNvPr id="37" name="TextBox 36">
                <a:extLst>
                  <a:ext uri="{FF2B5EF4-FFF2-40B4-BE49-F238E27FC236}">
                    <a16:creationId xmlns:a16="http://schemas.microsoft.com/office/drawing/2014/main" id="{ECD5130B-78BA-8C7F-83D4-91D495507FEC}"/>
                  </a:ext>
                </a:extLst>
              </p:cNvPr>
              <p:cNvSpPr txBox="1"/>
              <p:nvPr/>
            </p:nvSpPr>
            <p:spPr>
              <a:xfrm>
                <a:off x="4861229" y="5505995"/>
                <a:ext cx="76643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38" name="Rectangle 37">
                <a:extLst>
                  <a:ext uri="{FF2B5EF4-FFF2-40B4-BE49-F238E27FC236}">
                    <a16:creationId xmlns:a16="http://schemas.microsoft.com/office/drawing/2014/main" id="{605AD51F-A324-8CB7-C9BF-B2C4D3B87C89}"/>
                  </a:ext>
                </a:extLst>
              </p:cNvPr>
              <p:cNvSpPr/>
              <p:nvPr/>
            </p:nvSpPr>
            <p:spPr>
              <a:xfrm>
                <a:off x="4605678" y="5551884"/>
                <a:ext cx="216000" cy="216000"/>
              </a:xfrm>
              <a:prstGeom prst="rect">
                <a:avLst/>
              </a:prstGeom>
              <a:solidFill>
                <a:srgbClr val="02CC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73BAC043-F570-D628-7817-E7A50A6B3701}"/>
                  </a:ext>
                </a:extLst>
              </p:cNvPr>
              <p:cNvSpPr/>
              <p:nvPr/>
            </p:nvSpPr>
            <p:spPr>
              <a:xfrm>
                <a:off x="3466427" y="5551884"/>
                <a:ext cx="216000" cy="216000"/>
              </a:xfrm>
              <a:prstGeom prst="rect">
                <a:avLst/>
              </a:prstGeom>
              <a:solidFill>
                <a:srgbClr val="FF62C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145730BC-23B7-E86F-5E24-5C06CE0BADD9}"/>
                </a:ext>
              </a:extLst>
            </p:cNvPr>
            <p:cNvSpPr txBox="1"/>
            <p:nvPr/>
          </p:nvSpPr>
          <p:spPr>
            <a:xfrm>
              <a:off x="4380798" y="5941288"/>
              <a:ext cx="931343"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Purpose Seeker</a:t>
              </a:r>
            </a:p>
          </p:txBody>
        </p:sp>
        <p:sp>
          <p:nvSpPr>
            <p:cNvPr id="10" name="Rectangle 9">
              <a:extLst>
                <a:ext uri="{FF2B5EF4-FFF2-40B4-BE49-F238E27FC236}">
                  <a16:creationId xmlns:a16="http://schemas.microsoft.com/office/drawing/2014/main" id="{64FBC20B-E271-E2CF-D385-FA23678B12FA}"/>
                </a:ext>
              </a:extLst>
            </p:cNvPr>
            <p:cNvSpPr/>
            <p:nvPr/>
          </p:nvSpPr>
          <p:spPr>
            <a:xfrm>
              <a:off x="4125247" y="6094898"/>
              <a:ext cx="216000" cy="216000"/>
            </a:xfrm>
            <a:prstGeom prst="rect">
              <a:avLst/>
            </a:prstGeom>
            <a:solidFill>
              <a:srgbClr val="9F54E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180707-BD64-852D-690A-C51A1CAB29EE}"/>
                </a:ext>
              </a:extLst>
            </p:cNvPr>
            <p:cNvSpPr txBox="1"/>
            <p:nvPr/>
          </p:nvSpPr>
          <p:spPr>
            <a:xfrm>
              <a:off x="5656226" y="5945406"/>
              <a:ext cx="907594"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Joyful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29" name="Rectangle 28">
              <a:extLst>
                <a:ext uri="{FF2B5EF4-FFF2-40B4-BE49-F238E27FC236}">
                  <a16:creationId xmlns:a16="http://schemas.microsoft.com/office/drawing/2014/main" id="{3F16C8A7-6D5D-3AEC-E73F-AEAEB16FE528}"/>
                </a:ext>
              </a:extLst>
            </p:cNvPr>
            <p:cNvSpPr/>
            <p:nvPr/>
          </p:nvSpPr>
          <p:spPr>
            <a:xfrm>
              <a:off x="5400675" y="6099016"/>
              <a:ext cx="216000" cy="216000"/>
            </a:xfrm>
            <a:prstGeom prst="rect">
              <a:avLst/>
            </a:prstGeom>
            <a:solidFill>
              <a:srgbClr val="7592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DCA7DF9-B0BD-388E-E3C8-9CB9CB2604D1}"/>
                </a:ext>
              </a:extLst>
            </p:cNvPr>
            <p:cNvSpPr txBox="1"/>
            <p:nvPr/>
          </p:nvSpPr>
          <p:spPr>
            <a:xfrm>
              <a:off x="6751111" y="6051837"/>
              <a:ext cx="108489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Flourisher</a:t>
              </a:r>
            </a:p>
          </p:txBody>
        </p:sp>
        <p:sp>
          <p:nvSpPr>
            <p:cNvPr id="31" name="Rectangle 30">
              <a:extLst>
                <a:ext uri="{FF2B5EF4-FFF2-40B4-BE49-F238E27FC236}">
                  <a16:creationId xmlns:a16="http://schemas.microsoft.com/office/drawing/2014/main" id="{0F948EC2-1E28-3E40-7D90-C8A1F95D1603}"/>
                </a:ext>
              </a:extLst>
            </p:cNvPr>
            <p:cNvSpPr/>
            <p:nvPr/>
          </p:nvSpPr>
          <p:spPr>
            <a:xfrm>
              <a:off x="6495561" y="6097726"/>
              <a:ext cx="216000" cy="216000"/>
            </a:xfrm>
            <a:prstGeom prst="rect">
              <a:avLst/>
            </a:prstGeom>
            <a:solidFill>
              <a:srgbClr val="D47F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27B0BFA7-A496-9CF8-F668-FDD269FD5743}"/>
                </a:ext>
              </a:extLst>
            </p:cNvPr>
            <p:cNvSpPr txBox="1"/>
            <p:nvPr/>
          </p:nvSpPr>
          <p:spPr>
            <a:xfrm>
              <a:off x="8131101" y="5944116"/>
              <a:ext cx="11226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Purposeful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b="1" dirty="0">
                  <a:solidFill>
                    <a:schemeClr val="bg1"/>
                  </a:solidFill>
                  <a:latin typeface="Arial" panose="020B0604020202020204" pitchFamily="34" charset="0"/>
                  <a:cs typeface="Arial" panose="020B0604020202020204" pitchFamily="34" charset="0"/>
                </a:rPr>
                <a:t>Striver</a:t>
              </a:r>
              <a:endParaRPr kumimoji="0" lang="en-US" sz="14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BF12945-A6DE-4666-F747-94E9A1EAB62B}"/>
                </a:ext>
              </a:extLst>
            </p:cNvPr>
            <p:cNvSpPr/>
            <p:nvPr/>
          </p:nvSpPr>
          <p:spPr>
            <a:xfrm>
              <a:off x="7875551" y="6097726"/>
              <a:ext cx="216000" cy="216000"/>
            </a:xfrm>
            <a:prstGeom prst="rect">
              <a:avLst/>
            </a:prstGeom>
            <a:solidFill>
              <a:srgbClr val="1BA2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06CCB39A-0B5B-5C4A-314C-24FDEA16C862}"/>
                </a:ext>
              </a:extLst>
            </p:cNvPr>
            <p:cNvSpPr txBox="1"/>
            <p:nvPr/>
          </p:nvSpPr>
          <p:spPr>
            <a:xfrm>
              <a:off x="9548882" y="6049009"/>
              <a:ext cx="1180313"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Triumvirate</a:t>
              </a:r>
            </a:p>
          </p:txBody>
        </p:sp>
        <p:sp>
          <p:nvSpPr>
            <p:cNvPr id="35" name="Rectangle 34">
              <a:extLst>
                <a:ext uri="{FF2B5EF4-FFF2-40B4-BE49-F238E27FC236}">
                  <a16:creationId xmlns:a16="http://schemas.microsoft.com/office/drawing/2014/main" id="{C7E01FDF-8223-DE94-3EEA-DB7E4B214D6F}"/>
                </a:ext>
              </a:extLst>
            </p:cNvPr>
            <p:cNvSpPr/>
            <p:nvPr/>
          </p:nvSpPr>
          <p:spPr>
            <a:xfrm>
              <a:off x="9293332" y="6094898"/>
              <a:ext cx="216000" cy="216000"/>
            </a:xfrm>
            <a:prstGeom prst="rect">
              <a:avLst/>
            </a:prstGeom>
            <a:solidFill>
              <a:srgbClr val="642DD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grpSp>
      <p:sp>
        <p:nvSpPr>
          <p:cNvPr id="14" name="Rectangle 13">
            <a:extLst>
              <a:ext uri="{FF2B5EF4-FFF2-40B4-BE49-F238E27FC236}">
                <a16:creationId xmlns:a16="http://schemas.microsoft.com/office/drawing/2014/main" id="{6D297DED-4ACB-3039-9DC9-754ECBFEC510}"/>
              </a:ext>
            </a:extLst>
          </p:cNvPr>
          <p:cNvSpPr/>
          <p:nvPr/>
        </p:nvSpPr>
        <p:spPr>
          <a:xfrm>
            <a:off x="552949" y="1131797"/>
            <a:ext cx="5253791"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1</a:t>
            </a:r>
            <a:r>
              <a:rPr lang="en-US" sz="2400" b="1" kern="0" baseline="30000">
                <a:solidFill>
                  <a:schemeClr val="bg1"/>
                </a:solidFill>
                <a:latin typeface="Arial" panose="020B0604020202020204" pitchFamily="34" charset="0"/>
                <a:cs typeface="Arial" panose="020B0604020202020204" pitchFamily="34" charset="0"/>
              </a:rPr>
              <a:t>ST</a:t>
            </a:r>
            <a:r>
              <a:rPr lang="en-US" sz="2400" b="1" kern="0">
                <a:solidFill>
                  <a:schemeClr val="bg1"/>
                </a:solidFill>
                <a:latin typeface="Arial" panose="020B0604020202020204" pitchFamily="34" charset="0"/>
                <a:cs typeface="Arial" panose="020B0604020202020204" pitchFamily="34" charset="0"/>
              </a:rPr>
              <a:t> REUNION CLASS</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graphicFrame>
        <p:nvGraphicFramePr>
          <p:cNvPr id="16" name="Chart 15">
            <a:extLst>
              <a:ext uri="{FF2B5EF4-FFF2-40B4-BE49-F238E27FC236}">
                <a16:creationId xmlns:a16="http://schemas.microsoft.com/office/drawing/2014/main" id="{F5B73A45-77C6-DBE9-7B24-DEA52C799E0C}"/>
              </a:ext>
            </a:extLst>
          </p:cNvPr>
          <p:cNvGraphicFramePr/>
          <p:nvPr/>
        </p:nvGraphicFramePr>
        <p:xfrm>
          <a:off x="411960" y="1186744"/>
          <a:ext cx="5253791" cy="51279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301482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A78F15F-551C-886B-E248-FBDCDD52F422}"/>
              </a:ext>
            </a:extLst>
          </p:cNvPr>
          <p:cNvSpPr/>
          <p:nvPr/>
        </p:nvSpPr>
        <p:spPr>
          <a:xfrm>
            <a:off x="0" y="1015407"/>
            <a:ext cx="12191990" cy="5423796"/>
          </a:xfrm>
          <a:prstGeom prst="rect">
            <a:avLst/>
          </a:prstGeom>
          <a:gradFill>
            <a:gsLst>
              <a:gs pos="0">
                <a:schemeClr val="accent6">
                  <a:lumMod val="50000"/>
                </a:schemeClr>
              </a:gs>
              <a:gs pos="100000">
                <a:schemeClr val="accent4">
                  <a:lumMod val="50000"/>
                </a:schemeClr>
              </a:gs>
            </a:gsLst>
            <a:lin ang="5400000" scaled="1"/>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GB" sz="1600" b="0" i="0" u="none" strike="noStrike" kern="0" cap="none" spc="0" normalizeH="0" baseline="0" noProof="0">
              <a:ln>
                <a:noFill/>
              </a:ln>
              <a:solidFill>
                <a:prstClr val="white"/>
              </a:solidFill>
              <a:effectLst/>
              <a:uLnTx/>
              <a:uFillTx/>
              <a:latin typeface="Arial"/>
              <a:ea typeface="+mn-ea"/>
              <a:cs typeface="Arial" panose="020B0604020202020204" pitchFamily="34" charset="0"/>
            </a:endParaRPr>
          </a:p>
        </p:txBody>
      </p:sp>
      <p:sp>
        <p:nvSpPr>
          <p:cNvPr id="2" name="Slide Number Placeholder 1">
            <a:extLst>
              <a:ext uri="{FF2B5EF4-FFF2-40B4-BE49-F238E27FC236}">
                <a16:creationId xmlns:a16="http://schemas.microsoft.com/office/drawing/2014/main" id="{93296B3B-2ECE-B6A3-A17C-133B82CE89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53CDF2-F7F9-43E0-87CB-D85F6EEB53D6}" type="slidenum">
              <a:rPr kumimoji="0" lang="en-GB" sz="900" b="0" i="0" u="none" strike="noStrike" kern="1200" cap="none" spc="0" normalizeH="0" baseline="0" noProof="0" smtClean="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GB" sz="900" b="0" i="0" u="none" strike="noStrike" kern="1200" cap="none" spc="0" normalizeH="0" baseline="0" noProof="0">
              <a:ln>
                <a:noFill/>
              </a:ln>
              <a:solidFill>
                <a:prstClr val="black"/>
              </a:solidFill>
              <a:effectLst/>
              <a:uLnTx/>
              <a:uFillTx/>
              <a:latin typeface="Arial"/>
              <a:ea typeface="+mn-ea"/>
              <a:cs typeface="+mn-cs"/>
            </a:endParaRPr>
          </a:p>
        </p:txBody>
      </p:sp>
      <p:sp>
        <p:nvSpPr>
          <p:cNvPr id="3" name="Title 2">
            <a:extLst>
              <a:ext uri="{FF2B5EF4-FFF2-40B4-BE49-F238E27FC236}">
                <a16:creationId xmlns:a16="http://schemas.microsoft.com/office/drawing/2014/main" id="{C3C6E598-A923-8287-0A60-43B76721A9F9}"/>
              </a:ext>
            </a:extLst>
          </p:cNvPr>
          <p:cNvSpPr>
            <a:spLocks noGrp="1"/>
          </p:cNvSpPr>
          <p:nvPr>
            <p:ph type="title"/>
          </p:nvPr>
        </p:nvSpPr>
        <p:spPr>
          <a:noFill/>
        </p:spPr>
        <p:txBody>
          <a:bodyPr vert="horz" lIns="0" tIns="0" rIns="0" bIns="0" rtlCol="0" anchor="ctr" anchorCtr="0">
            <a:noAutofit/>
          </a:bodyPr>
          <a:lstStyle/>
          <a:p>
            <a:r>
              <a:rPr lang="en-US" sz="2800"/>
              <a:t>GENDER AND WORK HOURS (5</a:t>
            </a:r>
            <a:r>
              <a:rPr lang="en-US" sz="2800" baseline="30000"/>
              <a:t>th</a:t>
            </a:r>
            <a:r>
              <a:rPr lang="en-US" sz="2800"/>
              <a:t> - 20</a:t>
            </a:r>
            <a:r>
              <a:rPr lang="en-US" sz="2800" baseline="30000"/>
              <a:t>th</a:t>
            </a:r>
            <a:r>
              <a:rPr lang="en-US" sz="2800"/>
              <a:t>)  </a:t>
            </a:r>
          </a:p>
        </p:txBody>
      </p:sp>
      <p:graphicFrame>
        <p:nvGraphicFramePr>
          <p:cNvPr id="4" name="Chart 3">
            <a:extLst>
              <a:ext uri="{FF2B5EF4-FFF2-40B4-BE49-F238E27FC236}">
                <a16:creationId xmlns:a16="http://schemas.microsoft.com/office/drawing/2014/main" id="{4FA4C98D-627E-9F1E-4A92-F5F1743BE6D1}"/>
              </a:ext>
            </a:extLst>
          </p:cNvPr>
          <p:cNvGraphicFramePr/>
          <p:nvPr/>
        </p:nvGraphicFramePr>
        <p:xfrm>
          <a:off x="334961" y="1223158"/>
          <a:ext cx="11483975" cy="491517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1">
            <a:extLst>
              <a:ext uri="{FF2B5EF4-FFF2-40B4-BE49-F238E27FC236}">
                <a16:creationId xmlns:a16="http://schemas.microsoft.com/office/drawing/2014/main" id="{8D330DE2-DEFB-4205-5CAD-80D076B21E68}"/>
              </a:ext>
            </a:extLst>
          </p:cNvPr>
          <p:cNvSpPr txBox="1"/>
          <p:nvPr/>
        </p:nvSpPr>
        <p:spPr>
          <a:xfrm>
            <a:off x="5454650" y="5954183"/>
            <a:ext cx="1790700" cy="469900"/>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Arial"/>
                <a:ea typeface="+mn-ea"/>
                <a:cs typeface="+mn-cs"/>
              </a:rPr>
              <a:t>Hours/Week</a:t>
            </a:r>
          </a:p>
        </p:txBody>
      </p:sp>
      <p:pic>
        <p:nvPicPr>
          <p:cNvPr id="13" name="Picture 12">
            <a:extLst>
              <a:ext uri="{FF2B5EF4-FFF2-40B4-BE49-F238E27FC236}">
                <a16:creationId xmlns:a16="http://schemas.microsoft.com/office/drawing/2014/main" id="{11BB77D6-5A95-9177-930B-31EEA0BBAEE0}"/>
              </a:ext>
            </a:extLst>
          </p:cNvPr>
          <p:cNvPicPr>
            <a:picLocks noChangeAspect="1"/>
          </p:cNvPicPr>
          <p:nvPr/>
        </p:nvPicPr>
        <p:blipFill rotWithShape="1">
          <a:blip r:embed="rId4"/>
          <a:srcRect l="10639" t="12448" r="5625" b="63998"/>
          <a:stretch/>
        </p:blipFill>
        <p:spPr>
          <a:xfrm>
            <a:off x="1297172" y="1692275"/>
            <a:ext cx="10209028" cy="1276349"/>
          </a:xfrm>
          <a:prstGeom prst="rect">
            <a:avLst/>
          </a:prstGeom>
        </p:spPr>
      </p:pic>
      <p:pic>
        <p:nvPicPr>
          <p:cNvPr id="14" name="Picture 13">
            <a:extLst>
              <a:ext uri="{FF2B5EF4-FFF2-40B4-BE49-F238E27FC236}">
                <a16:creationId xmlns:a16="http://schemas.microsoft.com/office/drawing/2014/main" id="{B13CFDD8-F50C-1A5A-FF7B-4C410AC41DCD}"/>
              </a:ext>
            </a:extLst>
          </p:cNvPr>
          <p:cNvPicPr>
            <a:picLocks noChangeAspect="1"/>
          </p:cNvPicPr>
          <p:nvPr/>
        </p:nvPicPr>
        <p:blipFill rotWithShape="1">
          <a:blip r:embed="rId4"/>
          <a:srcRect l="10625" t="48232" r="5416" b="28217"/>
          <a:stretch/>
        </p:blipFill>
        <p:spPr>
          <a:xfrm>
            <a:off x="1295400" y="3631406"/>
            <a:ext cx="10236200" cy="1276350"/>
          </a:xfrm>
          <a:prstGeom prst="rect">
            <a:avLst/>
          </a:prstGeom>
        </p:spPr>
      </p:pic>
      <p:graphicFrame>
        <p:nvGraphicFramePr>
          <p:cNvPr id="8" name="Chart 7">
            <a:extLst>
              <a:ext uri="{FF2B5EF4-FFF2-40B4-BE49-F238E27FC236}">
                <a16:creationId xmlns:a16="http://schemas.microsoft.com/office/drawing/2014/main" id="{B38E4A8F-C4B4-807F-53E1-1757B27A71BD}"/>
              </a:ext>
            </a:extLst>
          </p:cNvPr>
          <p:cNvGraphicFramePr/>
          <p:nvPr/>
        </p:nvGraphicFramePr>
        <p:xfrm>
          <a:off x="431800" y="1570666"/>
          <a:ext cx="11658600" cy="1796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6EEEBB51-1B4C-D8F3-51E6-2799FAD67D78}"/>
              </a:ext>
            </a:extLst>
          </p:cNvPr>
          <p:cNvGraphicFramePr/>
          <p:nvPr/>
        </p:nvGraphicFramePr>
        <p:xfrm>
          <a:off x="438150" y="3511156"/>
          <a:ext cx="11647520" cy="1796400"/>
        </p:xfrm>
        <a:graphic>
          <a:graphicData uri="http://schemas.openxmlformats.org/drawingml/2006/chart">
            <c:chart xmlns:c="http://schemas.openxmlformats.org/drawingml/2006/chart" xmlns:r="http://schemas.openxmlformats.org/officeDocument/2006/relationships" r:id="rId6"/>
          </a:graphicData>
        </a:graphic>
      </p:graphicFrame>
      <p:cxnSp>
        <p:nvCxnSpPr>
          <p:cNvPr id="16" name="Straight Connector 15">
            <a:extLst>
              <a:ext uri="{FF2B5EF4-FFF2-40B4-BE49-F238E27FC236}">
                <a16:creationId xmlns:a16="http://schemas.microsoft.com/office/drawing/2014/main" id="{2527A1F1-1FB2-4046-116C-094642410C55}"/>
              </a:ext>
            </a:extLst>
          </p:cNvPr>
          <p:cNvCxnSpPr/>
          <p:nvPr/>
        </p:nvCxnSpPr>
        <p:spPr>
          <a:xfrm>
            <a:off x="11482054" y="1690577"/>
            <a:ext cx="0" cy="1339702"/>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14A528C-8E1A-04D3-BBE7-9E0362B56B6B}"/>
              </a:ext>
            </a:extLst>
          </p:cNvPr>
          <p:cNvCxnSpPr/>
          <p:nvPr/>
        </p:nvCxnSpPr>
        <p:spPr>
          <a:xfrm>
            <a:off x="11482054" y="3624152"/>
            <a:ext cx="0" cy="1339702"/>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2C9AA973-BBB8-D953-C318-1B9000701233}"/>
              </a:ext>
            </a:extLst>
          </p:cNvPr>
          <p:cNvGrpSpPr/>
          <p:nvPr/>
        </p:nvGrpSpPr>
        <p:grpSpPr>
          <a:xfrm>
            <a:off x="-5" y="1017633"/>
            <a:ext cx="1248234" cy="2131967"/>
            <a:chOff x="-5" y="1017633"/>
            <a:chExt cx="1248234" cy="2131967"/>
          </a:xfrm>
        </p:grpSpPr>
        <p:pic>
          <p:nvPicPr>
            <p:cNvPr id="19" name="Picture 18">
              <a:extLst>
                <a:ext uri="{FF2B5EF4-FFF2-40B4-BE49-F238E27FC236}">
                  <a16:creationId xmlns:a16="http://schemas.microsoft.com/office/drawing/2014/main" id="{86583EA9-079C-7765-A441-217786A8C978}"/>
                </a:ext>
              </a:extLst>
            </p:cNvPr>
            <p:cNvPicPr>
              <a:picLocks noChangeAspect="1"/>
            </p:cNvPicPr>
            <p:nvPr/>
          </p:nvPicPr>
          <p:blipFill rotWithShape="1">
            <a:blip r:embed="rId4"/>
            <a:srcRect r="89762" b="60660"/>
            <a:stretch/>
          </p:blipFill>
          <p:spPr>
            <a:xfrm>
              <a:off x="-5" y="1017633"/>
              <a:ext cx="1248234" cy="2131967"/>
            </a:xfrm>
            <a:prstGeom prst="rect">
              <a:avLst/>
            </a:prstGeom>
          </p:spPr>
        </p:pic>
        <p:sp>
          <p:nvSpPr>
            <p:cNvPr id="21" name="TextBox 20">
              <a:extLst>
                <a:ext uri="{FF2B5EF4-FFF2-40B4-BE49-F238E27FC236}">
                  <a16:creationId xmlns:a16="http://schemas.microsoft.com/office/drawing/2014/main" id="{DA4BACCD-0884-DF2B-BBE5-8D7447D4B9DD}"/>
                </a:ext>
              </a:extLst>
            </p:cNvPr>
            <p:cNvSpPr txBox="1"/>
            <p:nvPr/>
          </p:nvSpPr>
          <p:spPr>
            <a:xfrm rot="16200000">
              <a:off x="533607" y="1846193"/>
              <a:ext cx="967446" cy="307777"/>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solidFill>
                  <a:effectLst/>
                  <a:uLnTx/>
                  <a:uFillTx/>
                  <a:latin typeface="Arial"/>
                  <a:ea typeface="+mn-ea"/>
                  <a:cs typeface="+mn-cs"/>
                </a:rPr>
                <a:t>No Kids</a:t>
              </a:r>
              <a:endParaRPr kumimoji="0" lang="en-US" sz="1400" b="1" i="0" u="none" strike="noStrike" kern="1200" cap="none" spc="0" normalizeH="0" baseline="0" noProof="0">
                <a:ln>
                  <a:noFill/>
                </a:ln>
                <a:solidFill>
                  <a:prstClr val="white"/>
                </a:solidFill>
                <a:effectLst/>
                <a:uLnTx/>
                <a:uFillTx/>
                <a:latin typeface="Arial"/>
                <a:ea typeface="+mn-ea"/>
                <a:cs typeface="+mn-cs"/>
              </a:endParaRPr>
            </a:p>
          </p:txBody>
        </p:sp>
        <p:sp>
          <p:nvSpPr>
            <p:cNvPr id="22" name="TextBox 21">
              <a:extLst>
                <a:ext uri="{FF2B5EF4-FFF2-40B4-BE49-F238E27FC236}">
                  <a16:creationId xmlns:a16="http://schemas.microsoft.com/office/drawing/2014/main" id="{906B975F-1685-7054-74D4-2C990BEE395E}"/>
                </a:ext>
              </a:extLst>
            </p:cNvPr>
            <p:cNvSpPr txBox="1"/>
            <p:nvPr/>
          </p:nvSpPr>
          <p:spPr>
            <a:xfrm rot="16200000">
              <a:off x="740894" y="2578006"/>
              <a:ext cx="568140" cy="307777"/>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solidFill>
                  <a:effectLst/>
                  <a:uLnTx/>
                  <a:uFillTx/>
                  <a:latin typeface="Arial"/>
                  <a:ea typeface="+mn-ea"/>
                  <a:cs typeface="+mn-cs"/>
                </a:rPr>
                <a:t>Kids</a:t>
              </a:r>
              <a:endParaRPr kumimoji="0" lang="en-US" sz="1400" b="1" i="0" u="none" strike="noStrike" kern="1200" cap="none" spc="0" normalizeH="0" baseline="0" noProof="0">
                <a:ln>
                  <a:noFill/>
                </a:ln>
                <a:solidFill>
                  <a:prstClr val="white"/>
                </a:solidFill>
                <a:effectLst/>
                <a:uLnTx/>
                <a:uFillTx/>
                <a:latin typeface="Arial"/>
                <a:ea typeface="+mn-ea"/>
                <a:cs typeface="+mn-cs"/>
              </a:endParaRPr>
            </a:p>
          </p:txBody>
        </p:sp>
      </p:grpSp>
      <p:pic>
        <p:nvPicPr>
          <p:cNvPr id="28" name="Picture 27">
            <a:extLst>
              <a:ext uri="{FF2B5EF4-FFF2-40B4-BE49-F238E27FC236}">
                <a16:creationId xmlns:a16="http://schemas.microsoft.com/office/drawing/2014/main" id="{76699755-4029-3CB7-E10F-CB2840BCA0CD}"/>
              </a:ext>
            </a:extLst>
          </p:cNvPr>
          <p:cNvPicPr>
            <a:picLocks noChangeAspect="1"/>
          </p:cNvPicPr>
          <p:nvPr/>
        </p:nvPicPr>
        <p:blipFill rotWithShape="1">
          <a:blip r:embed="rId4"/>
          <a:srcRect t="45198" r="89762" b="25977"/>
          <a:stretch/>
        </p:blipFill>
        <p:spPr>
          <a:xfrm>
            <a:off x="-5" y="3467100"/>
            <a:ext cx="1248234" cy="1562100"/>
          </a:xfrm>
          <a:prstGeom prst="rect">
            <a:avLst/>
          </a:prstGeom>
        </p:spPr>
      </p:pic>
      <p:cxnSp>
        <p:nvCxnSpPr>
          <p:cNvPr id="25" name="Straight Connector 24">
            <a:extLst>
              <a:ext uri="{FF2B5EF4-FFF2-40B4-BE49-F238E27FC236}">
                <a16:creationId xmlns:a16="http://schemas.microsoft.com/office/drawing/2014/main" id="{5B26ADD3-6FF8-5CCE-8906-5CA0A2A01ADB}"/>
              </a:ext>
            </a:extLst>
          </p:cNvPr>
          <p:cNvCxnSpPr>
            <a:cxnSpLocks/>
          </p:cNvCxnSpPr>
          <p:nvPr/>
        </p:nvCxnSpPr>
        <p:spPr>
          <a:xfrm>
            <a:off x="1296427" y="1657350"/>
            <a:ext cx="0" cy="3352800"/>
          </a:xfrm>
          <a:prstGeom prst="line">
            <a:avLst/>
          </a:prstGeom>
          <a:ln w="9525">
            <a:solidFill>
              <a:srgbClr val="D9D9D9"/>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843A9F0-957A-583D-AACA-E68C8D375B46}"/>
              </a:ext>
            </a:extLst>
          </p:cNvPr>
          <p:cNvSpPr txBox="1"/>
          <p:nvPr/>
        </p:nvSpPr>
        <p:spPr>
          <a:xfrm rot="16200000">
            <a:off x="90302" y="2230340"/>
            <a:ext cx="1104900" cy="307777"/>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solidFill>
                <a:effectLst/>
                <a:uLnTx/>
                <a:uFillTx/>
                <a:latin typeface="Arial"/>
                <a:ea typeface="+mn-ea"/>
                <a:cs typeface="+mn-cs"/>
              </a:rPr>
              <a:t>Female</a:t>
            </a:r>
            <a:endParaRPr kumimoji="0" lang="en-US" sz="1400" b="1" i="0" u="none" strike="noStrike" kern="1200" cap="none" spc="0" normalizeH="0" baseline="0" noProof="0">
              <a:ln>
                <a:noFill/>
              </a:ln>
              <a:solidFill>
                <a:prstClr val="white"/>
              </a:solidFill>
              <a:effectLst/>
              <a:uLnTx/>
              <a:uFillTx/>
              <a:latin typeface="Arial"/>
              <a:ea typeface="+mn-ea"/>
              <a:cs typeface="+mn-cs"/>
            </a:endParaRPr>
          </a:p>
        </p:txBody>
      </p:sp>
      <p:sp>
        <p:nvSpPr>
          <p:cNvPr id="26" name="TextBox 25">
            <a:extLst>
              <a:ext uri="{FF2B5EF4-FFF2-40B4-BE49-F238E27FC236}">
                <a16:creationId xmlns:a16="http://schemas.microsoft.com/office/drawing/2014/main" id="{3F84FA3D-171F-21B7-34A1-A257CCB3CF24}"/>
              </a:ext>
            </a:extLst>
          </p:cNvPr>
          <p:cNvSpPr txBox="1"/>
          <p:nvPr/>
        </p:nvSpPr>
        <p:spPr>
          <a:xfrm rot="16200000">
            <a:off x="71661" y="4141901"/>
            <a:ext cx="1104900" cy="307777"/>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solidFill>
                <a:effectLst/>
                <a:uLnTx/>
                <a:uFillTx/>
                <a:latin typeface="Arial"/>
                <a:ea typeface="+mn-ea"/>
                <a:cs typeface="+mn-cs"/>
              </a:rPr>
              <a:t>Male</a:t>
            </a:r>
            <a:endParaRPr kumimoji="0" lang="en-US" sz="1400" b="1" i="0" u="none" strike="noStrike" kern="1200" cap="none" spc="0" normalizeH="0" baseline="0" noProof="0">
              <a:ln>
                <a:noFill/>
              </a:ln>
              <a:solidFill>
                <a:prstClr val="white"/>
              </a:solidFill>
              <a:effectLst/>
              <a:uLnTx/>
              <a:uFillTx/>
              <a:latin typeface="Arial"/>
              <a:ea typeface="+mn-ea"/>
              <a:cs typeface="+mn-cs"/>
            </a:endParaRPr>
          </a:p>
        </p:txBody>
      </p:sp>
      <p:sp>
        <p:nvSpPr>
          <p:cNvPr id="27" name="TextBox 26">
            <a:extLst>
              <a:ext uri="{FF2B5EF4-FFF2-40B4-BE49-F238E27FC236}">
                <a16:creationId xmlns:a16="http://schemas.microsoft.com/office/drawing/2014/main" id="{93187AEE-7591-768C-1029-9532870BE596}"/>
              </a:ext>
            </a:extLst>
          </p:cNvPr>
          <p:cNvSpPr txBox="1"/>
          <p:nvPr/>
        </p:nvSpPr>
        <p:spPr>
          <a:xfrm rot="16200000">
            <a:off x="781943" y="4525895"/>
            <a:ext cx="568140" cy="307777"/>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solidFill>
                <a:effectLst/>
                <a:uLnTx/>
                <a:uFillTx/>
                <a:latin typeface="Arial"/>
                <a:ea typeface="+mn-ea"/>
                <a:cs typeface="+mn-cs"/>
              </a:rPr>
              <a:t>Kids</a:t>
            </a:r>
            <a:endParaRPr kumimoji="0" lang="en-US" sz="1400" b="1" i="0" u="none" strike="noStrike" kern="1200" cap="none" spc="0" normalizeH="0" baseline="0" noProof="0">
              <a:ln>
                <a:noFill/>
              </a:ln>
              <a:solidFill>
                <a:prstClr val="white"/>
              </a:solidFill>
              <a:effectLst/>
              <a:uLnTx/>
              <a:uFillTx/>
              <a:latin typeface="Arial"/>
              <a:ea typeface="+mn-ea"/>
              <a:cs typeface="+mn-cs"/>
            </a:endParaRPr>
          </a:p>
        </p:txBody>
      </p:sp>
      <p:sp>
        <p:nvSpPr>
          <p:cNvPr id="31" name="TextBox 30">
            <a:extLst>
              <a:ext uri="{FF2B5EF4-FFF2-40B4-BE49-F238E27FC236}">
                <a16:creationId xmlns:a16="http://schemas.microsoft.com/office/drawing/2014/main" id="{A5CE3297-5417-8484-754C-A48D159F3CEA}"/>
              </a:ext>
            </a:extLst>
          </p:cNvPr>
          <p:cNvSpPr txBox="1"/>
          <p:nvPr/>
        </p:nvSpPr>
        <p:spPr>
          <a:xfrm rot="16200000">
            <a:off x="592510" y="3771745"/>
            <a:ext cx="967446" cy="307777"/>
          </a:xfrm>
          <a:prstGeom prst="rect">
            <a:avLst/>
          </a:prstGeom>
          <a:noFill/>
        </p:spPr>
        <p:txBody>
          <a:bodyPr wrap="square" rtlCol="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prstClr val="white"/>
                </a:solidFill>
                <a:effectLst/>
                <a:uLnTx/>
                <a:uFillTx/>
                <a:latin typeface="Arial"/>
                <a:ea typeface="+mn-ea"/>
                <a:cs typeface="+mn-cs"/>
              </a:rPr>
              <a:t>No Kids</a:t>
            </a:r>
            <a:endParaRPr kumimoji="0" lang="en-US" sz="1400" b="1"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1436415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EFB1A-3F06-C742-142E-8135896A4567}"/>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75E106D9-1FEB-4695-8761-8683FAAB69BB}"/>
              </a:ext>
            </a:extLst>
          </p:cNvPr>
          <p:cNvGraphicFramePr/>
          <p:nvPr/>
        </p:nvGraphicFramePr>
        <p:xfrm>
          <a:off x="605874" y="1279525"/>
          <a:ext cx="13364307" cy="4948488"/>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253A0EF8-A695-FA01-0F8C-82F77A91F7E2}"/>
              </a:ext>
            </a:extLst>
          </p:cNvPr>
          <p:cNvSpPr/>
          <p:nvPr/>
        </p:nvSpPr>
        <p:spPr>
          <a:xfrm>
            <a:off x="2130916" y="5798357"/>
            <a:ext cx="850987"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5F269185-B0E7-0131-6676-6E3E353F03A5}"/>
              </a:ext>
            </a:extLst>
          </p:cNvPr>
          <p:cNvSpPr/>
          <p:nvPr/>
        </p:nvSpPr>
        <p:spPr>
          <a:xfrm>
            <a:off x="3263469" y="5801178"/>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B05E2DD-9DC6-F8DA-DC63-C3C80ADB84FF}"/>
              </a:ext>
            </a:extLst>
          </p:cNvPr>
          <p:cNvSpPr/>
          <p:nvPr/>
        </p:nvSpPr>
        <p:spPr>
          <a:xfrm>
            <a:off x="990000" y="5798356"/>
            <a:ext cx="879075"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a:t>
            </a:r>
            <a:r>
              <a:rPr lang="en-US" b="1" kern="0" baseline="30000">
                <a:solidFill>
                  <a:schemeClr val="bg1"/>
                </a:solidFill>
                <a:latin typeface="Arial" panose="020B0604020202020204" pitchFamily="34" charset="0"/>
                <a:cs typeface="Arial" panose="020B0604020202020204" pitchFamily="34" charset="0"/>
              </a:rPr>
              <a:t>ST</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D600E56B-5F1E-C8F0-6CED-3BC85C81E0EE}"/>
              </a:ext>
            </a:extLst>
          </p:cNvPr>
          <p:cNvSpPr/>
          <p:nvPr/>
        </p:nvSpPr>
        <p:spPr>
          <a:xfrm>
            <a:off x="4421846" y="5807881"/>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D341F42C-DA16-5825-239F-164F1FED0930}"/>
              </a:ext>
            </a:extLst>
          </p:cNvPr>
          <p:cNvSpPr/>
          <p:nvPr/>
        </p:nvSpPr>
        <p:spPr>
          <a:xfrm>
            <a:off x="5561406" y="5806909"/>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20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8602D79-84B3-A4A8-9AEC-2278509E6C55}"/>
              </a:ext>
            </a:extLst>
          </p:cNvPr>
          <p:cNvSpPr/>
          <p:nvPr/>
        </p:nvSpPr>
        <p:spPr>
          <a:xfrm>
            <a:off x="6701752" y="5801179"/>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25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6" name="Rectangle 45">
            <a:extLst>
              <a:ext uri="{FF2B5EF4-FFF2-40B4-BE49-F238E27FC236}">
                <a16:creationId xmlns:a16="http://schemas.microsoft.com/office/drawing/2014/main" id="{9DB8E233-9121-C9C8-DC9A-85CC2ADAFA5C}"/>
              </a:ext>
            </a:extLst>
          </p:cNvPr>
          <p:cNvSpPr/>
          <p:nvPr/>
        </p:nvSpPr>
        <p:spPr>
          <a:xfrm>
            <a:off x="7844387" y="5808088"/>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30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C90453B2-2EC4-400E-C3C1-4C1C9993772F}"/>
              </a:ext>
            </a:extLst>
          </p:cNvPr>
          <p:cNvSpPr/>
          <p:nvPr/>
        </p:nvSpPr>
        <p:spPr>
          <a:xfrm>
            <a:off x="8999922" y="5801178"/>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35</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8" name="Rectangle 47">
            <a:extLst>
              <a:ext uri="{FF2B5EF4-FFF2-40B4-BE49-F238E27FC236}">
                <a16:creationId xmlns:a16="http://schemas.microsoft.com/office/drawing/2014/main" id="{BA7807AC-5FE0-DB12-F138-FE47332D4EAD}"/>
              </a:ext>
            </a:extLst>
          </p:cNvPr>
          <p:cNvSpPr/>
          <p:nvPr/>
        </p:nvSpPr>
        <p:spPr>
          <a:xfrm>
            <a:off x="10080157" y="5801178"/>
            <a:ext cx="1072369"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b="1" kern="0">
                <a:solidFill>
                  <a:schemeClr val="bg1"/>
                </a:solidFill>
                <a:latin typeface="Arial" panose="020B0604020202020204" pitchFamily="34" charset="0"/>
                <a:cs typeface="Arial" panose="020B0604020202020204" pitchFamily="34" charset="0"/>
              </a:rPr>
              <a:t>40</a:t>
            </a:r>
            <a:r>
              <a:rPr kumimoji="0" lang="en-US"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r>
              <a:rPr lang="en-US" b="1" kern="0">
                <a:solidFill>
                  <a:schemeClr val="bg1"/>
                </a:solidFill>
                <a:latin typeface="Arial" panose="020B0604020202020204" pitchFamily="34" charset="0"/>
                <a:cs typeface="Arial" panose="020B0604020202020204" pitchFamily="34" charset="0"/>
              </a:rPr>
              <a:t>+</a:t>
            </a:r>
            <a:endParaRPr lang="en-GB" b="1" kern="0">
              <a:solidFill>
                <a:schemeClr val="bg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DDA1935B-7116-8C73-98A5-E809009C71F6}"/>
              </a:ext>
            </a:extLst>
          </p:cNvPr>
          <p:cNvCxnSpPr>
            <a:cxnSpLocks/>
          </p:cNvCxnSpPr>
          <p:nvPr/>
        </p:nvCxnSpPr>
        <p:spPr>
          <a:xfrm>
            <a:off x="961425" y="5707214"/>
            <a:ext cx="10066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23">
            <a:extLst>
              <a:ext uri="{FF2B5EF4-FFF2-40B4-BE49-F238E27FC236}">
                <a16:creationId xmlns:a16="http://schemas.microsoft.com/office/drawing/2014/main" id="{A23EFA66-3DC0-6872-3DC6-F656C706769B}"/>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PERCENT WHO HAVE KIDS</a:t>
            </a:r>
          </a:p>
        </p:txBody>
      </p:sp>
    </p:spTree>
    <p:extLst>
      <p:ext uri="{BB962C8B-B14F-4D97-AF65-F5344CB8AC3E}">
        <p14:creationId xmlns:p14="http://schemas.microsoft.com/office/powerpoint/2010/main" val="1506966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E057D-7D18-400D-62AA-BA4D246AB9D3}"/>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6B81D1A-F0C2-2A11-0968-E9535D34C823}"/>
              </a:ext>
            </a:extLst>
          </p:cNvPr>
          <p:cNvGraphicFramePr/>
          <p:nvPr/>
        </p:nvGraphicFramePr>
        <p:xfrm>
          <a:off x="605874" y="1279525"/>
          <a:ext cx="13364307" cy="4948488"/>
        </p:xfrm>
        <a:graphic>
          <a:graphicData uri="http://schemas.openxmlformats.org/drawingml/2006/chart">
            <c:chart xmlns:c="http://schemas.openxmlformats.org/drawingml/2006/chart" xmlns:r="http://schemas.openxmlformats.org/officeDocument/2006/relationships" r:id="rId3"/>
          </a:graphicData>
        </a:graphic>
      </p:graphicFrame>
      <p:sp>
        <p:nvSpPr>
          <p:cNvPr id="23" name="Rectangle 22">
            <a:extLst>
              <a:ext uri="{FF2B5EF4-FFF2-40B4-BE49-F238E27FC236}">
                <a16:creationId xmlns:a16="http://schemas.microsoft.com/office/drawing/2014/main" id="{153854C2-8CC8-462F-3C43-1638ABC954F4}"/>
              </a:ext>
            </a:extLst>
          </p:cNvPr>
          <p:cNvSpPr/>
          <p:nvPr/>
        </p:nvSpPr>
        <p:spPr>
          <a:xfrm>
            <a:off x="2130916" y="5798357"/>
            <a:ext cx="850987"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5</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2" name="Rectangle 31">
            <a:extLst>
              <a:ext uri="{FF2B5EF4-FFF2-40B4-BE49-F238E27FC236}">
                <a16:creationId xmlns:a16="http://schemas.microsoft.com/office/drawing/2014/main" id="{F87A792E-E705-EA13-0DEB-3B1F5ADF4BAE}"/>
              </a:ext>
            </a:extLst>
          </p:cNvPr>
          <p:cNvSpPr/>
          <p:nvPr/>
        </p:nvSpPr>
        <p:spPr>
          <a:xfrm>
            <a:off x="3263469" y="5801178"/>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10</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C7E37F8C-A88C-2031-4C6C-4F9F28F6F49E}"/>
              </a:ext>
            </a:extLst>
          </p:cNvPr>
          <p:cNvSpPr/>
          <p:nvPr/>
        </p:nvSpPr>
        <p:spPr>
          <a:xfrm>
            <a:off x="990000" y="5798356"/>
            <a:ext cx="879075"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ST</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3" name="Rectangle 42">
            <a:extLst>
              <a:ext uri="{FF2B5EF4-FFF2-40B4-BE49-F238E27FC236}">
                <a16:creationId xmlns:a16="http://schemas.microsoft.com/office/drawing/2014/main" id="{F77AA0A2-5E65-CDF8-B72C-2E24086E7D12}"/>
              </a:ext>
            </a:extLst>
          </p:cNvPr>
          <p:cNvSpPr/>
          <p:nvPr/>
        </p:nvSpPr>
        <p:spPr>
          <a:xfrm>
            <a:off x="4421846" y="5807881"/>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15</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4" name="Rectangle 43">
            <a:extLst>
              <a:ext uri="{FF2B5EF4-FFF2-40B4-BE49-F238E27FC236}">
                <a16:creationId xmlns:a16="http://schemas.microsoft.com/office/drawing/2014/main" id="{9C34F678-9F27-B1DE-2AAC-9A253D7D1877}"/>
              </a:ext>
            </a:extLst>
          </p:cNvPr>
          <p:cNvSpPr/>
          <p:nvPr/>
        </p:nvSpPr>
        <p:spPr>
          <a:xfrm>
            <a:off x="5561406" y="5806909"/>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20</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5" name="Rectangle 44">
            <a:extLst>
              <a:ext uri="{FF2B5EF4-FFF2-40B4-BE49-F238E27FC236}">
                <a16:creationId xmlns:a16="http://schemas.microsoft.com/office/drawing/2014/main" id="{DCDFD87F-4BEA-0375-1CD1-AFC2E7DBE779}"/>
              </a:ext>
            </a:extLst>
          </p:cNvPr>
          <p:cNvSpPr/>
          <p:nvPr/>
        </p:nvSpPr>
        <p:spPr>
          <a:xfrm>
            <a:off x="6701752" y="5801179"/>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25</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6" name="Rectangle 45">
            <a:extLst>
              <a:ext uri="{FF2B5EF4-FFF2-40B4-BE49-F238E27FC236}">
                <a16:creationId xmlns:a16="http://schemas.microsoft.com/office/drawing/2014/main" id="{E385E63E-D398-F4AF-EE67-EFF1DC39B97F}"/>
              </a:ext>
            </a:extLst>
          </p:cNvPr>
          <p:cNvSpPr/>
          <p:nvPr/>
        </p:nvSpPr>
        <p:spPr>
          <a:xfrm>
            <a:off x="7844387" y="5808088"/>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30</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7" name="Rectangle 46">
            <a:extLst>
              <a:ext uri="{FF2B5EF4-FFF2-40B4-BE49-F238E27FC236}">
                <a16:creationId xmlns:a16="http://schemas.microsoft.com/office/drawing/2014/main" id="{78186D8B-5B9D-679E-7E99-8DD7B631E43A}"/>
              </a:ext>
            </a:extLst>
          </p:cNvPr>
          <p:cNvSpPr/>
          <p:nvPr/>
        </p:nvSpPr>
        <p:spPr>
          <a:xfrm>
            <a:off x="8999922" y="5801178"/>
            <a:ext cx="898428"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35</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8" name="Rectangle 47">
            <a:extLst>
              <a:ext uri="{FF2B5EF4-FFF2-40B4-BE49-F238E27FC236}">
                <a16:creationId xmlns:a16="http://schemas.microsoft.com/office/drawing/2014/main" id="{85C83E29-DBA7-6842-5AE0-C943FD55FBBC}"/>
              </a:ext>
            </a:extLst>
          </p:cNvPr>
          <p:cNvSpPr/>
          <p:nvPr/>
        </p:nvSpPr>
        <p:spPr>
          <a:xfrm>
            <a:off x="10080157" y="5801178"/>
            <a:ext cx="1072369" cy="250537"/>
          </a:xfrm>
          <a:prstGeom prst="rect">
            <a:avLst/>
          </a:prstGeom>
          <a:solidFill>
            <a:schemeClr val="accent6">
              <a:alpha val="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40</a:t>
            </a:r>
            <a:r>
              <a:rPr kumimoji="0" lang="en-US" sz="1800" b="1" i="0" u="none" strike="noStrike" kern="0" cap="none" spc="0" normalizeH="0" baseline="30000" noProof="0">
                <a:ln>
                  <a:noFill/>
                </a:ln>
                <a:solidFill>
                  <a:prstClr val="white"/>
                </a:solidFill>
                <a:effectLst/>
                <a:uLnTx/>
                <a:uFillTx/>
                <a:latin typeface="Arial" panose="020B0604020202020204" pitchFamily="34" charset="0"/>
                <a:ea typeface="+mn-ea"/>
                <a:cs typeface="Arial" panose="020B0604020202020204" pitchFamily="34" charset="0"/>
              </a:rPr>
              <a:t>TH</a:t>
            </a:r>
            <a:r>
              <a:rPr kumimoji="0" lang="en-US"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rPr>
              <a:t>+</a:t>
            </a:r>
            <a:endParaRPr kumimoji="0" lang="en-GB" sz="1800" b="1" i="0" u="none" strike="noStrike" kern="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 name="Straight Connector 3">
            <a:extLst>
              <a:ext uri="{FF2B5EF4-FFF2-40B4-BE49-F238E27FC236}">
                <a16:creationId xmlns:a16="http://schemas.microsoft.com/office/drawing/2014/main" id="{9899ADAF-C182-5444-FA6C-5AB6CFAC4B21}"/>
              </a:ext>
            </a:extLst>
          </p:cNvPr>
          <p:cNvCxnSpPr>
            <a:cxnSpLocks/>
          </p:cNvCxnSpPr>
          <p:nvPr/>
        </p:nvCxnSpPr>
        <p:spPr>
          <a:xfrm>
            <a:off x="961425" y="5707214"/>
            <a:ext cx="10066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23">
            <a:extLst>
              <a:ext uri="{FF2B5EF4-FFF2-40B4-BE49-F238E27FC236}">
                <a16:creationId xmlns:a16="http://schemas.microsoft.com/office/drawing/2014/main" id="{DFCCB8E8-7CF4-A09D-BB8D-FD4CB7C7DB62}"/>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1" i="0" u="none" strike="noStrike" kern="1200" cap="none" spc="0" normalizeH="0" baseline="0" noProof="0">
                <a:ln>
                  <a:noFill/>
                </a:ln>
                <a:solidFill>
                  <a:srgbClr val="333333"/>
                </a:solidFill>
                <a:effectLst/>
                <a:uLnTx/>
                <a:uFillTx/>
                <a:latin typeface="Arial" panose="020B0604020202020204" pitchFamily="34" charset="0"/>
                <a:ea typeface="+mj-ea"/>
                <a:cs typeface="Arial" panose="020B0604020202020204" pitchFamily="34" charset="0"/>
              </a:rPr>
              <a:t>KIDS - AVERAGE NUMBER</a:t>
            </a:r>
          </a:p>
        </p:txBody>
      </p:sp>
    </p:spTree>
    <p:extLst>
      <p:ext uri="{BB962C8B-B14F-4D97-AF65-F5344CB8AC3E}">
        <p14:creationId xmlns:p14="http://schemas.microsoft.com/office/powerpoint/2010/main" val="1576682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70EEF-3715-53CC-229C-75FD0E341A61}"/>
            </a:ext>
          </a:extLst>
        </p:cNvPr>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EB990631-B7A0-80D6-A3A9-6BE1FB72C184}"/>
              </a:ext>
            </a:extLst>
          </p:cNvPr>
          <p:cNvGraphicFramePr/>
          <p:nvPr/>
        </p:nvGraphicFramePr>
        <p:xfrm>
          <a:off x="-114300" y="1076325"/>
          <a:ext cx="11759817" cy="513740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55B53928-E381-12CA-E388-F5D29B29FBE6}"/>
              </a:ext>
            </a:extLst>
          </p:cNvPr>
          <p:cNvSpPr txBox="1"/>
          <p:nvPr/>
        </p:nvSpPr>
        <p:spPr>
          <a:xfrm>
            <a:off x="5229225" y="6054074"/>
            <a:ext cx="2505075"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Number of Kids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29E888F5-4D3F-050B-DC72-9E56D618B355}"/>
              </a:ext>
            </a:extLst>
          </p:cNvPr>
          <p:cNvCxnSpPr>
            <a:cxnSpLocks/>
          </p:cNvCxnSpPr>
          <p:nvPr/>
        </p:nvCxnSpPr>
        <p:spPr>
          <a:xfrm>
            <a:off x="1443789" y="5543288"/>
            <a:ext cx="10081461"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Title 23">
            <a:extLst>
              <a:ext uri="{FF2B5EF4-FFF2-40B4-BE49-F238E27FC236}">
                <a16:creationId xmlns:a16="http://schemas.microsoft.com/office/drawing/2014/main" id="{F15AC167-2C30-58C0-85DE-52A05A19D15B}"/>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LIFE SATISFACTION &amp; NUMBER OF KIDS</a:t>
            </a:r>
          </a:p>
        </p:txBody>
      </p:sp>
      <p:cxnSp>
        <p:nvCxnSpPr>
          <p:cNvPr id="2" name="Straight Connector 1">
            <a:extLst>
              <a:ext uri="{FF2B5EF4-FFF2-40B4-BE49-F238E27FC236}">
                <a16:creationId xmlns:a16="http://schemas.microsoft.com/office/drawing/2014/main" id="{F06A0F6C-A2C0-B11B-FD1A-FD051527156A}"/>
              </a:ext>
            </a:extLst>
          </p:cNvPr>
          <p:cNvCxnSpPr>
            <a:cxnSpLocks/>
          </p:cNvCxnSpPr>
          <p:nvPr/>
        </p:nvCxnSpPr>
        <p:spPr>
          <a:xfrm flipV="1">
            <a:off x="1448630" y="1805354"/>
            <a:ext cx="0" cy="374267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7782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21CE9-907A-88D4-43C2-20283C2EC61E}"/>
            </a:ext>
          </a:extLst>
        </p:cNvPr>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D8F6A182-E75B-948C-94CD-2544781C5D10}"/>
              </a:ext>
            </a:extLst>
          </p:cNvPr>
          <p:cNvGraphicFramePr/>
          <p:nvPr/>
        </p:nvGraphicFramePr>
        <p:xfrm>
          <a:off x="625124" y="1646483"/>
          <a:ext cx="13364307" cy="451415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CBBC5D7A-400E-0B7C-07B0-80914D215B65}"/>
              </a:ext>
            </a:extLst>
          </p:cNvPr>
          <p:cNvGraphicFramePr/>
          <p:nvPr/>
        </p:nvGraphicFramePr>
        <p:xfrm>
          <a:off x="-121186" y="1257300"/>
          <a:ext cx="12052453" cy="4831602"/>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5814418B-4262-85C4-0952-E995601408D7}"/>
              </a:ext>
            </a:extLst>
          </p:cNvPr>
          <p:cNvSpPr txBox="1"/>
          <p:nvPr/>
        </p:nvSpPr>
        <p:spPr>
          <a:xfrm>
            <a:off x="5633500" y="6063704"/>
            <a:ext cx="1967206"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Reunion Class</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8" name="Title 23">
            <a:extLst>
              <a:ext uri="{FF2B5EF4-FFF2-40B4-BE49-F238E27FC236}">
                <a16:creationId xmlns:a16="http://schemas.microsoft.com/office/drawing/2014/main" id="{15D1F481-87B1-FDEF-58D2-2613B050B981}"/>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2"/>
                </a:solidFill>
                <a:latin typeface="Arial" panose="020B0604020202020204" pitchFamily="34" charset="0"/>
                <a:cs typeface="Arial" panose="020B0604020202020204" pitchFamily="34" charset="0"/>
              </a:rPr>
              <a:t>PERCENT MEETING MEANINGFULNESS+ AT WORK</a:t>
            </a:r>
          </a:p>
        </p:txBody>
      </p:sp>
      <p:cxnSp>
        <p:nvCxnSpPr>
          <p:cNvPr id="6" name="Straight Connector 5">
            <a:extLst>
              <a:ext uri="{FF2B5EF4-FFF2-40B4-BE49-F238E27FC236}">
                <a16:creationId xmlns:a16="http://schemas.microsoft.com/office/drawing/2014/main" id="{E476E0E4-5C60-E538-C5E6-7E4DF4EF87E6}"/>
              </a:ext>
            </a:extLst>
          </p:cNvPr>
          <p:cNvCxnSpPr>
            <a:cxnSpLocks/>
          </p:cNvCxnSpPr>
          <p:nvPr/>
        </p:nvCxnSpPr>
        <p:spPr>
          <a:xfrm flipV="1">
            <a:off x="1468266" y="1504950"/>
            <a:ext cx="0" cy="39554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6607B64-7337-B9B1-AE94-928F739947E4}"/>
              </a:ext>
            </a:extLst>
          </p:cNvPr>
          <p:cNvCxnSpPr>
            <a:cxnSpLocks/>
          </p:cNvCxnSpPr>
          <p:nvPr/>
        </p:nvCxnSpPr>
        <p:spPr>
          <a:xfrm>
            <a:off x="1455694" y="5447961"/>
            <a:ext cx="10337533"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245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5C65D-61D0-4C09-D365-2FD554D8FC6A}"/>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9E746CD6-D3C3-E20B-1938-E96ED3D1050B}"/>
              </a:ext>
            </a:extLst>
          </p:cNvPr>
          <p:cNvCxnSpPr>
            <a:cxnSpLocks/>
          </p:cNvCxnSpPr>
          <p:nvPr/>
        </p:nvCxnSpPr>
        <p:spPr>
          <a:xfrm flipV="1">
            <a:off x="0" y="3741350"/>
            <a:ext cx="12214292" cy="50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71E2B173-3520-5C3A-4008-673634117076}"/>
              </a:ext>
            </a:extLst>
          </p:cNvPr>
          <p:cNvSpPr/>
          <p:nvPr/>
        </p:nvSpPr>
        <p:spPr>
          <a:xfrm>
            <a:off x="5585413" y="3187809"/>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 </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332</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3CEFCF64-0726-F8BD-E6E9-40C297A6B4D2}"/>
              </a:ext>
            </a:extLst>
          </p:cNvPr>
          <p:cNvSpPr/>
          <p:nvPr/>
        </p:nvSpPr>
        <p:spPr>
          <a:xfrm>
            <a:off x="4219870"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682</a:t>
            </a: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6EFACCB9-3F86-37DE-4656-0AA3F6991C24}"/>
              </a:ext>
            </a:extLst>
          </p:cNvPr>
          <p:cNvSpPr/>
          <p:nvPr/>
        </p:nvSpPr>
        <p:spPr>
          <a:xfrm>
            <a:off x="2863858"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 </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760</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8" name="Oval 7">
            <a:extLst>
              <a:ext uri="{FF2B5EF4-FFF2-40B4-BE49-F238E27FC236}">
                <a16:creationId xmlns:a16="http://schemas.microsoft.com/office/drawing/2014/main" id="{2DAB7714-62BB-DD72-0E25-778C0D396B3F}"/>
              </a:ext>
            </a:extLst>
          </p:cNvPr>
          <p:cNvSpPr/>
          <p:nvPr/>
        </p:nvSpPr>
        <p:spPr>
          <a:xfrm>
            <a:off x="1498315" y="3230731"/>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800" b="1" kern="0">
                <a:solidFill>
                  <a:schemeClr val="tx1"/>
                </a:solidFill>
                <a:latin typeface="Arial" panose="020B0604020202020204" pitchFamily="34" charset="0"/>
                <a:cs typeface="Arial" panose="020B0604020202020204" pitchFamily="34" charset="0"/>
              </a:rPr>
              <a:t>354</a:t>
            </a: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50539FB8-DCF8-6CFF-26DA-8964E5158709}"/>
              </a:ext>
            </a:extLst>
          </p:cNvPr>
          <p:cNvSpPr/>
          <p:nvPr/>
        </p:nvSpPr>
        <p:spPr>
          <a:xfrm>
            <a:off x="6948979" y="2573476"/>
            <a:ext cx="10637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25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325B92DE-0CF8-8BA5-2904-5E1C4615A803}"/>
              </a:ext>
            </a:extLst>
          </p:cNvPr>
          <p:cNvSpPr/>
          <p:nvPr/>
        </p:nvSpPr>
        <p:spPr>
          <a:xfrm>
            <a:off x="10982973" y="2580807"/>
            <a:ext cx="118045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40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 </a:t>
            </a:r>
            <a:r>
              <a:rPr kumimoji="0" lang="en-US" sz="2400" b="1" i="0" u="none" strike="noStrike" kern="0" cap="none" spc="0" normalizeH="0" noProof="0">
                <a:ln>
                  <a:noFill/>
                </a:ln>
                <a:solidFill>
                  <a:schemeClr val="bg1"/>
                </a:solidFill>
                <a:effectLst/>
                <a:uLnTx/>
                <a:uFillTx/>
                <a:latin typeface="Arial" panose="020B0604020202020204" pitchFamily="34" charset="0"/>
                <a:cs typeface="Arial" panose="020B0604020202020204" pitchFamily="34" charset="0"/>
              </a:rPr>
              <a:t>+</a:t>
            </a:r>
            <a:endParaRPr kumimoji="0" lang="en-GB" sz="2400" b="1" i="0" u="none" strike="noStrike" kern="0" cap="none" spc="0" normalizeH="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B80D7B4A-44E1-D84A-25DF-61AE91D5E794}"/>
              </a:ext>
            </a:extLst>
          </p:cNvPr>
          <p:cNvSpPr/>
          <p:nvPr/>
        </p:nvSpPr>
        <p:spPr>
          <a:xfrm>
            <a:off x="9635636" y="2562551"/>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ABFFEA6-E370-FD95-FC06-1DA60E6F28D7}"/>
              </a:ext>
            </a:extLst>
          </p:cNvPr>
          <p:cNvSpPr/>
          <p:nvPr/>
        </p:nvSpPr>
        <p:spPr>
          <a:xfrm>
            <a:off x="8313403" y="2562551"/>
            <a:ext cx="105489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30</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B0ABF6BC-3D1A-FB84-1EB3-8190530F3638}"/>
              </a:ext>
            </a:extLst>
          </p:cNvPr>
          <p:cNvSpPr/>
          <p:nvPr/>
        </p:nvSpPr>
        <p:spPr>
          <a:xfrm>
            <a:off x="6938568"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 </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273</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71122C8A-8D6C-5DD5-BC08-B98B5ABDE839}"/>
              </a:ext>
            </a:extLst>
          </p:cNvPr>
          <p:cNvSpPr/>
          <p:nvPr/>
        </p:nvSpPr>
        <p:spPr>
          <a:xfrm>
            <a:off x="8288299"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251</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F4AB6699-C898-7284-7B81-14CD7DD9A4FB}"/>
              </a:ext>
            </a:extLst>
          </p:cNvPr>
          <p:cNvSpPr/>
          <p:nvPr/>
        </p:nvSpPr>
        <p:spPr>
          <a:xfrm>
            <a:off x="9635636" y="3229117"/>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 </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162</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16" name="Oval 15">
            <a:extLst>
              <a:ext uri="{FF2B5EF4-FFF2-40B4-BE49-F238E27FC236}">
                <a16:creationId xmlns:a16="http://schemas.microsoft.com/office/drawing/2014/main" id="{70C373B6-4493-34D6-004C-EDA100972F77}"/>
              </a:ext>
            </a:extLst>
          </p:cNvPr>
          <p:cNvSpPr/>
          <p:nvPr/>
        </p:nvSpPr>
        <p:spPr>
          <a:xfrm>
            <a:off x="10987761"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 </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rPr>
              <a:t>332</a:t>
            </a:r>
          </a:p>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BA17BFE4-26D5-0B16-C4B6-B6EF59B296D3}"/>
              </a:ext>
            </a:extLst>
          </p:cNvPr>
          <p:cNvSpPr/>
          <p:nvPr/>
        </p:nvSpPr>
        <p:spPr>
          <a:xfrm>
            <a:off x="5605358" y="2562551"/>
            <a:ext cx="105522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20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44A7D107-F8C5-D1C4-F7E2-223399A53643}"/>
              </a:ext>
            </a:extLst>
          </p:cNvPr>
          <p:cNvSpPr/>
          <p:nvPr/>
        </p:nvSpPr>
        <p:spPr>
          <a:xfrm>
            <a:off x="4234608" y="2582165"/>
            <a:ext cx="107281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50BD0163-937D-8B88-8908-82BF435604BE}"/>
              </a:ext>
            </a:extLst>
          </p:cNvPr>
          <p:cNvSpPr/>
          <p:nvPr/>
        </p:nvSpPr>
        <p:spPr>
          <a:xfrm>
            <a:off x="2869785" y="2582165"/>
            <a:ext cx="1082748"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DC5CA7C2-767B-50FB-3020-9717C70161D0}"/>
              </a:ext>
            </a:extLst>
          </p:cNvPr>
          <p:cNvSpPr/>
          <p:nvPr/>
        </p:nvSpPr>
        <p:spPr>
          <a:xfrm>
            <a:off x="1504158" y="2579278"/>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1" name="Oval 20">
            <a:extLst>
              <a:ext uri="{FF2B5EF4-FFF2-40B4-BE49-F238E27FC236}">
                <a16:creationId xmlns:a16="http://schemas.microsoft.com/office/drawing/2014/main" id="{68DEE853-3DC9-DA29-2BEF-92337447102A}"/>
              </a:ext>
            </a:extLst>
          </p:cNvPr>
          <p:cNvSpPr/>
          <p:nvPr/>
        </p:nvSpPr>
        <p:spPr>
          <a:xfrm>
            <a:off x="133408"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800" b="1" kern="0">
                <a:solidFill>
                  <a:schemeClr val="tx1"/>
                </a:solidFill>
                <a:latin typeface="Arial" panose="020B0604020202020204" pitchFamily="34" charset="0"/>
                <a:cs typeface="Arial" panose="020B0604020202020204" pitchFamily="34" charset="0"/>
              </a:rPr>
              <a:t>275</a:t>
            </a:r>
            <a:endParaRPr kumimoji="0" lang="en-GB" sz="2800" b="1" i="0" u="none" strike="noStrike" kern="0" cap="none" spc="0" normalizeH="0" baseline="0" noProof="0">
              <a:ln>
                <a:noFill/>
              </a:ln>
              <a:solidFill>
                <a:schemeClr val="tx1"/>
              </a:solidFill>
              <a:effectLst/>
              <a:uLnTx/>
              <a:uFillTx/>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74EB0731-02AC-AFAE-33B0-57326C7DC046}"/>
              </a:ext>
            </a:extLst>
          </p:cNvPr>
          <p:cNvSpPr/>
          <p:nvPr/>
        </p:nvSpPr>
        <p:spPr>
          <a:xfrm>
            <a:off x="128537" y="2580807"/>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st</a:t>
            </a: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 </a:t>
            </a:r>
          </a:p>
        </p:txBody>
      </p:sp>
      <p:sp>
        <p:nvSpPr>
          <p:cNvPr id="2" name="Title 23">
            <a:extLst>
              <a:ext uri="{FF2B5EF4-FFF2-40B4-BE49-F238E27FC236}">
                <a16:creationId xmlns:a16="http://schemas.microsoft.com/office/drawing/2014/main" id="{3A4C6903-3B9B-3CB2-90E9-C1369ACC6E0B}"/>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CURRENT SAMPLE</a:t>
            </a:r>
          </a:p>
        </p:txBody>
      </p:sp>
    </p:spTree>
    <p:extLst>
      <p:ext uri="{BB962C8B-B14F-4D97-AF65-F5344CB8AC3E}">
        <p14:creationId xmlns:p14="http://schemas.microsoft.com/office/powerpoint/2010/main" val="39793994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5B9980DE-AAD0-6E4B-CC6D-F81238E3E59A}"/>
              </a:ext>
            </a:extLst>
          </p:cNvPr>
          <p:cNvCxnSpPr>
            <a:cxnSpLocks/>
          </p:cNvCxnSpPr>
          <p:nvPr/>
        </p:nvCxnSpPr>
        <p:spPr>
          <a:xfrm flipV="1">
            <a:off x="0" y="3741350"/>
            <a:ext cx="12214292" cy="50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D7274E3D-0198-F7CC-58DC-9ED05C8901D0}"/>
              </a:ext>
            </a:extLst>
          </p:cNvPr>
          <p:cNvSpPr/>
          <p:nvPr/>
        </p:nvSpPr>
        <p:spPr>
          <a:xfrm>
            <a:off x="5585413" y="3187809"/>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7.8</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3D9A2898-1E1A-CB08-964D-A0A1C8B6886C}"/>
              </a:ext>
            </a:extLst>
          </p:cNvPr>
          <p:cNvSpPr/>
          <p:nvPr/>
        </p:nvSpPr>
        <p:spPr>
          <a:xfrm>
            <a:off x="4219870"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7.6</a:t>
            </a:r>
            <a:endParaRPr lang="en-GB" sz="2800" b="1" kern="0">
              <a:solidFill>
                <a:schemeClr val="tx1"/>
              </a:solidFill>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41D2D29F-6781-D85F-6F2E-59DA691BA333}"/>
              </a:ext>
            </a:extLst>
          </p:cNvPr>
          <p:cNvSpPr/>
          <p:nvPr/>
        </p:nvSpPr>
        <p:spPr>
          <a:xfrm>
            <a:off x="2863858"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7.6</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76B419B0-A681-1BF6-B7C9-202826E8FD38}"/>
              </a:ext>
            </a:extLst>
          </p:cNvPr>
          <p:cNvSpPr/>
          <p:nvPr/>
        </p:nvSpPr>
        <p:spPr>
          <a:xfrm>
            <a:off x="1498315" y="3230731"/>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7.2</a:t>
            </a:r>
            <a:endParaRPr lang="en-GB" sz="2800" b="1" kern="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7CB7E27A-35C0-ABBB-3D02-66F151E9E82A}"/>
              </a:ext>
            </a:extLst>
          </p:cNvPr>
          <p:cNvSpPr/>
          <p:nvPr/>
        </p:nvSpPr>
        <p:spPr>
          <a:xfrm>
            <a:off x="6948979" y="2573476"/>
            <a:ext cx="10637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25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D62980D7-6163-320A-B01F-BF43A50A3DC1}"/>
              </a:ext>
            </a:extLst>
          </p:cNvPr>
          <p:cNvSpPr/>
          <p:nvPr/>
        </p:nvSpPr>
        <p:spPr>
          <a:xfrm>
            <a:off x="10982973" y="2580807"/>
            <a:ext cx="118045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40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 </a:t>
            </a:r>
            <a:r>
              <a:rPr kumimoji="0" lang="en-US" sz="2400" b="1" i="0" u="none" strike="noStrike" kern="0" cap="none" spc="0" normalizeH="0" noProof="0">
                <a:ln>
                  <a:noFill/>
                </a:ln>
                <a:solidFill>
                  <a:schemeClr val="bg1"/>
                </a:solidFill>
                <a:effectLst/>
                <a:uLnTx/>
                <a:uFillTx/>
                <a:latin typeface="Arial" panose="020B0604020202020204" pitchFamily="34" charset="0"/>
                <a:cs typeface="Arial" panose="020B0604020202020204" pitchFamily="34" charset="0"/>
              </a:rPr>
              <a:t>+</a:t>
            </a:r>
            <a:endParaRPr kumimoji="0" lang="en-GB" sz="2400" b="1" i="0" u="none" strike="noStrike" kern="0" cap="none" spc="0" normalizeH="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9F6EFA4A-858F-5A89-484B-222602DA860F}"/>
              </a:ext>
            </a:extLst>
          </p:cNvPr>
          <p:cNvSpPr/>
          <p:nvPr/>
        </p:nvSpPr>
        <p:spPr>
          <a:xfrm>
            <a:off x="9635636" y="2562551"/>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144AC5C0-F426-A4CE-E7B2-A9899C982028}"/>
              </a:ext>
            </a:extLst>
          </p:cNvPr>
          <p:cNvSpPr/>
          <p:nvPr/>
        </p:nvSpPr>
        <p:spPr>
          <a:xfrm>
            <a:off x="8313403" y="2562551"/>
            <a:ext cx="105489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30</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B9217C00-5281-453C-675D-03F79CF40865}"/>
              </a:ext>
            </a:extLst>
          </p:cNvPr>
          <p:cNvSpPr/>
          <p:nvPr/>
        </p:nvSpPr>
        <p:spPr>
          <a:xfrm>
            <a:off x="6938568"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7.8</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54AABBB-21DA-43C8-0373-27357FAA0B04}"/>
              </a:ext>
            </a:extLst>
          </p:cNvPr>
          <p:cNvSpPr/>
          <p:nvPr/>
        </p:nvSpPr>
        <p:spPr>
          <a:xfrm>
            <a:off x="8288299"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endParaRPr lang="en-US" sz="2800" b="1" kern="0">
              <a:solidFill>
                <a:schemeClr val="tx1"/>
              </a:solidFill>
              <a:latin typeface="Arial" panose="020B0604020202020204" pitchFamily="34" charset="0"/>
              <a:cs typeface="Arial" panose="020B0604020202020204" pitchFamily="34" charset="0"/>
            </a:endParaRP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7.8</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487CDADE-A724-B4F4-C801-E7D2D12311CD}"/>
              </a:ext>
            </a:extLst>
          </p:cNvPr>
          <p:cNvSpPr/>
          <p:nvPr/>
        </p:nvSpPr>
        <p:spPr>
          <a:xfrm>
            <a:off x="9635636" y="3229117"/>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8.2</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50B1B137-FA59-69FC-14E6-123D4E02675A}"/>
              </a:ext>
            </a:extLst>
          </p:cNvPr>
          <p:cNvSpPr/>
          <p:nvPr/>
        </p:nvSpPr>
        <p:spPr>
          <a:xfrm>
            <a:off x="10987761"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8.2</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2BE8324E-44FF-B27A-D64B-FA011849434B}"/>
              </a:ext>
            </a:extLst>
          </p:cNvPr>
          <p:cNvSpPr/>
          <p:nvPr/>
        </p:nvSpPr>
        <p:spPr>
          <a:xfrm>
            <a:off x="5605358" y="2562551"/>
            <a:ext cx="105522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20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2584EA3-FE67-8F90-7C90-6C34F7EDB61F}"/>
              </a:ext>
            </a:extLst>
          </p:cNvPr>
          <p:cNvSpPr/>
          <p:nvPr/>
        </p:nvSpPr>
        <p:spPr>
          <a:xfrm>
            <a:off x="4234608" y="2582165"/>
            <a:ext cx="107281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51A9356-1430-6753-6FE2-D94C704DE193}"/>
              </a:ext>
            </a:extLst>
          </p:cNvPr>
          <p:cNvSpPr/>
          <p:nvPr/>
        </p:nvSpPr>
        <p:spPr>
          <a:xfrm>
            <a:off x="2869785" y="2582165"/>
            <a:ext cx="1082748"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7CAA758E-1E80-E972-F968-E2CB30CA4E5E}"/>
              </a:ext>
            </a:extLst>
          </p:cNvPr>
          <p:cNvSpPr/>
          <p:nvPr/>
        </p:nvSpPr>
        <p:spPr>
          <a:xfrm>
            <a:off x="1504158" y="2579278"/>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0F2B6DE4-E35B-E7F8-8365-9B2DE708BE95}"/>
              </a:ext>
            </a:extLst>
          </p:cNvPr>
          <p:cNvSpPr/>
          <p:nvPr/>
        </p:nvSpPr>
        <p:spPr>
          <a:xfrm>
            <a:off x="133408"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7.2</a:t>
            </a:r>
            <a:endParaRPr lang="en-GB" sz="2800" b="1" kern="0">
              <a:solidFill>
                <a:schemeClr val="tx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1F93F94F-FAFE-9043-890A-52D724DD3F3F}"/>
              </a:ext>
            </a:extLst>
          </p:cNvPr>
          <p:cNvSpPr/>
          <p:nvPr/>
        </p:nvSpPr>
        <p:spPr>
          <a:xfrm>
            <a:off x="128537" y="2580807"/>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st</a:t>
            </a: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 </a:t>
            </a:r>
          </a:p>
        </p:txBody>
      </p:sp>
      <p:sp>
        <p:nvSpPr>
          <p:cNvPr id="5" name="Title 23">
            <a:extLst>
              <a:ext uri="{FF2B5EF4-FFF2-40B4-BE49-F238E27FC236}">
                <a16:creationId xmlns:a16="http://schemas.microsoft.com/office/drawing/2014/main" id="{19B698E3-C1AE-14C7-2C96-8C3593D25214}"/>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LIFE SATISFACTION</a:t>
            </a:r>
          </a:p>
        </p:txBody>
      </p:sp>
    </p:spTree>
    <p:extLst>
      <p:ext uri="{BB962C8B-B14F-4D97-AF65-F5344CB8AC3E}">
        <p14:creationId xmlns:p14="http://schemas.microsoft.com/office/powerpoint/2010/main" val="21867885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48740-2024-62A1-3787-44B355F8A50C}"/>
            </a:ext>
          </a:extLst>
        </p:cNvPr>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E67C267C-C99E-5235-CE27-3A5D9FE53FBA}"/>
              </a:ext>
            </a:extLst>
          </p:cNvPr>
          <p:cNvCxnSpPr>
            <a:cxnSpLocks/>
          </p:cNvCxnSpPr>
          <p:nvPr/>
        </p:nvCxnSpPr>
        <p:spPr>
          <a:xfrm flipV="1">
            <a:off x="0" y="3741350"/>
            <a:ext cx="12214292" cy="50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50A8BE72-FBB6-EDC6-1589-E343C0D1531C}"/>
              </a:ext>
            </a:extLst>
          </p:cNvPr>
          <p:cNvSpPr/>
          <p:nvPr/>
        </p:nvSpPr>
        <p:spPr>
          <a:xfrm>
            <a:off x="5613988" y="3187809"/>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5.5</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14909F4D-E353-9BCF-5F63-77FB7CBDE8C5}"/>
              </a:ext>
            </a:extLst>
          </p:cNvPr>
          <p:cNvSpPr/>
          <p:nvPr/>
        </p:nvSpPr>
        <p:spPr>
          <a:xfrm>
            <a:off x="4248445"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5.5</a:t>
            </a:r>
            <a:endParaRPr lang="en-GB" sz="2800" b="1" kern="0">
              <a:solidFill>
                <a:schemeClr val="tx1"/>
              </a:solidFill>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05B8BB29-A221-E572-F46E-C8128910BBD0}"/>
              </a:ext>
            </a:extLst>
          </p:cNvPr>
          <p:cNvSpPr/>
          <p:nvPr/>
        </p:nvSpPr>
        <p:spPr>
          <a:xfrm>
            <a:off x="2892433"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5.3</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66887487-127E-3742-E8AE-8C91B31E0D41}"/>
              </a:ext>
            </a:extLst>
          </p:cNvPr>
          <p:cNvSpPr/>
          <p:nvPr/>
        </p:nvSpPr>
        <p:spPr>
          <a:xfrm>
            <a:off x="1526890" y="3230731"/>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4.8</a:t>
            </a:r>
            <a:endParaRPr lang="en-GB" sz="2800" b="1" kern="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94272D18-C2D6-7AEF-FE8E-EB16687427C0}"/>
              </a:ext>
            </a:extLst>
          </p:cNvPr>
          <p:cNvSpPr/>
          <p:nvPr/>
        </p:nvSpPr>
        <p:spPr>
          <a:xfrm>
            <a:off x="6977554" y="2573476"/>
            <a:ext cx="10637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25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BA07D8FA-C8D0-158E-4F1D-144C6592FA86}"/>
              </a:ext>
            </a:extLst>
          </p:cNvPr>
          <p:cNvSpPr/>
          <p:nvPr/>
        </p:nvSpPr>
        <p:spPr>
          <a:xfrm>
            <a:off x="11011548" y="2580807"/>
            <a:ext cx="118045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40</a:t>
            </a:r>
            <a:r>
              <a:rPr kumimoji="0" lang="en-US" sz="2400" b="1" i="0" u="none" strike="noStrike" kern="0" cap="none" spc="0" normalizeH="0" baseline="30000" noProof="0" dirty="0">
                <a:ln>
                  <a:noFill/>
                </a:ln>
                <a:solidFill>
                  <a:schemeClr val="bg1"/>
                </a:solidFill>
                <a:effectLst/>
                <a:uLnTx/>
                <a:uFillTx/>
                <a:latin typeface="Arial" panose="020B0604020202020204" pitchFamily="34" charset="0"/>
                <a:cs typeface="Arial" panose="020B0604020202020204" pitchFamily="34" charset="0"/>
              </a:rPr>
              <a:t>th</a:t>
            </a:r>
            <a:endParaRPr kumimoji="0" lang="en-GB" sz="2400" b="1" i="0" u="none" strike="noStrike" kern="0" cap="none" spc="0" normalizeH="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8E39C826-8722-91B6-F3F4-3D981117370C}"/>
              </a:ext>
            </a:extLst>
          </p:cNvPr>
          <p:cNvSpPr/>
          <p:nvPr/>
        </p:nvSpPr>
        <p:spPr>
          <a:xfrm>
            <a:off x="9664211" y="2562551"/>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C1915AB3-9368-F9B0-BF89-5FCD3C6EF08D}"/>
              </a:ext>
            </a:extLst>
          </p:cNvPr>
          <p:cNvSpPr/>
          <p:nvPr/>
        </p:nvSpPr>
        <p:spPr>
          <a:xfrm>
            <a:off x="8341978" y="2562551"/>
            <a:ext cx="105489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30</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C8E11E9E-4644-4B8E-F6D9-E5592F81F048}"/>
              </a:ext>
            </a:extLst>
          </p:cNvPr>
          <p:cNvSpPr/>
          <p:nvPr/>
        </p:nvSpPr>
        <p:spPr>
          <a:xfrm>
            <a:off x="6967143"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5.5</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86AAF6BC-C09D-DD63-F303-20AD4E00AF05}"/>
              </a:ext>
            </a:extLst>
          </p:cNvPr>
          <p:cNvSpPr/>
          <p:nvPr/>
        </p:nvSpPr>
        <p:spPr>
          <a:xfrm>
            <a:off x="8316874"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endParaRPr lang="en-US" sz="2800" b="1" kern="0">
              <a:solidFill>
                <a:schemeClr val="tx1"/>
              </a:solidFill>
              <a:latin typeface="Arial" panose="020B0604020202020204" pitchFamily="34" charset="0"/>
              <a:cs typeface="Arial" panose="020B0604020202020204" pitchFamily="34" charset="0"/>
            </a:endParaRP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5.8</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A8463E47-08B1-D409-BB72-E12916EBA9B1}"/>
              </a:ext>
            </a:extLst>
          </p:cNvPr>
          <p:cNvSpPr/>
          <p:nvPr/>
        </p:nvSpPr>
        <p:spPr>
          <a:xfrm>
            <a:off x="9664211" y="3229117"/>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5.5</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D209856A-406F-E270-22C9-E4D5F09BCADF}"/>
              </a:ext>
            </a:extLst>
          </p:cNvPr>
          <p:cNvSpPr/>
          <p:nvPr/>
        </p:nvSpPr>
        <p:spPr>
          <a:xfrm>
            <a:off x="11016336"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6.0</a:t>
            </a:r>
          </a:p>
          <a:p>
            <a:pPr algn="ctr" defTabSz="1219170">
              <a:buClr>
                <a:srgbClr val="000000"/>
              </a:buClr>
            </a:pPr>
            <a:endParaRPr lang="en-GB" sz="2800" b="1" kern="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BF8ABF35-2A23-AAFC-7BFD-227C797BF2A2}"/>
              </a:ext>
            </a:extLst>
          </p:cNvPr>
          <p:cNvSpPr/>
          <p:nvPr/>
        </p:nvSpPr>
        <p:spPr>
          <a:xfrm>
            <a:off x="5633933" y="2562551"/>
            <a:ext cx="105522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20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92799C46-49CC-7D4A-F710-5A4CB1395610}"/>
              </a:ext>
            </a:extLst>
          </p:cNvPr>
          <p:cNvSpPr/>
          <p:nvPr/>
        </p:nvSpPr>
        <p:spPr>
          <a:xfrm>
            <a:off x="4263183" y="2582165"/>
            <a:ext cx="107281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D17846A1-97A0-2B06-D6DA-095E2A39ECB7}"/>
              </a:ext>
            </a:extLst>
          </p:cNvPr>
          <p:cNvSpPr/>
          <p:nvPr/>
        </p:nvSpPr>
        <p:spPr>
          <a:xfrm>
            <a:off x="2898360" y="2582165"/>
            <a:ext cx="1082748"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A602060A-2D01-03DD-F5F1-2FFA27233AE0}"/>
              </a:ext>
            </a:extLst>
          </p:cNvPr>
          <p:cNvSpPr/>
          <p:nvPr/>
        </p:nvSpPr>
        <p:spPr>
          <a:xfrm>
            <a:off x="1532733" y="2579278"/>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B6CF97BC-2EB2-5914-E32B-696674411D1D}"/>
              </a:ext>
            </a:extLst>
          </p:cNvPr>
          <p:cNvSpPr/>
          <p:nvPr/>
        </p:nvSpPr>
        <p:spPr>
          <a:xfrm>
            <a:off x="161983"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800" b="1" kern="0">
                <a:solidFill>
                  <a:schemeClr val="tx1"/>
                </a:solidFill>
                <a:latin typeface="Arial" panose="020B0604020202020204" pitchFamily="34" charset="0"/>
                <a:cs typeface="Arial" panose="020B0604020202020204" pitchFamily="34" charset="0"/>
              </a:rPr>
              <a:t>3.9</a:t>
            </a:r>
            <a:endParaRPr lang="en-GB" sz="2800" b="1" kern="0">
              <a:solidFill>
                <a:schemeClr val="tx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8DA471C-0DA1-6753-E2E1-A860074976A7}"/>
              </a:ext>
            </a:extLst>
          </p:cNvPr>
          <p:cNvSpPr/>
          <p:nvPr/>
        </p:nvSpPr>
        <p:spPr>
          <a:xfrm>
            <a:off x="157112" y="2580807"/>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1</a:t>
            </a:r>
            <a:r>
              <a:rPr kumimoji="0" lang="en-US" sz="2400" b="1" i="0" u="none" strike="noStrike" kern="0" cap="none" spc="0" normalizeH="0" baseline="30000" noProof="0" dirty="0">
                <a:ln>
                  <a:noFill/>
                </a:ln>
                <a:solidFill>
                  <a:schemeClr val="bg1"/>
                </a:solidFill>
                <a:effectLst/>
                <a:uLnTx/>
                <a:uFillTx/>
                <a:latin typeface="Arial" panose="020B0604020202020204" pitchFamily="34" charset="0"/>
                <a:cs typeface="Arial" panose="020B0604020202020204" pitchFamily="34" charset="0"/>
              </a:rPr>
              <a:t>st</a:t>
            </a:r>
            <a:r>
              <a:rPr kumimoji="0" lang="en-US" sz="2400" b="1"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p>
        </p:txBody>
      </p:sp>
      <p:sp>
        <p:nvSpPr>
          <p:cNvPr id="5" name="Title 23">
            <a:extLst>
              <a:ext uri="{FF2B5EF4-FFF2-40B4-BE49-F238E27FC236}">
                <a16:creationId xmlns:a16="http://schemas.microsoft.com/office/drawing/2014/main" id="{33555EFC-40DC-697F-7F02-C3E11381D607}"/>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TQI</a:t>
            </a:r>
          </a:p>
        </p:txBody>
      </p:sp>
      <p:sp>
        <p:nvSpPr>
          <p:cNvPr id="2" name="TextBox 1">
            <a:extLst>
              <a:ext uri="{FF2B5EF4-FFF2-40B4-BE49-F238E27FC236}">
                <a16:creationId xmlns:a16="http://schemas.microsoft.com/office/drawing/2014/main" id="{EFF42F81-85DA-C34D-08AB-CFD4C4DF52E9}"/>
              </a:ext>
            </a:extLst>
          </p:cNvPr>
          <p:cNvSpPr txBox="1"/>
          <p:nvPr/>
        </p:nvSpPr>
        <p:spPr>
          <a:xfrm>
            <a:off x="8224797" y="76943"/>
            <a:ext cx="3813239" cy="369332"/>
          </a:xfrm>
          <a:prstGeom prst="rect">
            <a:avLst/>
          </a:prstGeom>
          <a:solidFill>
            <a:srgbClr val="FFC000"/>
          </a:solidFill>
        </p:spPr>
        <p:txBody>
          <a:bodyPr wrap="square" rtlCol="0">
            <a:spAutoFit/>
          </a:bodyPr>
          <a:lstStyle/>
          <a:p>
            <a:r>
              <a:rPr lang="en-US" dirty="0"/>
              <a:t>Update all TQI numbers</a:t>
            </a:r>
          </a:p>
        </p:txBody>
      </p:sp>
    </p:spTree>
    <p:extLst>
      <p:ext uri="{BB962C8B-B14F-4D97-AF65-F5344CB8AC3E}">
        <p14:creationId xmlns:p14="http://schemas.microsoft.com/office/powerpoint/2010/main" val="35285055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1C419-C116-7B83-F3E0-C39ADE08D59E}"/>
            </a:ext>
          </a:extLst>
        </p:cNvPr>
        <p:cNvGrpSpPr/>
        <p:nvPr/>
      </p:nvGrpSpPr>
      <p:grpSpPr>
        <a:xfrm>
          <a:off x="0" y="0"/>
          <a:ext cx="0" cy="0"/>
          <a:chOff x="0" y="0"/>
          <a:chExt cx="0" cy="0"/>
        </a:xfrm>
      </p:grpSpPr>
      <p:cxnSp>
        <p:nvCxnSpPr>
          <p:cNvPr id="26" name="Straight Connector 25">
            <a:extLst>
              <a:ext uri="{FF2B5EF4-FFF2-40B4-BE49-F238E27FC236}">
                <a16:creationId xmlns:a16="http://schemas.microsoft.com/office/drawing/2014/main" id="{D8BA234F-F701-EDDD-2723-EBF449B49D44}"/>
              </a:ext>
            </a:extLst>
          </p:cNvPr>
          <p:cNvCxnSpPr>
            <a:cxnSpLocks/>
          </p:cNvCxnSpPr>
          <p:nvPr/>
        </p:nvCxnSpPr>
        <p:spPr>
          <a:xfrm flipV="1">
            <a:off x="0" y="3741350"/>
            <a:ext cx="12214292" cy="5039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13A41A50-FA64-0088-A407-B95A99F0B5C5}"/>
              </a:ext>
            </a:extLst>
          </p:cNvPr>
          <p:cNvSpPr/>
          <p:nvPr/>
        </p:nvSpPr>
        <p:spPr>
          <a:xfrm>
            <a:off x="5613988" y="3187809"/>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a:p>
            <a:pPr algn="ctr" defTabSz="1219170">
              <a:buClr>
                <a:srgbClr val="000000"/>
              </a:buClr>
            </a:pPr>
            <a:endParaRPr lang="en-GB" sz="2400" b="1" kern="0" dirty="0">
              <a:solidFill>
                <a:schemeClr val="tx1"/>
              </a:solidFill>
              <a:latin typeface="Arial" panose="020B0604020202020204" pitchFamily="34" charset="0"/>
              <a:cs typeface="Arial" panose="020B0604020202020204" pitchFamily="34" charset="0"/>
            </a:endParaRPr>
          </a:p>
        </p:txBody>
      </p:sp>
      <p:sp>
        <p:nvSpPr>
          <p:cNvPr id="28" name="Oval 27">
            <a:extLst>
              <a:ext uri="{FF2B5EF4-FFF2-40B4-BE49-F238E27FC236}">
                <a16:creationId xmlns:a16="http://schemas.microsoft.com/office/drawing/2014/main" id="{8F435F83-1616-5432-5FCF-3BCAD88911C5}"/>
              </a:ext>
            </a:extLst>
          </p:cNvPr>
          <p:cNvSpPr/>
          <p:nvPr/>
        </p:nvSpPr>
        <p:spPr>
          <a:xfrm>
            <a:off x="4248445"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p:txBody>
      </p:sp>
      <p:sp>
        <p:nvSpPr>
          <p:cNvPr id="29" name="Oval 28">
            <a:extLst>
              <a:ext uri="{FF2B5EF4-FFF2-40B4-BE49-F238E27FC236}">
                <a16:creationId xmlns:a16="http://schemas.microsoft.com/office/drawing/2014/main" id="{BF38D52D-4D6B-4E2F-DAB1-5D7A7913F170}"/>
              </a:ext>
            </a:extLst>
          </p:cNvPr>
          <p:cNvSpPr/>
          <p:nvPr/>
        </p:nvSpPr>
        <p:spPr>
          <a:xfrm>
            <a:off x="2892433"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a:p>
            <a:pPr algn="ctr" defTabSz="1219170">
              <a:buClr>
                <a:srgbClr val="000000"/>
              </a:buClr>
            </a:pPr>
            <a:endParaRPr lang="en-GB" sz="2400" b="1" kern="0" dirty="0">
              <a:solidFill>
                <a:schemeClr val="tx1"/>
              </a:solidFill>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5F0F672A-0F15-9762-3D9B-8030A715EF0F}"/>
              </a:ext>
            </a:extLst>
          </p:cNvPr>
          <p:cNvSpPr/>
          <p:nvPr/>
        </p:nvSpPr>
        <p:spPr>
          <a:xfrm>
            <a:off x="1526890" y="3230731"/>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B3419C6-CA2C-8BA5-1432-DCD611FB0CC8}"/>
              </a:ext>
            </a:extLst>
          </p:cNvPr>
          <p:cNvSpPr/>
          <p:nvPr/>
        </p:nvSpPr>
        <p:spPr>
          <a:xfrm>
            <a:off x="6977554" y="2573476"/>
            <a:ext cx="10637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25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DB3D0B77-0FE6-7031-D44D-869B6D44FC19}"/>
              </a:ext>
            </a:extLst>
          </p:cNvPr>
          <p:cNvSpPr/>
          <p:nvPr/>
        </p:nvSpPr>
        <p:spPr>
          <a:xfrm>
            <a:off x="11011548" y="2580807"/>
            <a:ext cx="118045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40</a:t>
            </a:r>
            <a:r>
              <a:rPr kumimoji="0" lang="en-US" sz="2400" b="1" i="0" u="none" strike="noStrike" kern="0" cap="none" spc="0" normalizeH="0" baseline="30000" noProof="0" dirty="0">
                <a:ln>
                  <a:noFill/>
                </a:ln>
                <a:solidFill>
                  <a:schemeClr val="bg1"/>
                </a:solidFill>
                <a:effectLst/>
                <a:uLnTx/>
                <a:uFillTx/>
                <a:latin typeface="Arial" panose="020B0604020202020204" pitchFamily="34" charset="0"/>
                <a:cs typeface="Arial" panose="020B0604020202020204" pitchFamily="34" charset="0"/>
              </a:rPr>
              <a:t>th</a:t>
            </a:r>
            <a:endParaRPr kumimoji="0" lang="en-GB" sz="2400" b="1" i="0" u="none" strike="noStrike" kern="0" cap="none" spc="0" normalizeH="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F5780C4B-7C46-29BD-2FCA-DA6F0DA50967}"/>
              </a:ext>
            </a:extLst>
          </p:cNvPr>
          <p:cNvSpPr/>
          <p:nvPr/>
        </p:nvSpPr>
        <p:spPr>
          <a:xfrm>
            <a:off x="9664211" y="2562551"/>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35</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8BF8521E-D2A2-B944-F599-9376AD4CEFEB}"/>
              </a:ext>
            </a:extLst>
          </p:cNvPr>
          <p:cNvSpPr/>
          <p:nvPr/>
        </p:nvSpPr>
        <p:spPr>
          <a:xfrm>
            <a:off x="8341978" y="2562551"/>
            <a:ext cx="105489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algn="ctr" defTabSz="1219170">
              <a:buClr>
                <a:srgbClr val="000000"/>
              </a:buClr>
            </a:pPr>
            <a:r>
              <a:rPr lang="en-US" sz="2400" b="1" kern="0">
                <a:solidFill>
                  <a:schemeClr val="bg1"/>
                </a:solidFill>
                <a:latin typeface="Arial" panose="020B0604020202020204" pitchFamily="34" charset="0"/>
                <a:cs typeface="Arial" panose="020B0604020202020204" pitchFamily="34" charset="0"/>
              </a:rPr>
              <a:t>30</a:t>
            </a:r>
            <a:r>
              <a:rPr kumimoji="0" lang="en-US" sz="2400" b="1" i="0" u="none" strike="noStrike" kern="0" cap="none" spc="0" normalizeH="0" baseline="30000" noProof="0" err="1">
                <a:ln>
                  <a:noFill/>
                </a:ln>
                <a:solidFill>
                  <a:schemeClr val="bg1"/>
                </a:solidFill>
                <a:effectLst/>
                <a:uLnTx/>
                <a:uFillTx/>
                <a:latin typeface="Arial" panose="020B0604020202020204" pitchFamily="34" charset="0"/>
                <a:cs typeface="Arial" panose="020B0604020202020204" pitchFamily="34" charset="0"/>
              </a:rPr>
              <a:t>th</a:t>
            </a:r>
            <a:endParaRPr lang="en-GB" sz="2400" b="1" kern="0">
              <a:solidFill>
                <a:schemeClr val="bg1"/>
              </a:solidFill>
              <a:latin typeface="Arial" panose="020B0604020202020204" pitchFamily="34" charset="0"/>
              <a:cs typeface="Arial" panose="020B0604020202020204" pitchFamily="34" charset="0"/>
            </a:endParaRPr>
          </a:p>
        </p:txBody>
      </p:sp>
      <p:sp>
        <p:nvSpPr>
          <p:cNvPr id="35" name="Oval 34">
            <a:extLst>
              <a:ext uri="{FF2B5EF4-FFF2-40B4-BE49-F238E27FC236}">
                <a16:creationId xmlns:a16="http://schemas.microsoft.com/office/drawing/2014/main" id="{AB40476C-6925-79F7-C2C0-A8A197B4E184}"/>
              </a:ext>
            </a:extLst>
          </p:cNvPr>
          <p:cNvSpPr/>
          <p:nvPr/>
        </p:nvSpPr>
        <p:spPr>
          <a:xfrm>
            <a:off x="6967143"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a:p>
            <a:pPr algn="ctr" defTabSz="1219170">
              <a:buClr>
                <a:srgbClr val="000000"/>
              </a:buClr>
            </a:pPr>
            <a:endParaRPr lang="en-GB" sz="2400" b="1" kern="0" dirty="0">
              <a:solidFill>
                <a:schemeClr val="tx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376B5AC7-2CC7-9908-DDAE-62CB440A3746}"/>
              </a:ext>
            </a:extLst>
          </p:cNvPr>
          <p:cNvSpPr/>
          <p:nvPr/>
        </p:nvSpPr>
        <p:spPr>
          <a:xfrm>
            <a:off x="8316874"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endParaRPr lang="en-US" sz="2400" b="1" kern="0" dirty="0">
              <a:solidFill>
                <a:schemeClr val="tx1"/>
              </a:solidFill>
              <a:latin typeface="Arial" panose="020B0604020202020204" pitchFamily="34" charset="0"/>
              <a:cs typeface="Arial" panose="020B0604020202020204" pitchFamily="34" charset="0"/>
            </a:endParaRPr>
          </a:p>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a:p>
            <a:pPr algn="ctr" defTabSz="1219170">
              <a:buClr>
                <a:srgbClr val="000000"/>
              </a:buClr>
            </a:pPr>
            <a:endParaRPr lang="en-GB" sz="2400" b="1" kern="0" dirty="0">
              <a:solidFill>
                <a:schemeClr val="tx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DB652BBB-D337-5794-C1F6-2D2A1D93FD68}"/>
              </a:ext>
            </a:extLst>
          </p:cNvPr>
          <p:cNvSpPr/>
          <p:nvPr/>
        </p:nvSpPr>
        <p:spPr>
          <a:xfrm>
            <a:off x="9664211" y="3229117"/>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a:p>
            <a:pPr algn="ctr" defTabSz="1219170">
              <a:buClr>
                <a:srgbClr val="000000"/>
              </a:buClr>
            </a:pPr>
            <a:endParaRPr lang="en-GB" sz="2400" b="1" kern="0" dirty="0">
              <a:solidFill>
                <a:schemeClr val="tx1"/>
              </a:solidFill>
              <a:latin typeface="Arial" panose="020B0604020202020204" pitchFamily="34" charset="0"/>
              <a:cs typeface="Arial" panose="020B0604020202020204" pitchFamily="34" charset="0"/>
            </a:endParaRPr>
          </a:p>
        </p:txBody>
      </p:sp>
      <p:sp>
        <p:nvSpPr>
          <p:cNvPr id="38" name="Oval 37">
            <a:extLst>
              <a:ext uri="{FF2B5EF4-FFF2-40B4-BE49-F238E27FC236}">
                <a16:creationId xmlns:a16="http://schemas.microsoft.com/office/drawing/2014/main" id="{695D8B71-6958-C9EC-127B-3071853D1019}"/>
              </a:ext>
            </a:extLst>
          </p:cNvPr>
          <p:cNvSpPr/>
          <p:nvPr/>
        </p:nvSpPr>
        <p:spPr>
          <a:xfrm>
            <a:off x="11016336"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 </a:t>
            </a:r>
          </a:p>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a:p>
            <a:pPr algn="ctr" defTabSz="1219170">
              <a:buClr>
                <a:srgbClr val="000000"/>
              </a:buClr>
            </a:pPr>
            <a:endParaRPr lang="en-GB" sz="2400" b="1" kern="0" dirty="0">
              <a:solidFill>
                <a:schemeClr val="tx1"/>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4D73F491-8020-394E-CBDA-3CBB9AD379E6}"/>
              </a:ext>
            </a:extLst>
          </p:cNvPr>
          <p:cNvSpPr/>
          <p:nvPr/>
        </p:nvSpPr>
        <p:spPr>
          <a:xfrm>
            <a:off x="5633933" y="2562551"/>
            <a:ext cx="105522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20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77332D63-9B9C-33E6-193E-1A9D41C7743B}"/>
              </a:ext>
            </a:extLst>
          </p:cNvPr>
          <p:cNvSpPr/>
          <p:nvPr/>
        </p:nvSpPr>
        <p:spPr>
          <a:xfrm>
            <a:off x="4263183" y="2582165"/>
            <a:ext cx="1072816"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1039B5B2-0E5D-07B8-C3A7-D9D4C3746FE8}"/>
              </a:ext>
            </a:extLst>
          </p:cNvPr>
          <p:cNvSpPr/>
          <p:nvPr/>
        </p:nvSpPr>
        <p:spPr>
          <a:xfrm>
            <a:off x="2898360" y="2582165"/>
            <a:ext cx="1082748"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10</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0C800FC9-7478-2560-1006-F98B93D3BCA9}"/>
              </a:ext>
            </a:extLst>
          </p:cNvPr>
          <p:cNvSpPr/>
          <p:nvPr/>
        </p:nvSpPr>
        <p:spPr>
          <a:xfrm>
            <a:off x="1532733" y="2579278"/>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5</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7A2DC042-14A1-DAE5-08E1-985E7203A1D5}"/>
              </a:ext>
            </a:extLst>
          </p:cNvPr>
          <p:cNvSpPr/>
          <p:nvPr/>
        </p:nvSpPr>
        <p:spPr>
          <a:xfrm>
            <a:off x="161983" y="3198733"/>
            <a:ext cx="1080000" cy="1080000"/>
          </a:xfrm>
          <a:prstGeom prst="ellipse">
            <a:avLst/>
          </a:prstGeom>
          <a:solidFill>
            <a:schemeClr val="bg1"/>
          </a:solid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defTabSz="1219170">
              <a:buClr>
                <a:srgbClr val="000000"/>
              </a:buClr>
            </a:pPr>
            <a:r>
              <a:rPr lang="en-US" sz="2400" b="1" kern="0" dirty="0">
                <a:solidFill>
                  <a:schemeClr val="tx1"/>
                </a:solidFill>
                <a:latin typeface="Arial" panose="020B0604020202020204" pitchFamily="34" charset="0"/>
                <a:cs typeface="Arial" panose="020B0604020202020204" pitchFamily="34" charset="0"/>
              </a:rPr>
              <a:t>XX%</a:t>
            </a:r>
            <a:endParaRPr lang="en-GB" sz="2400" b="1" kern="0" dirty="0">
              <a:solidFill>
                <a:schemeClr val="tx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03AD3B9B-4E72-5D5D-52BD-6FAA8E967CE9}"/>
              </a:ext>
            </a:extLst>
          </p:cNvPr>
          <p:cNvSpPr/>
          <p:nvPr/>
        </p:nvSpPr>
        <p:spPr>
          <a:xfrm>
            <a:off x="157112" y="2580807"/>
            <a:ext cx="1080000"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a:t>
            </a:r>
            <a:r>
              <a:rPr kumimoji="0" lang="en-US" sz="24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st</a:t>
            </a:r>
            <a:r>
              <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 </a:t>
            </a:r>
          </a:p>
        </p:txBody>
      </p:sp>
      <p:sp>
        <p:nvSpPr>
          <p:cNvPr id="5" name="Title 23">
            <a:extLst>
              <a:ext uri="{FF2B5EF4-FFF2-40B4-BE49-F238E27FC236}">
                <a16:creationId xmlns:a16="http://schemas.microsoft.com/office/drawing/2014/main" id="{D3C19EBE-AD62-071F-E840-394E23C2D5BF}"/>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2"/>
                </a:solidFill>
                <a:latin typeface="Arial" panose="020B0604020202020204" pitchFamily="34" charset="0"/>
                <a:cs typeface="Arial" panose="020B0604020202020204" pitchFamily="34" charset="0"/>
              </a:rPr>
              <a:t>PERCENT MEETING MEANINGFULNESS+ AT WORK</a:t>
            </a:r>
          </a:p>
        </p:txBody>
      </p:sp>
      <p:sp>
        <p:nvSpPr>
          <p:cNvPr id="2" name="TextBox 1">
            <a:extLst>
              <a:ext uri="{FF2B5EF4-FFF2-40B4-BE49-F238E27FC236}">
                <a16:creationId xmlns:a16="http://schemas.microsoft.com/office/drawing/2014/main" id="{1CC9B0F9-2051-07DF-232B-63F54A9D8B8E}"/>
              </a:ext>
            </a:extLst>
          </p:cNvPr>
          <p:cNvSpPr txBox="1"/>
          <p:nvPr/>
        </p:nvSpPr>
        <p:spPr>
          <a:xfrm>
            <a:off x="8224797" y="76943"/>
            <a:ext cx="3813239" cy="369332"/>
          </a:xfrm>
          <a:prstGeom prst="rect">
            <a:avLst/>
          </a:prstGeom>
          <a:solidFill>
            <a:srgbClr val="FFC000"/>
          </a:solidFill>
        </p:spPr>
        <p:txBody>
          <a:bodyPr wrap="square" rtlCol="0">
            <a:spAutoFit/>
          </a:bodyPr>
          <a:lstStyle/>
          <a:p>
            <a:r>
              <a:rPr lang="en-US" dirty="0"/>
              <a:t>Update numbers</a:t>
            </a:r>
          </a:p>
        </p:txBody>
      </p:sp>
      <p:sp>
        <p:nvSpPr>
          <p:cNvPr id="3" name="TextBox 2">
            <a:extLst>
              <a:ext uri="{FF2B5EF4-FFF2-40B4-BE49-F238E27FC236}">
                <a16:creationId xmlns:a16="http://schemas.microsoft.com/office/drawing/2014/main" id="{467739D7-2DC9-D70A-1A99-528AD2EB3FF6}"/>
              </a:ext>
            </a:extLst>
          </p:cNvPr>
          <p:cNvSpPr txBox="1"/>
          <p:nvPr/>
        </p:nvSpPr>
        <p:spPr>
          <a:xfrm>
            <a:off x="9073842" y="616489"/>
            <a:ext cx="3022494" cy="1477328"/>
          </a:xfrm>
          <a:prstGeom prst="rect">
            <a:avLst/>
          </a:prstGeom>
          <a:solidFill>
            <a:schemeClr val="accent6"/>
          </a:solidFill>
        </p:spPr>
        <p:txBody>
          <a:bodyPr wrap="none" rtlCol="0">
            <a:spAutoFit/>
          </a:bodyPr>
          <a:lstStyle/>
          <a:p>
            <a:r>
              <a:rPr lang="en-US" dirty="0"/>
              <a:t>Show two versions</a:t>
            </a:r>
          </a:p>
          <a:p>
            <a:r>
              <a:rPr lang="en-US" dirty="0"/>
              <a:t>By year 1-40</a:t>
            </a:r>
          </a:p>
          <a:p>
            <a:endParaRPr lang="en-US" dirty="0"/>
          </a:p>
          <a:p>
            <a:r>
              <a:rPr lang="en-US" dirty="0"/>
              <a:t>And a slide with just the data</a:t>
            </a:r>
          </a:p>
          <a:p>
            <a:r>
              <a:rPr lang="en-US" dirty="0"/>
              <a:t>From the alumni board</a:t>
            </a:r>
          </a:p>
        </p:txBody>
      </p:sp>
    </p:spTree>
    <p:extLst>
      <p:ext uri="{BB962C8B-B14F-4D97-AF65-F5344CB8AC3E}">
        <p14:creationId xmlns:p14="http://schemas.microsoft.com/office/powerpoint/2010/main" val="2303516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3E9D9-8221-48DC-A1D2-72CDCFA674C0}"/>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C44DEBE0-9529-C8F4-3CAE-EDD64A29CE76}"/>
              </a:ext>
            </a:extLst>
          </p:cNvPr>
          <p:cNvGraphicFramePr/>
          <p:nvPr/>
        </p:nvGraphicFramePr>
        <p:xfrm>
          <a:off x="2298739" y="1278127"/>
          <a:ext cx="3743425" cy="4387844"/>
        </p:xfrm>
        <a:graphic>
          <a:graphicData uri="http://schemas.openxmlformats.org/drawingml/2006/chart">
            <c:chart xmlns:c="http://schemas.openxmlformats.org/drawingml/2006/chart" xmlns:r="http://schemas.openxmlformats.org/officeDocument/2006/relationships" r:id="rId3"/>
          </a:graphicData>
        </a:graphic>
      </p:graphicFrame>
      <p:sp>
        <p:nvSpPr>
          <p:cNvPr id="10" name="Title 23">
            <a:extLst>
              <a:ext uri="{FF2B5EF4-FFF2-40B4-BE49-F238E27FC236}">
                <a16:creationId xmlns:a16="http://schemas.microsoft.com/office/drawing/2014/main" id="{31D976BF-C927-14D7-F85A-2A72F097A31F}"/>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HOW YOU SPEND YOUR TIME</a:t>
            </a:r>
          </a:p>
        </p:txBody>
      </p:sp>
      <p:sp>
        <p:nvSpPr>
          <p:cNvPr id="4" name="Rectangle 3">
            <a:extLst>
              <a:ext uri="{FF2B5EF4-FFF2-40B4-BE49-F238E27FC236}">
                <a16:creationId xmlns:a16="http://schemas.microsoft.com/office/drawing/2014/main" id="{7F2E5D04-0539-2DCC-CAAD-F713C26B0438}"/>
              </a:ext>
            </a:extLst>
          </p:cNvPr>
          <p:cNvSpPr/>
          <p:nvPr/>
        </p:nvSpPr>
        <p:spPr>
          <a:xfrm>
            <a:off x="2298740" y="1259798"/>
            <a:ext cx="37434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HBS Women</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graphicFrame>
        <p:nvGraphicFramePr>
          <p:cNvPr id="31" name="Chart 30">
            <a:extLst>
              <a:ext uri="{FF2B5EF4-FFF2-40B4-BE49-F238E27FC236}">
                <a16:creationId xmlns:a16="http://schemas.microsoft.com/office/drawing/2014/main" id="{D1653AAA-CCAE-A9EA-E4B6-F48AE526AAF1}"/>
              </a:ext>
            </a:extLst>
          </p:cNvPr>
          <p:cNvGraphicFramePr/>
          <p:nvPr/>
        </p:nvGraphicFramePr>
        <p:xfrm>
          <a:off x="6192081" y="1278127"/>
          <a:ext cx="3743425" cy="4387844"/>
        </p:xfrm>
        <a:graphic>
          <a:graphicData uri="http://schemas.openxmlformats.org/drawingml/2006/chart">
            <c:chart xmlns:c="http://schemas.openxmlformats.org/drawingml/2006/chart" xmlns:r="http://schemas.openxmlformats.org/officeDocument/2006/relationships" r:id="rId4"/>
          </a:graphicData>
        </a:graphic>
      </p:graphicFrame>
      <p:sp>
        <p:nvSpPr>
          <p:cNvPr id="32" name="Rectangle 31">
            <a:extLst>
              <a:ext uri="{FF2B5EF4-FFF2-40B4-BE49-F238E27FC236}">
                <a16:creationId xmlns:a16="http://schemas.microsoft.com/office/drawing/2014/main" id="{0F4CDB49-2F3F-56CD-5D2F-9BD8F46B9442}"/>
              </a:ext>
            </a:extLst>
          </p:cNvPr>
          <p:cNvSpPr/>
          <p:nvPr/>
        </p:nvSpPr>
        <p:spPr>
          <a:xfrm>
            <a:off x="6192082" y="1259798"/>
            <a:ext cx="37434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HBS Men</a:t>
            </a:r>
          </a:p>
        </p:txBody>
      </p:sp>
      <p:cxnSp>
        <p:nvCxnSpPr>
          <p:cNvPr id="34" name="Straight Connector 33">
            <a:extLst>
              <a:ext uri="{FF2B5EF4-FFF2-40B4-BE49-F238E27FC236}">
                <a16:creationId xmlns:a16="http://schemas.microsoft.com/office/drawing/2014/main" id="{4F9F5A17-DB02-7D43-4D05-17385B78E29C}"/>
              </a:ext>
            </a:extLst>
          </p:cNvPr>
          <p:cNvCxnSpPr>
            <a:cxnSpLocks/>
          </p:cNvCxnSpPr>
          <p:nvPr/>
        </p:nvCxnSpPr>
        <p:spPr>
          <a:xfrm>
            <a:off x="6115881" y="1207638"/>
            <a:ext cx="0" cy="4313151"/>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3E9D6C7C-C6C9-3E68-0CBD-09E6F433CC32}"/>
              </a:ext>
            </a:extLst>
          </p:cNvPr>
          <p:cNvGrpSpPr/>
          <p:nvPr/>
        </p:nvGrpSpPr>
        <p:grpSpPr>
          <a:xfrm>
            <a:off x="3266077" y="5896091"/>
            <a:ext cx="6146853" cy="534035"/>
            <a:chOff x="3266077" y="5934591"/>
            <a:chExt cx="6146853" cy="534035"/>
          </a:xfrm>
        </p:grpSpPr>
        <p:grpSp>
          <p:nvGrpSpPr>
            <p:cNvPr id="9" name="Group 8">
              <a:extLst>
                <a:ext uri="{FF2B5EF4-FFF2-40B4-BE49-F238E27FC236}">
                  <a16:creationId xmlns:a16="http://schemas.microsoft.com/office/drawing/2014/main" id="{2FCF2196-8548-A318-80A6-F316A5D33C99}"/>
                </a:ext>
              </a:extLst>
            </p:cNvPr>
            <p:cNvGrpSpPr/>
            <p:nvPr/>
          </p:nvGrpSpPr>
          <p:grpSpPr>
            <a:xfrm>
              <a:off x="3266077" y="5934591"/>
              <a:ext cx="2645384" cy="529917"/>
              <a:chOff x="3466427" y="5391577"/>
              <a:chExt cx="2645384" cy="529917"/>
            </a:xfrm>
          </p:grpSpPr>
          <p:sp>
            <p:nvSpPr>
              <p:cNvPr id="15" name="TextBox 14">
                <a:extLst>
                  <a:ext uri="{FF2B5EF4-FFF2-40B4-BE49-F238E27FC236}">
                    <a16:creationId xmlns:a16="http://schemas.microsoft.com/office/drawing/2014/main" id="{2ACF6DDC-1B23-C2C4-C3BC-19AB69A724FC}"/>
                  </a:ext>
                </a:extLst>
              </p:cNvPr>
              <p:cNvSpPr txBox="1"/>
              <p:nvPr/>
            </p:nvSpPr>
            <p:spPr>
              <a:xfrm>
                <a:off x="3711874" y="5391577"/>
                <a:ext cx="10219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Work &amp;</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Arial" panose="020B0604020202020204" pitchFamily="34" charset="0"/>
                    <a:cs typeface="Arial" panose="020B0604020202020204" pitchFamily="34" charset="0"/>
                  </a:rPr>
                  <a:t>Commute</a:t>
                </a:r>
                <a:endPar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81F5643A-4177-D84C-6F39-AC5AA2003022}"/>
                  </a:ext>
                </a:extLst>
              </p:cNvPr>
              <p:cNvSpPr txBox="1"/>
              <p:nvPr/>
            </p:nvSpPr>
            <p:spPr>
              <a:xfrm>
                <a:off x="5089829" y="5398274"/>
                <a:ext cx="1021982"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Sleep &amp;</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Arial" panose="020B0604020202020204" pitchFamily="34" charset="0"/>
                    <a:cs typeface="Arial" panose="020B0604020202020204" pitchFamily="34" charset="0"/>
                  </a:rPr>
                  <a:t>Hygiene</a:t>
                </a:r>
                <a:endPar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330B39B8-DE0F-26A7-A332-95781C23D9CE}"/>
                  </a:ext>
                </a:extLst>
              </p:cNvPr>
              <p:cNvSpPr/>
              <p:nvPr/>
            </p:nvSpPr>
            <p:spPr>
              <a:xfrm>
                <a:off x="4834278" y="5551884"/>
                <a:ext cx="216000" cy="216000"/>
              </a:xfrm>
              <a:prstGeom prst="rect">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D8F52D61-4E94-76D7-6834-783000FAC24D}"/>
                  </a:ext>
                </a:extLst>
              </p:cNvPr>
              <p:cNvSpPr/>
              <p:nvPr/>
            </p:nvSpPr>
            <p:spPr>
              <a:xfrm>
                <a:off x="3466427" y="5551884"/>
                <a:ext cx="216000" cy="216000"/>
              </a:xfrm>
              <a:prstGeom prst="rect">
                <a:avLst/>
              </a:prstGeom>
              <a:solidFill>
                <a:schemeClr val="accent2">
                  <a:lumMod val="40000"/>
                  <a:lumOff val="60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1"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11" name="TextBox 10">
              <a:extLst>
                <a:ext uri="{FF2B5EF4-FFF2-40B4-BE49-F238E27FC236}">
                  <a16:creationId xmlns:a16="http://schemas.microsoft.com/office/drawing/2014/main" id="{98D8324E-C4EB-3A2C-8AF2-9F2D1309200B}"/>
                </a:ext>
              </a:extLst>
            </p:cNvPr>
            <p:cNvSpPr txBox="1"/>
            <p:nvPr/>
          </p:nvSpPr>
          <p:spPr>
            <a:xfrm>
              <a:off x="6133397" y="5941288"/>
              <a:ext cx="1597867"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Non-Work</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Responsibilities </a:t>
              </a:r>
            </a:p>
          </p:txBody>
        </p:sp>
        <p:sp>
          <p:nvSpPr>
            <p:cNvPr id="12" name="Rectangle 11">
              <a:extLst>
                <a:ext uri="{FF2B5EF4-FFF2-40B4-BE49-F238E27FC236}">
                  <a16:creationId xmlns:a16="http://schemas.microsoft.com/office/drawing/2014/main" id="{EAD2A864-6360-2961-39E3-6ABBBC57839C}"/>
                </a:ext>
              </a:extLst>
            </p:cNvPr>
            <p:cNvSpPr/>
            <p:nvPr/>
          </p:nvSpPr>
          <p:spPr>
            <a:xfrm>
              <a:off x="5877847" y="6094898"/>
              <a:ext cx="216000" cy="216000"/>
            </a:xfrm>
            <a:prstGeom prst="rect">
              <a:avLst/>
            </a:prstGeom>
            <a:solidFill>
              <a:srgbClr val="FFC00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15076252-0C3B-F73F-5F2B-530BC984AD97}"/>
                </a:ext>
              </a:extLst>
            </p:cNvPr>
            <p:cNvSpPr txBox="1"/>
            <p:nvPr/>
          </p:nvSpPr>
          <p:spPr>
            <a:xfrm>
              <a:off x="7961776" y="5945406"/>
              <a:ext cx="1451154"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Discretionary</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Activities</a:t>
              </a:r>
            </a:p>
          </p:txBody>
        </p:sp>
        <p:sp>
          <p:nvSpPr>
            <p:cNvPr id="14" name="Rectangle 13">
              <a:extLst>
                <a:ext uri="{FF2B5EF4-FFF2-40B4-BE49-F238E27FC236}">
                  <a16:creationId xmlns:a16="http://schemas.microsoft.com/office/drawing/2014/main" id="{6629FDCB-B932-F595-9E96-E92985C0A74D}"/>
                </a:ext>
              </a:extLst>
            </p:cNvPr>
            <p:cNvSpPr/>
            <p:nvPr/>
          </p:nvSpPr>
          <p:spPr>
            <a:xfrm>
              <a:off x="7706225" y="6099016"/>
              <a:ext cx="216000" cy="216000"/>
            </a:xfrm>
            <a:prstGeom prst="rect">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BE300FC1-3F7D-C5A9-1F8B-73F25FA9F189}"/>
              </a:ext>
            </a:extLst>
          </p:cNvPr>
          <p:cNvSpPr txBox="1"/>
          <p:nvPr/>
        </p:nvSpPr>
        <p:spPr>
          <a:xfrm>
            <a:off x="9294785" y="138960"/>
            <a:ext cx="2668616" cy="369332"/>
          </a:xfrm>
          <a:prstGeom prst="rect">
            <a:avLst/>
          </a:prstGeom>
          <a:solidFill>
            <a:schemeClr val="accent4"/>
          </a:solidFill>
        </p:spPr>
        <p:txBody>
          <a:bodyPr wrap="none" rtlCol="0">
            <a:spAutoFit/>
          </a:bodyPr>
          <a:lstStyle/>
          <a:p>
            <a:r>
              <a:rPr lang="en-US" dirty="0"/>
              <a:t>HBS Women vs HBS men</a:t>
            </a:r>
          </a:p>
        </p:txBody>
      </p:sp>
    </p:spTree>
    <p:extLst>
      <p:ext uri="{BB962C8B-B14F-4D97-AF65-F5344CB8AC3E}">
        <p14:creationId xmlns:p14="http://schemas.microsoft.com/office/powerpoint/2010/main" val="288316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P spid="4" grpId="0"/>
      <p:bldGraphic spid="31" grpId="0">
        <p:bldAsOne/>
      </p:bldGraphic>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0779B-224D-4F5B-83A3-463620DCD9BA}"/>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38621889-3F87-45D6-149A-F5BA68C28C46}"/>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E73CF533-1088-EC66-DB26-EDEBF25863A3}"/>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a:t>
            </a:r>
            <a:r>
              <a:rPr lang="en-US" sz="2000" b="1" dirty="0">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4" name="Title 23">
            <a:extLst>
              <a:ext uri="{FF2B5EF4-FFF2-40B4-BE49-F238E27FC236}">
                <a16:creationId xmlns:a16="http://schemas.microsoft.com/office/drawing/2014/main" id="{239DA004-2257-44F8-20FF-E8EB0C4A14A0}"/>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dirty="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E53872B7-F61E-BD48-6912-44EDDCC293FF}"/>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75471-233F-B2A1-6D09-3B43878CAFB7}"/>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95703B3-40BE-D92E-E872-D08C6634F559}"/>
              </a:ext>
            </a:extLst>
          </p:cNvPr>
          <p:cNvSpPr txBox="1"/>
          <p:nvPr/>
        </p:nvSpPr>
        <p:spPr>
          <a:xfrm>
            <a:off x="6936828" y="430924"/>
            <a:ext cx="5015860" cy="923330"/>
          </a:xfrm>
          <a:prstGeom prst="rect">
            <a:avLst/>
          </a:prstGeom>
          <a:solidFill>
            <a:schemeClr val="accent6"/>
          </a:solidFill>
        </p:spPr>
        <p:txBody>
          <a:bodyPr wrap="none" rtlCol="0">
            <a:spAutoFit/>
          </a:bodyPr>
          <a:lstStyle/>
          <a:p>
            <a:r>
              <a:rPr lang="en-US" dirty="0"/>
              <a:t>One version that is just the group</a:t>
            </a:r>
          </a:p>
          <a:p>
            <a:r>
              <a:rPr lang="en-US" dirty="0"/>
              <a:t>One version that compares to HBS overall</a:t>
            </a:r>
          </a:p>
          <a:p>
            <a:r>
              <a:rPr lang="en-US" dirty="0"/>
              <a:t>One version that compares to HBS men &amp;women</a:t>
            </a:r>
          </a:p>
        </p:txBody>
      </p:sp>
    </p:spTree>
    <p:extLst>
      <p:ext uri="{BB962C8B-B14F-4D97-AF65-F5344CB8AC3E}">
        <p14:creationId xmlns:p14="http://schemas.microsoft.com/office/powerpoint/2010/main" val="31401751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B0C4E-547A-1BB7-4157-CAA95C75D9E4}"/>
            </a:ext>
          </a:extLst>
        </p:cNvPr>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810DB332-0400-5392-FB80-36C1973682C3}"/>
              </a:ext>
            </a:extLst>
          </p:cNvPr>
          <p:cNvGraphicFramePr/>
          <p:nvPr/>
        </p:nvGraphicFramePr>
        <p:xfrm>
          <a:off x="815073" y="790343"/>
          <a:ext cx="11714428" cy="5472414"/>
        </p:xfrm>
        <a:graphic>
          <a:graphicData uri="http://schemas.openxmlformats.org/drawingml/2006/chart">
            <c:chart xmlns:c="http://schemas.openxmlformats.org/drawingml/2006/chart" xmlns:r="http://schemas.openxmlformats.org/officeDocument/2006/relationships" r:id="rId3"/>
          </a:graphicData>
        </a:graphic>
      </p:graphicFrame>
      <p:cxnSp>
        <p:nvCxnSpPr>
          <p:cNvPr id="14" name="Straight Connector 13">
            <a:extLst>
              <a:ext uri="{FF2B5EF4-FFF2-40B4-BE49-F238E27FC236}">
                <a16:creationId xmlns:a16="http://schemas.microsoft.com/office/drawing/2014/main" id="{128C435F-C6BB-D670-F51F-BCB91412F33F}"/>
              </a:ext>
            </a:extLst>
          </p:cNvPr>
          <p:cNvCxnSpPr>
            <a:cxnSpLocks/>
          </p:cNvCxnSpPr>
          <p:nvPr/>
        </p:nvCxnSpPr>
        <p:spPr>
          <a:xfrm>
            <a:off x="1158678" y="5764131"/>
            <a:ext cx="90423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A70B70FB-5EE3-FA54-8C8A-AFDEAFDFB63C}"/>
              </a:ext>
            </a:extLst>
          </p:cNvPr>
          <p:cNvSpPr/>
          <p:nvPr/>
        </p:nvSpPr>
        <p:spPr>
          <a:xfrm>
            <a:off x="3166349" y="5881225"/>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10</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BB4A7852-A78B-3E6C-253A-D30C952CC35B}"/>
              </a:ext>
            </a:extLst>
          </p:cNvPr>
          <p:cNvSpPr/>
          <p:nvPr/>
        </p:nvSpPr>
        <p:spPr>
          <a:xfrm>
            <a:off x="5169420" y="5867973"/>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20</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FB2D0B19-D739-99A6-7A1F-1BA537F4B875}"/>
              </a:ext>
            </a:extLst>
          </p:cNvPr>
          <p:cNvSpPr/>
          <p:nvPr/>
        </p:nvSpPr>
        <p:spPr>
          <a:xfrm>
            <a:off x="6181269" y="5869175"/>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25</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4B27DA68-B5C8-5C45-1CFB-B2783A91F678}"/>
              </a:ext>
            </a:extLst>
          </p:cNvPr>
          <p:cNvSpPr/>
          <p:nvPr/>
        </p:nvSpPr>
        <p:spPr>
          <a:xfrm>
            <a:off x="9180468" y="5887045"/>
            <a:ext cx="1165671"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40</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 </a:t>
            </a:r>
            <a:r>
              <a:rPr kumimoji="0" lang="en-US" sz="2000" b="1" i="0" u="none" strike="noStrike" kern="0" cap="none" spc="0" normalizeH="0" noProof="0">
                <a:ln>
                  <a:noFill/>
                </a:ln>
                <a:solidFill>
                  <a:schemeClr val="bg1"/>
                </a:solidFill>
                <a:effectLst/>
                <a:uLnTx/>
                <a:uFillTx/>
                <a:latin typeface="Arial" panose="020B0604020202020204" pitchFamily="34" charset="0"/>
                <a:cs typeface="Arial" panose="020B0604020202020204" pitchFamily="34" charset="0"/>
              </a:rPr>
              <a:t>+</a:t>
            </a:r>
            <a:endParaRPr kumimoji="0" lang="en-GB" sz="2000" b="1" i="0" u="none" strike="noStrike" kern="0" cap="none" spc="0" normalizeH="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04D8A94E-ABB2-9901-E8A0-266FBE80A6BA}"/>
              </a:ext>
            </a:extLst>
          </p:cNvPr>
          <p:cNvSpPr/>
          <p:nvPr/>
        </p:nvSpPr>
        <p:spPr>
          <a:xfrm>
            <a:off x="8229886" y="5877566"/>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35</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24566E48-51BD-C050-DC93-FB71D8B36802}"/>
              </a:ext>
            </a:extLst>
          </p:cNvPr>
          <p:cNvSpPr/>
          <p:nvPr/>
        </p:nvSpPr>
        <p:spPr>
          <a:xfrm>
            <a:off x="7202971" y="5867974"/>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30</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0BC087DC-1EB6-58A7-D92D-B633B7DE6228}"/>
              </a:ext>
            </a:extLst>
          </p:cNvPr>
          <p:cNvSpPr/>
          <p:nvPr/>
        </p:nvSpPr>
        <p:spPr>
          <a:xfrm>
            <a:off x="4173118" y="5881225"/>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15</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9743A60C-F50A-5EFC-4FE0-B74D29691210}"/>
              </a:ext>
            </a:extLst>
          </p:cNvPr>
          <p:cNvSpPr/>
          <p:nvPr/>
        </p:nvSpPr>
        <p:spPr>
          <a:xfrm>
            <a:off x="2139874" y="5881225"/>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5</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th</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 name="Title 23">
            <a:extLst>
              <a:ext uri="{FF2B5EF4-FFF2-40B4-BE49-F238E27FC236}">
                <a16:creationId xmlns:a16="http://schemas.microsoft.com/office/drawing/2014/main" id="{074566F1-21CA-B47E-F726-AE9FE8830E7A}"/>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2"/>
                </a:solidFill>
                <a:latin typeface="Arial" panose="020B0604020202020204" pitchFamily="34" charset="0"/>
                <a:cs typeface="Arial" panose="020B0604020202020204" pitchFamily="34" charset="0"/>
              </a:rPr>
              <a:t>WORK HOURS</a:t>
            </a:r>
          </a:p>
        </p:txBody>
      </p:sp>
      <p:sp>
        <p:nvSpPr>
          <p:cNvPr id="4" name="Rectangle 3">
            <a:extLst>
              <a:ext uri="{FF2B5EF4-FFF2-40B4-BE49-F238E27FC236}">
                <a16:creationId xmlns:a16="http://schemas.microsoft.com/office/drawing/2014/main" id="{F236DCC1-F1AD-7377-BE7C-6D693CD11B7B}"/>
              </a:ext>
            </a:extLst>
          </p:cNvPr>
          <p:cNvSpPr/>
          <p:nvPr/>
        </p:nvSpPr>
        <p:spPr>
          <a:xfrm>
            <a:off x="1119000" y="5881224"/>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rPr>
              <a:t>1</a:t>
            </a:r>
            <a:r>
              <a:rPr kumimoji="0" lang="en-US" sz="2000" b="1" i="0" u="none" strike="noStrike" kern="0" cap="none" spc="0" normalizeH="0" baseline="30000" noProof="0">
                <a:ln>
                  <a:noFill/>
                </a:ln>
                <a:solidFill>
                  <a:schemeClr val="bg1"/>
                </a:solidFill>
                <a:effectLst/>
                <a:uLnTx/>
                <a:uFillTx/>
                <a:latin typeface="Arial" panose="020B0604020202020204" pitchFamily="34" charset="0"/>
                <a:cs typeface="Arial" panose="020B0604020202020204" pitchFamily="34" charset="0"/>
              </a:rPr>
              <a:t>st</a:t>
            </a:r>
            <a:endParaRPr kumimoji="0" lang="en-GB" sz="20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AD5B6438-44C4-0D55-760F-B958E7F567FD}"/>
              </a:ext>
            </a:extLst>
          </p:cNvPr>
          <p:cNvSpPr/>
          <p:nvPr/>
        </p:nvSpPr>
        <p:spPr>
          <a:xfrm>
            <a:off x="3166349" y="1114574"/>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4</a:t>
            </a:r>
            <a:r>
              <a:rPr lang="en-US" sz="2000" kern="0" dirty="0">
                <a:solidFill>
                  <a:schemeClr val="accent6"/>
                </a:solidFill>
                <a:latin typeface="Arial" panose="020B0604020202020204" pitchFamily="34" charset="0"/>
                <a:cs typeface="Arial" panose="020B0604020202020204" pitchFamily="34" charset="0"/>
              </a:rPr>
              <a:t>4</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7AB35550-CA1B-A92B-DA22-772B849CEC23}"/>
              </a:ext>
            </a:extLst>
          </p:cNvPr>
          <p:cNvSpPr/>
          <p:nvPr/>
        </p:nvSpPr>
        <p:spPr>
          <a:xfrm>
            <a:off x="5169420" y="1101322"/>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44</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6FC2802E-5A07-8D40-40C0-F098AEC11353}"/>
              </a:ext>
            </a:extLst>
          </p:cNvPr>
          <p:cNvSpPr/>
          <p:nvPr/>
        </p:nvSpPr>
        <p:spPr>
          <a:xfrm>
            <a:off x="6181269" y="1102524"/>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37</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E852983-BC56-53F6-FE84-DB397679E98F}"/>
              </a:ext>
            </a:extLst>
          </p:cNvPr>
          <p:cNvSpPr/>
          <p:nvPr/>
        </p:nvSpPr>
        <p:spPr>
          <a:xfrm>
            <a:off x="9382125" y="1120394"/>
            <a:ext cx="685799"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16</a:t>
            </a:r>
            <a:endParaRPr kumimoji="0" lang="en-GB" sz="2000" i="0" u="none" strike="noStrike" kern="0" cap="none" spc="0" normalizeH="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29AF764-9F0C-B2A0-D3DE-E3402CA63DA1}"/>
              </a:ext>
            </a:extLst>
          </p:cNvPr>
          <p:cNvSpPr/>
          <p:nvPr/>
        </p:nvSpPr>
        <p:spPr>
          <a:xfrm>
            <a:off x="8229886" y="1110915"/>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26</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C3E85774-9C88-F5A4-ECE6-B2C7C9809398}"/>
              </a:ext>
            </a:extLst>
          </p:cNvPr>
          <p:cNvSpPr/>
          <p:nvPr/>
        </p:nvSpPr>
        <p:spPr>
          <a:xfrm>
            <a:off x="7202971" y="1101323"/>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000" kern="0" dirty="0">
                <a:solidFill>
                  <a:schemeClr val="accent6"/>
                </a:solidFill>
                <a:latin typeface="Arial" panose="020B0604020202020204" pitchFamily="34" charset="0"/>
                <a:cs typeface="Arial" panose="020B0604020202020204" pitchFamily="34" charset="0"/>
              </a:rPr>
              <a:t>30</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F7751DDE-647D-E360-9F74-4AB9E3FF2A75}"/>
              </a:ext>
            </a:extLst>
          </p:cNvPr>
          <p:cNvSpPr/>
          <p:nvPr/>
        </p:nvSpPr>
        <p:spPr>
          <a:xfrm>
            <a:off x="4173118" y="1114574"/>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44</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6924A7F-1737-05CB-211B-AA5784A5E613}"/>
              </a:ext>
            </a:extLst>
          </p:cNvPr>
          <p:cNvSpPr/>
          <p:nvPr/>
        </p:nvSpPr>
        <p:spPr>
          <a:xfrm>
            <a:off x="2139874" y="1114574"/>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47</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28C134B3-6EA8-79D8-3B8C-F581D3AEBCC6}"/>
              </a:ext>
            </a:extLst>
          </p:cNvPr>
          <p:cNvSpPr/>
          <p:nvPr/>
        </p:nvSpPr>
        <p:spPr>
          <a:xfrm>
            <a:off x="1119000" y="1114573"/>
            <a:ext cx="994622" cy="463213"/>
          </a:xfrm>
          <a:prstGeom prst="rect">
            <a:avLst/>
          </a:prstGeom>
          <a:no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50</a:t>
            </a:r>
            <a:endParaRPr kumimoji="0" lang="en-GB" sz="2000" i="0" u="none" strike="noStrike" kern="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4DAD3AD-FD02-BB8F-9F22-E8AE05A1E730}"/>
              </a:ext>
            </a:extLst>
          </p:cNvPr>
          <p:cNvSpPr txBox="1"/>
          <p:nvPr/>
        </p:nvSpPr>
        <p:spPr>
          <a:xfrm>
            <a:off x="96133" y="1151945"/>
            <a:ext cx="1339021"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rPr>
              <a:t>Avg hrs. =</a:t>
            </a:r>
            <a:endParaRPr kumimoji="0" lang="en-GB" sz="2000" i="0" u="none" strike="noStrike" kern="1200" cap="none" spc="0" normalizeH="0" baseline="0" noProof="0" dirty="0">
              <a:ln>
                <a:noFill/>
              </a:ln>
              <a:solidFill>
                <a:schemeClr val="accent6"/>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31526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FB98F-48C6-3B71-6711-FF0D78917494}"/>
            </a:ext>
          </a:extLst>
        </p:cNvPr>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4E131066-127A-36A8-B827-3D1DBA740F2E}"/>
              </a:ext>
            </a:extLst>
          </p:cNvPr>
          <p:cNvGraphicFramePr/>
          <p:nvPr/>
        </p:nvGraphicFramePr>
        <p:xfrm>
          <a:off x="411960" y="1186744"/>
          <a:ext cx="5253791" cy="512795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3">
            <a:extLst>
              <a:ext uri="{FF2B5EF4-FFF2-40B4-BE49-F238E27FC236}">
                <a16:creationId xmlns:a16="http://schemas.microsoft.com/office/drawing/2014/main" id="{AB0FD4E4-C8C2-D51A-2C96-FA09161FAE13}"/>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JAM TYPE DISTRIBUTION</a:t>
            </a:r>
          </a:p>
        </p:txBody>
      </p:sp>
      <p:sp>
        <p:nvSpPr>
          <p:cNvPr id="12" name="Rectangle 11">
            <a:extLst>
              <a:ext uri="{FF2B5EF4-FFF2-40B4-BE49-F238E27FC236}">
                <a16:creationId xmlns:a16="http://schemas.microsoft.com/office/drawing/2014/main" id="{E1BE5D13-5E37-927E-53F9-4E440E299864}"/>
              </a:ext>
            </a:extLst>
          </p:cNvPr>
          <p:cNvSpPr/>
          <p:nvPr/>
        </p:nvSpPr>
        <p:spPr>
          <a:xfrm>
            <a:off x="552949" y="1131797"/>
            <a:ext cx="5253791"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1</a:t>
            </a:r>
            <a:r>
              <a:rPr lang="en-US" sz="2400" b="1" kern="0" baseline="30000">
                <a:solidFill>
                  <a:schemeClr val="bg1"/>
                </a:solidFill>
                <a:latin typeface="Arial" panose="020B0604020202020204" pitchFamily="34" charset="0"/>
                <a:cs typeface="Arial" panose="020B0604020202020204" pitchFamily="34" charset="0"/>
              </a:rPr>
              <a:t>ST</a:t>
            </a:r>
            <a:r>
              <a:rPr lang="en-US" sz="2400" b="1" kern="0">
                <a:solidFill>
                  <a:schemeClr val="bg1"/>
                </a:solidFill>
                <a:latin typeface="Arial" panose="020B0604020202020204" pitchFamily="34" charset="0"/>
                <a:cs typeface="Arial" panose="020B0604020202020204" pitchFamily="34" charset="0"/>
              </a:rPr>
              <a:t> REUNION CLASS</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grpSp>
        <p:nvGrpSpPr>
          <p:cNvPr id="30" name="Group 29">
            <a:extLst>
              <a:ext uri="{FF2B5EF4-FFF2-40B4-BE49-F238E27FC236}">
                <a16:creationId xmlns:a16="http://schemas.microsoft.com/office/drawing/2014/main" id="{A3C4819D-E2CA-AFC9-F6E2-FF4940408409}"/>
              </a:ext>
            </a:extLst>
          </p:cNvPr>
          <p:cNvGrpSpPr/>
          <p:nvPr/>
        </p:nvGrpSpPr>
        <p:grpSpPr>
          <a:xfrm>
            <a:off x="1846852" y="5886466"/>
            <a:ext cx="8882343" cy="534035"/>
            <a:chOff x="1846852" y="5934591"/>
            <a:chExt cx="8882343" cy="534035"/>
          </a:xfrm>
        </p:grpSpPr>
        <p:grpSp>
          <p:nvGrpSpPr>
            <p:cNvPr id="13" name="Group 12">
              <a:extLst>
                <a:ext uri="{FF2B5EF4-FFF2-40B4-BE49-F238E27FC236}">
                  <a16:creationId xmlns:a16="http://schemas.microsoft.com/office/drawing/2014/main" id="{98194C26-8826-A1FA-F90F-8069FC8C16CD}"/>
                </a:ext>
              </a:extLst>
            </p:cNvPr>
            <p:cNvGrpSpPr/>
            <p:nvPr/>
          </p:nvGrpSpPr>
          <p:grpSpPr>
            <a:xfrm>
              <a:off x="1846852" y="5934591"/>
              <a:ext cx="2161232" cy="523220"/>
              <a:chOff x="3466427" y="5391577"/>
              <a:chExt cx="2161232" cy="523220"/>
            </a:xfrm>
          </p:grpSpPr>
          <p:sp>
            <p:nvSpPr>
              <p:cNvPr id="14" name="TextBox 13">
                <a:extLst>
                  <a:ext uri="{FF2B5EF4-FFF2-40B4-BE49-F238E27FC236}">
                    <a16:creationId xmlns:a16="http://schemas.microsoft.com/office/drawing/2014/main" id="{C4C108CD-8E57-1193-27BD-D42BB00E21F4}"/>
                  </a:ext>
                </a:extLst>
              </p:cNvPr>
              <p:cNvSpPr txBox="1"/>
              <p:nvPr/>
            </p:nvSpPr>
            <p:spPr>
              <a:xfrm>
                <a:off x="3711874" y="5391577"/>
                <a:ext cx="10219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 Seeker</a:t>
                </a:r>
              </a:p>
            </p:txBody>
          </p:sp>
          <p:sp>
            <p:nvSpPr>
              <p:cNvPr id="15" name="TextBox 14">
                <a:extLst>
                  <a:ext uri="{FF2B5EF4-FFF2-40B4-BE49-F238E27FC236}">
                    <a16:creationId xmlns:a16="http://schemas.microsoft.com/office/drawing/2014/main" id="{A393CBD1-F19D-5B6B-0505-700E72E976A8}"/>
                  </a:ext>
                </a:extLst>
              </p:cNvPr>
              <p:cNvSpPr txBox="1"/>
              <p:nvPr/>
            </p:nvSpPr>
            <p:spPr>
              <a:xfrm>
                <a:off x="4861229" y="5505995"/>
                <a:ext cx="76643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16" name="Rectangle 15">
                <a:extLst>
                  <a:ext uri="{FF2B5EF4-FFF2-40B4-BE49-F238E27FC236}">
                    <a16:creationId xmlns:a16="http://schemas.microsoft.com/office/drawing/2014/main" id="{73D54347-C776-D137-6461-7C6AD0B70EEB}"/>
                  </a:ext>
                </a:extLst>
              </p:cNvPr>
              <p:cNvSpPr/>
              <p:nvPr/>
            </p:nvSpPr>
            <p:spPr>
              <a:xfrm>
                <a:off x="4605678" y="5551884"/>
                <a:ext cx="216000" cy="216000"/>
              </a:xfrm>
              <a:prstGeom prst="rect">
                <a:avLst/>
              </a:prstGeom>
              <a:solidFill>
                <a:srgbClr val="02CC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59CE644-1682-219D-C256-4DC018323007}"/>
                  </a:ext>
                </a:extLst>
              </p:cNvPr>
              <p:cNvSpPr/>
              <p:nvPr/>
            </p:nvSpPr>
            <p:spPr>
              <a:xfrm>
                <a:off x="3466427" y="5551884"/>
                <a:ext cx="216000" cy="216000"/>
              </a:xfrm>
              <a:prstGeom prst="rect">
                <a:avLst/>
              </a:prstGeom>
              <a:solidFill>
                <a:srgbClr val="FF62C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18" name="TextBox 17">
              <a:extLst>
                <a:ext uri="{FF2B5EF4-FFF2-40B4-BE49-F238E27FC236}">
                  <a16:creationId xmlns:a16="http://schemas.microsoft.com/office/drawing/2014/main" id="{89E2D382-51A8-4940-9E7B-4DE234A4C87F}"/>
                </a:ext>
              </a:extLst>
            </p:cNvPr>
            <p:cNvSpPr txBox="1"/>
            <p:nvPr/>
          </p:nvSpPr>
          <p:spPr>
            <a:xfrm>
              <a:off x="4380798" y="5941288"/>
              <a:ext cx="931343"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Purpose Seeker</a:t>
              </a:r>
            </a:p>
          </p:txBody>
        </p:sp>
        <p:sp>
          <p:nvSpPr>
            <p:cNvPr id="19" name="Rectangle 18">
              <a:extLst>
                <a:ext uri="{FF2B5EF4-FFF2-40B4-BE49-F238E27FC236}">
                  <a16:creationId xmlns:a16="http://schemas.microsoft.com/office/drawing/2014/main" id="{8C6F562F-DD8F-F75C-BE39-16C05DC84D04}"/>
                </a:ext>
              </a:extLst>
            </p:cNvPr>
            <p:cNvSpPr/>
            <p:nvPr/>
          </p:nvSpPr>
          <p:spPr>
            <a:xfrm>
              <a:off x="4125247" y="6094898"/>
              <a:ext cx="216000" cy="216000"/>
            </a:xfrm>
            <a:prstGeom prst="rect">
              <a:avLst/>
            </a:prstGeom>
            <a:solidFill>
              <a:srgbClr val="9F54E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F2E5CD2A-38F6-2E76-CC53-B98DB4C93E0C}"/>
                </a:ext>
              </a:extLst>
            </p:cNvPr>
            <p:cNvSpPr txBox="1"/>
            <p:nvPr/>
          </p:nvSpPr>
          <p:spPr>
            <a:xfrm>
              <a:off x="5656226" y="5945406"/>
              <a:ext cx="907594"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Joyful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21" name="Rectangle 20">
              <a:extLst>
                <a:ext uri="{FF2B5EF4-FFF2-40B4-BE49-F238E27FC236}">
                  <a16:creationId xmlns:a16="http://schemas.microsoft.com/office/drawing/2014/main" id="{7CB20F4F-C67A-C56E-ED46-FDE00ED63E72}"/>
                </a:ext>
              </a:extLst>
            </p:cNvPr>
            <p:cNvSpPr/>
            <p:nvPr/>
          </p:nvSpPr>
          <p:spPr>
            <a:xfrm>
              <a:off x="5400675" y="6099016"/>
              <a:ext cx="216000" cy="216000"/>
            </a:xfrm>
            <a:prstGeom prst="rect">
              <a:avLst/>
            </a:prstGeom>
            <a:solidFill>
              <a:srgbClr val="7592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54D14542-C3B8-855F-39A5-0F889D02B247}"/>
                </a:ext>
              </a:extLst>
            </p:cNvPr>
            <p:cNvSpPr txBox="1"/>
            <p:nvPr/>
          </p:nvSpPr>
          <p:spPr>
            <a:xfrm>
              <a:off x="6751111" y="6051837"/>
              <a:ext cx="108489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Flourisher</a:t>
              </a:r>
            </a:p>
          </p:txBody>
        </p:sp>
        <p:sp>
          <p:nvSpPr>
            <p:cNvPr id="23" name="Rectangle 22">
              <a:extLst>
                <a:ext uri="{FF2B5EF4-FFF2-40B4-BE49-F238E27FC236}">
                  <a16:creationId xmlns:a16="http://schemas.microsoft.com/office/drawing/2014/main" id="{08CC62C5-45E9-8C40-6E61-9C828B5990FB}"/>
                </a:ext>
              </a:extLst>
            </p:cNvPr>
            <p:cNvSpPr/>
            <p:nvPr/>
          </p:nvSpPr>
          <p:spPr>
            <a:xfrm>
              <a:off x="6495561" y="6097726"/>
              <a:ext cx="216000" cy="216000"/>
            </a:xfrm>
            <a:prstGeom prst="rect">
              <a:avLst/>
            </a:prstGeom>
            <a:solidFill>
              <a:srgbClr val="D47F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FE69719B-FD70-847C-E561-FF7C05349CE5}"/>
                </a:ext>
              </a:extLst>
            </p:cNvPr>
            <p:cNvSpPr txBox="1"/>
            <p:nvPr/>
          </p:nvSpPr>
          <p:spPr>
            <a:xfrm>
              <a:off x="8131101" y="5944116"/>
              <a:ext cx="11226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Purposeful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Arial" panose="020B0604020202020204" pitchFamily="34" charset="0"/>
                  <a:cs typeface="Arial" panose="020B0604020202020204" pitchFamily="34" charset="0"/>
                </a:rPr>
                <a:t>Striver</a:t>
              </a:r>
              <a:endPar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752ED45D-DB6D-F84A-FDCB-70AFE29B93C2}"/>
                </a:ext>
              </a:extLst>
            </p:cNvPr>
            <p:cNvSpPr/>
            <p:nvPr/>
          </p:nvSpPr>
          <p:spPr>
            <a:xfrm>
              <a:off x="7875551" y="6097726"/>
              <a:ext cx="216000" cy="216000"/>
            </a:xfrm>
            <a:prstGeom prst="rect">
              <a:avLst/>
            </a:prstGeom>
            <a:solidFill>
              <a:srgbClr val="1BA2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2D1E4A4A-12B7-D2A8-1284-875712FCA626}"/>
                </a:ext>
              </a:extLst>
            </p:cNvPr>
            <p:cNvSpPr txBox="1"/>
            <p:nvPr/>
          </p:nvSpPr>
          <p:spPr>
            <a:xfrm>
              <a:off x="9548882" y="6049009"/>
              <a:ext cx="1180313"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Triumvirate</a:t>
              </a:r>
            </a:p>
          </p:txBody>
        </p:sp>
        <p:sp>
          <p:nvSpPr>
            <p:cNvPr id="27" name="Rectangle 26">
              <a:extLst>
                <a:ext uri="{FF2B5EF4-FFF2-40B4-BE49-F238E27FC236}">
                  <a16:creationId xmlns:a16="http://schemas.microsoft.com/office/drawing/2014/main" id="{A7C1FAD2-C78D-27CC-057B-78EA9D478E3F}"/>
                </a:ext>
              </a:extLst>
            </p:cNvPr>
            <p:cNvSpPr/>
            <p:nvPr/>
          </p:nvSpPr>
          <p:spPr>
            <a:xfrm>
              <a:off x="9293332" y="6094898"/>
              <a:ext cx="216000" cy="216000"/>
            </a:xfrm>
            <a:prstGeom prst="rect">
              <a:avLst/>
            </a:prstGeom>
            <a:solidFill>
              <a:srgbClr val="642DD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4749763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17C19-DAD7-AE0D-7F0E-1D21CA8F2F18}"/>
            </a:ext>
          </a:extLst>
        </p:cNvPr>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E05D62B6-48BD-BE72-EF3B-490C159EF98F}"/>
              </a:ext>
            </a:extLst>
          </p:cNvPr>
          <p:cNvGraphicFramePr/>
          <p:nvPr/>
        </p:nvGraphicFramePr>
        <p:xfrm>
          <a:off x="6306643" y="1182940"/>
          <a:ext cx="5253791" cy="5127957"/>
        </p:xfrm>
        <a:graphic>
          <a:graphicData uri="http://schemas.openxmlformats.org/drawingml/2006/chart">
            <c:chart xmlns:c="http://schemas.openxmlformats.org/drawingml/2006/chart" xmlns:r="http://schemas.openxmlformats.org/officeDocument/2006/relationships" r:id="rId3"/>
          </a:graphicData>
        </a:graphic>
      </p:graphicFrame>
      <p:sp>
        <p:nvSpPr>
          <p:cNvPr id="5" name="Title 23">
            <a:extLst>
              <a:ext uri="{FF2B5EF4-FFF2-40B4-BE49-F238E27FC236}">
                <a16:creationId xmlns:a16="http://schemas.microsoft.com/office/drawing/2014/main" id="{367AFD28-02F9-A8D6-60E9-FAEEB8D9EB73}"/>
              </a:ext>
            </a:extLst>
          </p:cNvPr>
          <p:cNvSpPr txBox="1">
            <a:spLocks/>
          </p:cNvSpPr>
          <p:nvPr/>
        </p:nvSpPr>
        <p:spPr>
          <a:xfrm>
            <a:off x="390526" y="281703"/>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JAM TYPE DISTRIBUTION</a:t>
            </a:r>
          </a:p>
        </p:txBody>
      </p:sp>
      <p:sp>
        <p:nvSpPr>
          <p:cNvPr id="6" name="Rectangle 5">
            <a:extLst>
              <a:ext uri="{FF2B5EF4-FFF2-40B4-BE49-F238E27FC236}">
                <a16:creationId xmlns:a16="http://schemas.microsoft.com/office/drawing/2014/main" id="{B9E979A8-80C8-B454-8D36-749EB3EDF584}"/>
              </a:ext>
            </a:extLst>
          </p:cNvPr>
          <p:cNvSpPr/>
          <p:nvPr/>
        </p:nvSpPr>
        <p:spPr>
          <a:xfrm>
            <a:off x="6306643" y="1131797"/>
            <a:ext cx="5253783"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kumimoji="0" lang="en-US" sz="2400" b="1" i="0" u="none" strike="noStrike" kern="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HBS ALUMS</a:t>
            </a:r>
          </a:p>
        </p:txBody>
      </p:sp>
      <p:cxnSp>
        <p:nvCxnSpPr>
          <p:cNvPr id="7" name="Straight Connector 6">
            <a:extLst>
              <a:ext uri="{FF2B5EF4-FFF2-40B4-BE49-F238E27FC236}">
                <a16:creationId xmlns:a16="http://schemas.microsoft.com/office/drawing/2014/main" id="{7A08AFDE-6FFD-A6BF-4F67-FF478DC12F0F}"/>
              </a:ext>
            </a:extLst>
          </p:cNvPr>
          <p:cNvCxnSpPr>
            <a:cxnSpLocks/>
          </p:cNvCxnSpPr>
          <p:nvPr/>
        </p:nvCxnSpPr>
        <p:spPr>
          <a:xfrm>
            <a:off x="6096000" y="1386311"/>
            <a:ext cx="0" cy="4313151"/>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74BA7269-DC2B-805E-3621-B300276F731D}"/>
              </a:ext>
            </a:extLst>
          </p:cNvPr>
          <p:cNvGrpSpPr/>
          <p:nvPr/>
        </p:nvGrpSpPr>
        <p:grpSpPr>
          <a:xfrm>
            <a:off x="1846852" y="5886466"/>
            <a:ext cx="8882343" cy="534035"/>
            <a:chOff x="1846852" y="5934591"/>
            <a:chExt cx="8882343" cy="534035"/>
          </a:xfrm>
        </p:grpSpPr>
        <p:grpSp>
          <p:nvGrpSpPr>
            <p:cNvPr id="8" name="Group 7">
              <a:extLst>
                <a:ext uri="{FF2B5EF4-FFF2-40B4-BE49-F238E27FC236}">
                  <a16:creationId xmlns:a16="http://schemas.microsoft.com/office/drawing/2014/main" id="{339D1409-CE8F-3335-1617-B7C6C0ED3927}"/>
                </a:ext>
              </a:extLst>
            </p:cNvPr>
            <p:cNvGrpSpPr/>
            <p:nvPr/>
          </p:nvGrpSpPr>
          <p:grpSpPr>
            <a:xfrm>
              <a:off x="1846852" y="5934591"/>
              <a:ext cx="2161232" cy="523220"/>
              <a:chOff x="3466427" y="5391577"/>
              <a:chExt cx="2161232" cy="523220"/>
            </a:xfrm>
          </p:grpSpPr>
          <p:sp>
            <p:nvSpPr>
              <p:cNvPr id="36" name="TextBox 35">
                <a:extLst>
                  <a:ext uri="{FF2B5EF4-FFF2-40B4-BE49-F238E27FC236}">
                    <a16:creationId xmlns:a16="http://schemas.microsoft.com/office/drawing/2014/main" id="{EBB004E0-061B-98E1-8788-6C1EAFEDE10C}"/>
                  </a:ext>
                </a:extLst>
              </p:cNvPr>
              <p:cNvSpPr txBox="1"/>
              <p:nvPr/>
            </p:nvSpPr>
            <p:spPr>
              <a:xfrm>
                <a:off x="3711874" y="5391577"/>
                <a:ext cx="10219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 Seeker</a:t>
                </a:r>
              </a:p>
            </p:txBody>
          </p:sp>
          <p:sp>
            <p:nvSpPr>
              <p:cNvPr id="37" name="TextBox 36">
                <a:extLst>
                  <a:ext uri="{FF2B5EF4-FFF2-40B4-BE49-F238E27FC236}">
                    <a16:creationId xmlns:a16="http://schemas.microsoft.com/office/drawing/2014/main" id="{ECD5130B-78BA-8C7F-83D4-91D495507FEC}"/>
                  </a:ext>
                </a:extLst>
              </p:cNvPr>
              <p:cNvSpPr txBox="1"/>
              <p:nvPr/>
            </p:nvSpPr>
            <p:spPr>
              <a:xfrm>
                <a:off x="4861229" y="5505995"/>
                <a:ext cx="76643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38" name="Rectangle 37">
                <a:extLst>
                  <a:ext uri="{FF2B5EF4-FFF2-40B4-BE49-F238E27FC236}">
                    <a16:creationId xmlns:a16="http://schemas.microsoft.com/office/drawing/2014/main" id="{605AD51F-A324-8CB7-C9BF-B2C4D3B87C89}"/>
                  </a:ext>
                </a:extLst>
              </p:cNvPr>
              <p:cNvSpPr/>
              <p:nvPr/>
            </p:nvSpPr>
            <p:spPr>
              <a:xfrm>
                <a:off x="4605678" y="5551884"/>
                <a:ext cx="216000" cy="216000"/>
              </a:xfrm>
              <a:prstGeom prst="rect">
                <a:avLst/>
              </a:prstGeom>
              <a:solidFill>
                <a:srgbClr val="02CC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73BAC043-F570-D628-7817-E7A50A6B3701}"/>
                  </a:ext>
                </a:extLst>
              </p:cNvPr>
              <p:cNvSpPr/>
              <p:nvPr/>
            </p:nvSpPr>
            <p:spPr>
              <a:xfrm>
                <a:off x="3466427" y="5551884"/>
                <a:ext cx="216000" cy="216000"/>
              </a:xfrm>
              <a:prstGeom prst="rect">
                <a:avLst/>
              </a:prstGeom>
              <a:solidFill>
                <a:srgbClr val="FF62C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9" name="TextBox 8">
              <a:extLst>
                <a:ext uri="{FF2B5EF4-FFF2-40B4-BE49-F238E27FC236}">
                  <a16:creationId xmlns:a16="http://schemas.microsoft.com/office/drawing/2014/main" id="{145730BC-23B7-E86F-5E24-5C06CE0BADD9}"/>
                </a:ext>
              </a:extLst>
            </p:cNvPr>
            <p:cNvSpPr txBox="1"/>
            <p:nvPr/>
          </p:nvSpPr>
          <p:spPr>
            <a:xfrm>
              <a:off x="4380798" y="5941288"/>
              <a:ext cx="931343"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Purpose Seeker</a:t>
              </a:r>
            </a:p>
          </p:txBody>
        </p:sp>
        <p:sp>
          <p:nvSpPr>
            <p:cNvPr id="10" name="Rectangle 9">
              <a:extLst>
                <a:ext uri="{FF2B5EF4-FFF2-40B4-BE49-F238E27FC236}">
                  <a16:creationId xmlns:a16="http://schemas.microsoft.com/office/drawing/2014/main" id="{64FBC20B-E271-E2CF-D385-FA23678B12FA}"/>
                </a:ext>
              </a:extLst>
            </p:cNvPr>
            <p:cNvSpPr/>
            <p:nvPr/>
          </p:nvSpPr>
          <p:spPr>
            <a:xfrm>
              <a:off x="4125247" y="6094898"/>
              <a:ext cx="216000" cy="216000"/>
            </a:xfrm>
            <a:prstGeom prst="rect">
              <a:avLst/>
            </a:prstGeom>
            <a:solidFill>
              <a:srgbClr val="9F54E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A180707-BD64-852D-690A-C51A1CAB29EE}"/>
                </a:ext>
              </a:extLst>
            </p:cNvPr>
            <p:cNvSpPr txBox="1"/>
            <p:nvPr/>
          </p:nvSpPr>
          <p:spPr>
            <a:xfrm>
              <a:off x="5656226" y="5945406"/>
              <a:ext cx="907594"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Joyful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29" name="Rectangle 28">
              <a:extLst>
                <a:ext uri="{FF2B5EF4-FFF2-40B4-BE49-F238E27FC236}">
                  <a16:creationId xmlns:a16="http://schemas.microsoft.com/office/drawing/2014/main" id="{3F16C8A7-6D5D-3AEC-E73F-AEAEB16FE528}"/>
                </a:ext>
              </a:extLst>
            </p:cNvPr>
            <p:cNvSpPr/>
            <p:nvPr/>
          </p:nvSpPr>
          <p:spPr>
            <a:xfrm>
              <a:off x="5400675" y="6099016"/>
              <a:ext cx="216000" cy="216000"/>
            </a:xfrm>
            <a:prstGeom prst="rect">
              <a:avLst/>
            </a:prstGeom>
            <a:solidFill>
              <a:srgbClr val="7592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EDCA7DF9-B0BD-388E-E3C8-9CB9CB2604D1}"/>
                </a:ext>
              </a:extLst>
            </p:cNvPr>
            <p:cNvSpPr txBox="1"/>
            <p:nvPr/>
          </p:nvSpPr>
          <p:spPr>
            <a:xfrm>
              <a:off x="6751111" y="6051837"/>
              <a:ext cx="108489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Flourisher</a:t>
              </a:r>
            </a:p>
          </p:txBody>
        </p:sp>
        <p:sp>
          <p:nvSpPr>
            <p:cNvPr id="31" name="Rectangle 30">
              <a:extLst>
                <a:ext uri="{FF2B5EF4-FFF2-40B4-BE49-F238E27FC236}">
                  <a16:creationId xmlns:a16="http://schemas.microsoft.com/office/drawing/2014/main" id="{0F948EC2-1E28-3E40-7D90-C8A1F95D1603}"/>
                </a:ext>
              </a:extLst>
            </p:cNvPr>
            <p:cNvSpPr/>
            <p:nvPr/>
          </p:nvSpPr>
          <p:spPr>
            <a:xfrm>
              <a:off x="6495561" y="6097726"/>
              <a:ext cx="216000" cy="216000"/>
            </a:xfrm>
            <a:prstGeom prst="rect">
              <a:avLst/>
            </a:prstGeom>
            <a:solidFill>
              <a:srgbClr val="D47F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27B0BFA7-A496-9CF8-F668-FDD269FD5743}"/>
                </a:ext>
              </a:extLst>
            </p:cNvPr>
            <p:cNvSpPr txBox="1"/>
            <p:nvPr/>
          </p:nvSpPr>
          <p:spPr>
            <a:xfrm>
              <a:off x="8131101" y="5944116"/>
              <a:ext cx="11226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Purposeful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Arial" panose="020B0604020202020204" pitchFamily="34" charset="0"/>
                  <a:cs typeface="Arial" panose="020B0604020202020204" pitchFamily="34" charset="0"/>
                </a:rPr>
                <a:t>Striver</a:t>
              </a:r>
              <a:endPar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3" name="Rectangle 32">
              <a:extLst>
                <a:ext uri="{FF2B5EF4-FFF2-40B4-BE49-F238E27FC236}">
                  <a16:creationId xmlns:a16="http://schemas.microsoft.com/office/drawing/2014/main" id="{7BF12945-A6DE-4666-F747-94E9A1EAB62B}"/>
                </a:ext>
              </a:extLst>
            </p:cNvPr>
            <p:cNvSpPr/>
            <p:nvPr/>
          </p:nvSpPr>
          <p:spPr>
            <a:xfrm>
              <a:off x="7875551" y="6097726"/>
              <a:ext cx="216000" cy="216000"/>
            </a:xfrm>
            <a:prstGeom prst="rect">
              <a:avLst/>
            </a:prstGeom>
            <a:solidFill>
              <a:srgbClr val="1BA2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06CCB39A-0B5B-5C4A-314C-24FDEA16C862}"/>
                </a:ext>
              </a:extLst>
            </p:cNvPr>
            <p:cNvSpPr txBox="1"/>
            <p:nvPr/>
          </p:nvSpPr>
          <p:spPr>
            <a:xfrm>
              <a:off x="9548882" y="6049009"/>
              <a:ext cx="1180313"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Triumvirate</a:t>
              </a:r>
            </a:p>
          </p:txBody>
        </p:sp>
        <p:sp>
          <p:nvSpPr>
            <p:cNvPr id="35" name="Rectangle 34">
              <a:extLst>
                <a:ext uri="{FF2B5EF4-FFF2-40B4-BE49-F238E27FC236}">
                  <a16:creationId xmlns:a16="http://schemas.microsoft.com/office/drawing/2014/main" id="{C7E01FDF-8223-DE94-3EEA-DB7E4B214D6F}"/>
                </a:ext>
              </a:extLst>
            </p:cNvPr>
            <p:cNvSpPr/>
            <p:nvPr/>
          </p:nvSpPr>
          <p:spPr>
            <a:xfrm>
              <a:off x="9293332" y="6094898"/>
              <a:ext cx="216000" cy="216000"/>
            </a:xfrm>
            <a:prstGeom prst="rect">
              <a:avLst/>
            </a:prstGeom>
            <a:solidFill>
              <a:srgbClr val="642DD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grpSp>
      <p:sp>
        <p:nvSpPr>
          <p:cNvPr id="14" name="Rectangle 13">
            <a:extLst>
              <a:ext uri="{FF2B5EF4-FFF2-40B4-BE49-F238E27FC236}">
                <a16:creationId xmlns:a16="http://schemas.microsoft.com/office/drawing/2014/main" id="{6D297DED-4ACB-3039-9DC9-754ECBFEC510}"/>
              </a:ext>
            </a:extLst>
          </p:cNvPr>
          <p:cNvSpPr/>
          <p:nvPr/>
        </p:nvSpPr>
        <p:spPr>
          <a:xfrm>
            <a:off x="552949" y="1131797"/>
            <a:ext cx="5253791"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1</a:t>
            </a:r>
            <a:r>
              <a:rPr lang="en-US" sz="2400" b="1" kern="0" baseline="30000">
                <a:solidFill>
                  <a:schemeClr val="bg1"/>
                </a:solidFill>
                <a:latin typeface="Arial" panose="020B0604020202020204" pitchFamily="34" charset="0"/>
                <a:cs typeface="Arial" panose="020B0604020202020204" pitchFamily="34" charset="0"/>
              </a:rPr>
              <a:t>ST</a:t>
            </a:r>
            <a:r>
              <a:rPr lang="en-US" sz="2400" b="1" kern="0">
                <a:solidFill>
                  <a:schemeClr val="bg1"/>
                </a:solidFill>
                <a:latin typeface="Arial" panose="020B0604020202020204" pitchFamily="34" charset="0"/>
                <a:cs typeface="Arial" panose="020B0604020202020204" pitchFamily="34" charset="0"/>
              </a:rPr>
              <a:t> REUNION CLASS</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graphicFrame>
        <p:nvGraphicFramePr>
          <p:cNvPr id="16" name="Chart 15">
            <a:extLst>
              <a:ext uri="{FF2B5EF4-FFF2-40B4-BE49-F238E27FC236}">
                <a16:creationId xmlns:a16="http://schemas.microsoft.com/office/drawing/2014/main" id="{F5B73A45-77C6-DBE9-7B24-DEA52C799E0C}"/>
              </a:ext>
            </a:extLst>
          </p:cNvPr>
          <p:cNvGraphicFramePr/>
          <p:nvPr/>
        </p:nvGraphicFramePr>
        <p:xfrm>
          <a:off x="411960" y="1186744"/>
          <a:ext cx="5253791" cy="512795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5587563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BF9C1-2B6B-F464-912F-ABB7784ABA12}"/>
            </a:ext>
          </a:extLst>
        </p:cNvPr>
        <p:cNvGrpSpPr/>
        <p:nvPr/>
      </p:nvGrpSpPr>
      <p:grpSpPr>
        <a:xfrm>
          <a:off x="0" y="0"/>
          <a:ext cx="0" cy="0"/>
          <a:chOff x="0" y="0"/>
          <a:chExt cx="0" cy="0"/>
        </a:xfrm>
      </p:grpSpPr>
      <p:sp>
        <p:nvSpPr>
          <p:cNvPr id="10" name="Title 23">
            <a:extLst>
              <a:ext uri="{FF2B5EF4-FFF2-40B4-BE49-F238E27FC236}">
                <a16:creationId xmlns:a16="http://schemas.microsoft.com/office/drawing/2014/main" id="{E87E380D-10AA-D1E6-E0C0-D5EF3AED719D}"/>
              </a:ext>
            </a:extLst>
          </p:cNvPr>
          <p:cNvSpPr txBox="1">
            <a:spLocks/>
          </p:cNvSpPr>
          <p:nvPr/>
        </p:nvSpPr>
        <p:spPr>
          <a:xfrm>
            <a:off x="390526" y="281703"/>
            <a:ext cx="11572875" cy="632641"/>
          </a:xfrm>
          <a:prstGeom prst="rect">
            <a:avLst/>
          </a:prstGeom>
        </p:spPr>
        <p:txBody>
          <a:bodyPr lIns="91440" tIns="45720" rIns="91440" bIns="45720" anchor="t">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a:cs typeface="Arial"/>
              </a:rPr>
              <a:t>JAM TYPE DISTRIBUTION</a:t>
            </a:r>
            <a:endParaRPr lang="en-US" sz="2800" b="0">
              <a:solidFill>
                <a:schemeClr val="tx1"/>
              </a:solidFill>
              <a:latin typeface="Arial"/>
              <a:cs typeface="Arial"/>
            </a:endParaRPr>
          </a:p>
          <a:p>
            <a:endParaRPr lang="en-US" sz="280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C6232DF3-1E2F-D441-F846-685A6A4ADDBB}"/>
              </a:ext>
            </a:extLst>
          </p:cNvPr>
          <p:cNvSpPr/>
          <p:nvPr/>
        </p:nvSpPr>
        <p:spPr>
          <a:xfrm>
            <a:off x="4222135" y="1438471"/>
            <a:ext cx="37434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HBS Women</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E572D756-077A-C411-8573-1C02E15C28CD}"/>
              </a:ext>
            </a:extLst>
          </p:cNvPr>
          <p:cNvSpPr/>
          <p:nvPr/>
        </p:nvSpPr>
        <p:spPr>
          <a:xfrm>
            <a:off x="259558" y="1438471"/>
            <a:ext cx="3816965"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Women Leaders (Pillar)</a:t>
            </a:r>
            <a:endParaRPr kumimoji="0" lang="en-US" sz="2400" b="1" i="0" u="none" strike="noStrike" kern="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32" name="Rectangle 31">
            <a:extLst>
              <a:ext uri="{FF2B5EF4-FFF2-40B4-BE49-F238E27FC236}">
                <a16:creationId xmlns:a16="http://schemas.microsoft.com/office/drawing/2014/main" id="{34F41F36-34B9-5387-F9AD-6225BC5766D0}"/>
              </a:ext>
            </a:extLst>
          </p:cNvPr>
          <p:cNvSpPr/>
          <p:nvPr/>
        </p:nvSpPr>
        <p:spPr>
          <a:xfrm>
            <a:off x="8115477" y="1438471"/>
            <a:ext cx="3743424" cy="463213"/>
          </a:xfrm>
          <a:prstGeom prst="rect">
            <a:avLst/>
          </a:prstGeom>
          <a:noFill/>
          <a:ln w="19050">
            <a:noFill/>
          </a:ln>
          <a:effectLst>
            <a:softEdge rad="139700"/>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ctr" anchorCtr="0"/>
          <a:lstStyle/>
          <a:p>
            <a:pPr marL="0" marR="0" lvl="0" indent="0" algn="ctr" defTabSz="1219170" rtl="0" eaLnBrk="1" fontAlgn="auto" latinLnBrk="0" hangingPunct="1">
              <a:lnSpc>
                <a:spcPct val="100000"/>
              </a:lnSpc>
              <a:spcBef>
                <a:spcPts val="0"/>
              </a:spcBef>
              <a:spcAft>
                <a:spcPts val="0"/>
              </a:spcAft>
              <a:buClr>
                <a:srgbClr val="000000"/>
              </a:buClr>
              <a:buSzTx/>
              <a:buFontTx/>
              <a:buNone/>
              <a:tabLst/>
              <a:defRPr/>
            </a:pPr>
            <a:r>
              <a:rPr lang="en-US" sz="2400" b="1" kern="0">
                <a:solidFill>
                  <a:schemeClr val="bg1"/>
                </a:solidFill>
                <a:latin typeface="Arial" panose="020B0604020202020204" pitchFamily="34" charset="0"/>
                <a:cs typeface="Arial" panose="020B0604020202020204" pitchFamily="34" charset="0"/>
              </a:rPr>
              <a:t>HBS Men</a:t>
            </a:r>
          </a:p>
        </p:txBody>
      </p:sp>
      <p:cxnSp>
        <p:nvCxnSpPr>
          <p:cNvPr id="33" name="Straight Connector 32">
            <a:extLst>
              <a:ext uri="{FF2B5EF4-FFF2-40B4-BE49-F238E27FC236}">
                <a16:creationId xmlns:a16="http://schemas.microsoft.com/office/drawing/2014/main" id="{9FDE5783-810E-F35C-DC7F-A442C7C7E2DE}"/>
              </a:ext>
            </a:extLst>
          </p:cNvPr>
          <p:cNvCxnSpPr>
            <a:cxnSpLocks/>
          </p:cNvCxnSpPr>
          <p:nvPr/>
        </p:nvCxnSpPr>
        <p:spPr>
          <a:xfrm>
            <a:off x="4152900" y="1386311"/>
            <a:ext cx="0" cy="4313151"/>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67E0C759-FAFA-F69B-196C-9192EEC79C47}"/>
              </a:ext>
            </a:extLst>
          </p:cNvPr>
          <p:cNvCxnSpPr>
            <a:cxnSpLocks/>
          </p:cNvCxnSpPr>
          <p:nvPr/>
        </p:nvCxnSpPr>
        <p:spPr>
          <a:xfrm>
            <a:off x="8039276" y="1386311"/>
            <a:ext cx="0" cy="4313151"/>
          </a:xfrm>
          <a:prstGeom prst="line">
            <a:avLst/>
          </a:prstGeom>
          <a:ln w="25400">
            <a:solidFill>
              <a:schemeClr val="bg1"/>
            </a:solidFill>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C387A6E5-5708-97F6-13F8-DE32A52F813D}"/>
              </a:ext>
            </a:extLst>
          </p:cNvPr>
          <p:cNvGrpSpPr/>
          <p:nvPr/>
        </p:nvGrpSpPr>
        <p:grpSpPr>
          <a:xfrm>
            <a:off x="1846852" y="5886466"/>
            <a:ext cx="8882343" cy="534035"/>
            <a:chOff x="1846852" y="5934591"/>
            <a:chExt cx="8882343" cy="534035"/>
          </a:xfrm>
        </p:grpSpPr>
        <p:grpSp>
          <p:nvGrpSpPr>
            <p:cNvPr id="9" name="Group 8">
              <a:extLst>
                <a:ext uri="{FF2B5EF4-FFF2-40B4-BE49-F238E27FC236}">
                  <a16:creationId xmlns:a16="http://schemas.microsoft.com/office/drawing/2014/main" id="{E14042F8-6B3C-ABF2-A936-158E812FB8BC}"/>
                </a:ext>
              </a:extLst>
            </p:cNvPr>
            <p:cNvGrpSpPr/>
            <p:nvPr/>
          </p:nvGrpSpPr>
          <p:grpSpPr>
            <a:xfrm>
              <a:off x="1846852" y="5934591"/>
              <a:ext cx="2161232" cy="523220"/>
              <a:chOff x="3466427" y="5391577"/>
              <a:chExt cx="2161232" cy="523220"/>
            </a:xfrm>
          </p:grpSpPr>
          <p:sp>
            <p:nvSpPr>
              <p:cNvPr id="36" name="TextBox 35">
                <a:extLst>
                  <a:ext uri="{FF2B5EF4-FFF2-40B4-BE49-F238E27FC236}">
                    <a16:creationId xmlns:a16="http://schemas.microsoft.com/office/drawing/2014/main" id="{E5794267-2F8F-F373-B49F-D4B65422F308}"/>
                  </a:ext>
                </a:extLst>
              </p:cNvPr>
              <p:cNvSpPr txBox="1"/>
              <p:nvPr/>
            </p:nvSpPr>
            <p:spPr>
              <a:xfrm>
                <a:off x="3711874" y="5391577"/>
                <a:ext cx="10219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 Seeker</a:t>
                </a:r>
              </a:p>
            </p:txBody>
          </p:sp>
          <p:sp>
            <p:nvSpPr>
              <p:cNvPr id="37" name="TextBox 36">
                <a:extLst>
                  <a:ext uri="{FF2B5EF4-FFF2-40B4-BE49-F238E27FC236}">
                    <a16:creationId xmlns:a16="http://schemas.microsoft.com/office/drawing/2014/main" id="{FC4CFDAF-3782-EDAD-B83C-2A2FE6A1D496}"/>
                  </a:ext>
                </a:extLst>
              </p:cNvPr>
              <p:cNvSpPr txBox="1"/>
              <p:nvPr/>
            </p:nvSpPr>
            <p:spPr>
              <a:xfrm>
                <a:off x="4861229" y="5505995"/>
                <a:ext cx="76643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38" name="Rectangle 37">
                <a:extLst>
                  <a:ext uri="{FF2B5EF4-FFF2-40B4-BE49-F238E27FC236}">
                    <a16:creationId xmlns:a16="http://schemas.microsoft.com/office/drawing/2014/main" id="{94025A48-5799-E0F9-3899-70D64A901782}"/>
                  </a:ext>
                </a:extLst>
              </p:cNvPr>
              <p:cNvSpPr/>
              <p:nvPr/>
            </p:nvSpPr>
            <p:spPr>
              <a:xfrm>
                <a:off x="4605678" y="5551884"/>
                <a:ext cx="216000" cy="216000"/>
              </a:xfrm>
              <a:prstGeom prst="rect">
                <a:avLst/>
              </a:prstGeom>
              <a:solidFill>
                <a:srgbClr val="02CC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779FCA6D-F6A8-CB00-BD95-B2FD870A176C}"/>
                  </a:ext>
                </a:extLst>
              </p:cNvPr>
              <p:cNvSpPr/>
              <p:nvPr/>
            </p:nvSpPr>
            <p:spPr>
              <a:xfrm>
                <a:off x="3466427" y="5551884"/>
                <a:ext cx="216000" cy="216000"/>
              </a:xfrm>
              <a:prstGeom prst="rect">
                <a:avLst/>
              </a:prstGeom>
              <a:solidFill>
                <a:srgbClr val="FF62C0"/>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uLnTx/>
                  <a:uFillTx/>
                  <a:latin typeface="Arial" panose="020B0604020202020204" pitchFamily="34" charset="0"/>
                  <a:cs typeface="Arial" panose="020B0604020202020204" pitchFamily="34" charset="0"/>
                </a:endParaRPr>
              </a:p>
            </p:txBody>
          </p:sp>
        </p:grpSp>
        <p:sp>
          <p:nvSpPr>
            <p:cNvPr id="11" name="TextBox 10">
              <a:extLst>
                <a:ext uri="{FF2B5EF4-FFF2-40B4-BE49-F238E27FC236}">
                  <a16:creationId xmlns:a16="http://schemas.microsoft.com/office/drawing/2014/main" id="{21E8291C-29BE-E573-5E4A-30AF4045110D}"/>
                </a:ext>
              </a:extLst>
            </p:cNvPr>
            <p:cNvSpPr txBox="1"/>
            <p:nvPr/>
          </p:nvSpPr>
          <p:spPr>
            <a:xfrm>
              <a:off x="4380798" y="5941288"/>
              <a:ext cx="931343"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Purpose Seeker</a:t>
              </a:r>
            </a:p>
          </p:txBody>
        </p:sp>
        <p:sp>
          <p:nvSpPr>
            <p:cNvPr id="12" name="Rectangle 11">
              <a:extLst>
                <a:ext uri="{FF2B5EF4-FFF2-40B4-BE49-F238E27FC236}">
                  <a16:creationId xmlns:a16="http://schemas.microsoft.com/office/drawing/2014/main" id="{2CCC1F24-5777-96F9-7491-00D4108871BF}"/>
                </a:ext>
              </a:extLst>
            </p:cNvPr>
            <p:cNvSpPr/>
            <p:nvPr/>
          </p:nvSpPr>
          <p:spPr>
            <a:xfrm>
              <a:off x="4125247" y="6094898"/>
              <a:ext cx="216000" cy="216000"/>
            </a:xfrm>
            <a:prstGeom prst="rect">
              <a:avLst/>
            </a:prstGeom>
            <a:solidFill>
              <a:srgbClr val="9F54E7"/>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9BC585EC-F74F-E227-0E15-DFBB49CF57E5}"/>
                </a:ext>
              </a:extLst>
            </p:cNvPr>
            <p:cNvSpPr txBox="1"/>
            <p:nvPr/>
          </p:nvSpPr>
          <p:spPr>
            <a:xfrm>
              <a:off x="5656226" y="5945406"/>
              <a:ext cx="907594"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Joyful </a:t>
              </a: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Striver</a:t>
              </a:r>
            </a:p>
          </p:txBody>
        </p:sp>
        <p:sp>
          <p:nvSpPr>
            <p:cNvPr id="14" name="Rectangle 13">
              <a:extLst>
                <a:ext uri="{FF2B5EF4-FFF2-40B4-BE49-F238E27FC236}">
                  <a16:creationId xmlns:a16="http://schemas.microsoft.com/office/drawing/2014/main" id="{62BE2EF2-821E-4BDC-6F3D-9CCE90122536}"/>
                </a:ext>
              </a:extLst>
            </p:cNvPr>
            <p:cNvSpPr/>
            <p:nvPr/>
          </p:nvSpPr>
          <p:spPr>
            <a:xfrm>
              <a:off x="5400675" y="6099016"/>
              <a:ext cx="216000" cy="216000"/>
            </a:xfrm>
            <a:prstGeom prst="rect">
              <a:avLst/>
            </a:prstGeom>
            <a:solidFill>
              <a:srgbClr val="7592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61D61A3-1A88-5923-9ECA-ABDDD94F8EA1}"/>
                </a:ext>
              </a:extLst>
            </p:cNvPr>
            <p:cNvSpPr txBox="1"/>
            <p:nvPr/>
          </p:nvSpPr>
          <p:spPr>
            <a:xfrm>
              <a:off x="6751111" y="6051837"/>
              <a:ext cx="1084890"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Flourisher</a:t>
              </a:r>
            </a:p>
          </p:txBody>
        </p:sp>
        <p:sp>
          <p:nvSpPr>
            <p:cNvPr id="21" name="Rectangle 20">
              <a:extLst>
                <a:ext uri="{FF2B5EF4-FFF2-40B4-BE49-F238E27FC236}">
                  <a16:creationId xmlns:a16="http://schemas.microsoft.com/office/drawing/2014/main" id="{44F49333-C1E2-3202-33C7-7E7B9ADFA6C3}"/>
                </a:ext>
              </a:extLst>
            </p:cNvPr>
            <p:cNvSpPr/>
            <p:nvPr/>
          </p:nvSpPr>
          <p:spPr>
            <a:xfrm>
              <a:off x="6495561" y="6097726"/>
              <a:ext cx="216000" cy="216000"/>
            </a:xfrm>
            <a:prstGeom prst="rect">
              <a:avLst/>
            </a:prstGeom>
            <a:solidFill>
              <a:srgbClr val="D47FDC"/>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E73E426-75E5-91ED-D62F-1EA45AA46D0C}"/>
                </a:ext>
              </a:extLst>
            </p:cNvPr>
            <p:cNvSpPr txBox="1"/>
            <p:nvPr/>
          </p:nvSpPr>
          <p:spPr>
            <a:xfrm>
              <a:off x="8131101" y="5944116"/>
              <a:ext cx="1122681" cy="523220"/>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Purposeful</a:t>
              </a:r>
            </a:p>
            <a:p>
              <a:pPr marL="0" marR="0" lvl="0" indent="0" defTabSz="914400" rtl="0" eaLnBrk="1" fontAlgn="auto" latinLnBrk="0" hangingPunct="1">
                <a:lnSpc>
                  <a:spcPct val="100000"/>
                </a:lnSpc>
                <a:spcBef>
                  <a:spcPts val="0"/>
                </a:spcBef>
                <a:spcAft>
                  <a:spcPts val="0"/>
                </a:spcAft>
                <a:buClrTx/>
                <a:buSzTx/>
                <a:buFontTx/>
                <a:buNone/>
                <a:tabLst/>
                <a:defRPr/>
              </a:pPr>
              <a:r>
                <a:rPr lang="en-US" sz="1400" b="1">
                  <a:solidFill>
                    <a:schemeClr val="bg1"/>
                  </a:solidFill>
                  <a:latin typeface="Arial" panose="020B0604020202020204" pitchFamily="34" charset="0"/>
                  <a:cs typeface="Arial" panose="020B0604020202020204" pitchFamily="34" charset="0"/>
                </a:rPr>
                <a:t>Striver</a:t>
              </a:r>
              <a:endPar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FF524AB0-DA85-E3D4-DDDA-3E4A8F076E26}"/>
                </a:ext>
              </a:extLst>
            </p:cNvPr>
            <p:cNvSpPr/>
            <p:nvPr/>
          </p:nvSpPr>
          <p:spPr>
            <a:xfrm>
              <a:off x="7875551" y="6097726"/>
              <a:ext cx="216000" cy="216000"/>
            </a:xfrm>
            <a:prstGeom prst="rect">
              <a:avLst/>
            </a:prstGeom>
            <a:solidFill>
              <a:srgbClr val="1BA2FE"/>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C776685-AFB7-3DA5-0534-48C4C2FC0852}"/>
                </a:ext>
              </a:extLst>
            </p:cNvPr>
            <p:cNvSpPr txBox="1"/>
            <p:nvPr/>
          </p:nvSpPr>
          <p:spPr>
            <a:xfrm>
              <a:off x="9548882" y="6049009"/>
              <a:ext cx="1180313" cy="307777"/>
            </a:xfrm>
            <a:prstGeom prst="rect">
              <a:avLst/>
            </a:prstGeom>
            <a:noFill/>
          </p:spPr>
          <p:txBody>
            <a:bodyPr wrap="square" rtlCol="0" anchor="ctr" anchorCtr="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Triumvirate</a:t>
              </a:r>
            </a:p>
          </p:txBody>
        </p:sp>
        <p:sp>
          <p:nvSpPr>
            <p:cNvPr id="35" name="Rectangle 34">
              <a:extLst>
                <a:ext uri="{FF2B5EF4-FFF2-40B4-BE49-F238E27FC236}">
                  <a16:creationId xmlns:a16="http://schemas.microsoft.com/office/drawing/2014/main" id="{7B2074C0-50A1-7700-6E6C-123F35B9F907}"/>
                </a:ext>
              </a:extLst>
            </p:cNvPr>
            <p:cNvSpPr/>
            <p:nvPr/>
          </p:nvSpPr>
          <p:spPr>
            <a:xfrm>
              <a:off x="9293332" y="6094898"/>
              <a:ext cx="216000" cy="216000"/>
            </a:xfrm>
            <a:prstGeom prst="rect">
              <a:avLst/>
            </a:prstGeom>
            <a:solidFill>
              <a:srgbClr val="642DD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180000" tIns="46800" rIns="180000" bIns="46800" rtlCol="0" anchor="t" anchorCtr="0"/>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lang="en-US" sz="1600" b="0" i="0" u="none" strike="noStrike" kern="0" cap="none" spc="0" normalizeH="0" baseline="0" noProof="0">
                <a:ln>
                  <a:noFill/>
                </a:ln>
                <a:solidFill>
                  <a:prstClr val="white"/>
                </a:solidFill>
                <a:effectLst/>
                <a:highlight>
                  <a:srgbClr val="FFFF00"/>
                </a:highlight>
                <a:uLnTx/>
                <a:uFillTx/>
                <a:latin typeface="Arial" panose="020B0604020202020204" pitchFamily="34" charset="0"/>
                <a:cs typeface="Arial" panose="020B0604020202020204" pitchFamily="34" charset="0"/>
              </a:endParaRPr>
            </a:p>
          </p:txBody>
        </p:sp>
      </p:grpSp>
      <p:graphicFrame>
        <p:nvGraphicFramePr>
          <p:cNvPr id="40" name="Chart 39">
            <a:extLst>
              <a:ext uri="{FF2B5EF4-FFF2-40B4-BE49-F238E27FC236}">
                <a16:creationId xmlns:a16="http://schemas.microsoft.com/office/drawing/2014/main" id="{49297A66-4C65-B3B5-4233-E377466902C4}"/>
              </a:ext>
            </a:extLst>
          </p:cNvPr>
          <p:cNvGraphicFramePr/>
          <p:nvPr/>
        </p:nvGraphicFramePr>
        <p:xfrm>
          <a:off x="3999830" y="1726614"/>
          <a:ext cx="4188033" cy="41450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 name="Chart 40">
            <a:extLst>
              <a:ext uri="{FF2B5EF4-FFF2-40B4-BE49-F238E27FC236}">
                <a16:creationId xmlns:a16="http://schemas.microsoft.com/office/drawing/2014/main" id="{688E1939-89BD-1FDC-6929-2BC891574E90}"/>
              </a:ext>
            </a:extLst>
          </p:cNvPr>
          <p:cNvGraphicFramePr/>
          <p:nvPr/>
        </p:nvGraphicFramePr>
        <p:xfrm>
          <a:off x="53958" y="1667441"/>
          <a:ext cx="4188033" cy="414508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2" name="Chart 41">
            <a:extLst>
              <a:ext uri="{FF2B5EF4-FFF2-40B4-BE49-F238E27FC236}">
                <a16:creationId xmlns:a16="http://schemas.microsoft.com/office/drawing/2014/main" id="{44980E85-14EE-D266-1500-1CB815E7D900}"/>
              </a:ext>
            </a:extLst>
          </p:cNvPr>
          <p:cNvGraphicFramePr/>
          <p:nvPr/>
        </p:nvGraphicFramePr>
        <p:xfrm>
          <a:off x="7893172" y="1761511"/>
          <a:ext cx="4188033" cy="4145089"/>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53242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2" grpId="0"/>
      <p:bldGraphic spid="40" grpId="0">
        <p:bldAsOne/>
      </p:bldGraphic>
      <p:bldGraphic spid="42" grpId="0">
        <p:bldAsOne/>
      </p:bldGraphic>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B09EF-F97A-E840-2205-3EACED30051A}"/>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13E07EF-7759-9BD7-3B5F-2E669B15D75A}"/>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7851C53-02E3-659E-235A-2A1BE224730D}"/>
              </a:ext>
            </a:extLst>
          </p:cNvPr>
          <p:cNvSpPr txBox="1"/>
          <p:nvPr/>
        </p:nvSpPr>
        <p:spPr>
          <a:xfrm rot="16200000">
            <a:off x="-1517243" y="3371820"/>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latin typeface="Arial" panose="020B0604020202020204" pitchFamily="34" charset="0"/>
                <a:cs typeface="Arial" panose="020B0604020202020204" pitchFamily="34" charset="0"/>
              </a:rPr>
              <a:t>Achievement Rating</a:t>
            </a:r>
            <a:endParaRPr kumimoji="0" lang="en-GB" sz="20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75642F8B-17C5-52A9-12C9-3D662C1C6A01}"/>
              </a:ext>
            </a:extLst>
          </p:cNvPr>
          <p:cNvCxnSpPr>
            <a:cxnSpLocks/>
          </p:cNvCxnSpPr>
          <p:nvPr/>
        </p:nvCxnSpPr>
        <p:spPr>
          <a:xfrm>
            <a:off x="1581887" y="5379364"/>
            <a:ext cx="974110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0D7CC645-7DF3-5FDE-A52B-4E21800A0B40}"/>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PERCEIVED VS BEHAVIORAL ACHIEVEMENT</a:t>
            </a:r>
          </a:p>
        </p:txBody>
      </p:sp>
      <p:sp>
        <p:nvSpPr>
          <p:cNvPr id="6" name="TextBox 5">
            <a:extLst>
              <a:ext uri="{FF2B5EF4-FFF2-40B4-BE49-F238E27FC236}">
                <a16:creationId xmlns:a16="http://schemas.microsoft.com/office/drawing/2014/main" id="{8D57E6D8-4737-949A-A93A-A867A4ED7E25}"/>
              </a:ext>
            </a:extLst>
          </p:cNvPr>
          <p:cNvSpPr txBox="1"/>
          <p:nvPr/>
        </p:nvSpPr>
        <p:spPr>
          <a:xfrm>
            <a:off x="1726874"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Less than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$75,000</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DB913BA-4AB0-0B43-5C51-07FAF31AF92F}"/>
              </a:ext>
            </a:extLst>
          </p:cNvPr>
          <p:cNvSpPr txBox="1"/>
          <p:nvPr/>
        </p:nvSpPr>
        <p:spPr>
          <a:xfrm>
            <a:off x="3068580"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$75,000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$149,999</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79BA95E2-506F-4059-3C2B-8B29D2430CBC}"/>
              </a:ext>
            </a:extLst>
          </p:cNvPr>
          <p:cNvSpPr txBox="1"/>
          <p:nvPr/>
        </p:nvSpPr>
        <p:spPr>
          <a:xfrm>
            <a:off x="4458413"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$150,000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$249,999</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546DBEF-4BE6-CD92-3739-1C29F601A8C7}"/>
              </a:ext>
            </a:extLst>
          </p:cNvPr>
          <p:cNvSpPr txBox="1"/>
          <p:nvPr/>
        </p:nvSpPr>
        <p:spPr>
          <a:xfrm>
            <a:off x="5834765"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$250,000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$499,999</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8308AB0F-6862-0CC8-99F0-11CD0AC267F6}"/>
              </a:ext>
            </a:extLst>
          </p:cNvPr>
          <p:cNvSpPr txBox="1"/>
          <p:nvPr/>
        </p:nvSpPr>
        <p:spPr>
          <a:xfrm>
            <a:off x="7220802"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$500,000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$1 million</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4DA0E5FD-6E7D-8E96-DB27-8BC21742C71E}"/>
              </a:ext>
            </a:extLst>
          </p:cNvPr>
          <p:cNvSpPr txBox="1"/>
          <p:nvPr/>
        </p:nvSpPr>
        <p:spPr>
          <a:xfrm>
            <a:off x="8606839"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$1 million </a:t>
            </a:r>
            <a:r>
              <a:rPr lang="en-US" sz="1500" b="1">
                <a:solidFill>
                  <a:schemeClr val="bg1"/>
                </a:solidFill>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$5 million</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1465008F-0DEF-E3C9-F804-EE3B5611E766}"/>
              </a:ext>
            </a:extLst>
          </p:cNvPr>
          <p:cNvSpPr txBox="1"/>
          <p:nvPr/>
        </p:nvSpPr>
        <p:spPr>
          <a:xfrm>
            <a:off x="10002501"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Over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$5 million</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F0398DB4-5AA1-C4F3-9211-4D9AE2A58821}"/>
              </a:ext>
            </a:extLst>
          </p:cNvPr>
          <p:cNvCxnSpPr>
            <a:cxnSpLocks/>
          </p:cNvCxnSpPr>
          <p:nvPr/>
        </p:nvCxnSpPr>
        <p:spPr>
          <a:xfrm flipH="1" flipV="1">
            <a:off x="1581887" y="1478635"/>
            <a:ext cx="8991" cy="390550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4294B5F-019E-5CD2-4E97-3EC22F9016B6}"/>
              </a:ext>
            </a:extLst>
          </p:cNvPr>
          <p:cNvSpPr txBox="1"/>
          <p:nvPr/>
        </p:nvSpPr>
        <p:spPr>
          <a:xfrm>
            <a:off x="1962762" y="6093737"/>
            <a:ext cx="2416733" cy="338554"/>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Aptos" panose="020B0004020202020204" pitchFamily="34" charset="0"/>
              </a:rPr>
              <a:t>Perceived Achievement</a:t>
            </a:r>
            <a:endParaRPr kumimoji="0" lang="en-GB" sz="16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06952CB-384F-E37A-2AF8-4878FBE963E7}"/>
              </a:ext>
            </a:extLst>
          </p:cNvPr>
          <p:cNvSpPr txBox="1"/>
          <p:nvPr/>
        </p:nvSpPr>
        <p:spPr>
          <a:xfrm>
            <a:off x="4886912" y="6092310"/>
            <a:ext cx="2729294" cy="338554"/>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a:solidFill>
                  <a:schemeClr val="bg1"/>
                </a:solidFill>
                <a:latin typeface="Aptos" panose="020B0004020202020204" pitchFamily="34" charset="0"/>
              </a:rPr>
              <a:t>Behavioral Achievement</a:t>
            </a:r>
            <a:endParaRPr kumimoji="0" lang="en-GB" sz="16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BC757AD4-4205-6B8D-CF27-91259156ECB9}"/>
              </a:ext>
            </a:extLst>
          </p:cNvPr>
          <p:cNvCxnSpPr>
            <a:cxnSpLocks/>
          </p:cNvCxnSpPr>
          <p:nvPr/>
        </p:nvCxnSpPr>
        <p:spPr>
          <a:xfrm>
            <a:off x="1557458" y="6262005"/>
            <a:ext cx="356570" cy="0"/>
          </a:xfrm>
          <a:prstGeom prst="line">
            <a:avLst/>
          </a:prstGeom>
          <a:ln w="4445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20E13E1-638C-D1D4-1F48-09373A216209}"/>
              </a:ext>
            </a:extLst>
          </p:cNvPr>
          <p:cNvCxnSpPr>
            <a:cxnSpLocks/>
          </p:cNvCxnSpPr>
          <p:nvPr/>
        </p:nvCxnSpPr>
        <p:spPr>
          <a:xfrm>
            <a:off x="4493124" y="6269355"/>
            <a:ext cx="356570" cy="0"/>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93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animBg="0"/>
        </p:bldSub>
      </p:bldGraphic>
      <p:bldP spid="3" grpId="0"/>
      <p:bldP spid="1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372C2-D3B6-771E-B692-AD94F8DBC62B}"/>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DB5FA95B-8700-3324-8256-4585E8B50B87}"/>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6756B7D7-3954-89BF-6815-7D5C93749D23}"/>
              </a:ext>
            </a:extLst>
          </p:cNvPr>
          <p:cNvSpPr txBox="1"/>
          <p:nvPr/>
        </p:nvSpPr>
        <p:spPr>
          <a:xfrm rot="16200000">
            <a:off x="-1517243" y="3371820"/>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chemeClr val="bg1"/>
                </a:solidFill>
                <a:latin typeface="Arial" panose="020B0604020202020204" pitchFamily="34" charset="0"/>
                <a:cs typeface="Arial" panose="020B0604020202020204" pitchFamily="34" charset="0"/>
              </a:rPr>
              <a:t>Gap</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2" name="Straight Connector 1">
            <a:extLst>
              <a:ext uri="{FF2B5EF4-FFF2-40B4-BE49-F238E27FC236}">
                <a16:creationId xmlns:a16="http://schemas.microsoft.com/office/drawing/2014/main" id="{1E55D199-0FD7-D340-5332-400FD86DF492}"/>
              </a:ext>
            </a:extLst>
          </p:cNvPr>
          <p:cNvCxnSpPr>
            <a:cxnSpLocks/>
          </p:cNvCxnSpPr>
          <p:nvPr/>
        </p:nvCxnSpPr>
        <p:spPr>
          <a:xfrm>
            <a:off x="1581887" y="5379364"/>
            <a:ext cx="974110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23">
            <a:extLst>
              <a:ext uri="{FF2B5EF4-FFF2-40B4-BE49-F238E27FC236}">
                <a16:creationId xmlns:a16="http://schemas.microsoft.com/office/drawing/2014/main" id="{00C55C86-C6C1-DF08-9D14-86CBA0F18243}"/>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GAP IN PERCEIVED VS BEHAVIORAL JAM</a:t>
            </a:r>
          </a:p>
        </p:txBody>
      </p:sp>
      <p:sp>
        <p:nvSpPr>
          <p:cNvPr id="6" name="TextBox 5">
            <a:extLst>
              <a:ext uri="{FF2B5EF4-FFF2-40B4-BE49-F238E27FC236}">
                <a16:creationId xmlns:a16="http://schemas.microsoft.com/office/drawing/2014/main" id="{535A1EF2-8A8E-15CE-38A7-209479AE4038}"/>
              </a:ext>
            </a:extLst>
          </p:cNvPr>
          <p:cNvSpPr txBox="1"/>
          <p:nvPr/>
        </p:nvSpPr>
        <p:spPr>
          <a:xfrm>
            <a:off x="1726874"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Less than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$75,000</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072268DE-C3EA-221E-818B-4DEAE20FD3A0}"/>
              </a:ext>
            </a:extLst>
          </p:cNvPr>
          <p:cNvSpPr txBox="1"/>
          <p:nvPr/>
        </p:nvSpPr>
        <p:spPr>
          <a:xfrm>
            <a:off x="3068580"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$75,000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$149,999</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6F02491C-5A6C-2882-D28E-257AFEE68AB4}"/>
              </a:ext>
            </a:extLst>
          </p:cNvPr>
          <p:cNvSpPr txBox="1"/>
          <p:nvPr/>
        </p:nvSpPr>
        <p:spPr>
          <a:xfrm>
            <a:off x="4458413"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$150,000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$249,999</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DF1E43B3-1CC9-EBF6-870C-421D0A89333D}"/>
              </a:ext>
            </a:extLst>
          </p:cNvPr>
          <p:cNvSpPr txBox="1"/>
          <p:nvPr/>
        </p:nvSpPr>
        <p:spPr>
          <a:xfrm>
            <a:off x="5834765"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$250,000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$499,999</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6C19C39B-86DE-6265-34AF-B376F3BF90CE}"/>
              </a:ext>
            </a:extLst>
          </p:cNvPr>
          <p:cNvSpPr txBox="1"/>
          <p:nvPr/>
        </p:nvSpPr>
        <p:spPr>
          <a:xfrm>
            <a:off x="7220802"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$500,000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$1 million</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2ABD0ACB-AFF0-44F9-4711-12994B7A5FB1}"/>
              </a:ext>
            </a:extLst>
          </p:cNvPr>
          <p:cNvSpPr txBox="1"/>
          <p:nvPr/>
        </p:nvSpPr>
        <p:spPr>
          <a:xfrm>
            <a:off x="8606839"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$1 million </a:t>
            </a:r>
            <a:r>
              <a:rPr lang="en-US" sz="1500" b="1">
                <a:solidFill>
                  <a:schemeClr val="bg1"/>
                </a:solidFill>
                <a:latin typeface="Arial" panose="020B0604020202020204" pitchFamily="34" charset="0"/>
                <a:cs typeface="Arial" panose="020B0604020202020204" pitchFamily="34" charset="0"/>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$5 million</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6F68696-0951-8158-EA27-2D199B8279B5}"/>
              </a:ext>
            </a:extLst>
          </p:cNvPr>
          <p:cNvSpPr txBox="1"/>
          <p:nvPr/>
        </p:nvSpPr>
        <p:spPr>
          <a:xfrm>
            <a:off x="10002501" y="5470238"/>
            <a:ext cx="1218457" cy="55399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schemeClr val="bg1"/>
                </a:solidFill>
                <a:latin typeface="Arial" panose="020B0604020202020204" pitchFamily="34" charset="0"/>
                <a:cs typeface="Arial" panose="020B0604020202020204" pitchFamily="34" charset="0"/>
              </a:rPr>
              <a:t>Over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$5 million</a:t>
            </a:r>
            <a:endParaRPr kumimoji="0" lang="en-GB" sz="15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cxnSp>
        <p:nvCxnSpPr>
          <p:cNvPr id="3" name="Straight Connector 2">
            <a:extLst>
              <a:ext uri="{FF2B5EF4-FFF2-40B4-BE49-F238E27FC236}">
                <a16:creationId xmlns:a16="http://schemas.microsoft.com/office/drawing/2014/main" id="{0091F95F-9164-10CB-408F-77DA34F21CCE}"/>
              </a:ext>
            </a:extLst>
          </p:cNvPr>
          <p:cNvCxnSpPr>
            <a:cxnSpLocks/>
          </p:cNvCxnSpPr>
          <p:nvPr/>
        </p:nvCxnSpPr>
        <p:spPr>
          <a:xfrm flipV="1">
            <a:off x="1590878" y="1911485"/>
            <a:ext cx="0" cy="3472655"/>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24E8F50-AD73-DD9B-EC3A-4E1E711A14B4}"/>
              </a:ext>
            </a:extLst>
          </p:cNvPr>
          <p:cNvSpPr txBox="1"/>
          <p:nvPr/>
        </p:nvSpPr>
        <p:spPr>
          <a:xfrm>
            <a:off x="1962762" y="6093737"/>
            <a:ext cx="2416733" cy="338554"/>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solidFill>
                <a:latin typeface="Aptos" panose="020B0004020202020204" pitchFamily="34" charset="0"/>
              </a:rPr>
              <a:t>Joy</a:t>
            </a:r>
            <a:endParaRPr kumimoji="0" lang="en-GB" sz="1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E8B5232-9DDC-2AE1-5CD1-BC3483B9DDF4}"/>
              </a:ext>
            </a:extLst>
          </p:cNvPr>
          <p:cNvSpPr txBox="1"/>
          <p:nvPr/>
        </p:nvSpPr>
        <p:spPr>
          <a:xfrm>
            <a:off x="3030811" y="6092310"/>
            <a:ext cx="2729294" cy="338554"/>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bg1"/>
                </a:solidFill>
                <a:latin typeface="Aptos" panose="020B0004020202020204" pitchFamily="34" charset="0"/>
              </a:rPr>
              <a:t>Achievement</a:t>
            </a:r>
            <a:endParaRPr kumimoji="0" lang="en-GB" sz="1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672DFDD2-8B88-9F94-C30D-323783258C78}"/>
              </a:ext>
            </a:extLst>
          </p:cNvPr>
          <p:cNvCxnSpPr>
            <a:cxnSpLocks/>
          </p:cNvCxnSpPr>
          <p:nvPr/>
        </p:nvCxnSpPr>
        <p:spPr>
          <a:xfrm>
            <a:off x="1557458" y="6262005"/>
            <a:ext cx="356570" cy="0"/>
          </a:xfrm>
          <a:prstGeom prst="line">
            <a:avLst/>
          </a:prstGeom>
          <a:ln w="44450">
            <a:solidFill>
              <a:srgbClr val="FF65C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0879D69-EC01-F83A-B167-0805CD5ADE94}"/>
              </a:ext>
            </a:extLst>
          </p:cNvPr>
          <p:cNvCxnSpPr>
            <a:cxnSpLocks/>
          </p:cNvCxnSpPr>
          <p:nvPr/>
        </p:nvCxnSpPr>
        <p:spPr>
          <a:xfrm>
            <a:off x="2637023" y="6269355"/>
            <a:ext cx="356570" cy="0"/>
          </a:xfrm>
          <a:prstGeom prst="line">
            <a:avLst/>
          </a:prstGeom>
          <a:ln w="44450">
            <a:solidFill>
              <a:srgbClr val="03C5F5"/>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5AF918C-3216-EADA-56EA-EFE011BB262B}"/>
              </a:ext>
            </a:extLst>
          </p:cNvPr>
          <p:cNvSpPr txBox="1"/>
          <p:nvPr/>
        </p:nvSpPr>
        <p:spPr>
          <a:xfrm>
            <a:off x="4943773" y="6088566"/>
            <a:ext cx="2729294" cy="338554"/>
          </a:xfrm>
          <a:prstGeom prst="rect">
            <a:avLst/>
          </a:prstGeom>
          <a:noFill/>
        </p:spPr>
        <p:txBody>
          <a:bodyPr wrap="square"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bg1"/>
                </a:solidFill>
                <a:latin typeface="Aptos" panose="020B0004020202020204" pitchFamily="34" charset="0"/>
              </a:rPr>
              <a:t>Meaningfulness</a:t>
            </a:r>
            <a:endParaRPr kumimoji="0" lang="en-GB" sz="1600" b="1"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9B0BCE5A-AC0C-D6C4-7A60-7B3A1053E8DE}"/>
              </a:ext>
            </a:extLst>
          </p:cNvPr>
          <p:cNvCxnSpPr>
            <a:cxnSpLocks/>
          </p:cNvCxnSpPr>
          <p:nvPr/>
        </p:nvCxnSpPr>
        <p:spPr>
          <a:xfrm>
            <a:off x="4549985" y="6265611"/>
            <a:ext cx="356570" cy="0"/>
          </a:xfrm>
          <a:prstGeom prst="line">
            <a:avLst/>
          </a:prstGeom>
          <a:ln w="44450">
            <a:solidFill>
              <a:srgbClr val="AB6CE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46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chart seriesIdx="0" categoryIdx="-4" bldStep="series"/>
                                            </p:graphic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chart seriesIdx="1" categoryIdx="-4" bldStep="series"/>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chart seriesIdx="2" categoryIdx="-4" bldStep="series"/>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Chart bld="series" animBg="0"/>
        </p:bldSub>
      </p:bldGraphic>
      <p:bldP spid="11" grpId="0"/>
      <p:bldP spid="15" grpId="0"/>
      <p:bldP spid="1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4DCE-76A5-B3DE-CD7B-DF487DF47F25}"/>
              </a:ext>
            </a:extLst>
          </p:cNvPr>
          <p:cNvSpPr>
            <a:spLocks noGrp="1"/>
          </p:cNvSpPr>
          <p:nvPr>
            <p:ph type="title"/>
          </p:nvPr>
        </p:nvSpPr>
        <p:spPr>
          <a:noFill/>
        </p:spPr>
        <p:txBody>
          <a:bodyPr vert="horz" lIns="0" tIns="0" rIns="0" bIns="0" rtlCol="0" anchor="ctr" anchorCtr="0">
            <a:noAutofit/>
          </a:bodyPr>
          <a:lstStyle/>
          <a:p>
            <a:r>
              <a:rPr lang="en-US" sz="2800"/>
              <a:t>PEOPLE HOURS AND LIFE SATISFACTION</a:t>
            </a:r>
          </a:p>
        </p:txBody>
      </p:sp>
      <p:graphicFrame>
        <p:nvGraphicFramePr>
          <p:cNvPr id="8" name="Chart 7">
            <a:extLst>
              <a:ext uri="{FF2B5EF4-FFF2-40B4-BE49-F238E27FC236}">
                <a16:creationId xmlns:a16="http://schemas.microsoft.com/office/drawing/2014/main" id="{396B7885-9339-BE18-F376-A0A3B7003F96}"/>
              </a:ext>
            </a:extLst>
          </p:cNvPr>
          <p:cNvGraphicFramePr/>
          <p:nvPr/>
        </p:nvGraphicFramePr>
        <p:xfrm>
          <a:off x="-123687" y="1140633"/>
          <a:ext cx="12206514" cy="519808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BA84EE70-D790-46E7-B05B-CE93CA0AC341}"/>
              </a:ext>
            </a:extLst>
          </p:cNvPr>
          <p:cNvSpPr/>
          <p:nvPr/>
        </p:nvSpPr>
        <p:spPr>
          <a:xfrm>
            <a:off x="9372600" y="6124575"/>
            <a:ext cx="2819400" cy="327025"/>
          </a:xfrm>
          <a:prstGeom prst="rect">
            <a:avLst/>
          </a:prstGeom>
          <a:solidFill>
            <a:schemeClr val="tx1">
              <a:alpha val="22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324000" tIns="0" rIns="180000" bIns="46800" rtlCol="0" anchor="ctr" anchorCtr="0"/>
          <a:lstStyle/>
          <a:p>
            <a:pPr>
              <a:lnSpc>
                <a:spcPct val="100000"/>
              </a:lnSpc>
              <a:spcBef>
                <a:spcPts val="0"/>
              </a:spcBef>
              <a:spcAft>
                <a:spcPts val="0"/>
              </a:spcAft>
            </a:pPr>
            <a:r>
              <a:rPr lang="en-US" sz="1400" i="1"/>
              <a:t>5</a:t>
            </a:r>
            <a:r>
              <a:rPr lang="en-US" sz="1400" i="1" baseline="30000"/>
              <a:t>th </a:t>
            </a:r>
            <a:r>
              <a:rPr lang="en-US" sz="1400" i="1"/>
              <a:t>- 20</a:t>
            </a:r>
            <a:r>
              <a:rPr lang="en-US" sz="1400" i="1" baseline="30000"/>
              <a:t>th</a:t>
            </a:r>
            <a:r>
              <a:rPr lang="en-US" sz="1400" i="1"/>
              <a:t> Reunion Classes</a:t>
            </a:r>
            <a:endParaRPr lang="en-US" sz="1400" i="1">
              <a:solidFill>
                <a:schemeClr val="tx1"/>
              </a:solidFill>
              <a:cs typeface="Calibri" panose="020F0502020204030204" pitchFamily="34" charset="0"/>
            </a:endParaRPr>
          </a:p>
        </p:txBody>
      </p:sp>
      <p:sp>
        <p:nvSpPr>
          <p:cNvPr id="4" name="TextBox 3">
            <a:extLst>
              <a:ext uri="{FF2B5EF4-FFF2-40B4-BE49-F238E27FC236}">
                <a16:creationId xmlns:a16="http://schemas.microsoft.com/office/drawing/2014/main" id="{0530EC1F-17B0-8CFF-E9D8-D1B654FF6AAE}"/>
              </a:ext>
            </a:extLst>
          </p:cNvPr>
          <p:cNvSpPr txBox="1"/>
          <p:nvPr/>
        </p:nvSpPr>
        <p:spPr>
          <a:xfrm>
            <a:off x="8208579" y="210207"/>
            <a:ext cx="2329356" cy="369332"/>
          </a:xfrm>
          <a:prstGeom prst="rect">
            <a:avLst/>
          </a:prstGeom>
          <a:solidFill>
            <a:schemeClr val="accent6"/>
          </a:solidFill>
        </p:spPr>
        <p:txBody>
          <a:bodyPr wrap="none" rtlCol="0">
            <a:spAutoFit/>
          </a:bodyPr>
          <a:lstStyle/>
          <a:p>
            <a:r>
              <a:rPr lang="en-US" dirty="0"/>
              <a:t>We insert </a:t>
            </a:r>
            <a:r>
              <a:rPr lang="en-US"/>
              <a:t>the variable</a:t>
            </a:r>
          </a:p>
        </p:txBody>
      </p:sp>
    </p:spTree>
    <p:extLst>
      <p:ext uri="{BB962C8B-B14F-4D97-AF65-F5344CB8AC3E}">
        <p14:creationId xmlns:p14="http://schemas.microsoft.com/office/powerpoint/2010/main" val="267127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graphicEl>
                                              <a:chart seriesIdx="0" categoryIdx="-4" bldStep="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graphicEl>
                                              <a:chart seriesIdx="1" categoryIdx="-4" bldStep="series"/>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graphicEl>
                                              <a:chart seriesIdx="2"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Chart bld="series"/>
        </p:bldSub>
      </p:bldGraphic>
      <p:bldP spid="3"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64DCE-76A5-B3DE-CD7B-DF487DF47F25}"/>
              </a:ext>
            </a:extLst>
          </p:cNvPr>
          <p:cNvSpPr>
            <a:spLocks noGrp="1"/>
          </p:cNvSpPr>
          <p:nvPr>
            <p:ph type="title"/>
          </p:nvPr>
        </p:nvSpPr>
        <p:spPr>
          <a:xfrm>
            <a:off x="334963" y="289379"/>
            <a:ext cx="10043478" cy="725714"/>
          </a:xfrm>
          <a:noFill/>
        </p:spPr>
        <p:txBody>
          <a:bodyPr vert="horz" lIns="0" tIns="0" rIns="0" bIns="0" rtlCol="0" anchor="ctr" anchorCtr="0">
            <a:noAutofit/>
          </a:bodyPr>
          <a:lstStyle/>
          <a:p>
            <a:r>
              <a:rPr lang="en-US" sz="2800"/>
              <a:t>TIME SPENT ON ACTIVITIES THAT BRING “VERY MUCH”… </a:t>
            </a:r>
          </a:p>
        </p:txBody>
      </p:sp>
      <p:graphicFrame>
        <p:nvGraphicFramePr>
          <p:cNvPr id="3" name="Content Placeholder 3">
            <a:extLst>
              <a:ext uri="{FF2B5EF4-FFF2-40B4-BE49-F238E27FC236}">
                <a16:creationId xmlns:a16="http://schemas.microsoft.com/office/drawing/2014/main" id="{B33986D5-F985-DAB3-782B-AD60878729FF}"/>
              </a:ext>
            </a:extLst>
          </p:cNvPr>
          <p:cNvGraphicFramePr>
            <a:graphicFrameLocks/>
          </p:cNvGraphicFramePr>
          <p:nvPr/>
        </p:nvGraphicFramePr>
        <p:xfrm>
          <a:off x="304800" y="1413164"/>
          <a:ext cx="11630526" cy="479713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7970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chart seriesIdx="2"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B2E19-2ECE-0D06-1789-DFC61C0026F8}"/>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24BE0C1B-D5CC-6F4C-91A4-AC8BC0A79F1A}"/>
              </a:ext>
            </a:extLst>
          </p:cNvPr>
          <p:cNvGraphicFramePr/>
          <p:nvPr/>
        </p:nvGraphicFramePr>
        <p:xfrm>
          <a:off x="478516" y="1266825"/>
          <a:ext cx="10980060" cy="5182808"/>
        </p:xfrm>
        <a:graphic>
          <a:graphicData uri="http://schemas.openxmlformats.org/drawingml/2006/chart">
            <c:chart xmlns:c="http://schemas.openxmlformats.org/drawingml/2006/chart" xmlns:r="http://schemas.openxmlformats.org/officeDocument/2006/relationships" r:id="rId3"/>
          </a:graphicData>
        </a:graphic>
      </p:graphicFrame>
      <p:sp>
        <p:nvSpPr>
          <p:cNvPr id="4" name="Title 23">
            <a:extLst>
              <a:ext uri="{FF2B5EF4-FFF2-40B4-BE49-F238E27FC236}">
                <a16:creationId xmlns:a16="http://schemas.microsoft.com/office/drawing/2014/main" id="{B87FCB62-EEB0-B10B-27EF-A4B95B2C174B}"/>
              </a:ext>
            </a:extLst>
          </p:cNvPr>
          <p:cNvSpPr txBox="1">
            <a:spLocks/>
          </p:cNvSpPr>
          <p:nvPr/>
        </p:nvSpPr>
        <p:spPr>
          <a:xfrm>
            <a:off x="390525" y="281701"/>
            <a:ext cx="11572875" cy="632641"/>
          </a:xfrm>
          <a:prstGeom prst="rect">
            <a:avLst/>
          </a:prstGeom>
        </p:spPr>
        <p:txBody>
          <a:bodyPr>
            <a:normAutofit/>
          </a:bodyPr>
          <a:lstStyle>
            <a:lvl1pPr algn="l" defTabSz="914400" rtl="0" eaLnBrk="1" latinLnBrk="0" hangingPunct="1">
              <a:lnSpc>
                <a:spcPct val="90000"/>
              </a:lnSpc>
              <a:spcBef>
                <a:spcPct val="0"/>
              </a:spcBef>
              <a:buNone/>
              <a:defRPr sz="3200" b="1" kern="1200">
                <a:solidFill>
                  <a:schemeClr val="accent1"/>
                </a:solidFill>
                <a:latin typeface="Arial Nova" panose="020B0504020202020204" pitchFamily="34" charset="0"/>
                <a:ea typeface="+mj-ea"/>
                <a:cs typeface="+mj-cs"/>
              </a:defRPr>
            </a:lvl1pPr>
          </a:lstStyle>
          <a:p>
            <a:r>
              <a:rPr lang="en-US" sz="2800">
                <a:solidFill>
                  <a:schemeClr val="tx1"/>
                </a:solidFill>
                <a:latin typeface="Arial" panose="020B0604020202020204" pitchFamily="34" charset="0"/>
                <a:cs typeface="Arial" panose="020B0604020202020204" pitchFamily="34" charset="0"/>
              </a:rPr>
              <a:t>IMPORTANCE OF JAM</a:t>
            </a:r>
          </a:p>
        </p:txBody>
      </p:sp>
      <p:cxnSp>
        <p:nvCxnSpPr>
          <p:cNvPr id="8" name="Straight Connector 7">
            <a:extLst>
              <a:ext uri="{FF2B5EF4-FFF2-40B4-BE49-F238E27FC236}">
                <a16:creationId xmlns:a16="http://schemas.microsoft.com/office/drawing/2014/main" id="{7A029390-6154-81C7-1C99-4DB91D1FCC30}"/>
              </a:ext>
            </a:extLst>
          </p:cNvPr>
          <p:cNvCxnSpPr>
            <a:cxnSpLocks/>
          </p:cNvCxnSpPr>
          <p:nvPr/>
        </p:nvCxnSpPr>
        <p:spPr>
          <a:xfrm>
            <a:off x="1581150" y="5607861"/>
            <a:ext cx="9772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0950F09-4C7C-1253-AAC9-4DEA94D1004B}"/>
              </a:ext>
            </a:extLst>
          </p:cNvPr>
          <p:cNvCxnSpPr>
            <a:cxnSpLocks/>
          </p:cNvCxnSpPr>
          <p:nvPr/>
        </p:nvCxnSpPr>
        <p:spPr>
          <a:xfrm flipV="1">
            <a:off x="1593706" y="1477370"/>
            <a:ext cx="0" cy="4139652"/>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E3336D6-D32A-8FA6-81E0-2D42EFC472DB}"/>
              </a:ext>
            </a:extLst>
          </p:cNvPr>
          <p:cNvPicPr>
            <a:picLocks noChangeAspect="1"/>
          </p:cNvPicPr>
          <p:nvPr/>
        </p:nvPicPr>
        <p:blipFill>
          <a:blip r:embed="rId4"/>
          <a:stretch>
            <a:fillRect/>
          </a:stretch>
        </p:blipFill>
        <p:spPr>
          <a:xfrm>
            <a:off x="3126132" y="6149413"/>
            <a:ext cx="850900" cy="304800"/>
          </a:xfrm>
          <a:prstGeom prst="rect">
            <a:avLst/>
          </a:prstGeom>
        </p:spPr>
      </p:pic>
      <p:sp>
        <p:nvSpPr>
          <p:cNvPr id="6" name="TextBox 5">
            <a:extLst>
              <a:ext uri="{FF2B5EF4-FFF2-40B4-BE49-F238E27FC236}">
                <a16:creationId xmlns:a16="http://schemas.microsoft.com/office/drawing/2014/main" id="{E7C97443-A33C-7E00-1383-9FA7CF061F10}"/>
              </a:ext>
            </a:extLst>
          </p:cNvPr>
          <p:cNvSpPr txBox="1"/>
          <p:nvPr/>
        </p:nvSpPr>
        <p:spPr>
          <a:xfrm rot="16200000">
            <a:off x="-1508318" y="3334749"/>
            <a:ext cx="40386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rPr>
              <a:t>% </a:t>
            </a:r>
            <a:r>
              <a:rPr lang="en-US" sz="2000" b="1">
                <a:solidFill>
                  <a:schemeClr val="bg1"/>
                </a:solidFill>
                <a:latin typeface="Arial" panose="020B0604020202020204" pitchFamily="34" charset="0"/>
                <a:cs typeface="Arial" panose="020B0604020202020204" pitchFamily="34" charset="0"/>
              </a:rPr>
              <a:t>High Importance</a:t>
            </a:r>
            <a:endParaRPr kumimoji="0" lang="en-GB" sz="2000" b="1" i="0" u="none" strike="noStrike" kern="1200" cap="none" spc="0" normalizeH="0" baseline="0" noProof="0">
              <a:ln>
                <a:noFill/>
              </a:ln>
              <a:solidFill>
                <a:schemeClr val="bg1"/>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3500473"/>
      </p:ext>
    </p:extLst>
  </p:cSld>
  <p:clrMapOvr>
    <a:masterClrMapping/>
  </p:clrMapOvr>
</p:sld>
</file>

<file path=ppt/theme/theme1.xml><?xml version="1.0" encoding="utf-8"?>
<a:theme xmlns:a="http://schemas.openxmlformats.org/drawingml/2006/main" name="Office Theme">
  <a:themeElements>
    <a:clrScheme name="Custom 3">
      <a:dk1>
        <a:srgbClr val="333333"/>
      </a:dk1>
      <a:lt1>
        <a:sysClr val="window" lastClr="FFFFFF"/>
      </a:lt1>
      <a:dk2>
        <a:srgbClr val="333333"/>
      </a:dk2>
      <a:lt2>
        <a:srgbClr val="E8E8E8"/>
      </a:lt2>
      <a:accent1>
        <a:srgbClr val="005880"/>
      </a:accent1>
      <a:accent2>
        <a:srgbClr val="007D9C"/>
      </a:accent2>
      <a:accent3>
        <a:srgbClr val="00A2A2"/>
      </a:accent3>
      <a:accent4>
        <a:srgbClr val="2DC595"/>
      </a:accent4>
      <a:accent5>
        <a:srgbClr val="97E27F"/>
      </a:accent5>
      <a:accent6>
        <a:srgbClr val="F9F871"/>
      </a:accent6>
      <a:hlink>
        <a:srgbClr val="9F54E7"/>
      </a:hlink>
      <a:folHlink>
        <a:srgbClr val="642DD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d80b6358-6d31-45d9-8ada-0e34afff6632" xsi:nil="true"/>
    <lcf76f155ced4ddcb4097134ff3c332f xmlns="84c8e1a0-5807-4263-8014-508aeaaaa946">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7CC7A224BB70E40B3D59F402C9AAC3E" ma:contentTypeVersion="15" ma:contentTypeDescription="Create a new document." ma:contentTypeScope="" ma:versionID="134d6be01bd9a209bbd2fcc0885dc7f2">
  <xsd:schema xmlns:xsd="http://www.w3.org/2001/XMLSchema" xmlns:xs="http://www.w3.org/2001/XMLSchema" xmlns:p="http://schemas.microsoft.com/office/2006/metadata/properties" xmlns:ns2="84c8e1a0-5807-4263-8014-508aeaaaa946" xmlns:ns3="d80b6358-6d31-45d9-8ada-0e34afff6632" targetNamespace="http://schemas.microsoft.com/office/2006/metadata/properties" ma:root="true" ma:fieldsID="d57ced688d57c2823b2193292805e389" ns2:_="" ns3:_="">
    <xsd:import namespace="84c8e1a0-5807-4263-8014-508aeaaaa946"/>
    <xsd:import namespace="d80b6358-6d31-45d9-8ada-0e34afff663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8e1a0-5807-4263-8014-508aeaaaa9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db4573f-4917-487e-90b2-4963ee8a011f"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0b6358-6d31-45d9-8ada-0e34afff6632"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a86cf82-c278-4747-bf36-4ee22302719d}" ma:internalName="TaxCatchAll" ma:showField="CatchAllData" ma:web="d80b6358-6d31-45d9-8ada-0e34afff663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43987A-F7C8-4184-A1B7-2E07F149F4DB}">
  <ds:schemaRefs>
    <ds:schemaRef ds:uri="http://schemas.microsoft.com/sharepoint/v3/contenttype/forms"/>
  </ds:schemaRefs>
</ds:datastoreItem>
</file>

<file path=customXml/itemProps2.xml><?xml version="1.0" encoding="utf-8"?>
<ds:datastoreItem xmlns:ds="http://schemas.openxmlformats.org/officeDocument/2006/customXml" ds:itemID="{503AA8CF-D0F6-4489-955B-C1613D5CA498}">
  <ds:schemaRefs>
    <ds:schemaRef ds:uri="http://purl.org/dc/dcmitype/"/>
    <ds:schemaRef ds:uri="http://www.w3.org/XML/1998/namespace"/>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d80b6358-6d31-45d9-8ada-0e34afff6632"/>
    <ds:schemaRef ds:uri="84c8e1a0-5807-4263-8014-508aeaaaa946"/>
  </ds:schemaRefs>
</ds:datastoreItem>
</file>

<file path=customXml/itemProps3.xml><?xml version="1.0" encoding="utf-8"?>
<ds:datastoreItem xmlns:ds="http://schemas.openxmlformats.org/officeDocument/2006/customXml" ds:itemID="{6A50980A-2D43-4752-9F95-E97F3FD49596}">
  <ds:schemaRefs>
    <ds:schemaRef ds:uri="84c8e1a0-5807-4263-8014-508aeaaaa946"/>
    <ds:schemaRef ds:uri="d80b6358-6d31-45d9-8ada-0e34afff663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1065</TotalTime>
  <Words>2844</Words>
  <Application>Microsoft Office PowerPoint</Application>
  <PresentationFormat>Widescreen</PresentationFormat>
  <Paragraphs>972</Paragraphs>
  <Slides>87</Slides>
  <Notes>85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87</vt:i4>
      </vt:variant>
    </vt:vector>
  </HeadingPairs>
  <TitlesOfParts>
    <vt:vector size="93" baseType="lpstr">
      <vt:lpstr>Aptos</vt:lpstr>
      <vt:lpstr>Arial</vt:lpstr>
      <vt:lpstr>Arial Nova</vt:lpstr>
      <vt:lpstr>Calibri</vt:lpstr>
      <vt:lpstr>HBS Graphik Office Bold</vt:lpstr>
      <vt:lpstr>Office Theme</vt:lpstr>
      <vt:lpstr>PowerPoint Presentation</vt:lpstr>
      <vt:lpstr>Internal note Add: 1. slides with over time (including life sat) 2. slides with comparison of JAM type (with donuts)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LIFE SATISFACTION AND INCOME</vt:lpstr>
      <vt:lpstr>INDUSTRY</vt:lpstr>
      <vt:lpstr>GENDER AND WORK HOURS (5th - 20th)  </vt:lpstr>
      <vt:lpstr>GENDER AND WORK HOURS (5th - 20th)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PEOPLE HOURS AND LIFE SATISFACTION</vt:lpstr>
      <vt:lpstr>TIME SPENT ON ACTIVITIES THAT BRING “VERY MUCH”…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Jones, Darien</dc:creator>
  <cp:lastModifiedBy>Ahmed JOU</cp:lastModifiedBy>
  <cp:revision>31</cp:revision>
  <cp:lastPrinted>2025-05-21T17:13:04Z</cp:lastPrinted>
  <dcterms:created xsi:type="dcterms:W3CDTF">2025-04-01T17:14:41Z</dcterms:created>
  <dcterms:modified xsi:type="dcterms:W3CDTF">2025-06-08T15:32:35Z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0x01010077CC7A224BB70E40B3D59F402C9AAC3E</vt:lpwstr>
  </property>
  <property fmtid="{D5CDD505-2E9C-101B-9397-08002B2CF9AE}" pid="3" name="MediaServiceImageTags">
    <vt:lpwstr/>
  </property>
</Properties>
</file>