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rels" ContentType="application/vnd.openxmlformats-package.relationships+xml"/>
  <Default Extension="xml" ContentType="application/xml"/>
  <Default Extension="jpeg" ContentType="image/jpeg"/>
  <Default Extension="gif" ContentType="image/gif"/>
  <Default Extension="bmp" ContentType="image/bmp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officeDocument/2006/relationships/extended-properties" Target="docProps/app.xml"/>
<Relationship Id="rId2" Type="http://schemas.openxmlformats.org/package/2006/relationships/metadata/core-properties" Target="docProps/core.xml"/>
<Relationship Id="rId1" Type="http://schemas.openxmlformats.org/officeDocument/2006/relationships/officeDocument" Target="ppt/presentation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3"/>
  </p:notesMasterIdLst>
  <p:sldIdLst>
    <p:sldId id="258" r:id="rId2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272" y="4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notesMaster" Target="notesMasters/notesMaster1.xml"/>
<Relationship Id="rId7" Type="http://schemas.openxmlformats.org/officeDocument/2006/relationships/tableStyles" Target="tableStyles.xml"/>
<Relationship Id="rId2" Type="http://schemas.openxmlformats.org/officeDocument/2006/relationships/slide" Target="slides/slide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2.xml"/>
<Relationship Id="rId9" Type="http://schemas.openxmlformats.org/officeDocument/2006/relationships/slide" Target="slides/slide3.xml"/>
<Relationship Id="rId10" Type="http://schemas.openxmlformats.org/officeDocument/2006/relationships/slide" Target="slides/slide4.xml"/>
<Relationship Id="rId11" Type="http://schemas.openxmlformats.org/officeDocument/2006/relationships/slide" Target="slides/slide5.xml"/>
<Relationship Id="rId12" Type="http://schemas.openxmlformats.org/officeDocument/2006/relationships/slide" Target="slides/slide6.xml"/>
<Relationship Id="rId13" Type="http://schemas.openxmlformats.org/officeDocument/2006/relationships/slide" Target="slides/slide7.xml"/>
<Relationship Id="rId14" Type="http://schemas.openxmlformats.org/officeDocument/2006/relationships/slide" Target="slides/slide8.xml"/>
<Relationship Id="rId15" Type="http://schemas.openxmlformats.org/officeDocument/2006/relationships/slide" Target="slides/slide9.xml"/>
<Relationship Id="rId16" Type="http://schemas.openxmlformats.org/officeDocument/2006/relationships/slide" Target="slides/slide10.xml"/>
<Relationship Id="rId17" Type="http://schemas.openxmlformats.org/officeDocument/2006/relationships/slide" Target="slides/slide11.xml"/>
<Relationship Id="rId18" Type="http://schemas.openxmlformats.org/officeDocument/2006/relationships/slide" Target="slides/slide12.xml"/>
<Relationship Id="rId19" Type="http://schemas.openxmlformats.org/officeDocument/2006/relationships/slide" Target="slides/slide13.xml"/>
<Relationship Id="rId20" Type="http://schemas.openxmlformats.org/officeDocument/2006/relationships/slide" Target="slides/slide14.xml"/>
<Relationship Id="rId21" Type="http://schemas.openxmlformats.org/officeDocument/2006/relationships/slide" Target="slides/slide15.xml"/>
<Relationship Id="rId22" Type="http://schemas.openxmlformats.org/officeDocument/2006/relationships/slide" Target="slides/slide16.xml"/>
<Relationship Id="rId23" Type="http://schemas.openxmlformats.org/officeDocument/2006/relationships/slide" Target="slides/slide17.xml"/>
<Relationship Id="rId24" Type="http://schemas.openxmlformats.org/officeDocument/2006/relationships/slide" Target="slides/slide18.xml"/>
<Relationship Id="rId25" Type="http://schemas.openxmlformats.org/officeDocument/2006/relationships/slide" Target="slides/slide19.xml"/>
<Relationship Id="rId26" Type="http://schemas.openxmlformats.org/officeDocument/2006/relationships/slide" Target="slides/slide20.xml"/>
<Relationship Id="rId27" Type="http://schemas.openxmlformats.org/officeDocument/2006/relationships/slide" Target="slides/slide21.xml"/>
<Relationship Id="rId28" Type="http://schemas.openxmlformats.org/officeDocument/2006/relationships/slide" Target="slides/slide22.xml"/>
<Relationship Id="rId29" Type="http://schemas.openxmlformats.org/officeDocument/2006/relationships/slide" Target="slides/slide23.xml"/>
<Relationship Id="rId30" Type="http://schemas.openxmlformats.org/officeDocument/2006/relationships/slide" Target="slides/slide24.xml"/>
<Relationship Id="rId31" Type="http://schemas.openxmlformats.org/officeDocument/2006/relationships/slide" Target="slides/slide25.xml"/>
<Relationship Id="rId32" Type="http://schemas.openxmlformats.org/officeDocument/2006/relationships/slide" Target="slides/slide26.xml"/>
<Relationship Id="rId33" Type="http://schemas.openxmlformats.org/officeDocument/2006/relationships/slide" Target="slides/slide27.xml"/>
<Relationship Id="rId34" Type="http://schemas.openxmlformats.org/officeDocument/2006/relationships/slide" Target="slides/slide28.xml"/>
<Relationship Id="rId35" Type="http://schemas.openxmlformats.org/officeDocument/2006/relationships/slide" Target="slides/slide29.xml"/>
<Relationship Id="rId36" Type="http://schemas.openxmlformats.org/officeDocument/2006/relationships/slide" Target="slides/slide30.xml"/>
<Relationship Id="rId37" Type="http://schemas.openxmlformats.org/officeDocument/2006/relationships/slide" Target="slides/slide31.xml"/>
<Relationship Id="rId38" Type="http://schemas.openxmlformats.org/officeDocument/2006/relationships/slide" Target="slides/slide32.xml"/>
<Relationship Id="rId39" Type="http://schemas.openxmlformats.org/officeDocument/2006/relationships/slide" Target="slides/slide33.xml"/>
<Relationship Id="rId40" Type="http://schemas.openxmlformats.org/officeDocument/2006/relationships/slide" Target="slides/slide34.xml"/>
<Relationship Id="rId41" Type="http://schemas.openxmlformats.org/officeDocument/2006/relationships/slide" Target="slides/slide35.xml"/>
<Relationship Id="rId42" Type="http://schemas.openxmlformats.org/officeDocument/2006/relationships/slide" Target="slides/slide36.xml"/>
<Relationship Id="rId43" Type="http://schemas.openxmlformats.org/officeDocument/2006/relationships/slide" Target="slides/slide37.xml"/>
<Relationship Id="rId44" Type="http://schemas.openxmlformats.org/officeDocument/2006/relationships/slide" Target="slides/slide38.xml"/>
<Relationship Id="rId45" Type="http://schemas.openxmlformats.org/officeDocument/2006/relationships/slide" Target="slides/slide39.xml"/>
<Relationship Id="rId46" Type="http://schemas.openxmlformats.org/officeDocument/2006/relationships/slide" Target="slides/slide40.xml"/>
</Relationships>
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6D3D2-CEF3-40F1-AFF7-6A9361C29B36}" type="datetimeFigureOut">
              <a:rPr lang="en-US" smtClean="0"/>
              <a:t>7/2/2025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E7804-D5CA-458A-BF87-1D82D56CE84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004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
<Relationships  xmlns="http://schemas.openxmlformats.org/package/2006/relationships">
<Relationship Id="rId2" Type="http://schemas.openxmlformats.org/officeDocument/2006/relationships/slide" Target="../slides/slide1.xml"/>
<Relationship Id="rId1" Type="http://schemas.openxmlformats.org/officeDocument/2006/relationships/notesMaster" Target="../notesMasters/notesMaster1.xml"/>
</Relationships>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What are the key insights we hope they will take away</a:t>
            </a:r>
          </a:p>
          <a:p>
            <a:r>
              <a:rPr lang="en-US"/>
              <a:t>What are the fun facts?</a:t>
            </a:r>
          </a:p>
          <a:p>
            <a:endParaRPr lang="en-US"/>
          </a:p>
          <a:p>
            <a:r>
              <a:rPr lang="en-US"/>
              <a:t>Are we getting across… pause, are you living with intentionality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CB96785-EAAC-4B26-B9D0-23D79B732FC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69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19AFEB31-3E8E-1967-105D-B99AB1485E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371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D01AB-BC1C-989B-411C-F86217237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7F18E9-2E8D-B837-B156-346BFBDDD6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0542F-7FA4-FAB3-F0EE-734ECD140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69AA2-B7C4-6999-0341-A9A2A32BBC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EE285C-9EDD-D0B3-C1BD-83E72F098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8735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28340-CD86-0E48-118C-6E07B95AE5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9EAB1F-8F96-6924-9936-7626C0305F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B6E25-45B4-21E3-7FFB-489A9399BA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D668A-F431-1D25-8B22-FBC4BBFBC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753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D82691-B5A4-BADE-4E55-F29053CB02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A4EE6-8F8B-5301-3407-F8F1A6BA0B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E04C19-71DC-D55A-C2A7-3563EBB984E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8BE95F-8B9A-0310-BD7F-A7317B486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082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A8425-C471-4094-B1CE-88C30413C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71271" y="6493510"/>
            <a:ext cx="360364" cy="365124"/>
          </a:xfrm>
        </p:spPr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253CDF2-F7F9-43E0-87CB-D85F6EEB53D6}" type="slidenum">
              <a:rPr kumimoji="0" lang="en-GB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‹N°›</a:t>
            </a:fld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C9C2800-F12D-4E10-A82D-44FDABB0E3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4962" y="289379"/>
            <a:ext cx="11483975" cy="725714"/>
          </a:xfrm>
        </p:spPr>
        <p:txBody>
          <a:bodyPr tIns="0" rIns="0" bIns="0" anchor="b" anchorCtr="0"/>
          <a:lstStyle>
            <a:lvl1pPr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8" name="Picture 7" descr="hbs_lockupB_condensed_1C_k.eps">
            <a:extLst>
              <a:ext uri="{FF2B5EF4-FFF2-40B4-BE49-F238E27FC236}">
                <a16:creationId xmlns:a16="http://schemas.microsoft.com/office/drawing/2014/main" id="{641ECC82-E464-E3A8-E68C-E218F44DB1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50" y="6555598"/>
            <a:ext cx="1744131" cy="23445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19EE609-F907-2DE8-76A1-40E3BC69BF6C}"/>
              </a:ext>
            </a:extLst>
          </p:cNvPr>
          <p:cNvCxnSpPr/>
          <p:nvPr userDrawn="1"/>
        </p:nvCxnSpPr>
        <p:spPr>
          <a:xfrm>
            <a:off x="0" y="644525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681B3A-F3C8-413D-2760-33D5B83A2494}"/>
              </a:ext>
            </a:extLst>
          </p:cNvPr>
          <p:cNvCxnSpPr/>
          <p:nvPr userDrawn="1"/>
        </p:nvCxnSpPr>
        <p:spPr>
          <a:xfrm>
            <a:off x="0" y="6469380"/>
            <a:ext cx="12192000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4CFF9BD0-2A12-D03B-D35A-CB5078947C46}"/>
              </a:ext>
            </a:extLst>
          </p:cNvPr>
          <p:cNvSpPr txBox="1"/>
          <p:nvPr userDrawn="1"/>
        </p:nvSpPr>
        <p:spPr>
          <a:xfrm>
            <a:off x="10085388" y="6555597"/>
            <a:ext cx="1385883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>
                <a:ln>
                  <a:noFill/>
                </a:ln>
                <a:solidFill>
                  <a:srgbClr val="E8E8E8">
                    <a:lumMod val="50000"/>
                  </a:srgbClr>
                </a:solidFill>
                <a:effectLst/>
                <a:uLnTx/>
                <a:uFillTx/>
                <a:latin typeface="Aptos" panose="02110004020202020204"/>
                <a:ea typeface="Calibri" panose="020F0502020204030204" pitchFamily="34" charset="0"/>
                <a:cs typeface="+mn-cs"/>
              </a:rPr>
              <a:t>Copyright © Leslie Perlow</a:t>
            </a:r>
            <a:endParaRPr kumimoji="0" lang="en-GB" sz="800" b="0" i="0" u="none" strike="noStrike" kern="1200" cap="none" spc="0" normalizeH="0" baseline="0" noProof="0">
              <a:ln>
                <a:noFill/>
              </a:ln>
              <a:solidFill>
                <a:srgbClr val="E8E8E8">
                  <a:lumMod val="50000"/>
                </a:srgb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B02704-50BE-19E8-BC42-93AE79DF647B}"/>
              </a:ext>
            </a:extLst>
          </p:cNvPr>
          <p:cNvSpPr/>
          <p:nvPr userDrawn="1"/>
        </p:nvSpPr>
        <p:spPr>
          <a:xfrm>
            <a:off x="0" y="1015093"/>
            <a:ext cx="12192000" cy="5436507"/>
          </a:xfrm>
          <a:prstGeom prst="rect">
            <a:avLst/>
          </a:prstGeom>
          <a:gradFill>
            <a:gsLst>
              <a:gs pos="0">
                <a:schemeClr val="accent6">
                  <a:lumMod val="75000"/>
                </a:schemeClr>
              </a:gs>
              <a:gs pos="100000">
                <a:schemeClr val="accent4">
                  <a:lumMod val="75000"/>
                </a:schemeClr>
              </a:gs>
            </a:gsLst>
            <a:lin ang="2700000" scaled="1"/>
          </a:gradFill>
          <a:ln w="190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80000" tIns="46800" rIns="180000" bIns="46800" rtlCol="0" anchor="t" anchorCtr="0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GB" sz="16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8906944"/>
      </p:ext>
    </p:extLst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9A6D4-D5B0-47B3-F2E3-6B763E3631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4C6E7B-CD77-9DE3-2FC0-FF56B0D4F6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6F43D7-ECA7-19E9-D968-5C8171A71D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038B6-C2F9-44D8-0A1B-D5BEFEF14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749991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2E098-3C3E-D936-B155-3763A8DEA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5486F-548F-1CF6-8986-039FB40EA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E65EA-D212-27BA-ABEF-203E7EB984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0A724-0C72-4E97-A9E3-D45167928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39830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FBC51-579D-1314-26BC-FEE00ADE7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5F6DAF-1884-D652-103A-58BAA20775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2E61C-C478-182F-CC68-315717F64D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0203C-5C81-B4A0-0B8C-ED53EE83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331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C2A7B-758D-4216-59CA-FEC85A50D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AEDCF-208C-5D49-EAD9-6EF7F4DB43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CDD617-5D22-BE24-8258-E764CB8A24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C3D476-1B0E-7DAB-50C6-1CE26E85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B3A03F-5AF2-6F31-555D-D792DCFB7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390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B2BF-8B92-2D1B-D521-164B86580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378D6-5550-97CD-8701-4516DEDF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28E733-3DD2-092C-2352-7F0F18F4CE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C2F002-EC77-DDDC-DE46-B5BB2F7FB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379ED3-3E60-854A-8795-65E9D4A59E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661EB6-8184-24A1-F0FD-ED8461BC67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AD748A9-8667-1718-AB57-87A824579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341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0CC8B-A532-73BD-1BFC-81454F960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36525"/>
            <a:ext cx="10515600" cy="9144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570229-7FB4-9542-6D89-6DDBCADB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78ECCD-388E-BF3F-F479-64AA283A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90667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0BF7B5-C82F-3589-40C1-7501CB72F7D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278EBA-9C70-CE65-2C5F-A54138F95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487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B07B4-E6ED-0CC2-FA4B-37DEEF940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0A1044-F78B-5849-606D-45EE3AD58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6045F7-5A85-8603-D390-B089A3F40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9B96-D9E1-4E94-42BD-7E1400FACD0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24164" y="6367318"/>
            <a:ext cx="2743200" cy="365125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7C8807-3D13-4FCF-917B-20366DF0109D}" type="datetimeFigureOut">
              <a:rPr kumimoji="0" lang="en-US" sz="1800" b="0" i="0" u="none" strike="noStrike" kern="1200" cap="none" spc="0" normalizeH="0" baseline="0" noProof="0" smtClean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7/2/2025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C2B0F-6257-4C79-9F06-A7A662632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3899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4F3392-9A75-B3C0-0957-F0826327739C}"/>
              </a:ext>
            </a:extLst>
          </p:cNvPr>
          <p:cNvSpPr/>
          <p:nvPr userDrawn="1"/>
        </p:nvSpPr>
        <p:spPr>
          <a:xfrm>
            <a:off x="0" y="6560598"/>
            <a:ext cx="12192000" cy="2974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95C003-BB85-7607-08AD-0CE9067FE433}"/>
              </a:ext>
            </a:extLst>
          </p:cNvPr>
          <p:cNvSpPr/>
          <p:nvPr userDrawn="1"/>
        </p:nvSpPr>
        <p:spPr>
          <a:xfrm>
            <a:off x="0" y="-1"/>
            <a:ext cx="12192000" cy="914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</a:t>
            </a: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EDB0F4-B778-FBB8-E420-376FADD4D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641" y="171272"/>
            <a:ext cx="10515600" cy="914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34DBF-25FB-5579-FB5C-0094143DE1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6982"/>
            <a:ext cx="10515600" cy="4809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64BDD5-B523-B963-5567-F97E1B7808F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Arial Nova" panose="020B05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 panose="020B0504020202020204" pitchFamily="34" charset="0"/>
              <a:ea typeface="+mn-ea"/>
              <a:cs typeface="+mn-cs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9E31987-349F-D0F3-DDF7-2827D081825B}"/>
              </a:ext>
            </a:extLst>
          </p:cNvPr>
          <p:cNvSpPr txBox="1">
            <a:spLocks/>
          </p:cNvSpPr>
          <p:nvPr userDrawn="1"/>
        </p:nvSpPr>
        <p:spPr>
          <a:xfrm>
            <a:off x="9155835" y="651950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005880"/>
                </a:solidFill>
                <a:effectLst/>
                <a:uLnTx/>
                <a:uFillTx/>
                <a:latin typeface="Arial Nova" panose="020B0504020202020204" pitchFamily="34" charset="0"/>
                <a:ea typeface="+mn-ea"/>
                <a:cs typeface="+mn-cs"/>
              </a:rPr>
              <a:t>Copyright © Leslie Perlow</a:t>
            </a:r>
          </a:p>
        </p:txBody>
      </p:sp>
      <p:pic>
        <p:nvPicPr>
          <p:cNvPr id="10" name="Picture 9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11C39ED7-28F2-8027-6D74-EF1789FC5119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71769" y="6567138"/>
            <a:ext cx="1860812" cy="269865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36152AD2-066C-59D4-8695-707822C0A998}"/>
              </a:ext>
            </a:extLst>
          </p:cNvPr>
          <p:cNvSpPr txBox="1">
            <a:spLocks/>
          </p:cNvSpPr>
          <p:nvPr userDrawn="1"/>
        </p:nvSpPr>
        <p:spPr>
          <a:xfrm>
            <a:off x="568935" y="6508879"/>
            <a:ext cx="2429524" cy="2729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accent6"/>
                </a:solidFill>
                <a:latin typeface="HBS Graphik Office Regular" pitchFamily="2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00" b="0" i="0" u="none" strike="noStrike" kern="1200" cap="none" spc="0" normalizeH="0" baseline="0" noProof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HBS Graphik Office Bold" pitchFamily="2" charset="0"/>
                <a:ea typeface="+mn-ea"/>
                <a:cs typeface="+mn-cs"/>
              </a:rPr>
              <a:t>HARVARD | BUSINESS | SCHOOL</a:t>
            </a:r>
          </a:p>
        </p:txBody>
      </p:sp>
    </p:spTree>
    <p:extLst>
      <p:ext uri="{BB962C8B-B14F-4D97-AF65-F5344CB8AC3E}">
        <p14:creationId xmlns:p14="http://schemas.microsoft.com/office/powerpoint/2010/main" val="2555206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Arial Nova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Arial Nova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3" Type="http://schemas.openxmlformats.org/officeDocument/2006/relationships/image" Target="../media/image1.png"/>
<Relationship Id="rId2" Type="http://schemas.openxmlformats.org/officeDocument/2006/relationships/notesSlide" Target="../notesSlides/notesSlide1.xml"/>
<Relationship Id="rId1" Type="http://schemas.openxmlformats.org/officeDocument/2006/relationships/slideLayout" Target="../slideLayouts/slideLayout2.xml"/>
<Relationship Id="rId5" Type="http://schemas.openxmlformats.org/officeDocument/2006/relationships/image" Target="../media/image4.svg"/>
<Relationship Id="rId4" Type="http://schemas.openxmlformats.org/officeDocument/2006/relationships/image" Target="../media/image3.png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3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4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0059F47-E8D7-EBD1-DD45-03DC49546516}"/>
              </a:ext>
            </a:extLst>
          </p:cNvPr>
          <p:cNvSpPr/>
          <p:nvPr/>
        </p:nvSpPr>
        <p:spPr>
          <a:xfrm>
            <a:off x="-11020" y="-27083"/>
            <a:ext cx="12279220" cy="69029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reeform: Shape 5">
            <a:extLst>
              <a:ext uri="{FF2B5EF4-FFF2-40B4-BE49-F238E27FC236}">
                <a16:creationId xmlns:a16="http://schemas.microsoft.com/office/drawing/2014/main" id="{557768B7-7440-B76A-F6DC-0FA8C6AEA3CC}"/>
              </a:ext>
            </a:extLst>
          </p:cNvPr>
          <p:cNvSpPr/>
          <p:nvPr/>
        </p:nvSpPr>
        <p:spPr>
          <a:xfrm>
            <a:off x="-6181" y="2937082"/>
            <a:ext cx="12274381" cy="3466343"/>
          </a:xfrm>
          <a:custGeom>
            <a:avLst/>
            <a:gdLst>
              <a:gd name="connsiteX0" fmla="*/ 0 w 12192001"/>
              <a:gd name="connsiteY0" fmla="*/ 0 h 3300095"/>
              <a:gd name="connsiteX1" fmla="*/ 12192002 w 12192001"/>
              <a:gd name="connsiteY1" fmla="*/ 0 h 3300095"/>
              <a:gd name="connsiteX2" fmla="*/ 12192002 w 12192001"/>
              <a:gd name="connsiteY2" fmla="*/ 3300095 h 3300095"/>
              <a:gd name="connsiteX3" fmla="*/ 0 w 12192001"/>
              <a:gd name="connsiteY3" fmla="*/ 3300095 h 330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1" h="3300095">
                <a:moveTo>
                  <a:pt x="0" y="0"/>
                </a:moveTo>
                <a:lnTo>
                  <a:pt x="12192002" y="0"/>
                </a:lnTo>
                <a:lnTo>
                  <a:pt x="12192002" y="3300095"/>
                </a:lnTo>
                <a:lnTo>
                  <a:pt x="0" y="3300095"/>
                </a:lnTo>
                <a:close/>
              </a:path>
            </a:pathLst>
          </a:custGeom>
          <a:solidFill>
            <a:srgbClr val="009BC0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reeform: Shape 128">
            <a:extLst>
              <a:ext uri="{FF2B5EF4-FFF2-40B4-BE49-F238E27FC236}">
                <a16:creationId xmlns:a16="http://schemas.microsoft.com/office/drawing/2014/main" id="{9604A559-FFA0-3059-B2AC-E23D8A84C200}"/>
              </a:ext>
            </a:extLst>
          </p:cNvPr>
          <p:cNvSpPr/>
          <p:nvPr/>
        </p:nvSpPr>
        <p:spPr>
          <a:xfrm>
            <a:off x="1373093" y="-38100"/>
            <a:ext cx="10895107" cy="5105400"/>
          </a:xfrm>
          <a:custGeom>
            <a:avLst/>
            <a:gdLst>
              <a:gd name="connsiteX0" fmla="*/ 0 w 7798182"/>
              <a:gd name="connsiteY0" fmla="*/ 0 h 4997577"/>
              <a:gd name="connsiteX1" fmla="*/ 7798182 w 7798182"/>
              <a:gd name="connsiteY1" fmla="*/ 0 h 4997577"/>
              <a:gd name="connsiteX2" fmla="*/ 7798182 w 7798182"/>
              <a:gd name="connsiteY2" fmla="*/ 4997577 h 4997577"/>
              <a:gd name="connsiteX3" fmla="*/ 0 w 7798182"/>
              <a:gd name="connsiteY3" fmla="*/ 4997577 h 4997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4997577">
                <a:moveTo>
                  <a:pt x="0" y="0"/>
                </a:moveTo>
                <a:lnTo>
                  <a:pt x="7798182" y="0"/>
                </a:lnTo>
                <a:lnTo>
                  <a:pt x="7798182" y="4997577"/>
                </a:lnTo>
                <a:lnTo>
                  <a:pt x="0" y="4997577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2F544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TextBox 17">
            <a:extLst>
              <a:ext uri="{FF2B5EF4-FFF2-40B4-BE49-F238E27FC236}">
                <a16:creationId xmlns:a16="http://schemas.microsoft.com/office/drawing/2014/main" id="{F127C4C4-130B-5A85-6FF3-822258147552}"/>
              </a:ext>
            </a:extLst>
          </p:cNvPr>
          <p:cNvSpPr txBox="1"/>
          <p:nvPr/>
        </p:nvSpPr>
        <p:spPr>
          <a:xfrm>
            <a:off x="1959710" y="2071950"/>
            <a:ext cx="8311196" cy="169206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lIns="0" tIns="0" rIns="0" bIns="0" anchor="t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Crafting Your Life:</a:t>
            </a:r>
            <a: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/>
            </a:r>
            <a:br>
              <a:rPr kumimoji="0" lang="en-US" sz="44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Are You Living Consistent</a:t>
            </a:r>
          </a:p>
          <a:p>
            <a:pPr marL="0" marR="0" lvl="0" indent="0" algn="l" defTabSz="914400" rtl="0" eaLnBrk="1" fontAlgn="auto" latinLnBrk="0" hangingPunct="1">
              <a:lnSpc>
                <a:spcPts val="45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With What Matters Most to You?</a:t>
            </a:r>
            <a:endParaRPr kumimoji="0" lang="en-GB" sz="36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pic>
        <p:nvPicPr>
          <p:cNvPr id="6" name="Picture 157" descr="A picture containing object, clock&#10;&#10;Description automatically generated">
            <a:extLst>
              <a:ext uri="{FF2B5EF4-FFF2-40B4-BE49-F238E27FC236}">
                <a16:creationId xmlns:a16="http://schemas.microsoft.com/office/drawing/2014/main" id="{894EE06E-034D-B69F-142B-A58A1E604308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91459" y="454575"/>
            <a:ext cx="4137215" cy="600001"/>
          </a:xfrm>
          <a:prstGeom prst="rect">
            <a:avLst/>
          </a:prstGeom>
        </p:spPr>
      </p:pic>
      <p:sp>
        <p:nvSpPr>
          <p:cNvPr id="7" name="Freeform: Shape 127">
            <a:extLst>
              <a:ext uri="{FF2B5EF4-FFF2-40B4-BE49-F238E27FC236}">
                <a16:creationId xmlns:a16="http://schemas.microsoft.com/office/drawing/2014/main" id="{A45A7E30-0579-18A7-1BFC-2D9818A62E0B}"/>
              </a:ext>
            </a:extLst>
          </p:cNvPr>
          <p:cNvSpPr/>
          <p:nvPr/>
        </p:nvSpPr>
        <p:spPr>
          <a:xfrm>
            <a:off x="1362075" y="5955866"/>
            <a:ext cx="10906125" cy="919990"/>
          </a:xfrm>
          <a:custGeom>
            <a:avLst/>
            <a:gdLst>
              <a:gd name="connsiteX0" fmla="*/ 0 w 7798182"/>
              <a:gd name="connsiteY0" fmla="*/ 0 h 760349"/>
              <a:gd name="connsiteX1" fmla="*/ 7798182 w 7798182"/>
              <a:gd name="connsiteY1" fmla="*/ 0 h 760349"/>
              <a:gd name="connsiteX2" fmla="*/ 7798182 w 7798182"/>
              <a:gd name="connsiteY2" fmla="*/ 760349 h 760349"/>
              <a:gd name="connsiteX3" fmla="*/ 0 w 7798182"/>
              <a:gd name="connsiteY3" fmla="*/ 760349 h 7603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798182" h="760349">
                <a:moveTo>
                  <a:pt x="0" y="0"/>
                </a:moveTo>
                <a:lnTo>
                  <a:pt x="7798182" y="0"/>
                </a:lnTo>
                <a:lnTo>
                  <a:pt x="7798182" y="760349"/>
                </a:lnTo>
                <a:lnTo>
                  <a:pt x="0" y="760349"/>
                </a:lnTo>
                <a:close/>
              </a:path>
            </a:pathLst>
          </a:custGeom>
          <a:solidFill>
            <a:schemeClr val="accent1"/>
          </a:solidFill>
          <a:ln w="6350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Box 159">
            <a:extLst>
              <a:ext uri="{FF2B5EF4-FFF2-40B4-BE49-F238E27FC236}">
                <a16:creationId xmlns:a16="http://schemas.microsoft.com/office/drawing/2014/main" id="{0589CB9F-BF41-6525-90B0-3AB46C48A233}"/>
              </a:ext>
            </a:extLst>
          </p:cNvPr>
          <p:cNvSpPr txBox="1"/>
          <p:nvPr/>
        </p:nvSpPr>
        <p:spPr>
          <a:xfrm>
            <a:off x="1959710" y="4094773"/>
            <a:ext cx="6967700" cy="73866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Leslie Perlow</a:t>
            </a:r>
            <a:b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</a:br>
            <a:r>
              <a:rPr kumimoji="0" lang="en-US" sz="2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Konosuke Matsushita Professor of Leadership</a:t>
            </a:r>
          </a:p>
        </p:txBody>
      </p:sp>
      <p:sp>
        <p:nvSpPr>
          <p:cNvPr id="9" name="TextBox 160">
            <a:extLst>
              <a:ext uri="{FF2B5EF4-FFF2-40B4-BE49-F238E27FC236}">
                <a16:creationId xmlns:a16="http://schemas.microsoft.com/office/drawing/2014/main" id="{B293F3AB-D741-9049-FB94-B9076471A067}"/>
              </a:ext>
            </a:extLst>
          </p:cNvPr>
          <p:cNvSpPr txBox="1"/>
          <p:nvPr/>
        </p:nvSpPr>
        <p:spPr>
          <a:xfrm>
            <a:off x="1959710" y="6282738"/>
            <a:ext cx="1647478" cy="215444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[DATE]</a:t>
            </a:r>
          </a:p>
        </p:txBody>
      </p:sp>
      <p:sp>
        <p:nvSpPr>
          <p:cNvPr id="10" name="Rectangle 161">
            <a:extLst>
              <a:ext uri="{FF2B5EF4-FFF2-40B4-BE49-F238E27FC236}">
                <a16:creationId xmlns:a16="http://schemas.microsoft.com/office/drawing/2014/main" id="{FE72FCF0-ACCF-59A0-1507-E138E087ED69}"/>
              </a:ext>
            </a:extLst>
          </p:cNvPr>
          <p:cNvSpPr/>
          <p:nvPr/>
        </p:nvSpPr>
        <p:spPr>
          <a:xfrm>
            <a:off x="8050686" y="6267350"/>
            <a:ext cx="310896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Copyright © Leslie Perlow</a:t>
            </a:r>
          </a:p>
        </p:txBody>
      </p:sp>
      <p:pic>
        <p:nvPicPr>
          <p:cNvPr id="11" name="Graphic 162">
            <a:extLst>
              <a:ext uri="{FF2B5EF4-FFF2-40B4-BE49-F238E27FC236}">
                <a16:creationId xmlns:a16="http://schemas.microsoft.com/office/drawing/2014/main" id="{A3092989-FC8B-BACC-2F24-42633F401F04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11380321" y="-76200"/>
            <a:ext cx="771525" cy="6941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929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2174973"/>
              <a:ext cx="725449" cy="3337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2187549"/>
              <a:ext cx="725449" cy="3324880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2506759"/>
              <a:ext cx="7254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196348" y="375000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7305420" y="375629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414491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8" name="pl27"/>
            <p:cNvSpPr/>
            <p:nvPr/>
          </p:nvSpPr>
          <p:spPr>
            <a:xfrm>
              <a:off x="5519573" y="2406179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6348658" y="231681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7177744" y="2153150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410502" y="2388242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68673" y="2421685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9587" y="2313816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9457730" y="2321488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8628644" y="2319541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0286815" y="2491593"/>
              <a:ext cx="725449" cy="0"/>
            </a:xfrm>
            <a:custGeom>
              <a:avLst/>
              <a:pathLst>
                <a:path w="725449" h="0">
                  <a:moveTo>
                    <a:pt x="0" y="0"/>
                  </a:moveTo>
                  <a:lnTo>
                    <a:pt x="7254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647248" y="202397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476334" y="1934611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7305420" y="1770943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58%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2538177" y="2006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196348" y="203947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3367263" y="19316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9585405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756319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414491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51" name="pl5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tx5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55" name="tx5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56" name="rc55"/>
            <p:cNvSpPr/>
            <p:nvPr/>
          </p:nvSpPr>
          <p:spPr>
            <a:xfrm>
              <a:off x="4899730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5725344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7341135" y="6193216"/>
              <a:ext cx="201455" cy="201456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tx58"/>
            <p:cNvSpPr/>
            <p:nvPr/>
          </p:nvSpPr>
          <p:spPr>
            <a:xfrm>
              <a:off x="5198754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6024368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7640159" y="6216156"/>
              <a:ext cx="891877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READING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60827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87176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313525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2398742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355079" y="1944877"/>
              <a:ext cx="8712608" cy="865309"/>
            </a:xfrm>
            <a:custGeom>
              <a:avLst/>
              <a:pathLst>
                <a:path w="8712608" h="865309">
                  <a:moveTo>
                    <a:pt x="0" y="772718"/>
                  </a:moveTo>
                  <a:lnTo>
                    <a:pt x="88006" y="653321"/>
                  </a:lnTo>
                  <a:lnTo>
                    <a:pt x="176012" y="542234"/>
                  </a:lnTo>
                  <a:lnTo>
                    <a:pt x="264018" y="440601"/>
                  </a:lnTo>
                  <a:lnTo>
                    <a:pt x="352024" y="348974"/>
                  </a:lnTo>
                  <a:lnTo>
                    <a:pt x="440030" y="267771"/>
                  </a:lnTo>
                  <a:lnTo>
                    <a:pt x="528036" y="197365"/>
                  </a:lnTo>
                  <a:lnTo>
                    <a:pt x="616043" y="138224"/>
                  </a:lnTo>
                  <a:lnTo>
                    <a:pt x="704049" y="89947"/>
                  </a:lnTo>
                  <a:lnTo>
                    <a:pt x="792055" y="52330"/>
                  </a:lnTo>
                  <a:lnTo>
                    <a:pt x="880061" y="25193"/>
                  </a:lnTo>
                  <a:lnTo>
                    <a:pt x="968067" y="8024"/>
                  </a:lnTo>
                  <a:lnTo>
                    <a:pt x="1056073" y="0"/>
                  </a:lnTo>
                  <a:lnTo>
                    <a:pt x="1144079" y="400"/>
                  </a:lnTo>
                  <a:lnTo>
                    <a:pt x="1232086" y="8635"/>
                  </a:lnTo>
                  <a:lnTo>
                    <a:pt x="1320092" y="23601"/>
                  </a:lnTo>
                  <a:lnTo>
                    <a:pt x="1408098" y="44348"/>
                  </a:lnTo>
                  <a:lnTo>
                    <a:pt x="1496104" y="69975"/>
                  </a:lnTo>
                  <a:lnTo>
                    <a:pt x="1584110" y="99583"/>
                  </a:lnTo>
                  <a:lnTo>
                    <a:pt x="1672116" y="132107"/>
                  </a:lnTo>
                  <a:lnTo>
                    <a:pt x="1760122" y="166651"/>
                  </a:lnTo>
                  <a:lnTo>
                    <a:pt x="1848129" y="202366"/>
                  </a:lnTo>
                  <a:lnTo>
                    <a:pt x="1936135" y="238400"/>
                  </a:lnTo>
                  <a:lnTo>
                    <a:pt x="2024141" y="274003"/>
                  </a:lnTo>
                  <a:lnTo>
                    <a:pt x="2112147" y="308514"/>
                  </a:lnTo>
                  <a:lnTo>
                    <a:pt x="2200153" y="341272"/>
                  </a:lnTo>
                  <a:lnTo>
                    <a:pt x="2288159" y="371818"/>
                  </a:lnTo>
                  <a:lnTo>
                    <a:pt x="2376165" y="399752"/>
                  </a:lnTo>
                  <a:lnTo>
                    <a:pt x="2464172" y="424717"/>
                  </a:lnTo>
                  <a:lnTo>
                    <a:pt x="2552178" y="446425"/>
                  </a:lnTo>
                  <a:lnTo>
                    <a:pt x="2640184" y="464804"/>
                  </a:lnTo>
                  <a:lnTo>
                    <a:pt x="2728190" y="479782"/>
                  </a:lnTo>
                  <a:lnTo>
                    <a:pt x="2816196" y="491268"/>
                  </a:lnTo>
                  <a:lnTo>
                    <a:pt x="2904202" y="499366"/>
                  </a:lnTo>
                  <a:lnTo>
                    <a:pt x="2992208" y="504226"/>
                  </a:lnTo>
                  <a:lnTo>
                    <a:pt x="3080215" y="505989"/>
                  </a:lnTo>
                  <a:lnTo>
                    <a:pt x="3168221" y="504744"/>
                  </a:lnTo>
                  <a:lnTo>
                    <a:pt x="3256227" y="500803"/>
                  </a:lnTo>
                  <a:lnTo>
                    <a:pt x="3344233" y="494384"/>
                  </a:lnTo>
                  <a:lnTo>
                    <a:pt x="3432239" y="485682"/>
                  </a:lnTo>
                  <a:lnTo>
                    <a:pt x="3520245" y="474925"/>
                  </a:lnTo>
                  <a:lnTo>
                    <a:pt x="3608251" y="462396"/>
                  </a:lnTo>
                  <a:lnTo>
                    <a:pt x="3696258" y="448329"/>
                  </a:lnTo>
                  <a:lnTo>
                    <a:pt x="3784264" y="432926"/>
                  </a:lnTo>
                  <a:lnTo>
                    <a:pt x="3872270" y="416464"/>
                  </a:lnTo>
                  <a:lnTo>
                    <a:pt x="3960276" y="399196"/>
                  </a:lnTo>
                  <a:lnTo>
                    <a:pt x="4048282" y="381369"/>
                  </a:lnTo>
                  <a:lnTo>
                    <a:pt x="4136288" y="363244"/>
                  </a:lnTo>
                  <a:lnTo>
                    <a:pt x="4224294" y="345107"/>
                  </a:lnTo>
                  <a:lnTo>
                    <a:pt x="4312301" y="327228"/>
                  </a:lnTo>
                  <a:lnTo>
                    <a:pt x="4400307" y="309900"/>
                  </a:lnTo>
                  <a:lnTo>
                    <a:pt x="4488313" y="293412"/>
                  </a:lnTo>
                  <a:lnTo>
                    <a:pt x="4576319" y="278019"/>
                  </a:lnTo>
                  <a:lnTo>
                    <a:pt x="4664325" y="263963"/>
                  </a:lnTo>
                  <a:lnTo>
                    <a:pt x="4752331" y="251521"/>
                  </a:lnTo>
                  <a:lnTo>
                    <a:pt x="4840337" y="240832"/>
                  </a:lnTo>
                  <a:lnTo>
                    <a:pt x="4928344" y="232013"/>
                  </a:lnTo>
                  <a:lnTo>
                    <a:pt x="5016350" y="225147"/>
                  </a:lnTo>
                  <a:lnTo>
                    <a:pt x="5104356" y="220273"/>
                  </a:lnTo>
                  <a:lnTo>
                    <a:pt x="5192362" y="217259"/>
                  </a:lnTo>
                  <a:lnTo>
                    <a:pt x="5280368" y="215960"/>
                  </a:lnTo>
                  <a:lnTo>
                    <a:pt x="5368374" y="216190"/>
                  </a:lnTo>
                  <a:lnTo>
                    <a:pt x="5456381" y="217643"/>
                  </a:lnTo>
                  <a:lnTo>
                    <a:pt x="5544387" y="219963"/>
                  </a:lnTo>
                  <a:lnTo>
                    <a:pt x="5632393" y="222779"/>
                  </a:lnTo>
                  <a:lnTo>
                    <a:pt x="5720399" y="225682"/>
                  </a:lnTo>
                  <a:lnTo>
                    <a:pt x="5808405" y="228249"/>
                  </a:lnTo>
                  <a:lnTo>
                    <a:pt x="5896411" y="230091"/>
                  </a:lnTo>
                  <a:lnTo>
                    <a:pt x="5984417" y="230828"/>
                  </a:lnTo>
                  <a:lnTo>
                    <a:pt x="6072424" y="230116"/>
                  </a:lnTo>
                  <a:lnTo>
                    <a:pt x="6160430" y="227734"/>
                  </a:lnTo>
                  <a:lnTo>
                    <a:pt x="6248436" y="223514"/>
                  </a:lnTo>
                  <a:lnTo>
                    <a:pt x="6336442" y="217315"/>
                  </a:lnTo>
                  <a:lnTo>
                    <a:pt x="6424448" y="209176"/>
                  </a:lnTo>
                  <a:lnTo>
                    <a:pt x="6512454" y="199223"/>
                  </a:lnTo>
                  <a:lnTo>
                    <a:pt x="6600460" y="187650"/>
                  </a:lnTo>
                  <a:lnTo>
                    <a:pt x="6688467" y="174716"/>
                  </a:lnTo>
                  <a:lnTo>
                    <a:pt x="6776473" y="160860"/>
                  </a:lnTo>
                  <a:lnTo>
                    <a:pt x="6864479" y="146536"/>
                  </a:lnTo>
                  <a:lnTo>
                    <a:pt x="6952485" y="132279"/>
                  </a:lnTo>
                  <a:lnTo>
                    <a:pt x="7040491" y="118714"/>
                  </a:lnTo>
                  <a:lnTo>
                    <a:pt x="7128497" y="106476"/>
                  </a:lnTo>
                  <a:lnTo>
                    <a:pt x="7216503" y="96241"/>
                  </a:lnTo>
                  <a:lnTo>
                    <a:pt x="7304510" y="88818"/>
                  </a:lnTo>
                  <a:lnTo>
                    <a:pt x="7392516" y="84910"/>
                  </a:lnTo>
                  <a:lnTo>
                    <a:pt x="7480522" y="85229"/>
                  </a:lnTo>
                  <a:lnTo>
                    <a:pt x="7568528" y="90538"/>
                  </a:lnTo>
                  <a:lnTo>
                    <a:pt x="7656534" y="101735"/>
                  </a:lnTo>
                  <a:lnTo>
                    <a:pt x="7744540" y="119352"/>
                  </a:lnTo>
                  <a:lnTo>
                    <a:pt x="7832546" y="144031"/>
                  </a:lnTo>
                  <a:lnTo>
                    <a:pt x="7920553" y="176521"/>
                  </a:lnTo>
                  <a:lnTo>
                    <a:pt x="8008559" y="217352"/>
                  </a:lnTo>
                  <a:lnTo>
                    <a:pt x="8096565" y="266802"/>
                  </a:lnTo>
                  <a:lnTo>
                    <a:pt x="8184571" y="325179"/>
                  </a:lnTo>
                  <a:lnTo>
                    <a:pt x="8272577" y="392974"/>
                  </a:lnTo>
                  <a:lnTo>
                    <a:pt x="8360583" y="469963"/>
                  </a:lnTo>
                  <a:lnTo>
                    <a:pt x="8448589" y="555989"/>
                  </a:lnTo>
                  <a:lnTo>
                    <a:pt x="8536596" y="650857"/>
                  </a:lnTo>
                  <a:lnTo>
                    <a:pt x="8624602" y="754251"/>
                  </a:lnTo>
                  <a:lnTo>
                    <a:pt x="8712608" y="86530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6711383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5298679" y="1334340"/>
              <a:ext cx="977074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945900" y="450694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945900" y="377043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45900" y="3033925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945900" y="229741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5822321" y="6013725"/>
              <a:ext cx="1778124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Reading hours</a:t>
              </a:r>
            </a:p>
          </p:txBody>
        </p:sp>
        <p:sp>
          <p:nvSpPr>
            <p:cNvPr id="35" name="tx34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6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7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</a:t>
              </a:r>
            </a:p>
          </p:txBody>
        </p:sp>
        <p:sp>
          <p:nvSpPr>
            <p:cNvPr id="39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5.2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SLEEP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117266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288974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645499" y="1881118"/>
              <a:ext cx="8131767" cy="1269262"/>
            </a:xfrm>
            <a:custGeom>
              <a:avLst/>
              <a:pathLst>
                <a:path w="8131767" h="1269262">
                  <a:moveTo>
                    <a:pt x="0" y="1269262"/>
                  </a:moveTo>
                  <a:lnTo>
                    <a:pt x="82139" y="1188402"/>
                  </a:lnTo>
                  <a:lnTo>
                    <a:pt x="164278" y="1115245"/>
                  </a:lnTo>
                  <a:lnTo>
                    <a:pt x="246417" y="1049661"/>
                  </a:lnTo>
                  <a:lnTo>
                    <a:pt x="328556" y="991527"/>
                  </a:lnTo>
                  <a:lnTo>
                    <a:pt x="410695" y="940561"/>
                  </a:lnTo>
                  <a:lnTo>
                    <a:pt x="492834" y="896482"/>
                  </a:lnTo>
                  <a:lnTo>
                    <a:pt x="574973" y="858646"/>
                  </a:lnTo>
                  <a:lnTo>
                    <a:pt x="657112" y="826395"/>
                  </a:lnTo>
                  <a:lnTo>
                    <a:pt x="739251" y="799077"/>
                  </a:lnTo>
                  <a:lnTo>
                    <a:pt x="821390" y="776052"/>
                  </a:lnTo>
                  <a:lnTo>
                    <a:pt x="903529" y="756666"/>
                  </a:lnTo>
                  <a:lnTo>
                    <a:pt x="985668" y="740197"/>
                  </a:lnTo>
                  <a:lnTo>
                    <a:pt x="1067807" y="726052"/>
                  </a:lnTo>
                  <a:lnTo>
                    <a:pt x="1149946" y="713700"/>
                  </a:lnTo>
                  <a:lnTo>
                    <a:pt x="1232086" y="702696"/>
                  </a:lnTo>
                  <a:lnTo>
                    <a:pt x="1314225" y="692609"/>
                  </a:lnTo>
                  <a:lnTo>
                    <a:pt x="1396364" y="683123"/>
                  </a:lnTo>
                  <a:lnTo>
                    <a:pt x="1478503" y="673999"/>
                  </a:lnTo>
                  <a:lnTo>
                    <a:pt x="1560642" y="665070"/>
                  </a:lnTo>
                  <a:lnTo>
                    <a:pt x="1642781" y="656227"/>
                  </a:lnTo>
                  <a:lnTo>
                    <a:pt x="1724920" y="647423"/>
                  </a:lnTo>
                  <a:lnTo>
                    <a:pt x="1807059" y="638656"/>
                  </a:lnTo>
                  <a:lnTo>
                    <a:pt x="1889198" y="629962"/>
                  </a:lnTo>
                  <a:lnTo>
                    <a:pt x="1971337" y="621403"/>
                  </a:lnTo>
                  <a:lnTo>
                    <a:pt x="2053476" y="613047"/>
                  </a:lnTo>
                  <a:lnTo>
                    <a:pt x="2135615" y="604967"/>
                  </a:lnTo>
                  <a:lnTo>
                    <a:pt x="2217754" y="597224"/>
                  </a:lnTo>
                  <a:lnTo>
                    <a:pt x="2299893" y="589873"/>
                  </a:lnTo>
                  <a:lnTo>
                    <a:pt x="2382032" y="582936"/>
                  </a:lnTo>
                  <a:lnTo>
                    <a:pt x="2464172" y="576405"/>
                  </a:lnTo>
                  <a:lnTo>
                    <a:pt x="2546311" y="570248"/>
                  </a:lnTo>
                  <a:lnTo>
                    <a:pt x="2628450" y="564406"/>
                  </a:lnTo>
                  <a:lnTo>
                    <a:pt x="2710589" y="558796"/>
                  </a:lnTo>
                  <a:lnTo>
                    <a:pt x="2792728" y="553301"/>
                  </a:lnTo>
                  <a:lnTo>
                    <a:pt x="2874867" y="547798"/>
                  </a:lnTo>
                  <a:lnTo>
                    <a:pt x="2957006" y="542148"/>
                  </a:lnTo>
                  <a:lnTo>
                    <a:pt x="3039145" y="536197"/>
                  </a:lnTo>
                  <a:lnTo>
                    <a:pt x="3121284" y="529797"/>
                  </a:lnTo>
                  <a:lnTo>
                    <a:pt x="3203423" y="522802"/>
                  </a:lnTo>
                  <a:lnTo>
                    <a:pt x="3285562" y="515072"/>
                  </a:lnTo>
                  <a:lnTo>
                    <a:pt x="3367701" y="506461"/>
                  </a:lnTo>
                  <a:lnTo>
                    <a:pt x="3449840" y="496828"/>
                  </a:lnTo>
                  <a:lnTo>
                    <a:pt x="3531979" y="486078"/>
                  </a:lnTo>
                  <a:lnTo>
                    <a:pt x="3614119" y="474111"/>
                  </a:lnTo>
                  <a:lnTo>
                    <a:pt x="3696258" y="460841"/>
                  </a:lnTo>
                  <a:lnTo>
                    <a:pt x="3778397" y="446161"/>
                  </a:lnTo>
                  <a:lnTo>
                    <a:pt x="3860536" y="430056"/>
                  </a:lnTo>
                  <a:lnTo>
                    <a:pt x="3942675" y="412507"/>
                  </a:lnTo>
                  <a:lnTo>
                    <a:pt x="4024814" y="393513"/>
                  </a:lnTo>
                  <a:lnTo>
                    <a:pt x="4106953" y="373082"/>
                  </a:lnTo>
                  <a:lnTo>
                    <a:pt x="4189092" y="351276"/>
                  </a:lnTo>
                  <a:lnTo>
                    <a:pt x="4271231" y="328208"/>
                  </a:lnTo>
                  <a:lnTo>
                    <a:pt x="4353370" y="304004"/>
                  </a:lnTo>
                  <a:lnTo>
                    <a:pt x="4435509" y="278824"/>
                  </a:lnTo>
                  <a:lnTo>
                    <a:pt x="4517648" y="252856"/>
                  </a:lnTo>
                  <a:lnTo>
                    <a:pt x="4599787" y="226367"/>
                  </a:lnTo>
                  <a:lnTo>
                    <a:pt x="4681926" y="199633"/>
                  </a:lnTo>
                  <a:lnTo>
                    <a:pt x="4764065" y="172972"/>
                  </a:lnTo>
                  <a:lnTo>
                    <a:pt x="4846205" y="146749"/>
                  </a:lnTo>
                  <a:lnTo>
                    <a:pt x="4928344" y="121364"/>
                  </a:lnTo>
                  <a:lnTo>
                    <a:pt x="5010483" y="97226"/>
                  </a:lnTo>
                  <a:lnTo>
                    <a:pt x="5092622" y="74770"/>
                  </a:lnTo>
                  <a:lnTo>
                    <a:pt x="5174761" y="54456"/>
                  </a:lnTo>
                  <a:lnTo>
                    <a:pt x="5256900" y="36785"/>
                  </a:lnTo>
                  <a:lnTo>
                    <a:pt x="5339039" y="22132"/>
                  </a:lnTo>
                  <a:lnTo>
                    <a:pt x="5421178" y="10885"/>
                  </a:lnTo>
                  <a:lnTo>
                    <a:pt x="5503317" y="3384"/>
                  </a:lnTo>
                  <a:lnTo>
                    <a:pt x="5585456" y="0"/>
                  </a:lnTo>
                  <a:lnTo>
                    <a:pt x="5667595" y="847"/>
                  </a:lnTo>
                  <a:lnTo>
                    <a:pt x="5749734" y="5985"/>
                  </a:lnTo>
                  <a:lnTo>
                    <a:pt x="5831873" y="15389"/>
                  </a:lnTo>
                  <a:lnTo>
                    <a:pt x="5914012" y="28969"/>
                  </a:lnTo>
                  <a:lnTo>
                    <a:pt x="5996152" y="46494"/>
                  </a:lnTo>
                  <a:lnTo>
                    <a:pt x="6078291" y="67533"/>
                  </a:lnTo>
                  <a:lnTo>
                    <a:pt x="6160430" y="91648"/>
                  </a:lnTo>
                  <a:lnTo>
                    <a:pt x="6242569" y="118332"/>
                  </a:lnTo>
                  <a:lnTo>
                    <a:pt x="6324708" y="147070"/>
                  </a:lnTo>
                  <a:lnTo>
                    <a:pt x="6406847" y="177217"/>
                  </a:lnTo>
                  <a:lnTo>
                    <a:pt x="6488986" y="208213"/>
                  </a:lnTo>
                  <a:lnTo>
                    <a:pt x="6571125" y="239540"/>
                  </a:lnTo>
                  <a:lnTo>
                    <a:pt x="6653264" y="270744"/>
                  </a:lnTo>
                  <a:lnTo>
                    <a:pt x="6735403" y="301460"/>
                  </a:lnTo>
                  <a:lnTo>
                    <a:pt x="6817542" y="331470"/>
                  </a:lnTo>
                  <a:lnTo>
                    <a:pt x="6899681" y="360690"/>
                  </a:lnTo>
                  <a:lnTo>
                    <a:pt x="6981820" y="389183"/>
                  </a:lnTo>
                  <a:lnTo>
                    <a:pt x="7063959" y="417173"/>
                  </a:lnTo>
                  <a:lnTo>
                    <a:pt x="7146098" y="445072"/>
                  </a:lnTo>
                  <a:lnTo>
                    <a:pt x="7228238" y="473417"/>
                  </a:lnTo>
                  <a:lnTo>
                    <a:pt x="7310377" y="502882"/>
                  </a:lnTo>
                  <a:lnTo>
                    <a:pt x="7392516" y="534306"/>
                  </a:lnTo>
                  <a:lnTo>
                    <a:pt x="7474655" y="568575"/>
                  </a:lnTo>
                  <a:lnTo>
                    <a:pt x="7556794" y="606593"/>
                  </a:lnTo>
                  <a:lnTo>
                    <a:pt x="7638933" y="649289"/>
                  </a:lnTo>
                  <a:lnTo>
                    <a:pt x="7721072" y="697614"/>
                  </a:lnTo>
                  <a:lnTo>
                    <a:pt x="7803211" y="752509"/>
                  </a:lnTo>
                  <a:lnTo>
                    <a:pt x="7885350" y="814552"/>
                  </a:lnTo>
                  <a:lnTo>
                    <a:pt x="7967489" y="884280"/>
                  </a:lnTo>
                  <a:lnTo>
                    <a:pt x="8049628" y="962038"/>
                  </a:lnTo>
                  <a:lnTo>
                    <a:pt x="8131767" y="1048158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68275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2" name="tx11"/>
            <p:cNvSpPr/>
            <p:nvPr/>
          </p:nvSpPr>
          <p:spPr>
            <a:xfrm>
              <a:off x="4918009" y="1333599"/>
              <a:ext cx="1328702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51.6</a:t>
              </a:r>
            </a:p>
          </p:txBody>
        </p:sp>
        <p:sp>
          <p:nvSpPr>
            <p:cNvPr id="13" name="pl12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45900" y="4015939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278842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04237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665918" y="5511624"/>
              <a:ext cx="282525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827599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89280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7150961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31264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9474324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636005" y="5514972"/>
              <a:ext cx="282525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984482" y="6013973"/>
              <a:ext cx="1453802" cy="23502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Sleep hours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29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0" name="rc3"/>
            <p:cNvSpPr/>
            <p:nvPr/>
          </p:nvSpPr>
          <p:spPr>
            <a:xfrm>
              <a:off x="8944067" y="1094399"/>
              <a:ext cx="3067932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4"/>
            <p:cNvSpPr/>
            <p:nvPr/>
          </p:nvSpPr>
          <p:spPr>
            <a:xfrm>
              <a:off x="9160067" y="1187500"/>
              <a:ext cx="2635932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51.4</a:t>
              </a:r>
            </a:p>
          </p:txBody>
        </p:sp>
        <p:sp>
          <p:nvSpPr>
            <p:cNvPr id="32" name="tx5"/>
            <p:cNvSpPr/>
            <p:nvPr/>
          </p:nvSpPr>
          <p:spPr>
            <a:xfrm>
              <a:off x="9344186" y="1516684"/>
              <a:ext cx="2267694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51.3</a:t>
              </a: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EXERCISE HOURS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42556" y="1293976"/>
              <a:ext cx="10596392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42556" y="4424145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42556" y="3503507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42556" y="2582869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42556" y="1662231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  <a:lnTo>
                    <a:pt x="10596392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965873" y="2136349"/>
              <a:ext cx="9349758" cy="1578228"/>
            </a:xfrm>
            <a:custGeom>
              <a:avLst/>
              <a:pathLst>
                <a:path w="9349758" h="1578228">
                  <a:moveTo>
                    <a:pt x="0" y="1578228"/>
                  </a:moveTo>
                  <a:lnTo>
                    <a:pt x="94442" y="1490536"/>
                  </a:lnTo>
                  <a:lnTo>
                    <a:pt x="188884" y="1406985"/>
                  </a:lnTo>
                  <a:lnTo>
                    <a:pt x="283326" y="1327819"/>
                  </a:lnTo>
                  <a:lnTo>
                    <a:pt x="377768" y="1253114"/>
                  </a:lnTo>
                  <a:lnTo>
                    <a:pt x="472210" y="1182787"/>
                  </a:lnTo>
                  <a:lnTo>
                    <a:pt x="566652" y="1116622"/>
                  </a:lnTo>
                  <a:lnTo>
                    <a:pt x="661094" y="1054312"/>
                  </a:lnTo>
                  <a:lnTo>
                    <a:pt x="755536" y="995464"/>
                  </a:lnTo>
                  <a:lnTo>
                    <a:pt x="849978" y="939588"/>
                  </a:lnTo>
                  <a:lnTo>
                    <a:pt x="944420" y="886235"/>
                  </a:lnTo>
                  <a:lnTo>
                    <a:pt x="1038862" y="834979"/>
                  </a:lnTo>
                  <a:lnTo>
                    <a:pt x="1133304" y="785447"/>
                  </a:lnTo>
                  <a:lnTo>
                    <a:pt x="1227746" y="737338"/>
                  </a:lnTo>
                  <a:lnTo>
                    <a:pt x="1322188" y="690439"/>
                  </a:lnTo>
                  <a:lnTo>
                    <a:pt x="1416630" y="644633"/>
                  </a:lnTo>
                  <a:lnTo>
                    <a:pt x="1511072" y="599873"/>
                  </a:lnTo>
                  <a:lnTo>
                    <a:pt x="1605514" y="556207"/>
                  </a:lnTo>
                  <a:lnTo>
                    <a:pt x="1699956" y="513753"/>
                  </a:lnTo>
                  <a:lnTo>
                    <a:pt x="1794398" y="472679"/>
                  </a:lnTo>
                  <a:lnTo>
                    <a:pt x="1888840" y="433184"/>
                  </a:lnTo>
                  <a:lnTo>
                    <a:pt x="1983282" y="395485"/>
                  </a:lnTo>
                  <a:lnTo>
                    <a:pt x="2077724" y="359823"/>
                  </a:lnTo>
                  <a:lnTo>
                    <a:pt x="2172166" y="326354"/>
                  </a:lnTo>
                  <a:lnTo>
                    <a:pt x="2266608" y="295224"/>
                  </a:lnTo>
                  <a:lnTo>
                    <a:pt x="2361050" y="266533"/>
                  </a:lnTo>
                  <a:lnTo>
                    <a:pt x="2455492" y="240324"/>
                  </a:lnTo>
                  <a:lnTo>
                    <a:pt x="2549934" y="216582"/>
                  </a:lnTo>
                  <a:lnTo>
                    <a:pt x="2644376" y="195234"/>
                  </a:lnTo>
                  <a:lnTo>
                    <a:pt x="2738818" y="176184"/>
                  </a:lnTo>
                  <a:lnTo>
                    <a:pt x="2833260" y="159214"/>
                  </a:lnTo>
                  <a:lnTo>
                    <a:pt x="2927702" y="144099"/>
                  </a:lnTo>
                  <a:lnTo>
                    <a:pt x="3022144" y="130584"/>
                  </a:lnTo>
                  <a:lnTo>
                    <a:pt x="3116586" y="118398"/>
                  </a:lnTo>
                  <a:lnTo>
                    <a:pt x="3211028" y="107266"/>
                  </a:lnTo>
                  <a:lnTo>
                    <a:pt x="3305470" y="96921"/>
                  </a:lnTo>
                  <a:lnTo>
                    <a:pt x="3399912" y="87125"/>
                  </a:lnTo>
                  <a:lnTo>
                    <a:pt x="3494354" y="77667"/>
                  </a:lnTo>
                  <a:lnTo>
                    <a:pt x="3588796" y="68393"/>
                  </a:lnTo>
                  <a:lnTo>
                    <a:pt x="3683238" y="59215"/>
                  </a:lnTo>
                  <a:lnTo>
                    <a:pt x="3777680" y="50112"/>
                  </a:lnTo>
                  <a:lnTo>
                    <a:pt x="3872122" y="41137"/>
                  </a:lnTo>
                  <a:lnTo>
                    <a:pt x="3966564" y="32416"/>
                  </a:lnTo>
                  <a:lnTo>
                    <a:pt x="4061006" y="24149"/>
                  </a:lnTo>
                  <a:lnTo>
                    <a:pt x="4155448" y="16598"/>
                  </a:lnTo>
                  <a:lnTo>
                    <a:pt x="4249890" y="10066"/>
                  </a:lnTo>
                  <a:lnTo>
                    <a:pt x="4344332" y="4889"/>
                  </a:lnTo>
                  <a:lnTo>
                    <a:pt x="4438774" y="1418"/>
                  </a:lnTo>
                  <a:lnTo>
                    <a:pt x="4533216" y="0"/>
                  </a:lnTo>
                  <a:lnTo>
                    <a:pt x="4627658" y="953"/>
                  </a:lnTo>
                  <a:lnTo>
                    <a:pt x="4722100" y="4577"/>
                  </a:lnTo>
                  <a:lnTo>
                    <a:pt x="4816542" y="11091"/>
                  </a:lnTo>
                  <a:lnTo>
                    <a:pt x="4910984" y="20603"/>
                  </a:lnTo>
                  <a:lnTo>
                    <a:pt x="5005426" y="33160"/>
                  </a:lnTo>
                  <a:lnTo>
                    <a:pt x="5099868" y="48714"/>
                  </a:lnTo>
                  <a:lnTo>
                    <a:pt x="5194310" y="67120"/>
                  </a:lnTo>
                  <a:lnTo>
                    <a:pt x="5288752" y="88145"/>
                  </a:lnTo>
                  <a:lnTo>
                    <a:pt x="5383194" y="111477"/>
                  </a:lnTo>
                  <a:lnTo>
                    <a:pt x="5477636" y="136719"/>
                  </a:lnTo>
                  <a:lnTo>
                    <a:pt x="5572078" y="163386"/>
                  </a:lnTo>
                  <a:lnTo>
                    <a:pt x="5666520" y="190974"/>
                  </a:lnTo>
                  <a:lnTo>
                    <a:pt x="5760962" y="218954"/>
                  </a:lnTo>
                  <a:lnTo>
                    <a:pt x="5855404" y="246792"/>
                  </a:lnTo>
                  <a:lnTo>
                    <a:pt x="5949846" y="273963"/>
                  </a:lnTo>
                  <a:lnTo>
                    <a:pt x="6044288" y="299970"/>
                  </a:lnTo>
                  <a:lnTo>
                    <a:pt x="6138730" y="324341"/>
                  </a:lnTo>
                  <a:lnTo>
                    <a:pt x="6233172" y="346712"/>
                  </a:lnTo>
                  <a:lnTo>
                    <a:pt x="6327614" y="366778"/>
                  </a:lnTo>
                  <a:lnTo>
                    <a:pt x="6422056" y="384316"/>
                  </a:lnTo>
                  <a:lnTo>
                    <a:pt x="6516498" y="399196"/>
                  </a:lnTo>
                  <a:lnTo>
                    <a:pt x="6610940" y="411380"/>
                  </a:lnTo>
                  <a:lnTo>
                    <a:pt x="6705382" y="420921"/>
                  </a:lnTo>
                  <a:lnTo>
                    <a:pt x="6799824" y="427939"/>
                  </a:lnTo>
                  <a:lnTo>
                    <a:pt x="6894266" y="432717"/>
                  </a:lnTo>
                  <a:lnTo>
                    <a:pt x="6988708" y="435580"/>
                  </a:lnTo>
                  <a:lnTo>
                    <a:pt x="7083150" y="436927"/>
                  </a:lnTo>
                  <a:lnTo>
                    <a:pt x="7177592" y="437220"/>
                  </a:lnTo>
                  <a:lnTo>
                    <a:pt x="7272034" y="436981"/>
                  </a:lnTo>
                  <a:lnTo>
                    <a:pt x="7366476" y="436777"/>
                  </a:lnTo>
                  <a:lnTo>
                    <a:pt x="7460918" y="437238"/>
                  </a:lnTo>
                  <a:lnTo>
                    <a:pt x="7555360" y="439006"/>
                  </a:lnTo>
                  <a:lnTo>
                    <a:pt x="7649802" y="442743"/>
                  </a:lnTo>
                  <a:lnTo>
                    <a:pt x="7744244" y="449126"/>
                  </a:lnTo>
                  <a:lnTo>
                    <a:pt x="7838686" y="458836"/>
                  </a:lnTo>
                  <a:lnTo>
                    <a:pt x="7933128" y="472555"/>
                  </a:lnTo>
                  <a:lnTo>
                    <a:pt x="8027570" y="490948"/>
                  </a:lnTo>
                  <a:lnTo>
                    <a:pt x="8122012" y="514739"/>
                  </a:lnTo>
                  <a:lnTo>
                    <a:pt x="8216454" y="544487"/>
                  </a:lnTo>
                  <a:lnTo>
                    <a:pt x="8310896" y="580718"/>
                  </a:lnTo>
                  <a:lnTo>
                    <a:pt x="8405338" y="623903"/>
                  </a:lnTo>
                  <a:lnTo>
                    <a:pt x="8499780" y="674424"/>
                  </a:lnTo>
                  <a:lnTo>
                    <a:pt x="8594222" y="732551"/>
                  </a:lnTo>
                  <a:lnTo>
                    <a:pt x="8688664" y="798428"/>
                  </a:lnTo>
                  <a:lnTo>
                    <a:pt x="8783106" y="872141"/>
                  </a:lnTo>
                  <a:lnTo>
                    <a:pt x="8877548" y="953483"/>
                  </a:lnTo>
                  <a:lnTo>
                    <a:pt x="8971990" y="1042076"/>
                  </a:lnTo>
                  <a:lnTo>
                    <a:pt x="9066432" y="1137422"/>
                  </a:lnTo>
                  <a:lnTo>
                    <a:pt x="9160874" y="1238856"/>
                  </a:lnTo>
                  <a:lnTo>
                    <a:pt x="9255316" y="1345561"/>
                  </a:lnTo>
                  <a:lnTo>
                    <a:pt x="9349758" y="1456579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6640752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141067" y="1334340"/>
              <a:ext cx="1188026" cy="2342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7.5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342556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804637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804637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342556" y="5344783"/>
              <a:ext cx="10596392" cy="0"/>
            </a:xfrm>
            <a:custGeom>
              <a:avLst/>
              <a:pathLst>
                <a:path w="10596392" h="0">
                  <a:moveTo>
                    <a:pt x="0" y="0"/>
                  </a:moveTo>
                  <a:lnTo>
                    <a:pt x="10596392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895242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41876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38851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635145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881779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57782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304417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51051" y="5514848"/>
              <a:ext cx="282525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30110" y="6064202"/>
              <a:ext cx="1821284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Exercise hours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1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2" name="rc3"/>
            <p:cNvSpPr/>
            <p:nvPr/>
          </p:nvSpPr>
          <p:spPr>
            <a:xfrm>
              <a:off x="9261853" y="1094399"/>
              <a:ext cx="2750146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4"/>
            <p:cNvSpPr/>
            <p:nvPr/>
          </p:nvSpPr>
          <p:spPr>
            <a:xfrm>
              <a:off x="9477853" y="1187500"/>
              <a:ext cx="2318146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7</a:t>
              </a:r>
            </a:p>
          </p:txBody>
        </p:sp>
        <p:sp>
          <p:nvSpPr>
            <p:cNvPr id="34" name="tx5"/>
            <p:cNvSpPr/>
            <p:nvPr/>
          </p:nvSpPr>
          <p:spPr>
            <a:xfrm>
              <a:off x="9566647" y="1516684"/>
              <a:ext cx="21405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7.6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5053212" y="2364044"/>
              <a:ext cx="3316342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476334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2" name="pl1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17" name="pl1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6443245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19" name="tx18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0" name="rc19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5512430"/>
              <a:ext cx="21763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pl1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9785170" y="5865058"/>
              <a:ext cx="70569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24" name="tx23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25" name="rc24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11482"/>
              <a:ext cx="21763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506759"/>
              <a:ext cx="2176349" cy="3005671"/>
            </a:xfrm>
            <a:prstGeom prst="rect">
              <a:avLst/>
            </a:prstGeom>
            <a:solidFill>
              <a:srgbClr val="2DC595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91589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2514137" y="2319541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5623208" y="2321488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8732280" y="2491593"/>
              <a:ext cx="2176349" cy="0"/>
            </a:xfrm>
            <a:custGeom>
              <a:avLst/>
              <a:pathLst>
                <a:path w="2176349" h="0">
                  <a:moveTo>
                    <a:pt x="0" y="0"/>
                  </a:moveTo>
                  <a:lnTo>
                    <a:pt x="2176349" y="0"/>
                  </a:lnTo>
                </a:path>
              </a:pathLst>
            </a:custGeom>
            <a:ln w="40651" cap="flat">
              <a:solidFill>
                <a:srgbClr val="F9F871">
                  <a:alpha val="100000"/>
                </a:srgbClr>
              </a:solidFill>
              <a:custDash>
                <a:ds d="400000" sp="400000"/>
              </a:custDash>
              <a:round/>
            </a:ln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3367263" y="19373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476334" y="1939280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9585405" y="210938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9F871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34174" y="5680263"/>
              <a:ext cx="536277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49383" y="5676914"/>
              <a:ext cx="1524000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9263031" y="5676914"/>
              <a:ext cx="1114846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Men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1093056" y="3373681"/>
              <a:ext cx="3323580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Getting Meaningfulness+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302632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4" name="rc33"/>
            <p:cNvSpPr/>
            <p:nvPr/>
          </p:nvSpPr>
          <p:spPr>
            <a:xfrm>
              <a:off x="6918679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INCOME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064115" y="3699888"/>
              <a:ext cx="991936" cy="145510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047988" y="3669044"/>
              <a:ext cx="991936" cy="148595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6031861" y="3526137"/>
              <a:ext cx="991936" cy="162885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8015733" y="3276497"/>
              <a:ext cx="991936" cy="187849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9999606" y="2077835"/>
              <a:ext cx="991936" cy="307716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2396828" y="433982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3.1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4380700" y="4324399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3.2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364573" y="4252946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3.5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446387" y="4130992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332318" y="3528794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2560084" y="2077835"/>
              <a:ext cx="7935490" cy="1622052"/>
            </a:xfrm>
            <a:custGeom>
              <a:avLst/>
              <a:pathLst>
                <a:path w="7935490" h="1622052">
                  <a:moveTo>
                    <a:pt x="0" y="1622052"/>
                  </a:moveTo>
                  <a:lnTo>
                    <a:pt x="7935490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628358" y="5321959"/>
              <a:ext cx="186345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Less than 150K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3795537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150K – 250K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779409" y="5321959"/>
              <a:ext cx="149683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250K – 500K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7918807" y="5321959"/>
              <a:ext cx="1185788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500K - 1M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9677081" y="5322083"/>
              <a:ext cx="1636985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More than 1M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892705" y="5809302"/>
              <a:ext cx="1270248" cy="2499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Income ($)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387052" y="3409866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KIDS - AVERAGE NUMBER BY REUNION CLASS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054290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2953586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1852881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1810083" y="3393868"/>
              <a:ext cx="629032" cy="176112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3068149" y="2927988"/>
              <a:ext cx="629032" cy="222700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4326214" y="3268073"/>
              <a:ext cx="629032" cy="18869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5584280" y="3121084"/>
              <a:ext cx="629032" cy="203391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842345" y="3412213"/>
              <a:ext cx="629032" cy="174278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8100411" y="2837722"/>
              <a:ext cx="629032" cy="231727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9358476" y="2909558"/>
              <a:ext cx="629032" cy="2245437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10616542" y="2987983"/>
              <a:ext cx="629032" cy="216701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961343" y="4186811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317351" y="3956738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4477475" y="4126781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5735540" y="405030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1.8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6993606" y="419598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1.6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8251671" y="3911605"/>
              <a:ext cx="326511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2.1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607679" y="3947523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865744" y="3986736"/>
              <a:ext cx="130627" cy="168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962637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2861932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57688" y="1758127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31" name="pl30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1941045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3192165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379599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637665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89573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81537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9411861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0595761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5645712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1" name="tx40"/>
            <p:cNvSpPr/>
            <p:nvPr/>
          </p:nvSpPr>
          <p:spPr>
            <a:xfrm rot="-5400000">
              <a:off x="-591443" y="3409928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 BY NUMBER OF CHILDREN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369760" y="1852881"/>
              <a:ext cx="1031613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69760" y="4211534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69760" y="3268073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69760" y="2324612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  <a:lnTo>
                    <a:pt x="1031613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229438" y="2376502"/>
              <a:ext cx="1228111" cy="27784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4685661" y="2308326"/>
              <a:ext cx="1228111" cy="284666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7141885" y="2199832"/>
              <a:ext cx="1228111" cy="2955163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9598108" y="2354803"/>
              <a:ext cx="1228111" cy="2800192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2680238" y="3678013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5234403" y="3644040"/>
              <a:ext cx="13062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7592684" y="3589793"/>
              <a:ext cx="326511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10048908" y="3667164"/>
              <a:ext cx="326511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5.9</a:t>
              </a:r>
            </a:p>
          </p:txBody>
        </p:sp>
        <p:sp>
          <p:nvSpPr>
            <p:cNvPr id="18" name="pl17"/>
            <p:cNvSpPr/>
            <p:nvPr/>
          </p:nvSpPr>
          <p:spPr>
            <a:xfrm>
              <a:off x="2843494" y="2354803"/>
              <a:ext cx="7368669" cy="21699"/>
            </a:xfrm>
            <a:custGeom>
              <a:avLst/>
              <a:pathLst>
                <a:path w="7368669" h="21699">
                  <a:moveTo>
                    <a:pt x="0" y="21699"/>
                  </a:moveTo>
                  <a:lnTo>
                    <a:pt x="7368669" y="0"/>
                  </a:lnTo>
                </a:path>
              </a:pathLst>
            </a:custGeom>
            <a:ln w="54202" cap="flat">
              <a:solidFill>
                <a:srgbClr val="F9F871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369760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057688" y="5060241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11988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76419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222985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369760" y="5154995"/>
              <a:ext cx="10316137" cy="0"/>
            </a:xfrm>
            <a:custGeom>
              <a:avLst/>
              <a:pathLst>
                <a:path w="10316137" h="0">
                  <a:moveTo>
                    <a:pt x="0" y="0"/>
                  </a:moveTo>
                  <a:lnTo>
                    <a:pt x="1031613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2772863" y="5321959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229086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685309" y="5325060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067366" y="5321959"/>
              <a:ext cx="289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3+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342475" y="5871189"/>
              <a:ext cx="2370708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Number of Children</a:t>
              </a:r>
            </a:p>
          </p:txBody>
        </p:sp>
        <p:sp>
          <p:nvSpPr>
            <p:cNvPr id="30" name="tx29"/>
            <p:cNvSpPr/>
            <p:nvPr/>
          </p:nvSpPr>
          <p:spPr>
            <a:xfrm rot="-5400000">
              <a:off x="-372851" y="3409990"/>
              <a:ext cx="1933649" cy="18789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369760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MEANINGFULNESS+ AT WORK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852881"/>
              <a:ext cx="9949027" cy="3302113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604642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405429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350393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736869" y="2953586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36869" y="240323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736869" y="1852881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161523" y="2503673"/>
              <a:ext cx="606648" cy="2651321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3374819" y="2215090"/>
              <a:ext cx="606648" cy="293990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4588115" y="2292040"/>
              <a:ext cx="606648" cy="2862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5801411" y="2067040"/>
              <a:ext cx="606648" cy="30879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014707" y="2100540"/>
              <a:ext cx="606648" cy="305445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8228004" y="2032470"/>
              <a:ext cx="606648" cy="312252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8"/>
            <p:cNvSpPr/>
            <p:nvPr/>
          </p:nvSpPr>
          <p:spPr>
            <a:xfrm>
              <a:off x="9441300" y="2085130"/>
              <a:ext cx="606648" cy="3069864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19"/>
            <p:cNvSpPr/>
            <p:nvPr/>
          </p:nvSpPr>
          <p:spPr>
            <a:xfrm>
              <a:off x="10654596" y="1892438"/>
              <a:ext cx="606648" cy="32625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29798" y="37356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48%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443094" y="359134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656390" y="36298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52%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5869686" y="351731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7082982" y="353406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296278" y="350003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509574" y="352636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722870" y="3430018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59%</a:t>
              </a:r>
            </a:p>
          </p:txBody>
        </p:sp>
        <p:sp>
          <p:nvSpPr>
            <p:cNvPr id="29" name="pl28"/>
            <p:cNvSpPr/>
            <p:nvPr/>
          </p:nvSpPr>
          <p:spPr>
            <a:xfrm>
              <a:off x="1736869" y="1852881"/>
              <a:ext cx="0" cy="3302113"/>
            </a:xfrm>
            <a:custGeom>
              <a:avLst/>
              <a:pathLst>
                <a:path w="0" h="3302113">
                  <a:moveTo>
                    <a:pt x="0" y="3302113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198951" y="505366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57688" y="4503315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057688" y="3952963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057688" y="340261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057688" y="2852259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1057688" y="230190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057688" y="175155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7" name="pl36"/>
            <p:cNvSpPr/>
            <p:nvPr/>
          </p:nvSpPr>
          <p:spPr>
            <a:xfrm>
              <a:off x="1736869" y="5154995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tx37"/>
            <p:cNvSpPr/>
            <p:nvPr/>
          </p:nvSpPr>
          <p:spPr>
            <a:xfrm>
              <a:off x="2281292" y="5322083"/>
              <a:ext cx="367109" cy="18553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3487643" y="5322704"/>
              <a:ext cx="381000" cy="1849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630308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5843604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7056900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8270196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483492" y="5321959"/>
              <a:ext cx="522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0622622" y="5321959"/>
              <a:ext cx="670594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5829267" y="5871189"/>
              <a:ext cx="1764233" cy="1880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Reunion Class</a:t>
              </a:r>
            </a:p>
          </p:txBody>
        </p:sp>
        <p:sp>
          <p:nvSpPr>
            <p:cNvPr id="47" name="tx46"/>
            <p:cNvSpPr/>
            <p:nvPr/>
          </p:nvSpPr>
          <p:spPr>
            <a:xfrm rot="-5400000">
              <a:off x="-1481373" y="3384752"/>
              <a:ext cx="4100214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Percent Meeting Meaningfulness+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736869" y="1530340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CURRENT SAMPLE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527252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66646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43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606040" y="3624097"/>
              <a:ext cx="36173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49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45433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46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84827" y="3628225"/>
              <a:ext cx="361738" cy="2337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224221" y="3628384"/>
              <a:ext cx="361738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763615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303009" y="3624255"/>
              <a:ext cx="361738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TQI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82074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2021468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6.5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560862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6.3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100256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639650" y="3624255"/>
              <a:ext cx="452093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6.1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179044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854050" y="3624255"/>
              <a:ext cx="180869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257832" y="3628384"/>
              <a:ext cx="452093" cy="233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5.7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14809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168749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226884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766278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6305671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7845065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938445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1092385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8266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192206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46145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0008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6540243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79637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961903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115842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473102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2003603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452563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9919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531351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7074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961013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30th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1054572" y="2702651"/>
              <a:ext cx="858612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40th+</a:t>
              </a:r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PERCENT MEETING MEANINGFULNESS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l3"/>
            <p:cNvSpPr/>
            <p:nvPr/>
          </p:nvSpPr>
          <p:spPr>
            <a:xfrm>
              <a:off x="0" y="3703320"/>
              <a:ext cx="12192000" cy="0"/>
            </a:xfrm>
            <a:custGeom>
              <a:avLst/>
              <a:pathLst>
                <a:path w="12192000" h="0">
                  <a:moveTo>
                    <a:pt x="0" y="0"/>
                  </a:moveTo>
                  <a:lnTo>
                    <a:pt x="12192000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t4"/>
            <p:cNvSpPr/>
            <p:nvPr/>
          </p:nvSpPr>
          <p:spPr>
            <a:xfrm>
              <a:off x="207303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pt5"/>
            <p:cNvSpPr/>
            <p:nvPr/>
          </p:nvSpPr>
          <p:spPr>
            <a:xfrm>
              <a:off x="2338772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4470240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6601709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8733177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10864646" y="3143295"/>
              <a:ext cx="1120050" cy="1120050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36000" cap="rnd">
              <a:solidFill>
                <a:srgbClr val="01A3A2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41875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2573344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53%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4704812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836281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63%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8967749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11099218" y="3615839"/>
              <a:ext cx="650906" cy="246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333232">
                      <a:alpha val="100000"/>
                    </a:srgbClr>
                  </a:solidFill>
                  <a:latin typeface="Arial"/>
                  <a:cs typeface="Arial"/>
                </a:rPr>
                <a:t>51%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2310" y="2702810"/>
              <a:ext cx="470037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1st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654885" y="2703604"/>
              <a:ext cx="487822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5th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695919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10th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6827388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15th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958857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20th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1090325" y="2702651"/>
              <a:ext cx="668691" cy="2377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25th</a:t>
              </a:r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130701" y="1167938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130701" y="2224347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130701" y="3280756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130701" y="4337165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130701" y="5393574"/>
              <a:ext cx="5930596" cy="845127"/>
            </a:xfrm>
            <a:prstGeom prst="rect">
              <a:avLst/>
            </a:pr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2697182" y="1156983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697182" y="2213392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697182" y="3269801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97182" y="4326210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697182" y="5382619"/>
              <a:ext cx="867037" cy="867037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tx13"/>
            <p:cNvSpPr/>
            <p:nvPr/>
          </p:nvSpPr>
          <p:spPr>
            <a:xfrm>
              <a:off x="3030218" y="1512932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3030218" y="2569341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3030218" y="3621339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3030218" y="468216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030218" y="5738745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723761" y="1507333"/>
              <a:ext cx="182536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723761" y="2567712"/>
              <a:ext cx="1644971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3723761" y="3624121"/>
              <a:ext cx="1282916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723761" y="4676561"/>
              <a:ext cx="1915084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723761" y="5732970"/>
              <a:ext cx="292693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086303" y="1521843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086303" y="2578252"/>
              <a:ext cx="777308" cy="23787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8086303" y="3635772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086303" y="469218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086303" y="574779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896642" y="1094399"/>
              <a:ext cx="2115357" cy="451636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10112642" y="1187500"/>
              <a:ext cx="1683357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 Avg. = 5.9</a:t>
              </a: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917948"/>
              <a:ext cx="211389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205417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696150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48597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504643" y="1972945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547545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48597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504643" y="2894902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469502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1748597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1961071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1748597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1961071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04643" y="3816859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439145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04643" y="4738816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531341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48597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61071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04643" y="5660773"/>
              <a:ext cx="3938758" cy="787073"/>
            </a:xfrm>
            <a:custGeom>
              <a:avLst/>
              <a:pathLst>
                <a:path w="3938758" h="787073">
                  <a:moveTo>
                    <a:pt x="212473" y="787073"/>
                  </a:moveTo>
                  <a:lnTo>
                    <a:pt x="3726284" y="787073"/>
                  </a:lnTo>
                  <a:lnTo>
                    <a:pt x="3717729" y="786901"/>
                  </a:lnTo>
                  <a:lnTo>
                    <a:pt x="3751895" y="785524"/>
                  </a:lnTo>
                  <a:lnTo>
                    <a:pt x="3785398" y="778685"/>
                  </a:lnTo>
                  <a:lnTo>
                    <a:pt x="3817370" y="766559"/>
                  </a:lnTo>
                  <a:lnTo>
                    <a:pt x="3846983" y="749462"/>
                  </a:lnTo>
                  <a:lnTo>
                    <a:pt x="3873470" y="727836"/>
                  </a:lnTo>
                  <a:lnTo>
                    <a:pt x="3896145" y="702242"/>
                  </a:lnTo>
                  <a:lnTo>
                    <a:pt x="3914421" y="673341"/>
                  </a:lnTo>
                  <a:lnTo>
                    <a:pt x="3927824" y="641883"/>
                  </a:lnTo>
                  <a:lnTo>
                    <a:pt x="3936007" y="608683"/>
                  </a:lnTo>
                  <a:lnTo>
                    <a:pt x="3938758" y="574600"/>
                  </a:lnTo>
                  <a:lnTo>
                    <a:pt x="3938758" y="212473"/>
                  </a:lnTo>
                  <a:lnTo>
                    <a:pt x="3936007" y="178390"/>
                  </a:lnTo>
                  <a:lnTo>
                    <a:pt x="3927824" y="145190"/>
                  </a:lnTo>
                  <a:lnTo>
                    <a:pt x="3914421" y="113732"/>
                  </a:lnTo>
                  <a:lnTo>
                    <a:pt x="3896145" y="84831"/>
                  </a:lnTo>
                  <a:lnTo>
                    <a:pt x="3873470" y="59237"/>
                  </a:lnTo>
                  <a:lnTo>
                    <a:pt x="3846983" y="37611"/>
                  </a:lnTo>
                  <a:lnTo>
                    <a:pt x="3817370" y="20514"/>
                  </a:lnTo>
                  <a:lnTo>
                    <a:pt x="3785398" y="8388"/>
                  </a:lnTo>
                  <a:lnTo>
                    <a:pt x="3751895" y="1549"/>
                  </a:lnTo>
                  <a:lnTo>
                    <a:pt x="3726284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717117" y="6235373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80788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10874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536833" y="1159242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6666919" y="1599722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934460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6690505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1934460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6690505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934460" y="5917948"/>
              <a:ext cx="211389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 Others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5964511"/>
              <a:ext cx="2205417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 Others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809477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956552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4940104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9696150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4940104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940104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969615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3412805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168851" y="1333861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41444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353591" y="2230120"/>
              <a:ext cx="1318318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 Giving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29297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835359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741444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129297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129297" y="4995991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4741444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4741444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353591" y="4074034"/>
              <a:ext cx="138311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 Up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35359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129297" y="5788352"/>
              <a:ext cx="138311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129297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741444" y="5744657"/>
              <a:ext cx="129159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With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741444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8353591" y="5788352"/>
              <a:ext cx="138311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With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353591" y="6140669"/>
              <a:ext cx="757044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Others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3146391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6758538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10501312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277018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501312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89165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277018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77018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889165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0501312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6EC17C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670850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670850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442449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442449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9214049" y="2100524"/>
              <a:ext cx="522281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Care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214049" y="2406278"/>
              <a:ext cx="730780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Giving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3670850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92140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442449" y="3154944"/>
              <a:ext cx="118803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Exercising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899251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899251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899251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3670850" y="4076901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3670850" y="4819833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670850" y="5178113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64424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64424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64424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3897876"/>
              <a:ext cx="1004766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Catching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9214049" y="4256156"/>
              <a:ext cx="313093" cy="2144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Up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9214049" y="4998858"/>
              <a:ext cx="92655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Reading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99251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99251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3670850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670850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6442449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6442449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9214049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9214049" y="6143651"/>
              <a:ext cx="508633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With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22859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5057533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7829132" y="2278861"/>
              <a:ext cx="692017" cy="1716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10 hrs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10731359" y="2278747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9 hrs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2416561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5188160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0731359" y="3200704"/>
              <a:ext cx="561389" cy="1718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8 hrs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7959759" y="3201621"/>
              <a:ext cx="56138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7 hrs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2416561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5188160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5188160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79597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597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0731359" y="4123464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0731359" y="5045421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3096194" y="1167938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3096194" y="204220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3096194" y="2916477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rc6"/>
            <p:cNvSpPr/>
            <p:nvPr/>
          </p:nvSpPr>
          <p:spPr>
            <a:xfrm>
              <a:off x="3096194" y="379074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" name="rc7"/>
            <p:cNvSpPr/>
            <p:nvPr/>
          </p:nvSpPr>
          <p:spPr>
            <a:xfrm>
              <a:off x="3096194" y="466501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rc8"/>
            <p:cNvSpPr/>
            <p:nvPr/>
          </p:nvSpPr>
          <p:spPr>
            <a:xfrm>
              <a:off x="3096194" y="5539286"/>
              <a:ext cx="5999610" cy="699415"/>
            </a:xfrm>
            <a:prstGeom prst="rect">
              <a:avLst/>
            </a:pr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2716878" y="113832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716878" y="2012599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716878" y="288686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16878" y="376113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2716878" y="4635408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2716878" y="5509677"/>
              <a:ext cx="758632" cy="758632"/>
            </a:xfrm>
            <a:prstGeom prst="ellipse">
              <a:avLst/>
            </a:prstGeom>
            <a:solidFill>
              <a:srgbClr val="FFFFFF">
                <a:alpha val="100000"/>
              </a:srgbClr>
            </a:solidFill>
            <a:ln w="54000" cap="rnd">
              <a:solidFill>
                <a:srgbClr val="21B2AA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995711" y="1430970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1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2995711" y="2305239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2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2995711" y="3175098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3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2995711" y="4053778"/>
              <a:ext cx="200965" cy="25972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4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2995711" y="4928224"/>
              <a:ext cx="200965" cy="2595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5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2995711" y="5797906"/>
              <a:ext cx="200965" cy="2641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84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845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6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696155" y="1480576"/>
              <a:ext cx="1970027" cy="2408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3696155" y="2294503"/>
              <a:ext cx="198749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3696155" y="3164803"/>
              <a:ext cx="2800215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3696155" y="4039072"/>
              <a:ext cx="2944720" cy="3052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3696155" y="4977813"/>
              <a:ext cx="2114215" cy="2407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3696155" y="5791581"/>
              <a:ext cx="2926935" cy="301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118509" y="1440991"/>
              <a:ext cx="777308" cy="23676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8118509" y="2314467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118509" y="3188737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8118509" y="406300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8118509" y="4937276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118509" y="5811545"/>
              <a:ext cx="777308" cy="23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56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560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</p:grp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78951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534996" y="181890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36315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78951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534996" y="259902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14327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534996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534996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534996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717117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534996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717117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78951" y="3379142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61071" y="3923389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1778951" y="4159259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961071" y="4703506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1778951" y="4939377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961071" y="54836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1778951" y="5719494"/>
              <a:ext cx="3878051" cy="726367"/>
            </a:xfrm>
            <a:custGeom>
              <a:avLst/>
              <a:pathLst>
                <a:path w="3878051" h="726367">
                  <a:moveTo>
                    <a:pt x="212473" y="726367"/>
                  </a:moveTo>
                  <a:lnTo>
                    <a:pt x="3665578" y="726367"/>
                  </a:lnTo>
                  <a:lnTo>
                    <a:pt x="3657022" y="726194"/>
                  </a:lnTo>
                  <a:lnTo>
                    <a:pt x="3691189" y="724817"/>
                  </a:lnTo>
                  <a:lnTo>
                    <a:pt x="3724692" y="717978"/>
                  </a:lnTo>
                  <a:lnTo>
                    <a:pt x="3756664" y="705852"/>
                  </a:lnTo>
                  <a:lnTo>
                    <a:pt x="3786277" y="688755"/>
                  </a:lnTo>
                  <a:lnTo>
                    <a:pt x="3812763" y="667129"/>
                  </a:lnTo>
                  <a:lnTo>
                    <a:pt x="3835438" y="641535"/>
                  </a:lnTo>
                  <a:lnTo>
                    <a:pt x="3853714" y="612634"/>
                  </a:lnTo>
                  <a:lnTo>
                    <a:pt x="3867117" y="581176"/>
                  </a:lnTo>
                  <a:lnTo>
                    <a:pt x="3875300" y="547976"/>
                  </a:lnTo>
                  <a:lnTo>
                    <a:pt x="3878051" y="513893"/>
                  </a:lnTo>
                  <a:lnTo>
                    <a:pt x="3878051" y="212473"/>
                  </a:lnTo>
                  <a:lnTo>
                    <a:pt x="3875300" y="178390"/>
                  </a:lnTo>
                  <a:lnTo>
                    <a:pt x="3867117" y="145190"/>
                  </a:lnTo>
                  <a:lnTo>
                    <a:pt x="3853714" y="113732"/>
                  </a:lnTo>
                  <a:lnTo>
                    <a:pt x="3835438" y="84831"/>
                  </a:lnTo>
                  <a:lnTo>
                    <a:pt x="3812763" y="59237"/>
                  </a:lnTo>
                  <a:lnTo>
                    <a:pt x="3786277" y="37611"/>
                  </a:lnTo>
                  <a:lnTo>
                    <a:pt x="3756664" y="20514"/>
                  </a:lnTo>
                  <a:lnTo>
                    <a:pt x="3724692" y="8388"/>
                  </a:lnTo>
                  <a:lnTo>
                    <a:pt x="3691189" y="1549"/>
                  </a:lnTo>
                  <a:lnTo>
                    <a:pt x="3665578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13893"/>
                  </a:lnTo>
                  <a:lnTo>
                    <a:pt x="688" y="496796"/>
                  </a:lnTo>
                  <a:lnTo>
                    <a:pt x="688" y="530990"/>
                  </a:lnTo>
                  <a:lnTo>
                    <a:pt x="6174" y="564741"/>
                  </a:lnTo>
                  <a:lnTo>
                    <a:pt x="17002" y="597175"/>
                  </a:lnTo>
                  <a:lnTo>
                    <a:pt x="32893" y="627453"/>
                  </a:lnTo>
                  <a:lnTo>
                    <a:pt x="53434" y="654789"/>
                  </a:lnTo>
                  <a:lnTo>
                    <a:pt x="78095" y="678476"/>
                  </a:lnTo>
                  <a:lnTo>
                    <a:pt x="106236" y="697901"/>
                  </a:lnTo>
                  <a:lnTo>
                    <a:pt x="137129" y="712559"/>
                  </a:lnTo>
                  <a:lnTo>
                    <a:pt x="169973" y="722073"/>
                  </a:lnTo>
                  <a:lnTo>
                    <a:pt x="203918" y="726194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961071" y="626374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1780788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910874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536833" y="1116690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6666919" y="1557170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1934460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6690505" y="2092176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1934460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6690505" y="2828713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6690505" y="3652526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690505" y="4388948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90505" y="516619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6690505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934460" y="3605963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934460" y="4388948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934460" y="5212761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934460" y="5946316"/>
              <a:ext cx="2126742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940104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9696150" y="2095158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940104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9696150" y="287470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9696150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9696150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9696150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9696150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4940104" y="365482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4940104" y="443493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4940104" y="5215055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4940104" y="599517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3412805" y="1295121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8168851" y="1291309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1718244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961071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6474289" y="2208935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6717117" y="2813888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1718244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1961071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6474289" y="3335771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6717117" y="3940724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474289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717117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474289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717117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1718244" y="4462607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961071" y="5067561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1718244" y="5589444"/>
              <a:ext cx="3999465" cy="847780"/>
            </a:xfrm>
            <a:custGeom>
              <a:avLst/>
              <a:pathLst>
                <a:path w="3999465" h="847780">
                  <a:moveTo>
                    <a:pt x="212473" y="847780"/>
                  </a:moveTo>
                  <a:lnTo>
                    <a:pt x="3786991" y="847780"/>
                  </a:lnTo>
                  <a:lnTo>
                    <a:pt x="3778436" y="847608"/>
                  </a:lnTo>
                  <a:lnTo>
                    <a:pt x="3812602" y="846231"/>
                  </a:lnTo>
                  <a:lnTo>
                    <a:pt x="3846105" y="839391"/>
                  </a:lnTo>
                  <a:lnTo>
                    <a:pt x="3878077" y="827266"/>
                  </a:lnTo>
                  <a:lnTo>
                    <a:pt x="3907690" y="810169"/>
                  </a:lnTo>
                  <a:lnTo>
                    <a:pt x="3934177" y="788543"/>
                  </a:lnTo>
                  <a:lnTo>
                    <a:pt x="3956852" y="762948"/>
                  </a:lnTo>
                  <a:lnTo>
                    <a:pt x="3975127" y="734048"/>
                  </a:lnTo>
                  <a:lnTo>
                    <a:pt x="3988530" y="702590"/>
                  </a:lnTo>
                  <a:lnTo>
                    <a:pt x="3996714" y="669390"/>
                  </a:lnTo>
                  <a:lnTo>
                    <a:pt x="3999465" y="635306"/>
                  </a:lnTo>
                  <a:lnTo>
                    <a:pt x="3999465" y="212473"/>
                  </a:lnTo>
                  <a:lnTo>
                    <a:pt x="3996714" y="178390"/>
                  </a:lnTo>
                  <a:lnTo>
                    <a:pt x="3988530" y="145190"/>
                  </a:lnTo>
                  <a:lnTo>
                    <a:pt x="3975127" y="113732"/>
                  </a:lnTo>
                  <a:lnTo>
                    <a:pt x="3956852" y="84831"/>
                  </a:lnTo>
                  <a:lnTo>
                    <a:pt x="3934177" y="59237"/>
                  </a:lnTo>
                  <a:lnTo>
                    <a:pt x="3907690" y="37611"/>
                  </a:lnTo>
                  <a:lnTo>
                    <a:pt x="3878077" y="20514"/>
                  </a:lnTo>
                  <a:lnTo>
                    <a:pt x="3846105" y="8388"/>
                  </a:lnTo>
                  <a:lnTo>
                    <a:pt x="3812602" y="1549"/>
                  </a:lnTo>
                  <a:lnTo>
                    <a:pt x="3786991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635306"/>
                  </a:lnTo>
                  <a:lnTo>
                    <a:pt x="688" y="618209"/>
                  </a:lnTo>
                  <a:lnTo>
                    <a:pt x="688" y="652403"/>
                  </a:lnTo>
                  <a:lnTo>
                    <a:pt x="6174" y="686155"/>
                  </a:lnTo>
                  <a:lnTo>
                    <a:pt x="17002" y="718589"/>
                  </a:lnTo>
                  <a:lnTo>
                    <a:pt x="32893" y="748866"/>
                  </a:lnTo>
                  <a:lnTo>
                    <a:pt x="53434" y="776203"/>
                  </a:lnTo>
                  <a:lnTo>
                    <a:pt x="78095" y="799890"/>
                  </a:lnTo>
                  <a:lnTo>
                    <a:pt x="106236" y="819314"/>
                  </a:lnTo>
                  <a:lnTo>
                    <a:pt x="137129" y="833973"/>
                  </a:lnTo>
                  <a:lnTo>
                    <a:pt x="169973" y="843486"/>
                  </a:lnTo>
                  <a:lnTo>
                    <a:pt x="203918" y="847608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1961071" y="6194397"/>
              <a:ext cx="3513811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1780788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1910874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6536833" y="1220706"/>
              <a:ext cx="3874377" cy="570566"/>
            </a:xfrm>
            <a:custGeom>
              <a:avLst/>
              <a:pathLst>
                <a:path w="3874377" h="570566">
                  <a:moveTo>
                    <a:pt x="182120" y="570566"/>
                  </a:moveTo>
                  <a:lnTo>
                    <a:pt x="3692257" y="570566"/>
                  </a:lnTo>
                  <a:lnTo>
                    <a:pt x="3684924" y="570418"/>
                  </a:lnTo>
                  <a:lnTo>
                    <a:pt x="3714209" y="569238"/>
                  </a:lnTo>
                  <a:lnTo>
                    <a:pt x="3742926" y="563375"/>
                  </a:lnTo>
                  <a:lnTo>
                    <a:pt x="3770331" y="552982"/>
                  </a:lnTo>
                  <a:lnTo>
                    <a:pt x="3795713" y="538327"/>
                  </a:lnTo>
                  <a:lnTo>
                    <a:pt x="3818416" y="519791"/>
                  </a:lnTo>
                  <a:lnTo>
                    <a:pt x="3837852" y="497853"/>
                  </a:lnTo>
                  <a:lnTo>
                    <a:pt x="3853516" y="473081"/>
                  </a:lnTo>
                  <a:lnTo>
                    <a:pt x="3865005" y="446117"/>
                  </a:lnTo>
                  <a:lnTo>
                    <a:pt x="3872019" y="417659"/>
                  </a:lnTo>
                  <a:lnTo>
                    <a:pt x="3874377" y="388445"/>
                  </a:lnTo>
                  <a:lnTo>
                    <a:pt x="3874377" y="182120"/>
                  </a:lnTo>
                  <a:lnTo>
                    <a:pt x="3872019" y="152906"/>
                  </a:lnTo>
                  <a:lnTo>
                    <a:pt x="3865005" y="124448"/>
                  </a:lnTo>
                  <a:lnTo>
                    <a:pt x="3853516" y="97484"/>
                  </a:lnTo>
                  <a:lnTo>
                    <a:pt x="3837852" y="72712"/>
                  </a:lnTo>
                  <a:lnTo>
                    <a:pt x="3818416" y="50774"/>
                  </a:lnTo>
                  <a:lnTo>
                    <a:pt x="3795713" y="32238"/>
                  </a:lnTo>
                  <a:lnTo>
                    <a:pt x="3770331" y="17583"/>
                  </a:lnTo>
                  <a:lnTo>
                    <a:pt x="3742926" y="7190"/>
                  </a:lnTo>
                  <a:lnTo>
                    <a:pt x="3714209" y="1327"/>
                  </a:lnTo>
                  <a:lnTo>
                    <a:pt x="3692257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6666919" y="1661186"/>
              <a:ext cx="3614205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     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934460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6690505" y="2542911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934460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6690505" y="3626166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6690505" y="4796698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6690505" y="5879839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934460" y="4750136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934460" y="5879839"/>
              <a:ext cx="2113897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 Alone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4940104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9696150" y="2545893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4940104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9696150" y="3672156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9696150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9696150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4940104" y="4798992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4940104" y="5925828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3412805" y="1399136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8168851" y="1395325"/>
              <a:ext cx="610342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</a:t>
              </a: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865854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1078328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4478001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4690475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8090148" y="1972945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8302622" y="2547545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4478001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4690475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4478001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4690475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4478001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4690475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4478001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4690475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8090148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8302622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8090148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8302622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865854" y="2894902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078328" y="3469502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65854" y="3816859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1078328" y="4391459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865854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078328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865854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1078328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8090148" y="4738816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302622" y="5313416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8090148" y="5660773"/>
              <a:ext cx="3235996" cy="787073"/>
            </a:xfrm>
            <a:custGeom>
              <a:avLst/>
              <a:pathLst>
                <a:path w="3235996" h="787073">
                  <a:moveTo>
                    <a:pt x="212473" y="787073"/>
                  </a:moveTo>
                  <a:lnTo>
                    <a:pt x="3023522" y="787073"/>
                  </a:lnTo>
                  <a:lnTo>
                    <a:pt x="3014967" y="786901"/>
                  </a:lnTo>
                  <a:lnTo>
                    <a:pt x="3049133" y="785524"/>
                  </a:lnTo>
                  <a:lnTo>
                    <a:pt x="3082636" y="778685"/>
                  </a:lnTo>
                  <a:lnTo>
                    <a:pt x="3114608" y="766559"/>
                  </a:lnTo>
                  <a:lnTo>
                    <a:pt x="3144221" y="749462"/>
                  </a:lnTo>
                  <a:lnTo>
                    <a:pt x="3170708" y="727836"/>
                  </a:lnTo>
                  <a:lnTo>
                    <a:pt x="3193383" y="702242"/>
                  </a:lnTo>
                  <a:lnTo>
                    <a:pt x="3211658" y="673341"/>
                  </a:lnTo>
                  <a:lnTo>
                    <a:pt x="3225061" y="641883"/>
                  </a:lnTo>
                  <a:lnTo>
                    <a:pt x="3233245" y="608683"/>
                  </a:lnTo>
                  <a:lnTo>
                    <a:pt x="3235996" y="574600"/>
                  </a:lnTo>
                  <a:lnTo>
                    <a:pt x="3235996" y="212473"/>
                  </a:lnTo>
                  <a:lnTo>
                    <a:pt x="3233245" y="178390"/>
                  </a:lnTo>
                  <a:lnTo>
                    <a:pt x="3225061" y="145190"/>
                  </a:lnTo>
                  <a:lnTo>
                    <a:pt x="3211658" y="113732"/>
                  </a:lnTo>
                  <a:lnTo>
                    <a:pt x="3193383" y="84831"/>
                  </a:lnTo>
                  <a:lnTo>
                    <a:pt x="3170708" y="59237"/>
                  </a:lnTo>
                  <a:lnTo>
                    <a:pt x="3144221" y="37611"/>
                  </a:lnTo>
                  <a:lnTo>
                    <a:pt x="3114608" y="20514"/>
                  </a:lnTo>
                  <a:lnTo>
                    <a:pt x="3082636" y="8388"/>
                  </a:lnTo>
                  <a:lnTo>
                    <a:pt x="3049133" y="1549"/>
                  </a:lnTo>
                  <a:lnTo>
                    <a:pt x="3023522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8302622" y="6235373"/>
              <a:ext cx="281104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847847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977933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4459994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4590080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8072141" y="1159242"/>
              <a:ext cx="3272010" cy="570566"/>
            </a:xfrm>
            <a:custGeom>
              <a:avLst/>
              <a:pathLst>
                <a:path w="3272010" h="570566">
                  <a:moveTo>
                    <a:pt x="182120" y="570566"/>
                  </a:moveTo>
                  <a:lnTo>
                    <a:pt x="3089889" y="570566"/>
                  </a:lnTo>
                  <a:lnTo>
                    <a:pt x="3082556" y="570418"/>
                  </a:lnTo>
                  <a:lnTo>
                    <a:pt x="3111841" y="569238"/>
                  </a:lnTo>
                  <a:lnTo>
                    <a:pt x="3140558" y="563375"/>
                  </a:lnTo>
                  <a:lnTo>
                    <a:pt x="3167963" y="552982"/>
                  </a:lnTo>
                  <a:lnTo>
                    <a:pt x="3193345" y="538327"/>
                  </a:lnTo>
                  <a:lnTo>
                    <a:pt x="3216048" y="519791"/>
                  </a:lnTo>
                  <a:lnTo>
                    <a:pt x="3235484" y="497853"/>
                  </a:lnTo>
                  <a:lnTo>
                    <a:pt x="3251149" y="473081"/>
                  </a:lnTo>
                  <a:lnTo>
                    <a:pt x="3262637" y="446117"/>
                  </a:lnTo>
                  <a:lnTo>
                    <a:pt x="3269651" y="417659"/>
                  </a:lnTo>
                  <a:lnTo>
                    <a:pt x="3272010" y="388445"/>
                  </a:lnTo>
                  <a:lnTo>
                    <a:pt x="3272010" y="182120"/>
                  </a:lnTo>
                  <a:lnTo>
                    <a:pt x="3269651" y="152906"/>
                  </a:lnTo>
                  <a:lnTo>
                    <a:pt x="3262637" y="124448"/>
                  </a:lnTo>
                  <a:lnTo>
                    <a:pt x="3251149" y="97484"/>
                  </a:lnTo>
                  <a:lnTo>
                    <a:pt x="3235484" y="72712"/>
                  </a:lnTo>
                  <a:lnTo>
                    <a:pt x="3216048" y="50774"/>
                  </a:lnTo>
                  <a:lnTo>
                    <a:pt x="3193345" y="32238"/>
                  </a:lnTo>
                  <a:lnTo>
                    <a:pt x="3167963" y="17583"/>
                  </a:lnTo>
                  <a:lnTo>
                    <a:pt x="3140558" y="7190"/>
                  </a:lnTo>
                  <a:lnTo>
                    <a:pt x="3111841" y="1327"/>
                  </a:lnTo>
                  <a:lnTo>
                    <a:pt x="3089889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8202227" y="1599722"/>
              <a:ext cx="3011838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     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1129297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4741444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8353591" y="2276568"/>
              <a:ext cx="1422797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 Media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4741444" y="3154944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4741444" y="4120597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4741444" y="4995991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4741444" y="5741790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4741444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8353591" y="2978786"/>
              <a:ext cx="139619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835359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8353591" y="3897876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1" name="tx50"/>
            <p:cNvSpPr/>
            <p:nvPr/>
          </p:nvSpPr>
          <p:spPr>
            <a:xfrm>
              <a:off x="835359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1129297" y="2975919"/>
              <a:ext cx="1409035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 Out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1129297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1129297" y="3900743"/>
              <a:ext cx="1396190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 Tv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1129297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1129297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1129297" y="5920815"/>
              <a:ext cx="1435413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 Alone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53591" y="5042554"/>
              <a:ext cx="1526933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 Alone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353591" y="5917948"/>
              <a:ext cx="2022377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 Alone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3277018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6889165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0501312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889165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889165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889165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889165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0501312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0501312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3277018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3277018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3277018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3277018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0501312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0501312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2218980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228760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9073737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MOST COMMON HIGH VALUE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pg3"/>
            <p:cNvSpPr/>
            <p:nvPr/>
          </p:nvSpPr>
          <p:spPr>
            <a:xfrm>
              <a:off x="671984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tx4"/>
            <p:cNvSpPr/>
            <p:nvPr/>
          </p:nvSpPr>
          <p:spPr>
            <a:xfrm>
              <a:off x="8844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6" name="pg5"/>
            <p:cNvSpPr/>
            <p:nvPr/>
          </p:nvSpPr>
          <p:spPr>
            <a:xfrm>
              <a:off x="3443583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3656057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8" name="pg7"/>
            <p:cNvSpPr/>
            <p:nvPr/>
          </p:nvSpPr>
          <p:spPr>
            <a:xfrm>
              <a:off x="6215182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" name="tx8"/>
            <p:cNvSpPr/>
            <p:nvPr/>
          </p:nvSpPr>
          <p:spPr>
            <a:xfrm>
              <a:off x="6427656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0" name="pg9"/>
            <p:cNvSpPr/>
            <p:nvPr/>
          </p:nvSpPr>
          <p:spPr>
            <a:xfrm>
              <a:off x="8986781" y="1972945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tx10"/>
            <p:cNvSpPr/>
            <p:nvPr/>
          </p:nvSpPr>
          <p:spPr>
            <a:xfrm>
              <a:off x="9199255" y="2547545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2" name="pg11"/>
            <p:cNvSpPr/>
            <p:nvPr/>
          </p:nvSpPr>
          <p:spPr>
            <a:xfrm>
              <a:off x="671984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8844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4" name="pg13"/>
            <p:cNvSpPr/>
            <p:nvPr/>
          </p:nvSpPr>
          <p:spPr>
            <a:xfrm>
              <a:off x="6215182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6427656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6" name="pg15"/>
            <p:cNvSpPr/>
            <p:nvPr/>
          </p:nvSpPr>
          <p:spPr>
            <a:xfrm>
              <a:off x="6215182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6427656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18" name="pg17"/>
            <p:cNvSpPr/>
            <p:nvPr/>
          </p:nvSpPr>
          <p:spPr>
            <a:xfrm>
              <a:off x="6215182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6427656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0" name="pg19"/>
            <p:cNvSpPr/>
            <p:nvPr/>
          </p:nvSpPr>
          <p:spPr>
            <a:xfrm>
              <a:off x="6215182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6427656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2" name="pg21"/>
            <p:cNvSpPr/>
            <p:nvPr/>
          </p:nvSpPr>
          <p:spPr>
            <a:xfrm>
              <a:off x="8986781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9199255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4" name="pg23"/>
            <p:cNvSpPr/>
            <p:nvPr/>
          </p:nvSpPr>
          <p:spPr>
            <a:xfrm>
              <a:off x="8986781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9199255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6" name="pg25"/>
            <p:cNvSpPr/>
            <p:nvPr/>
          </p:nvSpPr>
          <p:spPr>
            <a:xfrm>
              <a:off x="671984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8844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28" name="pg27"/>
            <p:cNvSpPr/>
            <p:nvPr/>
          </p:nvSpPr>
          <p:spPr>
            <a:xfrm>
              <a:off x="671984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tx28"/>
            <p:cNvSpPr/>
            <p:nvPr/>
          </p:nvSpPr>
          <p:spPr>
            <a:xfrm>
              <a:off x="8844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0" name="pg29"/>
            <p:cNvSpPr/>
            <p:nvPr/>
          </p:nvSpPr>
          <p:spPr>
            <a:xfrm>
              <a:off x="671984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8844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2" name="pg31"/>
            <p:cNvSpPr/>
            <p:nvPr/>
          </p:nvSpPr>
          <p:spPr>
            <a:xfrm>
              <a:off x="3443583" y="2894902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3656057" y="3469502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4" name="pg33"/>
            <p:cNvSpPr/>
            <p:nvPr/>
          </p:nvSpPr>
          <p:spPr>
            <a:xfrm>
              <a:off x="3443583" y="3816859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tx34"/>
            <p:cNvSpPr/>
            <p:nvPr/>
          </p:nvSpPr>
          <p:spPr>
            <a:xfrm>
              <a:off x="3656057" y="4391459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6" name="pg35"/>
            <p:cNvSpPr/>
            <p:nvPr/>
          </p:nvSpPr>
          <p:spPr>
            <a:xfrm>
              <a:off x="3443583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3656057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38" name="pg37"/>
            <p:cNvSpPr/>
            <p:nvPr/>
          </p:nvSpPr>
          <p:spPr>
            <a:xfrm>
              <a:off x="3443583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3656057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0" name="pg39"/>
            <p:cNvSpPr/>
            <p:nvPr/>
          </p:nvSpPr>
          <p:spPr>
            <a:xfrm>
              <a:off x="8986781" y="4738816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9199255" y="5313416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2" name="pg41"/>
            <p:cNvSpPr/>
            <p:nvPr/>
          </p:nvSpPr>
          <p:spPr>
            <a:xfrm>
              <a:off x="8986781" y="5660773"/>
              <a:ext cx="2533234" cy="787073"/>
            </a:xfrm>
            <a:custGeom>
              <a:avLst/>
              <a:pathLst>
                <a:path w="2533234" h="787073">
                  <a:moveTo>
                    <a:pt x="212473" y="787073"/>
                  </a:moveTo>
                  <a:lnTo>
                    <a:pt x="2320760" y="787073"/>
                  </a:lnTo>
                  <a:lnTo>
                    <a:pt x="2312205" y="786901"/>
                  </a:lnTo>
                  <a:lnTo>
                    <a:pt x="2346371" y="785524"/>
                  </a:lnTo>
                  <a:lnTo>
                    <a:pt x="2379874" y="778685"/>
                  </a:lnTo>
                  <a:lnTo>
                    <a:pt x="2411846" y="766559"/>
                  </a:lnTo>
                  <a:lnTo>
                    <a:pt x="2441459" y="749462"/>
                  </a:lnTo>
                  <a:lnTo>
                    <a:pt x="2467946" y="727836"/>
                  </a:lnTo>
                  <a:lnTo>
                    <a:pt x="2490621" y="702242"/>
                  </a:lnTo>
                  <a:lnTo>
                    <a:pt x="2508896" y="673341"/>
                  </a:lnTo>
                  <a:lnTo>
                    <a:pt x="2522299" y="641883"/>
                  </a:lnTo>
                  <a:lnTo>
                    <a:pt x="2530482" y="608683"/>
                  </a:lnTo>
                  <a:lnTo>
                    <a:pt x="2533234" y="574600"/>
                  </a:lnTo>
                  <a:lnTo>
                    <a:pt x="2533234" y="212473"/>
                  </a:lnTo>
                  <a:lnTo>
                    <a:pt x="2530482" y="178390"/>
                  </a:lnTo>
                  <a:lnTo>
                    <a:pt x="2522299" y="145190"/>
                  </a:lnTo>
                  <a:lnTo>
                    <a:pt x="2508896" y="113732"/>
                  </a:lnTo>
                  <a:lnTo>
                    <a:pt x="2490621" y="84831"/>
                  </a:lnTo>
                  <a:lnTo>
                    <a:pt x="2467946" y="59237"/>
                  </a:lnTo>
                  <a:lnTo>
                    <a:pt x="2441459" y="37611"/>
                  </a:lnTo>
                  <a:lnTo>
                    <a:pt x="2411846" y="20514"/>
                  </a:lnTo>
                  <a:lnTo>
                    <a:pt x="2379874" y="8388"/>
                  </a:lnTo>
                  <a:lnTo>
                    <a:pt x="2346371" y="1549"/>
                  </a:lnTo>
                  <a:lnTo>
                    <a:pt x="2320760" y="0"/>
                  </a:lnTo>
                  <a:lnTo>
                    <a:pt x="212473" y="0"/>
                  </a:lnTo>
                  <a:lnTo>
                    <a:pt x="238084" y="1549"/>
                  </a:lnTo>
                  <a:lnTo>
                    <a:pt x="203918" y="172"/>
                  </a:lnTo>
                  <a:lnTo>
                    <a:pt x="169973" y="4293"/>
                  </a:lnTo>
                  <a:lnTo>
                    <a:pt x="137129" y="13807"/>
                  </a:lnTo>
                  <a:lnTo>
                    <a:pt x="106236" y="28466"/>
                  </a:lnTo>
                  <a:lnTo>
                    <a:pt x="78095" y="47890"/>
                  </a:lnTo>
                  <a:lnTo>
                    <a:pt x="53434" y="71577"/>
                  </a:lnTo>
                  <a:lnTo>
                    <a:pt x="32893" y="98913"/>
                  </a:lnTo>
                  <a:lnTo>
                    <a:pt x="17002" y="129191"/>
                  </a:lnTo>
                  <a:lnTo>
                    <a:pt x="6174" y="161625"/>
                  </a:lnTo>
                  <a:lnTo>
                    <a:pt x="688" y="195376"/>
                  </a:lnTo>
                  <a:lnTo>
                    <a:pt x="0" y="212473"/>
                  </a:lnTo>
                  <a:lnTo>
                    <a:pt x="0" y="574600"/>
                  </a:lnTo>
                  <a:lnTo>
                    <a:pt x="688" y="557503"/>
                  </a:lnTo>
                  <a:lnTo>
                    <a:pt x="688" y="591697"/>
                  </a:lnTo>
                  <a:lnTo>
                    <a:pt x="6174" y="625448"/>
                  </a:lnTo>
                  <a:lnTo>
                    <a:pt x="17002" y="657882"/>
                  </a:lnTo>
                  <a:lnTo>
                    <a:pt x="32893" y="688160"/>
                  </a:lnTo>
                  <a:lnTo>
                    <a:pt x="53434" y="715496"/>
                  </a:lnTo>
                  <a:lnTo>
                    <a:pt x="78095" y="739183"/>
                  </a:lnTo>
                  <a:lnTo>
                    <a:pt x="106236" y="758607"/>
                  </a:lnTo>
                  <a:lnTo>
                    <a:pt x="137129" y="773266"/>
                  </a:lnTo>
                  <a:lnTo>
                    <a:pt x="169973" y="782779"/>
                  </a:lnTo>
                  <a:lnTo>
                    <a:pt x="203918" y="786901"/>
                  </a:lnTo>
                  <a:close/>
                </a:path>
              </a:pathLst>
            </a:custGeom>
            <a:solidFill>
              <a:srgbClr val="D95B6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9199255" y="6235373"/>
              <a:ext cx="2108286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98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98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</a:t>
              </a:r>
            </a:p>
          </p:txBody>
        </p:sp>
        <p:sp>
          <p:nvSpPr>
            <p:cNvPr id="44" name="pg43"/>
            <p:cNvSpPr/>
            <p:nvPr/>
          </p:nvSpPr>
          <p:spPr>
            <a:xfrm>
              <a:off x="6037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7338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6" name="pg45"/>
            <p:cNvSpPr/>
            <p:nvPr/>
          </p:nvSpPr>
          <p:spPr>
            <a:xfrm>
              <a:off x="3375379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tx46"/>
            <p:cNvSpPr/>
            <p:nvPr/>
          </p:nvSpPr>
          <p:spPr>
            <a:xfrm>
              <a:off x="3505465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48" name="pg47"/>
            <p:cNvSpPr/>
            <p:nvPr/>
          </p:nvSpPr>
          <p:spPr>
            <a:xfrm>
              <a:off x="6146978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tx48"/>
            <p:cNvSpPr/>
            <p:nvPr/>
          </p:nvSpPr>
          <p:spPr>
            <a:xfrm>
              <a:off x="6277064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0" name="pg49"/>
            <p:cNvSpPr/>
            <p:nvPr/>
          </p:nvSpPr>
          <p:spPr>
            <a:xfrm>
              <a:off x="8918577" y="1159242"/>
              <a:ext cx="2669642" cy="570566"/>
            </a:xfrm>
            <a:custGeom>
              <a:avLst/>
              <a:pathLst>
                <a:path w="2669642" h="570566">
                  <a:moveTo>
                    <a:pt x="182120" y="570566"/>
                  </a:moveTo>
                  <a:lnTo>
                    <a:pt x="2487522" y="570566"/>
                  </a:lnTo>
                  <a:lnTo>
                    <a:pt x="2480188" y="570418"/>
                  </a:lnTo>
                  <a:lnTo>
                    <a:pt x="2509474" y="569238"/>
                  </a:lnTo>
                  <a:lnTo>
                    <a:pt x="2538191" y="563375"/>
                  </a:lnTo>
                  <a:lnTo>
                    <a:pt x="2565595" y="552982"/>
                  </a:lnTo>
                  <a:lnTo>
                    <a:pt x="2590978" y="538327"/>
                  </a:lnTo>
                  <a:lnTo>
                    <a:pt x="2613681" y="519791"/>
                  </a:lnTo>
                  <a:lnTo>
                    <a:pt x="2633116" y="497853"/>
                  </a:lnTo>
                  <a:lnTo>
                    <a:pt x="2648781" y="473081"/>
                  </a:lnTo>
                  <a:lnTo>
                    <a:pt x="2660269" y="446117"/>
                  </a:lnTo>
                  <a:lnTo>
                    <a:pt x="2667284" y="417659"/>
                  </a:lnTo>
                  <a:lnTo>
                    <a:pt x="2669642" y="388445"/>
                  </a:lnTo>
                  <a:lnTo>
                    <a:pt x="2669642" y="182120"/>
                  </a:lnTo>
                  <a:lnTo>
                    <a:pt x="2667284" y="152906"/>
                  </a:lnTo>
                  <a:lnTo>
                    <a:pt x="2660269" y="124448"/>
                  </a:lnTo>
                  <a:lnTo>
                    <a:pt x="2648781" y="97484"/>
                  </a:lnTo>
                  <a:lnTo>
                    <a:pt x="2633116" y="72712"/>
                  </a:lnTo>
                  <a:lnTo>
                    <a:pt x="2613681" y="50774"/>
                  </a:lnTo>
                  <a:lnTo>
                    <a:pt x="2590978" y="32238"/>
                  </a:lnTo>
                  <a:lnTo>
                    <a:pt x="2565595" y="17583"/>
                  </a:lnTo>
                  <a:lnTo>
                    <a:pt x="2538191" y="7190"/>
                  </a:lnTo>
                  <a:lnTo>
                    <a:pt x="2509474" y="1327"/>
                  </a:lnTo>
                  <a:lnTo>
                    <a:pt x="2487522" y="0"/>
                  </a:lnTo>
                  <a:lnTo>
                    <a:pt x="182120" y="0"/>
                  </a:lnTo>
                  <a:lnTo>
                    <a:pt x="204072" y="1327"/>
                  </a:lnTo>
                  <a:lnTo>
                    <a:pt x="174787" y="147"/>
                  </a:lnTo>
                  <a:lnTo>
                    <a:pt x="145691" y="3680"/>
                  </a:lnTo>
                  <a:lnTo>
                    <a:pt x="117539" y="11834"/>
                  </a:lnTo>
                  <a:lnTo>
                    <a:pt x="91060" y="24399"/>
                  </a:lnTo>
                  <a:lnTo>
                    <a:pt x="66939" y="41049"/>
                  </a:lnTo>
                  <a:lnTo>
                    <a:pt x="45801" y="61352"/>
                  </a:lnTo>
                  <a:lnTo>
                    <a:pt x="28194" y="84783"/>
                  </a:lnTo>
                  <a:lnTo>
                    <a:pt x="14573" y="110735"/>
                  </a:lnTo>
                  <a:lnTo>
                    <a:pt x="5292" y="138536"/>
                  </a:lnTo>
                  <a:lnTo>
                    <a:pt x="590" y="167465"/>
                  </a:lnTo>
                  <a:lnTo>
                    <a:pt x="0" y="182120"/>
                  </a:lnTo>
                  <a:lnTo>
                    <a:pt x="0" y="388445"/>
                  </a:lnTo>
                  <a:lnTo>
                    <a:pt x="590" y="373791"/>
                  </a:lnTo>
                  <a:lnTo>
                    <a:pt x="590" y="403100"/>
                  </a:lnTo>
                  <a:lnTo>
                    <a:pt x="5292" y="432029"/>
                  </a:lnTo>
                  <a:lnTo>
                    <a:pt x="14573" y="459830"/>
                  </a:lnTo>
                  <a:lnTo>
                    <a:pt x="28194" y="485782"/>
                  </a:lnTo>
                  <a:lnTo>
                    <a:pt x="45801" y="509213"/>
                  </a:lnTo>
                  <a:lnTo>
                    <a:pt x="66939" y="529516"/>
                  </a:lnTo>
                  <a:lnTo>
                    <a:pt x="91060" y="546166"/>
                  </a:lnTo>
                  <a:lnTo>
                    <a:pt x="117539" y="558731"/>
                  </a:lnTo>
                  <a:lnTo>
                    <a:pt x="145691" y="566885"/>
                  </a:lnTo>
                  <a:lnTo>
                    <a:pt x="174787" y="570418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tx50"/>
            <p:cNvSpPr/>
            <p:nvPr/>
          </p:nvSpPr>
          <p:spPr>
            <a:xfrm>
              <a:off x="9048663" y="1599722"/>
              <a:ext cx="240947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341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3414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                   </a:t>
              </a:r>
            </a:p>
          </p:txBody>
        </p:sp>
        <p:sp>
          <p:nvSpPr>
            <p:cNvPr id="52" name="tx51"/>
            <p:cNvSpPr/>
            <p:nvPr/>
          </p:nvSpPr>
          <p:spPr>
            <a:xfrm>
              <a:off x="899251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3" name="tx52"/>
            <p:cNvSpPr/>
            <p:nvPr/>
          </p:nvSpPr>
          <p:spPr>
            <a:xfrm>
              <a:off x="899251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3670850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670850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64424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4424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9214049" y="2100410"/>
              <a:ext cx="691902" cy="1739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Social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9214049" y="2455822"/>
              <a:ext cx="665639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Media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99251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99251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6442449" y="2978786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6442449" y="3377779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6442449" y="3944438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6442449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6442449" y="4819833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64424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6442449" y="5744657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6442449" y="6140669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9214049" y="2978786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9214049" y="3377779"/>
              <a:ext cx="991806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9214049" y="3900743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9214049" y="4296755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899251" y="3897876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899251" y="4299736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899251" y="4822700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899251" y="5221694"/>
              <a:ext cx="991806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899251" y="5788352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899251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670850" y="2978786"/>
              <a:ext cx="939395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Hanging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3670850" y="3374798"/>
              <a:ext cx="1122090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Out Alone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3670850" y="3900743"/>
              <a:ext cx="1056834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Watching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3670850" y="4299736"/>
              <a:ext cx="991806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Tv Alone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3670850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3670850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3670850" y="5744657"/>
              <a:ext cx="717706" cy="2175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Eating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3670850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88" name="tx87"/>
            <p:cNvSpPr/>
            <p:nvPr/>
          </p:nvSpPr>
          <p:spPr>
            <a:xfrm>
              <a:off x="9214049" y="4866395"/>
              <a:ext cx="809226" cy="1738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Chores</a:t>
              </a:r>
            </a:p>
          </p:txBody>
        </p:sp>
        <p:sp>
          <p:nvSpPr>
            <p:cNvPr id="89" name="tx88"/>
            <p:cNvSpPr/>
            <p:nvPr/>
          </p:nvSpPr>
          <p:spPr>
            <a:xfrm>
              <a:off x="9214049" y="5221694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9214049" y="5741790"/>
              <a:ext cx="1304671" cy="2204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Commuting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9214049" y="6143651"/>
              <a:ext cx="652450" cy="170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Alone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2416561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5188160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79597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0731359" y="2279550"/>
              <a:ext cx="561389" cy="1709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5 hrs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2416561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79597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79597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79597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79597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10731359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10731359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2 hrs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2416561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2416561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2416561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88160" y="3200933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188160" y="4122890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5188160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5188160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0731359" y="5044847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10731359" y="5966804"/>
              <a:ext cx="561389" cy="1715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FFFFFF">
                      <a:alpha val="100000"/>
                    </a:srgbClr>
                  </a:solidFill>
                  <a:latin typeface="RoundedSans"/>
                  <a:cs typeface="RoundedSans"/>
                </a:rPr>
                <a:t>1 hrs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1633429" y="1337672"/>
              <a:ext cx="610342" cy="2103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Xilio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445328" y="1341060"/>
              <a:ext cx="529744" cy="2069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IWF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6614559" y="1333861"/>
              <a:ext cx="1734480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Women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9618989" y="1333861"/>
              <a:ext cx="1268818" cy="2141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76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76" b="1">
                  <a:solidFill>
                    <a:srgbClr val="000000">
                      <a:alpha val="100000"/>
                    </a:srgbClr>
                  </a:solidFill>
                  <a:latin typeface="RoundedSans"/>
                  <a:cs typeface="RoundedSans"/>
                </a:rPr>
                <a:t>HBS Men</a:t>
              </a:r>
            </a:p>
          </p:txBody>
        </p:sp>
      </p:grp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506724" y="1167451"/>
              <a:ext cx="8673071" cy="4121628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506724" y="1167451"/>
              <a:ext cx="0" cy="4121628"/>
            </a:xfrm>
            <a:custGeom>
              <a:avLst/>
              <a:pathLst>
                <a:path w="0" h="4121628">
                  <a:moveTo>
                    <a:pt x="0" y="41216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5243896" y="1167451"/>
              <a:ext cx="0" cy="4121628"/>
            </a:xfrm>
            <a:custGeom>
              <a:avLst/>
              <a:pathLst>
                <a:path w="0" h="4121628">
                  <a:moveTo>
                    <a:pt x="0" y="41216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7981068" y="1167451"/>
              <a:ext cx="0" cy="4121628"/>
            </a:xfrm>
            <a:custGeom>
              <a:avLst/>
              <a:pathLst>
                <a:path w="0" h="4121628">
                  <a:moveTo>
                    <a:pt x="0" y="41216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718240" y="1167451"/>
              <a:ext cx="0" cy="4121628"/>
            </a:xfrm>
            <a:custGeom>
              <a:avLst/>
              <a:pathLst>
                <a:path w="0" h="4121628">
                  <a:moveTo>
                    <a:pt x="0" y="4121628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06724" y="1795748"/>
              <a:ext cx="6711614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506724" y="2298385"/>
              <a:ext cx="3704420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506724" y="2801023"/>
              <a:ext cx="3437409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506724" y="3806298"/>
              <a:ext cx="2365737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506724" y="1293110"/>
              <a:ext cx="8673071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506724" y="3303661"/>
              <a:ext cx="3376301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506724" y="4811573"/>
              <a:ext cx="683129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506724" y="4308936"/>
              <a:ext cx="1650104" cy="35184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1625150" y="4872006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173803" y="4369368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602925" y="3866731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128163" y="3361613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37973" y="2861455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614037" y="2399200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737862" y="1893983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891427" y="1351062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26" name="pl25"/>
            <p:cNvSpPr/>
            <p:nvPr/>
          </p:nvSpPr>
          <p:spPr>
            <a:xfrm>
              <a:off x="2506724" y="5289079"/>
              <a:ext cx="8673071" cy="0"/>
            </a:xfrm>
            <a:custGeom>
              <a:avLst/>
              <a:pathLst>
                <a:path w="8673071" h="0">
                  <a:moveTo>
                    <a:pt x="0" y="0"/>
                  </a:moveTo>
                  <a:lnTo>
                    <a:pt x="8673071" y="0"/>
                  </a:lnTo>
                </a:path>
              </a:pathLst>
            </a:custGeom>
            <a:ln w="2710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2457282" y="5377486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194454" y="5380178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7931626" y="5377486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619356" y="5379657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5815651" y="6008207"/>
              <a:ext cx="2055217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2" name="tx31"/>
            <p:cNvSpPr/>
            <p:nvPr/>
          </p:nvSpPr>
          <p:spPr>
            <a:xfrm rot="-5400000">
              <a:off x="-54462" y="3098865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LIFE SATISFACTION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483818" y="1293976"/>
              <a:ext cx="10455130" cy="4050806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83818" y="4424145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83818" y="3503507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83818" y="2582869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83818" y="1662231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  <a:lnTo>
                    <a:pt x="10455130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2355079" y="1721917"/>
              <a:ext cx="8625482" cy="3622836"/>
            </a:xfrm>
            <a:custGeom>
              <a:avLst/>
              <a:pathLst>
                <a:path w="8625482" h="3622836">
                  <a:moveTo>
                    <a:pt x="0" y="3622836"/>
                  </a:moveTo>
                  <a:lnTo>
                    <a:pt x="87126" y="3622808"/>
                  </a:lnTo>
                  <a:lnTo>
                    <a:pt x="174252" y="3622756"/>
                  </a:lnTo>
                  <a:lnTo>
                    <a:pt x="261378" y="3622662"/>
                  </a:lnTo>
                  <a:lnTo>
                    <a:pt x="348504" y="3622498"/>
                  </a:lnTo>
                  <a:lnTo>
                    <a:pt x="435630" y="3622214"/>
                  </a:lnTo>
                  <a:lnTo>
                    <a:pt x="522756" y="3621742"/>
                  </a:lnTo>
                  <a:lnTo>
                    <a:pt x="609882" y="3620965"/>
                  </a:lnTo>
                  <a:lnTo>
                    <a:pt x="697008" y="3619733"/>
                  </a:lnTo>
                  <a:lnTo>
                    <a:pt x="784134" y="3617804"/>
                  </a:lnTo>
                  <a:lnTo>
                    <a:pt x="871260" y="3614886"/>
                  </a:lnTo>
                  <a:lnTo>
                    <a:pt x="958386" y="3610532"/>
                  </a:lnTo>
                  <a:lnTo>
                    <a:pt x="1045513" y="3604236"/>
                  </a:lnTo>
                  <a:lnTo>
                    <a:pt x="1132639" y="3595281"/>
                  </a:lnTo>
                  <a:lnTo>
                    <a:pt x="1219765" y="3582889"/>
                  </a:lnTo>
                  <a:lnTo>
                    <a:pt x="1306891" y="3566054"/>
                  </a:lnTo>
                  <a:lnTo>
                    <a:pt x="1394017" y="3543737"/>
                  </a:lnTo>
                  <a:lnTo>
                    <a:pt x="1481143" y="3514730"/>
                  </a:lnTo>
                  <a:lnTo>
                    <a:pt x="1568269" y="3477842"/>
                  </a:lnTo>
                  <a:lnTo>
                    <a:pt x="1655395" y="3431873"/>
                  </a:lnTo>
                  <a:lnTo>
                    <a:pt x="1742521" y="3375706"/>
                  </a:lnTo>
                  <a:lnTo>
                    <a:pt x="1829647" y="3308459"/>
                  </a:lnTo>
                  <a:lnTo>
                    <a:pt x="1916773" y="3229377"/>
                  </a:lnTo>
                  <a:lnTo>
                    <a:pt x="2003899" y="3138229"/>
                  </a:lnTo>
                  <a:lnTo>
                    <a:pt x="2091026" y="3034917"/>
                  </a:lnTo>
                  <a:lnTo>
                    <a:pt x="2178152" y="2920112"/>
                  </a:lnTo>
                  <a:lnTo>
                    <a:pt x="2265278" y="2794594"/>
                  </a:lnTo>
                  <a:lnTo>
                    <a:pt x="2352404" y="2660018"/>
                  </a:lnTo>
                  <a:lnTo>
                    <a:pt x="2439530" y="2518110"/>
                  </a:lnTo>
                  <a:lnTo>
                    <a:pt x="2526656" y="2371316"/>
                  </a:lnTo>
                  <a:lnTo>
                    <a:pt x="2613782" y="2222098"/>
                  </a:lnTo>
                  <a:lnTo>
                    <a:pt x="2700908" y="2073156"/>
                  </a:lnTo>
                  <a:lnTo>
                    <a:pt x="2788034" y="1927120"/>
                  </a:lnTo>
                  <a:lnTo>
                    <a:pt x="2875160" y="1786108"/>
                  </a:lnTo>
                  <a:lnTo>
                    <a:pt x="2962286" y="1652080"/>
                  </a:lnTo>
                  <a:lnTo>
                    <a:pt x="3049412" y="1525776"/>
                  </a:lnTo>
                  <a:lnTo>
                    <a:pt x="3136539" y="1407704"/>
                  </a:lnTo>
                  <a:lnTo>
                    <a:pt x="3223665" y="1296968"/>
                  </a:lnTo>
                  <a:lnTo>
                    <a:pt x="3310791" y="1192457"/>
                  </a:lnTo>
                  <a:lnTo>
                    <a:pt x="3397917" y="1092155"/>
                  </a:lnTo>
                  <a:lnTo>
                    <a:pt x="3485043" y="994073"/>
                  </a:lnTo>
                  <a:lnTo>
                    <a:pt x="3572169" y="896213"/>
                  </a:lnTo>
                  <a:lnTo>
                    <a:pt x="3659295" y="797047"/>
                  </a:lnTo>
                  <a:lnTo>
                    <a:pt x="3746421" y="695836"/>
                  </a:lnTo>
                  <a:lnTo>
                    <a:pt x="3833547" y="592733"/>
                  </a:lnTo>
                  <a:lnTo>
                    <a:pt x="3920673" y="488984"/>
                  </a:lnTo>
                  <a:lnTo>
                    <a:pt x="4007799" y="386844"/>
                  </a:lnTo>
                  <a:lnTo>
                    <a:pt x="4094925" y="289372"/>
                  </a:lnTo>
                  <a:lnTo>
                    <a:pt x="4182052" y="200292"/>
                  </a:lnTo>
                  <a:lnTo>
                    <a:pt x="4269178" y="123428"/>
                  </a:lnTo>
                  <a:lnTo>
                    <a:pt x="4356304" y="62518"/>
                  </a:lnTo>
                  <a:lnTo>
                    <a:pt x="4443430" y="20668"/>
                  </a:lnTo>
                  <a:lnTo>
                    <a:pt x="4530556" y="0"/>
                  </a:lnTo>
                  <a:lnTo>
                    <a:pt x="4617682" y="1594"/>
                  </a:lnTo>
                  <a:lnTo>
                    <a:pt x="4704808" y="24909"/>
                  </a:lnTo>
                  <a:lnTo>
                    <a:pt x="4791934" y="68438"/>
                  </a:lnTo>
                  <a:lnTo>
                    <a:pt x="4879060" y="128991"/>
                  </a:lnTo>
                  <a:lnTo>
                    <a:pt x="4966186" y="202865"/>
                  </a:lnTo>
                  <a:lnTo>
                    <a:pt x="5053312" y="285266"/>
                  </a:lnTo>
                  <a:lnTo>
                    <a:pt x="5140438" y="371440"/>
                  </a:lnTo>
                  <a:lnTo>
                    <a:pt x="5227565" y="456577"/>
                  </a:lnTo>
                  <a:lnTo>
                    <a:pt x="5314691" y="536287"/>
                  </a:lnTo>
                  <a:lnTo>
                    <a:pt x="5401817" y="607239"/>
                  </a:lnTo>
                  <a:lnTo>
                    <a:pt x="5488943" y="666590"/>
                  </a:lnTo>
                  <a:lnTo>
                    <a:pt x="5576069" y="713347"/>
                  </a:lnTo>
                  <a:lnTo>
                    <a:pt x="5663195" y="746811"/>
                  </a:lnTo>
                  <a:lnTo>
                    <a:pt x="5750321" y="768307"/>
                  </a:lnTo>
                  <a:lnTo>
                    <a:pt x="5837447" y="779171"/>
                  </a:lnTo>
                  <a:lnTo>
                    <a:pt x="5924573" y="782212"/>
                  </a:lnTo>
                  <a:lnTo>
                    <a:pt x="6011699" y="780056"/>
                  </a:lnTo>
                  <a:lnTo>
                    <a:pt x="6098825" y="775796"/>
                  </a:lnTo>
                  <a:lnTo>
                    <a:pt x="6185951" y="772206"/>
                  </a:lnTo>
                  <a:lnTo>
                    <a:pt x="6273078" y="771644"/>
                  </a:lnTo>
                  <a:lnTo>
                    <a:pt x="6360204" y="776064"/>
                  </a:lnTo>
                  <a:lnTo>
                    <a:pt x="6447330" y="786587"/>
                  </a:lnTo>
                  <a:lnTo>
                    <a:pt x="6534456" y="804006"/>
                  </a:lnTo>
                  <a:lnTo>
                    <a:pt x="6621582" y="828398"/>
                  </a:lnTo>
                  <a:lnTo>
                    <a:pt x="6708708" y="859782"/>
                  </a:lnTo>
                  <a:lnTo>
                    <a:pt x="6795834" y="897910"/>
                  </a:lnTo>
                  <a:lnTo>
                    <a:pt x="6882960" y="942801"/>
                  </a:lnTo>
                  <a:lnTo>
                    <a:pt x="6970086" y="994633"/>
                  </a:lnTo>
                  <a:lnTo>
                    <a:pt x="7057212" y="1054000"/>
                  </a:lnTo>
                  <a:lnTo>
                    <a:pt x="7144338" y="1121765"/>
                  </a:lnTo>
                  <a:lnTo>
                    <a:pt x="7231464" y="1198998"/>
                  </a:lnTo>
                  <a:lnTo>
                    <a:pt x="7318591" y="1286817"/>
                  </a:lnTo>
                  <a:lnTo>
                    <a:pt x="7405717" y="1386026"/>
                  </a:lnTo>
                  <a:lnTo>
                    <a:pt x="7492843" y="1497144"/>
                  </a:lnTo>
                  <a:lnTo>
                    <a:pt x="7579969" y="1619828"/>
                  </a:lnTo>
                  <a:lnTo>
                    <a:pt x="7667095" y="1753275"/>
                  </a:lnTo>
                  <a:lnTo>
                    <a:pt x="7754221" y="1895614"/>
                  </a:lnTo>
                  <a:lnTo>
                    <a:pt x="7841347" y="2044603"/>
                  </a:lnTo>
                  <a:lnTo>
                    <a:pt x="7928473" y="2197236"/>
                  </a:lnTo>
                  <a:lnTo>
                    <a:pt x="8015599" y="2350393"/>
                  </a:lnTo>
                  <a:lnTo>
                    <a:pt x="8102725" y="2500903"/>
                  </a:lnTo>
                  <a:lnTo>
                    <a:pt x="8189851" y="2645667"/>
                  </a:lnTo>
                  <a:lnTo>
                    <a:pt x="8276977" y="2782349"/>
                  </a:lnTo>
                  <a:lnTo>
                    <a:pt x="8364104" y="2908633"/>
                  </a:lnTo>
                  <a:lnTo>
                    <a:pt x="8451230" y="3023554"/>
                  </a:lnTo>
                  <a:lnTo>
                    <a:pt x="8538356" y="3125898"/>
                  </a:lnTo>
                  <a:lnTo>
                    <a:pt x="8625482" y="3215983"/>
                  </a:lnTo>
                </a:path>
              </a:pathLst>
            </a:custGeom>
            <a:ln w="40651" cap="flat">
              <a:solidFill>
                <a:srgbClr val="8DDEF9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7582644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FFFF00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6169940" y="1333599"/>
              <a:ext cx="977074" cy="2350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991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991" b="1">
                  <a:solidFill>
                    <a:srgbClr val="FFFF00">
                      <a:alpha val="100000"/>
                    </a:srgbClr>
                  </a:solidFill>
                  <a:latin typeface="Arial"/>
                  <a:cs typeface="Arial"/>
                </a:rPr>
                <a:t>Avg. = 6</a:t>
              </a:r>
            </a:p>
          </p:txBody>
        </p:sp>
        <p:sp>
          <p:nvSpPr>
            <p:cNvPr id="14" name="pl13"/>
            <p:cNvSpPr/>
            <p:nvPr/>
          </p:nvSpPr>
          <p:spPr>
            <a:xfrm>
              <a:off x="1483818" y="1293976"/>
              <a:ext cx="0" cy="4050806"/>
            </a:xfrm>
            <a:custGeom>
              <a:avLst/>
              <a:pathLst>
                <a:path w="0" h="4050806">
                  <a:moveTo>
                    <a:pt x="0" y="4050806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tx14"/>
            <p:cNvSpPr/>
            <p:nvPr/>
          </p:nvSpPr>
          <p:spPr>
            <a:xfrm>
              <a:off x="945900" y="5243456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945900" y="4322818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804637" y="3402180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04637" y="2481542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804637" y="1560904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0" name="pl19"/>
            <p:cNvSpPr/>
            <p:nvPr/>
          </p:nvSpPr>
          <p:spPr>
            <a:xfrm>
              <a:off x="1483818" y="5344783"/>
              <a:ext cx="10455130" cy="0"/>
            </a:xfrm>
            <a:custGeom>
              <a:avLst/>
              <a:pathLst>
                <a:path w="10455130" h="0">
                  <a:moveTo>
                    <a:pt x="0" y="0"/>
                  </a:moveTo>
                  <a:lnTo>
                    <a:pt x="1045513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tx20"/>
            <p:cNvSpPr/>
            <p:nvPr/>
          </p:nvSpPr>
          <p:spPr>
            <a:xfrm>
              <a:off x="2284448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155709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4026970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4898230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3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5769491" y="5514848"/>
              <a:ext cx="141262" cy="1825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6640752" y="5514972"/>
              <a:ext cx="141262" cy="18243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7512013" y="5511748"/>
              <a:ext cx="141262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8383274" y="5518073"/>
              <a:ext cx="141262" cy="1793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925453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10125795" y="5511624"/>
              <a:ext cx="141262" cy="1857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31" name="tx30"/>
            <p:cNvSpPr/>
            <p:nvPr/>
          </p:nvSpPr>
          <p:spPr>
            <a:xfrm>
              <a:off x="10926425" y="5511748"/>
              <a:ext cx="282525" cy="1856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730482" y="6060854"/>
              <a:ext cx="1961802" cy="18814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Life Satisfaction</a:t>
              </a:r>
            </a:p>
          </p:txBody>
        </p:sp>
        <p:sp>
          <p:nvSpPr>
            <p:cNvPr id="33" name="tx32"/>
            <p:cNvSpPr/>
            <p:nvPr/>
          </p:nvSpPr>
          <p:spPr>
            <a:xfrm rot="-5400000">
              <a:off x="-141529" y="3201743"/>
              <a:ext cx="917525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Density</a:t>
              </a:r>
            </a:p>
          </p:txBody>
        </p:sp>
      </p:grpSp>
      <p:grpSp xmlns:pic="http://schemas.openxmlformats.org/drawingml/2006/picture">
        <p:nvGrpSpPr>
          <p:cNvPr id="34" name=""/>
          <p:cNvGrpSpPr/>
          <p:nvPr/>
        </p:nvGrpSpPr>
        <p:grpSpPr>
          <a:xfrm>
            <a:off x="0" y="914400"/>
            <a:ext cx="12192000" cy="6858000"/>
            <a:chOff x="0" y="914400"/>
            <a:chExt cx="12192000" cy="6858000"/>
          </a:xfrm>
        </p:grpSpPr>
        <p:sp>
          <p:nvSpPr>
            <p:cNvPr id="35" name="rc3"/>
            <p:cNvSpPr/>
            <p:nvPr/>
          </p:nvSpPr>
          <p:spPr>
            <a:xfrm>
              <a:off x="9071204" y="1094399"/>
              <a:ext cx="2940795" cy="780820"/>
            </a:xfrm>
            <a:prstGeom prst="rect">
              <a:avLst/>
            </a:prstGeom>
            <a:solidFill>
              <a:srgbClr val="97E2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tx4"/>
            <p:cNvSpPr/>
            <p:nvPr/>
          </p:nvSpPr>
          <p:spPr>
            <a:xfrm>
              <a:off x="9287204" y="1187500"/>
              <a:ext cx="2508795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Women Avg. = 5.9</a:t>
              </a:r>
            </a:p>
          </p:txBody>
        </p:sp>
        <p:sp>
          <p:nvSpPr>
            <p:cNvPr id="37" name="tx5"/>
            <p:cNvSpPr/>
            <p:nvPr/>
          </p:nvSpPr>
          <p:spPr>
            <a:xfrm>
              <a:off x="9566647" y="1516684"/>
              <a:ext cx="1949908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145C3C">
                      <a:alpha val="100000"/>
                    </a:srgbClr>
                  </a:solidFill>
                  <a:latin typeface="Arial"/>
                  <a:cs typeface="Arial"/>
                </a:rPr>
                <a:t>HBS Men Avg. = 6</a:t>
              </a: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DISCRETIONARY TIME – ACTIVITIES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2000" cy="55778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2759775" y="1167451"/>
              <a:ext cx="4034038" cy="43916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2759775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4032894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5306014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6579134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759775" y="2372474"/>
              <a:ext cx="3121721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2759775" y="1836908"/>
              <a:ext cx="1723008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2759775" y="4514738"/>
              <a:ext cx="1598815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2759775" y="3443606"/>
              <a:ext cx="1100357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2759775" y="5050304"/>
              <a:ext cx="4034038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2759775" y="2908040"/>
              <a:ext cx="1570393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2759775" y="3979172"/>
              <a:ext cx="317738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2759775" y="1301342"/>
              <a:ext cx="767500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7525333" y="1167451"/>
              <a:ext cx="4034038" cy="4391640"/>
            </a:xfrm>
            <a:prstGeom prst="rect">
              <a:avLst/>
            </a:prstGeom>
            <a:solidFill>
              <a:srgbClr val="005B7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7525333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8423691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9322048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0220406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1118763" y="1167451"/>
              <a:ext cx="0" cy="4391640"/>
            </a:xfrm>
            <a:custGeom>
              <a:avLst/>
              <a:pathLst>
                <a:path w="0" h="4391640">
                  <a:moveTo>
                    <a:pt x="0" y="4391640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971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7525333" y="2372474"/>
              <a:ext cx="2203311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rc24"/>
            <p:cNvSpPr/>
            <p:nvPr/>
          </p:nvSpPr>
          <p:spPr>
            <a:xfrm>
              <a:off x="7525333" y="1836908"/>
              <a:ext cx="2203042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rc25"/>
            <p:cNvSpPr/>
            <p:nvPr/>
          </p:nvSpPr>
          <p:spPr>
            <a:xfrm>
              <a:off x="7525333" y="4514738"/>
              <a:ext cx="2256763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rc26"/>
            <p:cNvSpPr/>
            <p:nvPr/>
          </p:nvSpPr>
          <p:spPr>
            <a:xfrm>
              <a:off x="7525333" y="3443606"/>
              <a:ext cx="2218943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rc27"/>
            <p:cNvSpPr/>
            <p:nvPr/>
          </p:nvSpPr>
          <p:spPr>
            <a:xfrm>
              <a:off x="7525333" y="5050304"/>
              <a:ext cx="4034038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rc28"/>
            <p:cNvSpPr/>
            <p:nvPr/>
          </p:nvSpPr>
          <p:spPr>
            <a:xfrm>
              <a:off x="7525333" y="2908040"/>
              <a:ext cx="2215709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7525333" y="3979172"/>
              <a:ext cx="2237718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rc30"/>
            <p:cNvSpPr/>
            <p:nvPr/>
          </p:nvSpPr>
          <p:spPr>
            <a:xfrm>
              <a:off x="7525333" y="1301342"/>
              <a:ext cx="2166299" cy="374896"/>
            </a:xfrm>
            <a:prstGeom prst="rect">
              <a:avLst/>
            </a:prstGeom>
            <a:solidFill>
              <a:srgbClr val="84D8F6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tx31"/>
            <p:cNvSpPr/>
            <p:nvPr/>
          </p:nvSpPr>
          <p:spPr>
            <a:xfrm>
              <a:off x="3620734" y="5922413"/>
              <a:ext cx="2312119" cy="2117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Hours Per Week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354481" y="5919622"/>
              <a:ext cx="2375743" cy="2145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Avg. Subjective Value</a:t>
              </a:r>
            </a:p>
          </p:txBody>
        </p:sp>
        <p:sp>
          <p:nvSpPr>
            <p:cNvPr id="34" name="tx33"/>
            <p:cNvSpPr/>
            <p:nvPr/>
          </p:nvSpPr>
          <p:spPr>
            <a:xfrm>
              <a:off x="2710333" y="564749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3983452" y="5650190"/>
              <a:ext cx="98883" cy="127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256572" y="5647498"/>
              <a:ext cx="98883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37" name="tx36"/>
            <p:cNvSpPr/>
            <p:nvPr/>
          </p:nvSpPr>
          <p:spPr>
            <a:xfrm>
              <a:off x="6480250" y="5649669"/>
              <a:ext cx="197767" cy="1277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7401750" y="5647498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8300108" y="5647498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40" name="tx39"/>
            <p:cNvSpPr/>
            <p:nvPr/>
          </p:nvSpPr>
          <p:spPr>
            <a:xfrm>
              <a:off x="9198465" y="5647498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41" name="tx40"/>
            <p:cNvSpPr/>
            <p:nvPr/>
          </p:nvSpPr>
          <p:spPr>
            <a:xfrm>
              <a:off x="10096823" y="5647498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42" name="tx41"/>
            <p:cNvSpPr/>
            <p:nvPr/>
          </p:nvSpPr>
          <p:spPr>
            <a:xfrm>
              <a:off x="10995180" y="5647498"/>
              <a:ext cx="247166" cy="1299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1144478" y="5119781"/>
              <a:ext cx="1524198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School/learning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1291024" y="4586695"/>
              <a:ext cx="1377652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Job searching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1878201" y="4051129"/>
              <a:ext cx="790475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Therapy</a:t>
              </a:r>
            </a:p>
          </p:txBody>
        </p:sp>
        <p:sp>
          <p:nvSpPr>
            <p:cNvPr id="46" name="tx45"/>
            <p:cNvSpPr/>
            <p:nvPr/>
          </p:nvSpPr>
          <p:spPr>
            <a:xfrm>
              <a:off x="1855976" y="3515563"/>
              <a:ext cx="812700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Napping</a:t>
              </a:r>
            </a:p>
          </p:txBody>
        </p:sp>
        <p:sp>
          <p:nvSpPr>
            <p:cNvPr id="47" name="tx46"/>
            <p:cNvSpPr/>
            <p:nvPr/>
          </p:nvSpPr>
          <p:spPr>
            <a:xfrm>
              <a:off x="1381214" y="2977517"/>
              <a:ext cx="1287462" cy="19069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Side Projects</a:t>
              </a:r>
            </a:p>
          </p:txBody>
        </p:sp>
        <p:sp>
          <p:nvSpPr>
            <p:cNvPr id="48" name="tx47"/>
            <p:cNvSpPr/>
            <p:nvPr/>
          </p:nvSpPr>
          <p:spPr>
            <a:xfrm>
              <a:off x="1990913" y="2482234"/>
              <a:ext cx="677763" cy="1504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Games</a:t>
              </a:r>
            </a:p>
          </p:txBody>
        </p:sp>
        <p:sp>
          <p:nvSpPr>
            <p:cNvPr id="49" name="tx48"/>
            <p:cNvSpPr/>
            <p:nvPr/>
          </p:nvSpPr>
          <p:spPr>
            <a:xfrm>
              <a:off x="1867088" y="1949247"/>
              <a:ext cx="801588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Hobbies</a:t>
              </a:r>
            </a:p>
          </p:txBody>
        </p:sp>
        <p:sp>
          <p:nvSpPr>
            <p:cNvPr id="50" name="tx49"/>
            <p:cNvSpPr/>
            <p:nvPr/>
          </p:nvSpPr>
          <p:spPr>
            <a:xfrm>
              <a:off x="1426854" y="1373299"/>
              <a:ext cx="1241821" cy="1882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Volunteering</a:t>
              </a:r>
            </a:p>
          </p:txBody>
        </p:sp>
        <p:sp>
          <p:nvSpPr>
            <p:cNvPr id="51" name="tx50"/>
            <p:cNvSpPr/>
            <p:nvPr/>
          </p:nvSpPr>
          <p:spPr>
            <a:xfrm rot="-5400000">
              <a:off x="198589" y="3233871"/>
              <a:ext cx="1009277" cy="25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2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Activity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514137" y="2322079"/>
              <a:ext cx="21763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623208" y="2377581"/>
              <a:ext cx="21763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732280" y="2364044"/>
              <a:ext cx="21763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tx12"/>
            <p:cNvSpPr/>
            <p:nvPr/>
          </p:nvSpPr>
          <p:spPr>
            <a:xfrm>
              <a:off x="3367263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476334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9585405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6" name="pl15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tx16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1" name="pl20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1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5" name="tx24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6" name="rc25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7" name="tx26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5512430"/>
              <a:ext cx="1088174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pl18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tx19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4" name="pl23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tx24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28" name="tx27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6610655" y="6193216"/>
              <a:ext cx="201455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tx29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36410" y="2322079"/>
              <a:ext cx="1088174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45482" y="2377581"/>
              <a:ext cx="1088174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54553" y="2364044"/>
              <a:ext cx="1088174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680039" y="2265345"/>
              <a:ext cx="1088174" cy="3247084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789110" y="2203785"/>
              <a:ext cx="1088174" cy="330864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898181" y="2404075"/>
              <a:ext cx="1088174" cy="310835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tx15"/>
            <p:cNvSpPr/>
            <p:nvPr/>
          </p:nvSpPr>
          <p:spPr>
            <a:xfrm>
              <a:off x="2745448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854520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8963591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989077" y="379518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56%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098148" y="376440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10207219" y="3864554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5939054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rc32"/>
            <p:cNvSpPr/>
            <p:nvPr/>
          </p:nvSpPr>
          <p:spPr>
            <a:xfrm>
              <a:off x="6764667" y="6193216"/>
              <a:ext cx="201455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6238078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7063691" y="6216156"/>
              <a:ext cx="429021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pl21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tx22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5" name="tx24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6" name="tx25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27" name="pl26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tx27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0" name="tx29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1" name="tx30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2" name="rc31"/>
            <p:cNvSpPr/>
            <p:nvPr/>
          </p:nvSpPr>
          <p:spPr>
            <a:xfrm>
              <a:off x="6456643" y="6193216"/>
              <a:ext cx="201456" cy="201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3" name="tx32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>
            <a:spLocks noGrp="1"/>
          </p:cNvSpPr>
          <p:nvPr>
            <p:ph/>
          </p:nvPr>
        </p:nvSpPr>
        <p:spPr>
          <a:xfrm>
            <a:off x="365760" y="182880"/>
            <a:ext cx="11277600" cy="731520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800" i="0" b="1" u="none">
                <a:solidFill>
                  <a:srgbClr val="323233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IMPORTANCE OF JAM</a:t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0" y="914400"/>
            <a:ext cx="12192000" cy="5577840"/>
            <a:chOff x="0" y="914400"/>
            <a:chExt cx="12192000" cy="5577840"/>
          </a:xfrm>
        </p:grpSpPr>
        <p:sp>
          <p:nvSpPr>
            <p:cNvPr id="4" name="rc3"/>
            <p:cNvSpPr/>
            <p:nvPr/>
          </p:nvSpPr>
          <p:spPr>
            <a:xfrm>
              <a:off x="0" y="914400"/>
              <a:ext cx="12191999" cy="5577840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736869" y="1473305"/>
              <a:ext cx="9949027" cy="4039125"/>
            </a:xfrm>
            <a:prstGeom prst="rect">
              <a:avLst/>
            </a:prstGeom>
            <a:solidFill>
              <a:srgbClr val="005981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6869" y="4358394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6869" y="3204358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6869" y="2050323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  <a:lnTo>
                    <a:pt x="9949027" y="0"/>
                  </a:lnTo>
                </a:path>
              </a:pathLst>
            </a:custGeom>
            <a:ln w="542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rc9"/>
            <p:cNvSpPr/>
            <p:nvPr/>
          </p:nvSpPr>
          <p:spPr>
            <a:xfrm>
              <a:off x="2410502" y="2322079"/>
              <a:ext cx="725449" cy="3190350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" name="rc10"/>
            <p:cNvSpPr/>
            <p:nvPr/>
          </p:nvSpPr>
          <p:spPr>
            <a:xfrm>
              <a:off x="5519573" y="2377581"/>
              <a:ext cx="725449" cy="3134848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" name="rc11"/>
            <p:cNvSpPr/>
            <p:nvPr/>
          </p:nvSpPr>
          <p:spPr>
            <a:xfrm>
              <a:off x="8628644" y="2364044"/>
              <a:ext cx="725449" cy="3148385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" name="rc12"/>
            <p:cNvSpPr/>
            <p:nvPr/>
          </p:nvSpPr>
          <p:spPr>
            <a:xfrm>
              <a:off x="3239587" y="2346836"/>
              <a:ext cx="725449" cy="3165593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6348658" y="2218425"/>
              <a:ext cx="725449" cy="3294005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rc14"/>
            <p:cNvSpPr/>
            <p:nvPr/>
          </p:nvSpPr>
          <p:spPr>
            <a:xfrm>
              <a:off x="9457730" y="2311482"/>
              <a:ext cx="725449" cy="3200948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" name="rc15"/>
            <p:cNvSpPr/>
            <p:nvPr/>
          </p:nvSpPr>
          <p:spPr>
            <a:xfrm>
              <a:off x="4068673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7" name="rc16"/>
            <p:cNvSpPr/>
            <p:nvPr/>
          </p:nvSpPr>
          <p:spPr>
            <a:xfrm>
              <a:off x="7177744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8" name="rc17"/>
            <p:cNvSpPr/>
            <p:nvPr/>
          </p:nvSpPr>
          <p:spPr>
            <a:xfrm>
              <a:off x="10286815" y="5512430"/>
              <a:ext cx="725449" cy="0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9" name="tx18"/>
            <p:cNvSpPr/>
            <p:nvPr/>
          </p:nvSpPr>
          <p:spPr>
            <a:xfrm>
              <a:off x="2538177" y="3823556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5647248" y="385130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54%</a:t>
              </a:r>
            </a:p>
          </p:txBody>
        </p:sp>
        <p:sp>
          <p:nvSpPr>
            <p:cNvPr id="21" name="tx20"/>
            <p:cNvSpPr/>
            <p:nvPr/>
          </p:nvSpPr>
          <p:spPr>
            <a:xfrm>
              <a:off x="8756319" y="384453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2" name="tx21"/>
            <p:cNvSpPr/>
            <p:nvPr/>
          </p:nvSpPr>
          <p:spPr>
            <a:xfrm>
              <a:off x="3367263" y="3835935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3" name="tx22"/>
            <p:cNvSpPr/>
            <p:nvPr/>
          </p:nvSpPr>
          <p:spPr>
            <a:xfrm>
              <a:off x="6476334" y="3771729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57%</a:t>
              </a:r>
            </a:p>
          </p:txBody>
        </p:sp>
        <p:sp>
          <p:nvSpPr>
            <p:cNvPr id="24" name="tx23"/>
            <p:cNvSpPr/>
            <p:nvPr/>
          </p:nvSpPr>
          <p:spPr>
            <a:xfrm>
              <a:off x="9585405" y="3818257"/>
              <a:ext cx="470099" cy="17776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49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49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55%</a:t>
              </a:r>
            </a:p>
          </p:txBody>
        </p:sp>
        <p:sp>
          <p:nvSpPr>
            <p:cNvPr id="25" name="pl24"/>
            <p:cNvSpPr/>
            <p:nvPr/>
          </p:nvSpPr>
          <p:spPr>
            <a:xfrm>
              <a:off x="1736869" y="1473305"/>
              <a:ext cx="0" cy="4039125"/>
            </a:xfrm>
            <a:custGeom>
              <a:avLst/>
              <a:pathLst>
                <a:path w="0" h="4039125">
                  <a:moveTo>
                    <a:pt x="0" y="4039125"/>
                  </a:moveTo>
                  <a:lnTo>
                    <a:pt x="0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1198951" y="5411103"/>
              <a:ext cx="367109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1057688" y="4257067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1057688" y="3103031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29" name="tx28"/>
            <p:cNvSpPr/>
            <p:nvPr/>
          </p:nvSpPr>
          <p:spPr>
            <a:xfrm>
              <a:off x="1057688" y="1948996"/>
              <a:ext cx="508372" cy="19223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30" name="pl29"/>
            <p:cNvSpPr/>
            <p:nvPr/>
          </p:nvSpPr>
          <p:spPr>
            <a:xfrm>
              <a:off x="1736869" y="5512430"/>
              <a:ext cx="9949027" cy="0"/>
            </a:xfrm>
            <a:custGeom>
              <a:avLst/>
              <a:pathLst>
                <a:path w="9949027" h="0">
                  <a:moveTo>
                    <a:pt x="0" y="0"/>
                  </a:moveTo>
                  <a:lnTo>
                    <a:pt x="9949027" y="0"/>
                  </a:lnTo>
                </a:path>
              </a:pathLst>
            </a:custGeom>
            <a:ln w="32521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tx30"/>
            <p:cNvSpPr/>
            <p:nvPr/>
          </p:nvSpPr>
          <p:spPr>
            <a:xfrm>
              <a:off x="3383473" y="5629785"/>
              <a:ext cx="437678" cy="235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Joy</a:t>
              </a:r>
            </a:p>
          </p:txBody>
        </p:sp>
        <p:sp>
          <p:nvSpPr>
            <p:cNvPr id="32" name="tx31"/>
            <p:cNvSpPr/>
            <p:nvPr/>
          </p:nvSpPr>
          <p:spPr>
            <a:xfrm>
              <a:off x="5920858" y="5680263"/>
              <a:ext cx="1581050" cy="1847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Achievement</a:t>
              </a:r>
            </a:p>
          </p:txBody>
        </p:sp>
        <p:sp>
          <p:nvSpPr>
            <p:cNvPr id="33" name="tx32"/>
            <p:cNvSpPr/>
            <p:nvPr/>
          </p:nvSpPr>
          <p:spPr>
            <a:xfrm>
              <a:off x="8860761" y="5626685"/>
              <a:ext cx="1919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Meaningfulness</a:t>
              </a:r>
            </a:p>
          </p:txBody>
        </p:sp>
        <p:sp>
          <p:nvSpPr>
            <p:cNvPr id="34" name="tx33"/>
            <p:cNvSpPr/>
            <p:nvPr/>
          </p:nvSpPr>
          <p:spPr>
            <a:xfrm rot="-5400000">
              <a:off x="-581459" y="3373681"/>
              <a:ext cx="2300386" cy="2383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0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% High Importance</a:t>
              </a:r>
            </a:p>
          </p:txBody>
        </p:sp>
        <p:sp>
          <p:nvSpPr>
            <p:cNvPr id="35" name="rc34"/>
            <p:cNvSpPr/>
            <p:nvPr/>
          </p:nvSpPr>
          <p:spPr>
            <a:xfrm>
              <a:off x="5543965" y="6193216"/>
              <a:ext cx="201456" cy="201456"/>
            </a:xfrm>
            <a:prstGeom prst="rect">
              <a:avLst/>
            </a:prstGeom>
            <a:solidFill>
              <a:srgbClr val="70E2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6369578" y="6193216"/>
              <a:ext cx="201456" cy="201456"/>
            </a:xfrm>
            <a:prstGeom prst="rect">
              <a:avLst/>
            </a:prstGeom>
            <a:solidFill>
              <a:srgbClr val="97E37E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tx36"/>
            <p:cNvSpPr/>
            <p:nvPr/>
          </p:nvSpPr>
          <p:spPr>
            <a:xfrm>
              <a:off x="5842989" y="6218835"/>
              <a:ext cx="429021" cy="147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Xilio</a:t>
              </a:r>
            </a:p>
          </p:txBody>
        </p:sp>
        <p:sp>
          <p:nvSpPr>
            <p:cNvPr id="38" name="tx37"/>
            <p:cNvSpPr/>
            <p:nvPr/>
          </p:nvSpPr>
          <p:spPr>
            <a:xfrm>
              <a:off x="6668602" y="6216156"/>
              <a:ext cx="1219200" cy="1505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HBS Women</a:t>
              </a:r>
            </a:p>
          </p:txBody>
        </p:sp>
        <p:sp>
          <p:nvSpPr>
            <p:cNvPr id="39" name="tx38"/>
            <p:cNvSpPr/>
            <p:nvPr/>
          </p:nvSpPr>
          <p:spPr>
            <a:xfrm>
              <a:off x="1736869" y="1150763"/>
              <a:ext cx="91740" cy="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26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2600" b="1">
                  <a:solidFill>
                    <a:srgbClr val="FFFFFF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3">
      <a:dk1>
        <a:srgbClr val="333333"/>
      </a:dk1>
      <a:lt1>
        <a:sysClr val="window" lastClr="FFFFFF"/>
      </a:lt1>
      <a:dk2>
        <a:srgbClr val="333333"/>
      </a:dk2>
      <a:lt2>
        <a:srgbClr val="E8E8E8"/>
      </a:lt2>
      <a:accent1>
        <a:srgbClr val="005880"/>
      </a:accent1>
      <a:accent2>
        <a:srgbClr val="007D9C"/>
      </a:accent2>
      <a:accent3>
        <a:srgbClr val="00A2A2"/>
      </a:accent3>
      <a:accent4>
        <a:srgbClr val="2DC595"/>
      </a:accent4>
      <a:accent5>
        <a:srgbClr val="97E27F"/>
      </a:accent5>
      <a:accent6>
        <a:srgbClr val="F9F871"/>
      </a:accent6>
      <a:hlink>
        <a:srgbClr val="9F54E7"/>
      </a:hlink>
      <a:folHlink>
        <a:srgbClr val="642DD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</Words>
  <Application>Microsoft Office PowerPoint</Application>
  <PresentationFormat>Grand écran</PresentationFormat>
  <Paragraphs>10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Aptos</vt:lpstr>
      <vt:lpstr>Arial</vt:lpstr>
      <vt:lpstr>Arial Nova</vt:lpstr>
      <vt:lpstr>Calibri</vt:lpstr>
      <vt:lpstr>HBS Graphik Office Bold</vt:lpstr>
      <vt:lpstr>1_Office Theme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Présentation PowerPoint</dc:title>
  <cp:lastModifiedBy/>
  <cp:revision>1</cp:revision>
  <dcterms:created xsi:type="dcterms:W3CDTF">2025-05-26T14:53:56Z</dcterms:created>
  <dcterms:modified xsi:type="dcterms:W3CDTF">2025-07-14T14:27:11Z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2025-05-26T00:00:00Z</vt:filetime>
  </property>
  <property fmtid="{D5CDD505-2E9C-101B-9397-08002B2CF9AE}" pid="3" name="LastSaved">
    <vt:filetime>2025-05-26T00:00:00Z</vt:filetime>
  </property>
</Properties>
</file>