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66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A90CA3-7990-4600-B358-CA1F04FA90C0}">
  <a:tblStyle styleId="{DCA90CA3-7990-4600-B358-CA1F04FA90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FFD391-55D3-4B6F-9F25-0C33DC856C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78c191cc92_0_17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78c191cc92_0_17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489325"/>
            <a:ext cx="6350100" cy="14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78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sp>
          <p:nvSpPr>
            <p:cNvPr id="12" name="Google Shape;12;p2"/>
            <p:cNvSpPr/>
            <p:nvPr/>
          </p:nvSpPr>
          <p:spPr>
            <a:xfrm>
              <a:off x="816250" y="4703275"/>
              <a:ext cx="7511400" cy="238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018000" y="4631300"/>
              <a:ext cx="237300" cy="38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>
              <a:hlinkClick r:id="" action="ppaction://hlinkshowjump?jump=nextslide"/>
            </p:cNvPr>
            <p:cNvSpPr/>
            <p:nvPr/>
          </p:nvSpPr>
          <p:spPr>
            <a:xfrm rot="5400000" flipH="1">
              <a:off x="995725" y="4767925"/>
              <a:ext cx="125700" cy="1089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6" name="Google Shape;16;p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17;p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18;p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19;p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20;p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1" name="Google Shape;21;p2"/>
          <p:cNvGrpSpPr/>
          <p:nvPr/>
        </p:nvGrpSpPr>
        <p:grpSpPr>
          <a:xfrm>
            <a:off x="8430775" y="2919400"/>
            <a:ext cx="282000" cy="1270550"/>
            <a:chOff x="4314650" y="3034025"/>
            <a:chExt cx="282000" cy="1270550"/>
          </a:xfrm>
        </p:grpSpPr>
        <p:sp>
          <p:nvSpPr>
            <p:cNvPr id="22" name="Google Shape;22;p2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169025" y="-407950"/>
            <a:ext cx="9918798" cy="4970349"/>
            <a:chOff x="-169025" y="-407950"/>
            <a:chExt cx="9918798" cy="4970349"/>
          </a:xfrm>
        </p:grpSpPr>
        <p:pic>
          <p:nvPicPr>
            <p:cNvPr id="29" name="Google Shape;2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69025" y="2782275"/>
              <a:ext cx="1621173" cy="1780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oogle Shape;30;p2"/>
            <p:cNvGrpSpPr/>
            <p:nvPr/>
          </p:nvGrpSpPr>
          <p:grpSpPr>
            <a:xfrm>
              <a:off x="295663" y="3326450"/>
              <a:ext cx="691775" cy="691775"/>
              <a:chOff x="1323700" y="2294750"/>
              <a:chExt cx="691775" cy="69177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5" name="Google Shape;3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47050" y="-407950"/>
              <a:ext cx="2002724" cy="1823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2"/>
          <p:cNvSpPr/>
          <p:nvPr/>
        </p:nvSpPr>
        <p:spPr>
          <a:xfrm>
            <a:off x="610200" y="499775"/>
            <a:ext cx="299426" cy="299426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876" y="1782725"/>
            <a:ext cx="2383774" cy="261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36663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36663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55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55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6" hasCustomPrompt="1"/>
          </p:nvPr>
        </p:nvSpPr>
        <p:spPr>
          <a:xfrm>
            <a:off x="6572513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7" hasCustomPrompt="1"/>
          </p:nvPr>
        </p:nvSpPr>
        <p:spPr>
          <a:xfrm>
            <a:off x="6572513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1103613" y="1928475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3471550" y="1928475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5839463" y="1928475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3"/>
          </p:nvPr>
        </p:nvSpPr>
        <p:spPr>
          <a:xfrm>
            <a:off x="1103613" y="3361850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3471550" y="3361850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5"/>
          </p:nvPr>
        </p:nvSpPr>
        <p:spPr>
          <a:xfrm>
            <a:off x="5839463" y="3361850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210" name="Google Shape;210;p13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3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3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16" name="Google Shape;216;p13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7" name="Google Shape;217;p13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8" name="Google Shape;218;p13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9" name="Google Shape;219;p13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0" name="Google Shape;220;p13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21" name="Google Shape;221;p13"/>
          <p:cNvGrpSpPr/>
          <p:nvPr/>
        </p:nvGrpSpPr>
        <p:grpSpPr>
          <a:xfrm>
            <a:off x="431225" y="973200"/>
            <a:ext cx="8759925" cy="2382050"/>
            <a:chOff x="431225" y="973200"/>
            <a:chExt cx="8759925" cy="2382050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431225" y="973200"/>
              <a:ext cx="282000" cy="1270550"/>
              <a:chOff x="4314650" y="3034025"/>
              <a:chExt cx="282000" cy="1270550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499375" y="2663475"/>
              <a:ext cx="691775" cy="691775"/>
              <a:chOff x="1323700" y="2294750"/>
              <a:chExt cx="691775" cy="691775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1"/>
          </p:nvPr>
        </p:nvSpPr>
        <p:spPr>
          <a:xfrm>
            <a:off x="1514688" y="1708325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ubTitle" idx="2"/>
          </p:nvPr>
        </p:nvSpPr>
        <p:spPr>
          <a:xfrm>
            <a:off x="4818313" y="1708325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3"/>
          </p:nvPr>
        </p:nvSpPr>
        <p:spPr>
          <a:xfrm>
            <a:off x="1514688" y="336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subTitle" idx="4"/>
          </p:nvPr>
        </p:nvSpPr>
        <p:spPr>
          <a:xfrm>
            <a:off x="4818313" y="3368900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5"/>
          </p:nvPr>
        </p:nvSpPr>
        <p:spPr>
          <a:xfrm>
            <a:off x="1514688" y="1337575"/>
            <a:ext cx="2811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ubTitle" idx="6"/>
          </p:nvPr>
        </p:nvSpPr>
        <p:spPr>
          <a:xfrm>
            <a:off x="1514688" y="2998225"/>
            <a:ext cx="284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7"/>
          </p:nvPr>
        </p:nvSpPr>
        <p:spPr>
          <a:xfrm>
            <a:off x="4818288" y="1337575"/>
            <a:ext cx="2811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8"/>
          </p:nvPr>
        </p:nvSpPr>
        <p:spPr>
          <a:xfrm>
            <a:off x="4818287" y="2998225"/>
            <a:ext cx="2811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43" name="Google Shape;343;p18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344" name="Google Shape;344;p18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8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50" name="Google Shape;350;p18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1" name="Google Shape;351;p18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2" name="Google Shape;352;p18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3" name="Google Shape;353;p18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4" name="Google Shape;354;p18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55" name="Google Shape;355;p18"/>
          <p:cNvGrpSpPr/>
          <p:nvPr/>
        </p:nvGrpSpPr>
        <p:grpSpPr>
          <a:xfrm>
            <a:off x="8430775" y="2260363"/>
            <a:ext cx="282000" cy="1270550"/>
            <a:chOff x="4314650" y="3034025"/>
            <a:chExt cx="282000" cy="1270550"/>
          </a:xfrm>
        </p:grpSpPr>
        <p:sp>
          <p:nvSpPr>
            <p:cNvPr id="356" name="Google Shape;356;p18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1"/>
          </p:nvPr>
        </p:nvSpPr>
        <p:spPr>
          <a:xfrm>
            <a:off x="823075" y="1669471"/>
            <a:ext cx="219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2"/>
          </p:nvPr>
        </p:nvSpPr>
        <p:spPr>
          <a:xfrm>
            <a:off x="3472291" y="1669449"/>
            <a:ext cx="219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subTitle" idx="3"/>
          </p:nvPr>
        </p:nvSpPr>
        <p:spPr>
          <a:xfrm>
            <a:off x="823075" y="3325725"/>
            <a:ext cx="219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4"/>
          </p:nvPr>
        </p:nvSpPr>
        <p:spPr>
          <a:xfrm>
            <a:off x="3472291" y="3325721"/>
            <a:ext cx="219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subTitle" idx="5"/>
          </p:nvPr>
        </p:nvSpPr>
        <p:spPr>
          <a:xfrm>
            <a:off x="6117332" y="1669449"/>
            <a:ext cx="219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6"/>
          </p:nvPr>
        </p:nvSpPr>
        <p:spPr>
          <a:xfrm>
            <a:off x="6117332" y="3325721"/>
            <a:ext cx="219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ubTitle" idx="7"/>
          </p:nvPr>
        </p:nvSpPr>
        <p:spPr>
          <a:xfrm>
            <a:off x="827409" y="1296775"/>
            <a:ext cx="219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8"/>
          </p:nvPr>
        </p:nvSpPr>
        <p:spPr>
          <a:xfrm>
            <a:off x="3476458" y="1296775"/>
            <a:ext cx="219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subTitle" idx="9"/>
          </p:nvPr>
        </p:nvSpPr>
        <p:spPr>
          <a:xfrm>
            <a:off x="6121332" y="1296775"/>
            <a:ext cx="219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3"/>
          </p:nvPr>
        </p:nvSpPr>
        <p:spPr>
          <a:xfrm>
            <a:off x="827409" y="2949772"/>
            <a:ext cx="219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14"/>
          </p:nvPr>
        </p:nvSpPr>
        <p:spPr>
          <a:xfrm>
            <a:off x="3476458" y="2949772"/>
            <a:ext cx="219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5"/>
          </p:nvPr>
        </p:nvSpPr>
        <p:spPr>
          <a:xfrm>
            <a:off x="6121332" y="2949772"/>
            <a:ext cx="219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377" name="Google Shape;377;p19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78" name="Google Shape;378;p19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9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83" name="Google Shape;383;p19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4" name="Google Shape;384;p19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5" name="Google Shape;385;p19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6" name="Google Shape;386;p19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7" name="Google Shape;387;p19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88" name="Google Shape;388;p19"/>
          <p:cNvGrpSpPr/>
          <p:nvPr/>
        </p:nvGrpSpPr>
        <p:grpSpPr>
          <a:xfrm>
            <a:off x="309925" y="1623125"/>
            <a:ext cx="8709736" cy="2431899"/>
            <a:chOff x="309925" y="1623125"/>
            <a:chExt cx="8709736" cy="2431899"/>
          </a:xfrm>
        </p:grpSpPr>
        <p:sp>
          <p:nvSpPr>
            <p:cNvPr id="389" name="Google Shape;389;p19"/>
            <p:cNvSpPr/>
            <p:nvPr/>
          </p:nvSpPr>
          <p:spPr>
            <a:xfrm flipH="1">
              <a:off x="8557094" y="1623125"/>
              <a:ext cx="462567" cy="462847"/>
            </a:xfrm>
            <a:custGeom>
              <a:avLst/>
              <a:gdLst/>
              <a:ahLst/>
              <a:cxnLst/>
              <a:rect l="l" t="t" r="r" b="b"/>
              <a:pathLst>
                <a:path w="23166" h="23180" extrusionOk="0">
                  <a:moveTo>
                    <a:pt x="5704" y="1"/>
                  </a:moveTo>
                  <a:lnTo>
                    <a:pt x="1" y="5704"/>
                  </a:lnTo>
                  <a:lnTo>
                    <a:pt x="5873" y="11590"/>
                  </a:lnTo>
                  <a:lnTo>
                    <a:pt x="1" y="17476"/>
                  </a:lnTo>
                  <a:lnTo>
                    <a:pt x="5704" y="23179"/>
                  </a:lnTo>
                  <a:lnTo>
                    <a:pt x="11576" y="17293"/>
                  </a:lnTo>
                  <a:lnTo>
                    <a:pt x="17462" y="23179"/>
                  </a:lnTo>
                  <a:lnTo>
                    <a:pt x="23165" y="17476"/>
                  </a:lnTo>
                  <a:lnTo>
                    <a:pt x="17279" y="11590"/>
                  </a:lnTo>
                  <a:lnTo>
                    <a:pt x="23165" y="5704"/>
                  </a:lnTo>
                  <a:lnTo>
                    <a:pt x="17462" y="1"/>
                  </a:lnTo>
                  <a:lnTo>
                    <a:pt x="11576" y="5887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309925" y="2949773"/>
              <a:ext cx="245312" cy="1105251"/>
              <a:chOff x="4314650" y="3034025"/>
              <a:chExt cx="282000" cy="1270550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21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431" name="Google Shape;431;p21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32" name="Google Shape;432;p21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21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37" name="Google Shape;437;p21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38" name="Google Shape;438;p21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39" name="Google Shape;439;p21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0" name="Google Shape;440;p21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1" name="Google Shape;441;p21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42" name="Google Shape;442;p21"/>
          <p:cNvGrpSpPr/>
          <p:nvPr/>
        </p:nvGrpSpPr>
        <p:grpSpPr>
          <a:xfrm>
            <a:off x="518200" y="1466673"/>
            <a:ext cx="245312" cy="1105251"/>
            <a:chOff x="4314650" y="3034025"/>
            <a:chExt cx="282000" cy="1270550"/>
          </a:xfrm>
        </p:grpSpPr>
        <p:sp>
          <p:nvSpPr>
            <p:cNvPr id="443" name="Google Shape;443;p21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1"/>
          <p:cNvSpPr/>
          <p:nvPr/>
        </p:nvSpPr>
        <p:spPr>
          <a:xfrm>
            <a:off x="562575" y="37712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0" name="Google Shape;4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55097" y="228377"/>
            <a:ext cx="2665774" cy="24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89499" y="1907625"/>
            <a:ext cx="2762949" cy="30338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22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454" name="Google Shape;454;p22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2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60" name="Google Shape;460;p2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1" name="Google Shape;461;p2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2" name="Google Shape;462;p2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3" name="Google Shape;463;p2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4" name="Google Shape;464;p2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65" name="Google Shape;465;p22"/>
          <p:cNvGrpSpPr/>
          <p:nvPr/>
        </p:nvGrpSpPr>
        <p:grpSpPr>
          <a:xfrm>
            <a:off x="367325" y="3104925"/>
            <a:ext cx="691775" cy="691775"/>
            <a:chOff x="1323700" y="2294750"/>
            <a:chExt cx="691775" cy="691775"/>
          </a:xfrm>
        </p:grpSpPr>
        <p:sp>
          <p:nvSpPr>
            <p:cNvPr id="466" name="Google Shape;466;p22"/>
            <p:cNvSpPr/>
            <p:nvPr/>
          </p:nvSpPr>
          <p:spPr>
            <a:xfrm>
              <a:off x="1375450" y="230425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1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0" y="21165"/>
                  </a:lnTo>
                  <a:lnTo>
                    <a:pt x="16673" y="12618"/>
                  </a:lnTo>
                  <a:lnTo>
                    <a:pt x="25220" y="4056"/>
                  </a:lnTo>
                  <a:lnTo>
                    <a:pt x="21165" y="1"/>
                  </a:lnTo>
                  <a:lnTo>
                    <a:pt x="12603" y="854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365925" y="2294750"/>
              <a:ext cx="649550" cy="649550"/>
            </a:xfrm>
            <a:custGeom>
              <a:avLst/>
              <a:gdLst/>
              <a:ahLst/>
              <a:cxnLst/>
              <a:rect l="l" t="t" r="r" b="b"/>
              <a:pathLst>
                <a:path w="25982" h="25982" extrusionOk="0">
                  <a:moveTo>
                    <a:pt x="21546" y="747"/>
                  </a:moveTo>
                  <a:lnTo>
                    <a:pt x="25249" y="4436"/>
                  </a:lnTo>
                  <a:lnTo>
                    <a:pt x="16688" y="12984"/>
                  </a:lnTo>
                  <a:lnTo>
                    <a:pt x="25249" y="21531"/>
                  </a:lnTo>
                  <a:lnTo>
                    <a:pt x="21546" y="25235"/>
                  </a:lnTo>
                  <a:lnTo>
                    <a:pt x="12984" y="16673"/>
                  </a:lnTo>
                  <a:lnTo>
                    <a:pt x="4451" y="25235"/>
                  </a:lnTo>
                  <a:lnTo>
                    <a:pt x="747" y="21545"/>
                  </a:lnTo>
                  <a:lnTo>
                    <a:pt x="9295" y="12998"/>
                  </a:lnTo>
                  <a:lnTo>
                    <a:pt x="747" y="4436"/>
                  </a:lnTo>
                  <a:lnTo>
                    <a:pt x="4437" y="747"/>
                  </a:lnTo>
                  <a:lnTo>
                    <a:pt x="12984" y="9308"/>
                  </a:lnTo>
                  <a:lnTo>
                    <a:pt x="21546" y="747"/>
                  </a:lnTo>
                  <a:close/>
                  <a:moveTo>
                    <a:pt x="4437" y="0"/>
                  </a:moveTo>
                  <a:lnTo>
                    <a:pt x="1" y="4436"/>
                  </a:lnTo>
                  <a:lnTo>
                    <a:pt x="8562" y="12998"/>
                  </a:lnTo>
                  <a:lnTo>
                    <a:pt x="1" y="21545"/>
                  </a:lnTo>
                  <a:lnTo>
                    <a:pt x="4437" y="25981"/>
                  </a:lnTo>
                  <a:lnTo>
                    <a:pt x="12984" y="17419"/>
                  </a:lnTo>
                  <a:lnTo>
                    <a:pt x="21546" y="25981"/>
                  </a:lnTo>
                  <a:lnTo>
                    <a:pt x="25982" y="21545"/>
                  </a:lnTo>
                  <a:lnTo>
                    <a:pt x="17434" y="12998"/>
                  </a:lnTo>
                  <a:lnTo>
                    <a:pt x="25982" y="4436"/>
                  </a:lnTo>
                  <a:lnTo>
                    <a:pt x="21546" y="0"/>
                  </a:lnTo>
                  <a:lnTo>
                    <a:pt x="12984" y="8562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333200" y="234650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0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1" y="21165"/>
                  </a:lnTo>
                  <a:lnTo>
                    <a:pt x="16673" y="12618"/>
                  </a:lnTo>
                  <a:lnTo>
                    <a:pt x="25221" y="4056"/>
                  </a:lnTo>
                  <a:lnTo>
                    <a:pt x="21165" y="0"/>
                  </a:lnTo>
                  <a:lnTo>
                    <a:pt x="12603" y="8548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323700" y="2337350"/>
              <a:ext cx="649525" cy="649175"/>
            </a:xfrm>
            <a:custGeom>
              <a:avLst/>
              <a:gdLst/>
              <a:ahLst/>
              <a:cxnLst/>
              <a:rect l="l" t="t" r="r" b="b"/>
              <a:pathLst>
                <a:path w="25981" h="25967" extrusionOk="0">
                  <a:moveTo>
                    <a:pt x="21531" y="733"/>
                  </a:moveTo>
                  <a:lnTo>
                    <a:pt x="25220" y="4422"/>
                  </a:lnTo>
                  <a:lnTo>
                    <a:pt x="16673" y="12984"/>
                  </a:lnTo>
                  <a:lnTo>
                    <a:pt x="25234" y="21531"/>
                  </a:lnTo>
                  <a:lnTo>
                    <a:pt x="21545" y="25221"/>
                  </a:lnTo>
                  <a:lnTo>
                    <a:pt x="12983" y="16673"/>
                  </a:lnTo>
                  <a:lnTo>
                    <a:pt x="4450" y="25221"/>
                  </a:lnTo>
                  <a:lnTo>
                    <a:pt x="746" y="21531"/>
                  </a:lnTo>
                  <a:lnTo>
                    <a:pt x="9294" y="12984"/>
                  </a:lnTo>
                  <a:lnTo>
                    <a:pt x="732" y="4422"/>
                  </a:lnTo>
                  <a:lnTo>
                    <a:pt x="4436" y="747"/>
                  </a:lnTo>
                  <a:lnTo>
                    <a:pt x="12983" y="9294"/>
                  </a:lnTo>
                  <a:lnTo>
                    <a:pt x="21531" y="733"/>
                  </a:lnTo>
                  <a:close/>
                  <a:moveTo>
                    <a:pt x="4436" y="0"/>
                  </a:moveTo>
                  <a:lnTo>
                    <a:pt x="0" y="4422"/>
                  </a:lnTo>
                  <a:lnTo>
                    <a:pt x="8548" y="12984"/>
                  </a:lnTo>
                  <a:lnTo>
                    <a:pt x="0" y="21531"/>
                  </a:lnTo>
                  <a:lnTo>
                    <a:pt x="4436" y="25967"/>
                  </a:lnTo>
                  <a:lnTo>
                    <a:pt x="12983" y="17419"/>
                  </a:lnTo>
                  <a:lnTo>
                    <a:pt x="21545" y="25967"/>
                  </a:lnTo>
                  <a:lnTo>
                    <a:pt x="25981" y="21531"/>
                  </a:lnTo>
                  <a:lnTo>
                    <a:pt x="17433" y="12984"/>
                  </a:lnTo>
                  <a:lnTo>
                    <a:pt x="25967" y="4422"/>
                  </a:lnTo>
                  <a:lnTo>
                    <a:pt x="21545" y="0"/>
                  </a:lnTo>
                  <a:lnTo>
                    <a:pt x="12983" y="8548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0" name="Google Shape;4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00" y="-1096825"/>
            <a:ext cx="2795599" cy="28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4047175" y="2806000"/>
            <a:ext cx="43836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56000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713225" y="1203600"/>
            <a:ext cx="2760600" cy="2736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" name="Google Shape;41;p3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8" name="Google Shape;48;p3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49;p3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" name="Google Shape;50;p3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" name="Google Shape;51;p3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" name="Google Shape;52;p3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562575" y="37712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798772" y="2583575"/>
            <a:ext cx="3058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286725" y="2583575"/>
            <a:ext cx="3058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286725" y="2210500"/>
            <a:ext cx="3058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798770" y="2210500"/>
            <a:ext cx="3058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76" name="Google Shape;76;p5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82" name="Google Shape;82;p5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3" name="Google Shape;83;p5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84;p5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" name="Google Shape;85;p5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" name="Google Shape;86;p5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" name="Google Shape;87;p5"/>
          <p:cNvGrpSpPr/>
          <p:nvPr/>
        </p:nvGrpSpPr>
        <p:grpSpPr>
          <a:xfrm>
            <a:off x="213488" y="1086300"/>
            <a:ext cx="462567" cy="2069225"/>
            <a:chOff x="213488" y="1086300"/>
            <a:chExt cx="462567" cy="2069225"/>
          </a:xfrm>
        </p:grpSpPr>
        <p:grpSp>
          <p:nvGrpSpPr>
            <p:cNvPr id="88" name="Google Shape;88;p5"/>
            <p:cNvGrpSpPr/>
            <p:nvPr/>
          </p:nvGrpSpPr>
          <p:grpSpPr>
            <a:xfrm>
              <a:off x="303775" y="1884975"/>
              <a:ext cx="282000" cy="1270550"/>
              <a:chOff x="4314650" y="3034025"/>
              <a:chExt cx="282000" cy="1270550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213488" y="1086300"/>
              <a:ext cx="462567" cy="462847"/>
            </a:xfrm>
            <a:custGeom>
              <a:avLst/>
              <a:gdLst/>
              <a:ahLst/>
              <a:cxnLst/>
              <a:rect l="l" t="t" r="r" b="b"/>
              <a:pathLst>
                <a:path w="23166" h="23180" extrusionOk="0">
                  <a:moveTo>
                    <a:pt x="5704" y="1"/>
                  </a:moveTo>
                  <a:lnTo>
                    <a:pt x="1" y="5704"/>
                  </a:lnTo>
                  <a:lnTo>
                    <a:pt x="5873" y="11590"/>
                  </a:lnTo>
                  <a:lnTo>
                    <a:pt x="1" y="17476"/>
                  </a:lnTo>
                  <a:lnTo>
                    <a:pt x="5704" y="23179"/>
                  </a:lnTo>
                  <a:lnTo>
                    <a:pt x="11576" y="17293"/>
                  </a:lnTo>
                  <a:lnTo>
                    <a:pt x="17462" y="23179"/>
                  </a:lnTo>
                  <a:lnTo>
                    <a:pt x="23165" y="17476"/>
                  </a:lnTo>
                  <a:lnTo>
                    <a:pt x="17279" y="11590"/>
                  </a:lnTo>
                  <a:lnTo>
                    <a:pt x="23165" y="5704"/>
                  </a:lnTo>
                  <a:lnTo>
                    <a:pt x="17462" y="1"/>
                  </a:lnTo>
                  <a:lnTo>
                    <a:pt x="11576" y="5887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99" name="Google Shape;99;p6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05" name="Google Shape;105;p6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6" name="Google Shape;106;p6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" name="Google Shape;107;p6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108;p6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" name="Google Shape;109;p6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0413" y="-123300"/>
            <a:ext cx="2002724" cy="1823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1179850" y="1982600"/>
            <a:ext cx="33642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179850" y="865800"/>
            <a:ext cx="3364200" cy="11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>
            <a:spLocks noGrp="1"/>
          </p:cNvSpPr>
          <p:nvPr>
            <p:ph type="pic" idx="2"/>
          </p:nvPr>
        </p:nvSpPr>
        <p:spPr>
          <a:xfrm>
            <a:off x="5403050" y="704225"/>
            <a:ext cx="2561100" cy="373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5" name="Google Shape;115;p7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7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7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7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22" name="Google Shape;122;p7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3" name="Google Shape;123;p7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124;p7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125;p7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126;p7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7" name="Google Shape;127;p7"/>
          <p:cNvGrpSpPr/>
          <p:nvPr/>
        </p:nvGrpSpPr>
        <p:grpSpPr>
          <a:xfrm flipH="1">
            <a:off x="8430775" y="2919400"/>
            <a:ext cx="282000" cy="1270550"/>
            <a:chOff x="4314650" y="3034025"/>
            <a:chExt cx="282000" cy="1270550"/>
          </a:xfrm>
        </p:grpSpPr>
        <p:sp>
          <p:nvSpPr>
            <p:cNvPr id="128" name="Google Shape;128;p7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137" name="Google Shape;137;p8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8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8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43" name="Google Shape;143;p8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" name="Google Shape;144;p8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45;p8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" name="Google Shape;146;p8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147;p8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148" name="Google Shape;1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6150" y="-178825"/>
            <a:ext cx="1621173" cy="17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153" name="Google Shape;153;p9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9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59" name="Google Shape;159;p9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0" name="Google Shape;160;p9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1" name="Google Shape;161;p9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2" name="Google Shape;162;p9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3" name="Google Shape;163;p9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164" name="Google Shape;1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14937" y="602400"/>
            <a:ext cx="2002724" cy="182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025"/>
            <a:ext cx="6576000" cy="10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284000" y="3043275"/>
            <a:ext cx="6576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71" name="Google Shape;171;p11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172" name="Google Shape;172;p11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78" name="Google Shape;178;p11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" name="Google Shape;179;p11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" name="Google Shape;180;p11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" name="Google Shape;181;p11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" name="Google Shape;182;p11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3" name="Google Shape;183;p11"/>
          <p:cNvGrpSpPr/>
          <p:nvPr/>
        </p:nvGrpSpPr>
        <p:grpSpPr>
          <a:xfrm>
            <a:off x="6356390" y="539490"/>
            <a:ext cx="2074385" cy="3734685"/>
            <a:chOff x="6356390" y="539490"/>
            <a:chExt cx="2074385" cy="3734685"/>
          </a:xfrm>
        </p:grpSpPr>
        <p:sp>
          <p:nvSpPr>
            <p:cNvPr id="184" name="Google Shape;184;p11"/>
            <p:cNvSpPr/>
            <p:nvPr/>
          </p:nvSpPr>
          <p:spPr>
            <a:xfrm rot="10800000">
              <a:off x="7982600" y="3826000"/>
              <a:ext cx="448175" cy="448175"/>
            </a:xfrm>
            <a:custGeom>
              <a:avLst/>
              <a:gdLst/>
              <a:ahLst/>
              <a:cxnLst/>
              <a:rect l="l" t="t" r="r" b="b"/>
              <a:pathLst>
                <a:path w="17927" h="17927" extrusionOk="0">
                  <a:moveTo>
                    <a:pt x="1" y="0"/>
                  </a:moveTo>
                  <a:lnTo>
                    <a:pt x="1" y="5985"/>
                  </a:lnTo>
                  <a:lnTo>
                    <a:pt x="1" y="17926"/>
                  </a:lnTo>
                  <a:lnTo>
                    <a:pt x="5986" y="17926"/>
                  </a:lnTo>
                  <a:lnTo>
                    <a:pt x="5986" y="5985"/>
                  </a:lnTo>
                  <a:lnTo>
                    <a:pt x="17927" y="5985"/>
                  </a:lnTo>
                  <a:lnTo>
                    <a:pt x="17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6356390" y="539490"/>
              <a:ext cx="1073107" cy="238198"/>
              <a:chOff x="3527475" y="1620225"/>
              <a:chExt cx="1270550" cy="282025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4318525" y="1620225"/>
                <a:ext cx="47950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9180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11279" y="11280"/>
                    </a:lnTo>
                    <a:lnTo>
                      <a:pt x="19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4160450" y="1620225"/>
                <a:ext cx="2950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01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4002025" y="1620225"/>
                <a:ext cx="29540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281" extrusionOk="0">
                    <a:moveTo>
                      <a:pt x="7900" y="1"/>
                    </a:moveTo>
                    <a:lnTo>
                      <a:pt x="1" y="11280"/>
                    </a:lnTo>
                    <a:lnTo>
                      <a:pt x="3915" y="1128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3843950" y="1620225"/>
                <a:ext cx="29505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11281" extrusionOk="0">
                    <a:moveTo>
                      <a:pt x="7901" y="1"/>
                    </a:moveTo>
                    <a:lnTo>
                      <a:pt x="1" y="11280"/>
                    </a:lnTo>
                    <a:lnTo>
                      <a:pt x="3902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3685550" y="1620225"/>
                <a:ext cx="295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15" y="1128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3527475" y="1620225"/>
                <a:ext cx="2950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01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2" name="Google Shape;19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59250" y="2961475"/>
            <a:ext cx="2002724" cy="182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7" r:id="rId14"/>
    <p:sldLayoutId id="214748366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ctrTitle"/>
          </p:nvPr>
        </p:nvSpPr>
        <p:spPr>
          <a:xfrm>
            <a:off x="1028700" y="415636"/>
            <a:ext cx="6909954" cy="147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Implementasi</a:t>
            </a:r>
            <a:r>
              <a:rPr lang="en-ID" sz="2800" dirty="0"/>
              <a:t> </a:t>
            </a:r>
            <a:br>
              <a:rPr lang="en-ID" sz="2800" dirty="0"/>
            </a:br>
            <a:r>
              <a:rPr lang="en-ID" sz="2800" dirty="0" err="1"/>
              <a:t>Algoritma</a:t>
            </a:r>
            <a:r>
              <a:rPr lang="en-ID" sz="2800" dirty="0"/>
              <a:t> Insertion </a:t>
            </a:r>
            <a:r>
              <a:rPr lang="en-ID" sz="2800" dirty="0">
                <a:solidFill>
                  <a:schemeClr val="dk2"/>
                </a:solidFill>
              </a:rPr>
              <a:t>Sort Pada </a:t>
            </a:r>
            <a:br>
              <a:rPr lang="en-ID" sz="2800" dirty="0">
                <a:solidFill>
                  <a:schemeClr val="dk2"/>
                </a:solidFill>
              </a:rPr>
            </a:br>
            <a:r>
              <a:rPr lang="en-ID" sz="2800" dirty="0">
                <a:solidFill>
                  <a:schemeClr val="dk2"/>
                </a:solidFill>
              </a:rPr>
              <a:t>Kode </a:t>
            </a:r>
            <a:r>
              <a:rPr lang="en-ID" sz="2800" dirty="0" err="1">
                <a:solidFill>
                  <a:schemeClr val="dk2"/>
                </a:solidFill>
              </a:rPr>
              <a:t>Kwitansi</a:t>
            </a:r>
            <a:endParaRPr lang="en-ID" sz="2800" dirty="0">
              <a:solidFill>
                <a:schemeClr val="dk2"/>
              </a:solidFill>
            </a:endParaRPr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1"/>
          </p:nvPr>
        </p:nvSpPr>
        <p:spPr>
          <a:xfrm>
            <a:off x="1959806" y="1892121"/>
            <a:ext cx="4528800" cy="206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r>
              <a:rPr lang="en-US" dirty="0"/>
              <a:t> Kelompok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Eiffen</a:t>
            </a:r>
            <a:r>
              <a:rPr lang="en-US" dirty="0"/>
              <a:t> Arjen </a:t>
            </a:r>
            <a:r>
              <a:rPr lang="en-US" dirty="0" err="1"/>
              <a:t>Aryanto</a:t>
            </a:r>
            <a:r>
              <a:rPr lang="en-US" dirty="0"/>
              <a:t> 	(202301110037)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Andhikha Hilman R 	(202301110048)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Muhamad </a:t>
            </a:r>
            <a:r>
              <a:rPr lang="en-US" dirty="0" err="1"/>
              <a:t>Aprijal</a:t>
            </a:r>
            <a:r>
              <a:rPr lang="en-US" dirty="0"/>
              <a:t> 		(202301110011)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Jose </a:t>
            </a:r>
            <a:r>
              <a:rPr lang="en-US" dirty="0" err="1"/>
              <a:t>Amaliya</a:t>
            </a:r>
            <a:r>
              <a:rPr lang="en-US" dirty="0"/>
              <a:t> A 		(202301110037)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Ratih</a:t>
            </a:r>
            <a:r>
              <a:rPr lang="en-US" dirty="0"/>
              <a:t> 			(202301110073)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8129-620B-4644-B44A-018817C5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562" y="362925"/>
            <a:ext cx="4192009" cy="539352"/>
          </a:xfrm>
        </p:spPr>
        <p:txBody>
          <a:bodyPr/>
          <a:lstStyle/>
          <a:p>
            <a:r>
              <a:rPr lang="en-US" sz="3000" dirty="0"/>
              <a:t>Gambar kode </a:t>
            </a:r>
            <a:endParaRPr lang="en-ID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9CC77-05ED-43F4-8FA2-5C5F36F5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15" y="902277"/>
            <a:ext cx="5482504" cy="35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AD9-3699-4888-BCF3-F28C37CD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63" y="446809"/>
            <a:ext cx="6576000" cy="539352"/>
          </a:xfrm>
        </p:spPr>
        <p:txBody>
          <a:bodyPr/>
          <a:lstStyle/>
          <a:p>
            <a:r>
              <a:rPr lang="en-ID" sz="3000" dirty="0" err="1"/>
              <a:t>Penjelasan</a:t>
            </a:r>
            <a:r>
              <a:rPr lang="en-ID" sz="3000" dirty="0"/>
              <a:t> Kode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D86B6-746E-4148-A8BF-C527DF3A9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62" y="986161"/>
            <a:ext cx="7226155" cy="2276584"/>
          </a:xfrm>
        </p:spPr>
        <p:txBody>
          <a:bodyPr/>
          <a:lstStyle/>
          <a:p>
            <a:pPr algn="l"/>
            <a:r>
              <a:rPr lang="en-ID" sz="1800" dirty="0"/>
              <a:t>1.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insertion_sort</a:t>
            </a:r>
            <a:r>
              <a:rPr lang="en-ID" sz="1800" dirty="0"/>
              <a:t> </a:t>
            </a:r>
            <a:r>
              <a:rPr lang="en-ID" sz="1800" dirty="0" err="1"/>
              <a:t>menerima</a:t>
            </a:r>
            <a:r>
              <a:rPr lang="en-ID" sz="1800" dirty="0"/>
              <a:t> array </a:t>
            </a:r>
            <a:r>
              <a:rPr lang="en-ID" sz="1800" dirty="0" err="1"/>
              <a:t>sebagai</a:t>
            </a:r>
            <a:r>
              <a:rPr lang="en-ID" sz="1800" dirty="0"/>
              <a:t> parameter.</a:t>
            </a:r>
          </a:p>
          <a:p>
            <a:pPr algn="l"/>
            <a:r>
              <a:rPr lang="en-ID" sz="1800" dirty="0"/>
              <a:t>2. Loop </a:t>
            </a:r>
            <a:r>
              <a:rPr lang="en-ID" sz="1800" dirty="0" err="1"/>
              <a:t>pertama</a:t>
            </a:r>
            <a:r>
              <a:rPr lang="en-ID" sz="1800" dirty="0"/>
              <a:t> (baris 3) </a:t>
            </a:r>
            <a:r>
              <a:rPr lang="en-ID" sz="1800" dirty="0" err="1"/>
              <a:t>berjalan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</a:t>
            </a:r>
            <a:r>
              <a:rPr lang="en-ID" sz="1800" dirty="0" err="1"/>
              <a:t>kedua</a:t>
            </a:r>
            <a:r>
              <a:rPr lang="en-ID" sz="1800" dirty="0"/>
              <a:t> </a:t>
            </a:r>
            <a:r>
              <a:rPr lang="en-ID" sz="1800" dirty="0" err="1"/>
              <a:t>hingga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</a:t>
            </a:r>
            <a:r>
              <a:rPr lang="en-ID" sz="1800" dirty="0" err="1"/>
              <a:t>terakhir</a:t>
            </a:r>
            <a:r>
              <a:rPr lang="en-ID" sz="1800" dirty="0"/>
              <a:t>.</a:t>
            </a:r>
          </a:p>
          <a:p>
            <a:pPr algn="l"/>
            <a:r>
              <a:rPr lang="en-ID" sz="1800" dirty="0"/>
              <a:t>3. </a:t>
            </a:r>
            <a:r>
              <a:rPr lang="en-ID" sz="1800" dirty="0" err="1"/>
              <a:t>Variabel</a:t>
            </a:r>
            <a:r>
              <a:rPr lang="en-ID" sz="1800" dirty="0"/>
              <a:t> 'key'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yang </a:t>
            </a:r>
            <a:r>
              <a:rPr lang="en-ID" sz="1800" dirty="0" err="1"/>
              <a:t>sedang</a:t>
            </a:r>
            <a:r>
              <a:rPr lang="en-ID" sz="1800" dirty="0"/>
              <a:t> </a:t>
            </a:r>
            <a:r>
              <a:rPr lang="en-ID" sz="1800" dirty="0" err="1"/>
              <a:t>dibandingkan</a:t>
            </a:r>
            <a:r>
              <a:rPr lang="en-ID" sz="1800" dirty="0"/>
              <a:t>.</a:t>
            </a:r>
          </a:p>
          <a:p>
            <a:pPr algn="l"/>
            <a:r>
              <a:rPr lang="en-ID" sz="1800" dirty="0"/>
              <a:t>4. Loop </a:t>
            </a:r>
            <a:r>
              <a:rPr lang="en-ID" sz="1800" dirty="0" err="1"/>
              <a:t>kedua</a:t>
            </a:r>
            <a:r>
              <a:rPr lang="en-ID" sz="1800" dirty="0"/>
              <a:t> (baris 7) </a:t>
            </a:r>
            <a:r>
              <a:rPr lang="en-ID" sz="1800" dirty="0" err="1"/>
              <a:t>menggeser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'key'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kanan</a:t>
            </a:r>
            <a:r>
              <a:rPr lang="en-ID" sz="1800" dirty="0"/>
              <a:t>.</a:t>
            </a:r>
          </a:p>
          <a:p>
            <a:pPr algn="l"/>
            <a:r>
              <a:rPr lang="en-ID" sz="1800" dirty="0"/>
              <a:t>5. </a:t>
            </a:r>
            <a:r>
              <a:rPr lang="en-ID" sz="1800" dirty="0" err="1"/>
              <a:t>Elemen</a:t>
            </a:r>
            <a:r>
              <a:rPr lang="en-ID" sz="1800" dirty="0"/>
              <a:t> 'key' </a:t>
            </a:r>
            <a:r>
              <a:rPr lang="en-ID" sz="1800" dirty="0" err="1"/>
              <a:t>ditempatkan</a:t>
            </a:r>
            <a:r>
              <a:rPr lang="en-ID" sz="1800" dirty="0"/>
              <a:t> pada </a:t>
            </a:r>
            <a:r>
              <a:rPr lang="en-ID" sz="1800" dirty="0" err="1"/>
              <a:t>posisi</a:t>
            </a:r>
            <a:r>
              <a:rPr lang="en-ID" sz="1800" dirty="0"/>
              <a:t> yang </a:t>
            </a:r>
            <a:r>
              <a:rPr lang="en-ID" sz="1800" dirty="0" err="1"/>
              <a:t>tepat</a:t>
            </a:r>
            <a:r>
              <a:rPr lang="en-ID" sz="1800" dirty="0"/>
              <a:t> (baris 11).</a:t>
            </a:r>
          </a:p>
          <a:p>
            <a:pPr algn="l"/>
            <a:r>
              <a:rPr lang="en-ID" sz="1800" dirty="0"/>
              <a:t>6. Proses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dicetak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.</a:t>
            </a:r>
          </a:p>
          <a:p>
            <a:pPr algn="l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10556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1451-4839-4F89-96E4-4007227C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1" y="302597"/>
            <a:ext cx="6576000" cy="642000"/>
          </a:xfrm>
        </p:spPr>
        <p:txBody>
          <a:bodyPr/>
          <a:lstStyle/>
          <a:p>
            <a:r>
              <a:rPr lang="en-US" sz="3000" dirty="0"/>
              <a:t>Gambar </a:t>
            </a:r>
            <a:r>
              <a:rPr lang="en-ID" sz="3000" dirty="0"/>
              <a:t>Hasil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D00A6-214A-4707-AC18-E869E5D5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3" y="1596198"/>
            <a:ext cx="6722918" cy="1801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3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6"/>
          <p:cNvSpPr txBox="1"/>
          <p:nvPr/>
        </p:nvSpPr>
        <p:spPr>
          <a:xfrm>
            <a:off x="1088225" y="2164659"/>
            <a:ext cx="71802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Insertion Sort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algoritma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yang sangat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sederhana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efisien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kecil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hampir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terurut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tetapi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kurang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efisien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Meskipun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kompleksitas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O(n²) pada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rata-rata dan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terburuk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algoritma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mudah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dipahami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diimplementasikan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serta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sangat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berguna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konteks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r>
              <a:rPr lang="en-ID" sz="2000" b="1" u="sng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tertentu</a:t>
            </a:r>
            <a:r>
              <a:rPr lang="en-ID" sz="2000" b="1" u="sng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 b="1" u="sng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300A2-DCD2-4167-A477-550D4833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D491BDE2-6801-40DA-BE90-7364434DAD6F}"/>
              </a:ext>
            </a:extLst>
          </p:cNvPr>
          <p:cNvSpPr txBox="1">
            <a:spLocks/>
          </p:cNvSpPr>
          <p:nvPr/>
        </p:nvSpPr>
        <p:spPr>
          <a:xfrm>
            <a:off x="564425" y="18990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/>
      <p:bldP spid="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 Insertion Sort 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66456-FF29-462F-86BE-3F2F6F0B44D1}"/>
              </a:ext>
            </a:extLst>
          </p:cNvPr>
          <p:cNvSpPr txBox="1"/>
          <p:nvPr/>
        </p:nvSpPr>
        <p:spPr>
          <a:xfrm>
            <a:off x="720000" y="1455494"/>
            <a:ext cx="770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1"/>
                </a:solidFill>
              </a:rPr>
              <a:t>Apa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Dimaksud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Insertion Sort?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</a:rPr>
              <a:t>Insertion sort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sebuah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algoritma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pengurutan</a:t>
            </a:r>
            <a:r>
              <a:rPr lang="en-ID" dirty="0">
                <a:solidFill>
                  <a:schemeClr val="tx1"/>
                </a:solidFill>
              </a:rPr>
              <a:t> data yang </a:t>
            </a:r>
            <a:r>
              <a:rPr lang="en-ID" dirty="0" err="1">
                <a:solidFill>
                  <a:schemeClr val="tx1"/>
                </a:solidFill>
              </a:rPr>
              <a:t>bekerja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membangun</a:t>
            </a:r>
            <a:r>
              <a:rPr lang="en-ID" dirty="0">
                <a:solidFill>
                  <a:schemeClr val="tx1"/>
                </a:solidFill>
              </a:rPr>
              <a:t> subarray </a:t>
            </a:r>
            <a:r>
              <a:rPr lang="en-ID" dirty="0" err="1">
                <a:solidFill>
                  <a:schemeClr val="tx1"/>
                </a:solidFill>
              </a:rPr>
              <a:t>terurut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elemen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satu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waktu</a:t>
            </a:r>
            <a:r>
              <a:rPr lang="en-ID" dirty="0">
                <a:solidFill>
                  <a:schemeClr val="tx1"/>
                </a:solidFill>
              </a:rPr>
              <a:t>. Hal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mengambil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elemen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bagian</a:t>
            </a:r>
            <a:r>
              <a:rPr lang="en-ID" dirty="0">
                <a:solidFill>
                  <a:schemeClr val="tx1"/>
                </a:solidFill>
              </a:rPr>
              <a:t> array yang </a:t>
            </a:r>
            <a:r>
              <a:rPr lang="en-ID" dirty="0" err="1">
                <a:solidFill>
                  <a:schemeClr val="tx1"/>
                </a:solidFill>
              </a:rPr>
              <a:t>belum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diurut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</a:rPr>
              <a:t>Setelah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, insertion sort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menempatkannya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posisi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sesuai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sub-array yang </a:t>
            </a:r>
            <a:r>
              <a:rPr lang="en-ID" dirty="0" err="1">
                <a:solidFill>
                  <a:schemeClr val="tx1"/>
                </a:solidFill>
              </a:rPr>
              <a:t>sudah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terurut</a:t>
            </a:r>
            <a:r>
              <a:rPr lang="en-ID" dirty="0">
                <a:solidFill>
                  <a:schemeClr val="tx1"/>
                </a:solidFill>
              </a:rPr>
              <a:t>. Proses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diulang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hingga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lagi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elemen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tersisa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bagian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belum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diurut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>
            <a:spLocks noGrp="1"/>
          </p:cNvSpPr>
          <p:nvPr>
            <p:ph type="title"/>
          </p:nvPr>
        </p:nvSpPr>
        <p:spPr>
          <a:xfrm>
            <a:off x="699218" y="917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Kerja Insert</a:t>
            </a:r>
            <a:endParaRPr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8BE2E4A-8031-44B5-8F05-4A57A6E979C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090141" y="940432"/>
            <a:ext cx="7336886" cy="214656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Berikut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langkah</a:t>
            </a:r>
            <a:r>
              <a:rPr lang="en-ID" sz="1600" dirty="0"/>
              <a:t> yang </a:t>
            </a:r>
            <a:r>
              <a:rPr lang="en-ID" sz="1600" dirty="0" err="1"/>
              <a:t>menggambarkan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insertion sort: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dirty="0"/>
              <a:t>1. </a:t>
            </a:r>
            <a:r>
              <a:rPr lang="en-ID" sz="1600" b="0" dirty="0" err="1"/>
              <a:t>Mulai</a:t>
            </a:r>
            <a:r>
              <a:rPr lang="en-ID" sz="1600" b="0" dirty="0"/>
              <a:t> proses </a:t>
            </a:r>
            <a:r>
              <a:rPr lang="en-ID" sz="1600" b="0" dirty="0" err="1"/>
              <a:t>pengurutan</a:t>
            </a:r>
            <a:r>
              <a:rPr lang="en-ID" sz="1600" b="0" dirty="0"/>
              <a:t> </a:t>
            </a:r>
            <a:r>
              <a:rPr lang="en-ID" sz="1600" b="0" dirty="0" err="1"/>
              <a:t>dari</a:t>
            </a:r>
            <a:r>
              <a:rPr lang="en-ID" sz="1600" b="0" dirty="0"/>
              <a:t> </a:t>
            </a:r>
            <a:r>
              <a:rPr lang="en-ID" sz="1600" b="0" dirty="0" err="1"/>
              <a:t>elemen</a:t>
            </a:r>
            <a:r>
              <a:rPr lang="en-ID" sz="1600" b="0" dirty="0"/>
              <a:t> </a:t>
            </a:r>
            <a:r>
              <a:rPr lang="en-ID" sz="1600" b="0" dirty="0" err="1"/>
              <a:t>kedua</a:t>
            </a:r>
            <a:r>
              <a:rPr lang="en-ID" sz="1600" b="0" dirty="0"/>
              <a:t> </a:t>
            </a:r>
            <a:r>
              <a:rPr lang="en-ID" sz="1600" b="0" dirty="0" err="1"/>
              <a:t>dengan</a:t>
            </a:r>
            <a:r>
              <a:rPr lang="en-ID" sz="1600" b="0" dirty="0"/>
              <a:t> </a:t>
            </a:r>
            <a:r>
              <a:rPr lang="en-ID" sz="1600" b="0" dirty="0" err="1"/>
              <a:t>asumsi</a:t>
            </a:r>
            <a:r>
              <a:rPr lang="en-ID" sz="1600" b="0" dirty="0"/>
              <a:t> </a:t>
            </a:r>
            <a:r>
              <a:rPr lang="en-ID" sz="1600" b="0" dirty="0" err="1"/>
              <a:t>bagian</a:t>
            </a:r>
            <a:r>
              <a:rPr lang="en-ID" sz="1600" b="0" dirty="0"/>
              <a:t> </a:t>
            </a:r>
            <a:r>
              <a:rPr lang="en-ID" sz="1600" b="0" dirty="0" err="1"/>
              <a:t>pertama</a:t>
            </a:r>
            <a:r>
              <a:rPr lang="en-ID" sz="1600" b="0" dirty="0"/>
              <a:t> </a:t>
            </a:r>
            <a:r>
              <a:rPr lang="en-ID" sz="1600" b="0" dirty="0" err="1"/>
              <a:t>sudah</a:t>
            </a:r>
            <a:r>
              <a:rPr lang="en-ID" sz="1600" b="0" dirty="0"/>
              <a:t> </a:t>
            </a:r>
            <a:r>
              <a:rPr lang="en-ID" sz="1600" b="0" dirty="0" err="1"/>
              <a:t>berada</a:t>
            </a:r>
            <a:r>
              <a:rPr lang="en-ID" sz="1600" b="0" dirty="0"/>
              <a:t> di sub-array </a:t>
            </a:r>
            <a:r>
              <a:rPr lang="en-ID" sz="1600" b="0" dirty="0" err="1"/>
              <a:t>terurut</a:t>
            </a:r>
            <a:r>
              <a:rPr lang="en-ID" sz="1600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dirty="0"/>
              <a:t>2. Ambil </a:t>
            </a:r>
            <a:r>
              <a:rPr lang="en-ID" sz="1600" b="0" dirty="0" err="1"/>
              <a:t>elemen</a:t>
            </a:r>
            <a:r>
              <a:rPr lang="en-ID" sz="1600" b="0" dirty="0"/>
              <a:t> </a:t>
            </a:r>
            <a:r>
              <a:rPr lang="en-ID" sz="1600" b="0" dirty="0" err="1"/>
              <a:t>berikutnya</a:t>
            </a:r>
            <a:r>
              <a:rPr lang="en-ID" sz="1600" b="0" dirty="0"/>
              <a:t> </a:t>
            </a:r>
            <a:r>
              <a:rPr lang="en-ID" sz="1600" b="0" dirty="0" err="1"/>
              <a:t>dari</a:t>
            </a:r>
            <a:r>
              <a:rPr lang="en-ID" sz="1600" b="0" dirty="0"/>
              <a:t> </a:t>
            </a:r>
            <a:r>
              <a:rPr lang="en-ID" sz="1600" b="0" dirty="0" err="1"/>
              <a:t>bagian</a:t>
            </a:r>
            <a:r>
              <a:rPr lang="en-ID" sz="1600" b="0" dirty="0"/>
              <a:t> yang </a:t>
            </a:r>
            <a:r>
              <a:rPr lang="en-ID" sz="1600" b="0" dirty="0" err="1"/>
              <a:t>belum</a:t>
            </a:r>
            <a:r>
              <a:rPr lang="en-ID" sz="1600" b="0" dirty="0"/>
              <a:t> </a:t>
            </a:r>
            <a:r>
              <a:rPr lang="en-ID" sz="1600" b="0" dirty="0" err="1"/>
              <a:t>diurut</a:t>
            </a:r>
            <a:r>
              <a:rPr lang="en-ID" sz="1600" b="0" dirty="0"/>
              <a:t> dan </a:t>
            </a:r>
            <a:r>
              <a:rPr lang="en-ID" sz="1600" b="0" dirty="0" err="1"/>
              <a:t>simpan</a:t>
            </a:r>
            <a:r>
              <a:rPr lang="en-ID" sz="1600" b="0" dirty="0"/>
              <a:t> </a:t>
            </a:r>
            <a:r>
              <a:rPr lang="en-ID" sz="1600" b="0" dirty="0" err="1"/>
              <a:t>sebagai</a:t>
            </a:r>
            <a:r>
              <a:rPr lang="en-ID" sz="1600" b="0" dirty="0"/>
              <a:t> key (</a:t>
            </a:r>
            <a:r>
              <a:rPr lang="en-ID" sz="1600" b="0" dirty="0" err="1"/>
              <a:t>bagian</a:t>
            </a:r>
            <a:r>
              <a:rPr lang="en-ID" sz="1600" b="0" dirty="0"/>
              <a:t> yang </a:t>
            </a:r>
            <a:r>
              <a:rPr lang="en-ID" sz="1600" b="0" dirty="0" err="1"/>
              <a:t>ditempatkan</a:t>
            </a:r>
            <a:r>
              <a:rPr lang="en-ID" sz="1600" b="0" dirty="0"/>
              <a:t> pada </a:t>
            </a:r>
            <a:r>
              <a:rPr lang="en-ID" sz="1600" b="0" dirty="0" err="1"/>
              <a:t>posisi</a:t>
            </a:r>
            <a:r>
              <a:rPr lang="en-ID" sz="1600" b="0" dirty="0"/>
              <a:t> </a:t>
            </a:r>
            <a:r>
              <a:rPr lang="en-ID" sz="1600" b="0" dirty="0" err="1"/>
              <a:t>tepat</a:t>
            </a:r>
            <a:r>
              <a:rPr lang="en-ID" sz="1600" b="0" dirty="0"/>
              <a:t> di sub-array </a:t>
            </a:r>
            <a:r>
              <a:rPr lang="en-ID" sz="1600" b="0" dirty="0" err="1"/>
              <a:t>terurut</a:t>
            </a:r>
            <a:r>
              <a:rPr lang="en-ID" sz="1600" b="0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dirty="0"/>
              <a:t>3. </a:t>
            </a:r>
            <a:r>
              <a:rPr lang="en-ID" sz="1600" b="0" dirty="0" err="1"/>
              <a:t>Bandingkan</a:t>
            </a:r>
            <a:r>
              <a:rPr lang="en-ID" sz="1600" b="0" dirty="0"/>
              <a:t> key </a:t>
            </a:r>
            <a:r>
              <a:rPr lang="en-ID" sz="1600" b="0" dirty="0" err="1"/>
              <a:t>dengan</a:t>
            </a:r>
            <a:r>
              <a:rPr lang="en-ID" sz="1600" b="0" dirty="0"/>
              <a:t> </a:t>
            </a:r>
            <a:r>
              <a:rPr lang="en-ID" sz="1600" b="0" dirty="0" err="1"/>
              <a:t>elemen-elemen</a:t>
            </a:r>
            <a:r>
              <a:rPr lang="en-ID" sz="1600" b="0" dirty="0"/>
              <a:t> di sub-array yang </a:t>
            </a:r>
            <a:r>
              <a:rPr lang="en-ID" sz="1600" b="0" dirty="0" err="1"/>
              <a:t>telah</a:t>
            </a:r>
            <a:r>
              <a:rPr lang="en-ID" sz="1600" b="0" dirty="0"/>
              <a:t> </a:t>
            </a:r>
            <a:r>
              <a:rPr lang="en-ID" sz="1600" b="0" dirty="0" err="1"/>
              <a:t>terurut</a:t>
            </a:r>
            <a:r>
              <a:rPr lang="en-ID" sz="1600" b="0" dirty="0"/>
              <a:t> </a:t>
            </a:r>
            <a:r>
              <a:rPr lang="en-ID" sz="1600" b="0" dirty="0" err="1"/>
              <a:t>dari</a:t>
            </a:r>
            <a:r>
              <a:rPr lang="en-ID" sz="1600" b="0" dirty="0"/>
              <a:t> </a:t>
            </a:r>
            <a:r>
              <a:rPr lang="en-ID" sz="1600" b="0" dirty="0" err="1"/>
              <a:t>belakang</a:t>
            </a:r>
            <a:r>
              <a:rPr lang="en-ID" sz="1600" b="0" dirty="0"/>
              <a:t> </a:t>
            </a:r>
            <a:r>
              <a:rPr lang="en-ID" sz="1600" b="0" dirty="0" err="1"/>
              <a:t>ke</a:t>
            </a:r>
            <a:r>
              <a:rPr lang="en-ID" sz="1600" b="0" dirty="0"/>
              <a:t> </a:t>
            </a:r>
            <a:r>
              <a:rPr lang="en-ID" sz="1600" b="0" dirty="0" err="1"/>
              <a:t>depan</a:t>
            </a:r>
            <a:r>
              <a:rPr lang="en-ID" sz="1600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dirty="0"/>
              <a:t>4. </a:t>
            </a:r>
            <a:r>
              <a:rPr lang="en-ID" sz="1600" b="0" dirty="0" err="1"/>
              <a:t>Ulangi</a:t>
            </a:r>
            <a:r>
              <a:rPr lang="en-ID" sz="1600" b="0" dirty="0"/>
              <a:t> </a:t>
            </a:r>
            <a:r>
              <a:rPr lang="en-ID" sz="1600" b="0" dirty="0" err="1"/>
              <a:t>langkah</a:t>
            </a:r>
            <a:r>
              <a:rPr lang="en-ID" sz="1600" b="0" dirty="0"/>
              <a:t> </a:t>
            </a:r>
            <a:r>
              <a:rPr lang="en-ID" sz="1600" b="0" dirty="0" err="1"/>
              <a:t>sebelumnya</a:t>
            </a:r>
            <a:r>
              <a:rPr lang="en-ID" sz="1600" b="0" dirty="0"/>
              <a:t> </a:t>
            </a:r>
            <a:r>
              <a:rPr lang="en-ID" sz="1600" b="0" dirty="0" err="1"/>
              <a:t>hingga</a:t>
            </a:r>
            <a:r>
              <a:rPr lang="en-ID" sz="1600" b="0" dirty="0"/>
              <a:t> </a:t>
            </a:r>
            <a:r>
              <a:rPr lang="en-ID" sz="1600" b="0" dirty="0" err="1"/>
              <a:t>menemukan</a:t>
            </a:r>
            <a:r>
              <a:rPr lang="en-ID" sz="1600" b="0" dirty="0"/>
              <a:t> </a:t>
            </a:r>
            <a:r>
              <a:rPr lang="en-ID" sz="1600" b="0" dirty="0" err="1"/>
              <a:t>posisi</a:t>
            </a:r>
            <a:r>
              <a:rPr lang="en-ID" sz="1600" b="0" dirty="0"/>
              <a:t> di mana key </a:t>
            </a:r>
            <a:r>
              <a:rPr lang="en-ID" sz="1600" b="0" dirty="0" err="1"/>
              <a:t>lebih</a:t>
            </a:r>
            <a:r>
              <a:rPr lang="en-ID" sz="1600" b="0" dirty="0"/>
              <a:t> </a:t>
            </a:r>
            <a:r>
              <a:rPr lang="en-ID" sz="1600" b="0" dirty="0" err="1"/>
              <a:t>besar</a:t>
            </a:r>
            <a:r>
              <a:rPr lang="en-ID" sz="1600" b="0" dirty="0"/>
              <a:t> </a:t>
            </a:r>
            <a:r>
              <a:rPr lang="en-ID" sz="1600" b="0" dirty="0" err="1"/>
              <a:t>atau</a:t>
            </a:r>
            <a:r>
              <a:rPr lang="en-ID" sz="1600" b="0" dirty="0"/>
              <a:t> </a:t>
            </a:r>
            <a:r>
              <a:rPr lang="en-ID" sz="1600" b="0" dirty="0" err="1"/>
              <a:t>sama</a:t>
            </a:r>
            <a:r>
              <a:rPr lang="en-ID" sz="1600" b="0" dirty="0"/>
              <a:t> </a:t>
            </a:r>
            <a:r>
              <a:rPr lang="en-ID" sz="1600" b="0" dirty="0" err="1"/>
              <a:t>dengan</a:t>
            </a:r>
            <a:r>
              <a:rPr lang="en-ID" sz="1600" b="0" dirty="0"/>
              <a:t> </a:t>
            </a:r>
            <a:r>
              <a:rPr lang="en-ID" sz="1600" b="0" dirty="0" err="1"/>
              <a:t>elemen</a:t>
            </a:r>
            <a:r>
              <a:rPr lang="en-ID" sz="1600" b="0" dirty="0"/>
              <a:t> di sub array </a:t>
            </a:r>
            <a:r>
              <a:rPr lang="en-ID" sz="1600" b="0" dirty="0" err="1"/>
              <a:t>atau</a:t>
            </a:r>
            <a:r>
              <a:rPr lang="en-ID" sz="1600" b="0" dirty="0"/>
              <a:t> </a:t>
            </a:r>
            <a:r>
              <a:rPr lang="en-ID" sz="1600" b="0" dirty="0" err="1"/>
              <a:t>hingga</a:t>
            </a:r>
            <a:r>
              <a:rPr lang="en-ID" sz="1600" b="0" dirty="0"/>
              <a:t> </a:t>
            </a:r>
            <a:r>
              <a:rPr lang="en-ID" sz="1600" b="0" dirty="0" err="1"/>
              <a:t>mencapai</a:t>
            </a:r>
            <a:r>
              <a:rPr lang="en-ID" sz="1600" b="0" dirty="0"/>
              <a:t> </a:t>
            </a:r>
            <a:r>
              <a:rPr lang="en-ID" sz="1600" b="0" dirty="0" err="1"/>
              <a:t>awal</a:t>
            </a:r>
            <a:r>
              <a:rPr lang="en-ID" sz="1600" b="0" dirty="0"/>
              <a:t> array.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dirty="0"/>
              <a:t>5. </a:t>
            </a:r>
            <a:r>
              <a:rPr lang="en-ID" sz="1600" b="0" dirty="0" err="1"/>
              <a:t>Ulangi</a:t>
            </a:r>
            <a:r>
              <a:rPr lang="en-ID" sz="1600" b="0" dirty="0"/>
              <a:t> proses </a:t>
            </a:r>
            <a:r>
              <a:rPr lang="en-ID" sz="1600" b="0" dirty="0" err="1"/>
              <a:t>tersebut</a:t>
            </a:r>
            <a:r>
              <a:rPr lang="en-ID" sz="1600" b="0" dirty="0"/>
              <a:t> </a:t>
            </a:r>
            <a:r>
              <a:rPr lang="en-ID" sz="1600" b="0" dirty="0" err="1"/>
              <a:t>hingga</a:t>
            </a:r>
            <a:r>
              <a:rPr lang="en-ID" sz="1600" b="0" dirty="0"/>
              <a:t> </a:t>
            </a:r>
            <a:r>
              <a:rPr lang="en-ID" sz="1600" b="0" dirty="0" err="1"/>
              <a:t>seluruh</a:t>
            </a:r>
            <a:r>
              <a:rPr lang="en-ID" sz="1600" b="0" dirty="0"/>
              <a:t> array </a:t>
            </a:r>
            <a:r>
              <a:rPr lang="en-ID" sz="1600" b="0" dirty="0" err="1"/>
              <a:t>diurutkan</a:t>
            </a:r>
            <a:r>
              <a:rPr lang="en-ID" sz="1600" b="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subTitle" idx="1"/>
          </p:nvPr>
        </p:nvSpPr>
        <p:spPr>
          <a:xfrm>
            <a:off x="933275" y="700665"/>
            <a:ext cx="6274498" cy="4764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b="1" dirty="0" err="1"/>
              <a:t>Kelebihan</a:t>
            </a:r>
            <a:r>
              <a:rPr lang="en-ID" sz="1300" dirty="0"/>
              <a:t> Insertion </a:t>
            </a:r>
            <a:r>
              <a:rPr lang="en-ID" sz="1300" dirty="0" err="1"/>
              <a:t>SortBerikut</a:t>
            </a:r>
            <a:r>
              <a:rPr lang="en-ID" sz="1300" dirty="0"/>
              <a:t> </a:t>
            </a:r>
            <a:r>
              <a:rPr lang="en-ID" sz="1300" dirty="0" err="1"/>
              <a:t>adalah</a:t>
            </a:r>
            <a:r>
              <a:rPr lang="en-ID" sz="1300" dirty="0"/>
              <a:t> </a:t>
            </a:r>
            <a:r>
              <a:rPr lang="en-ID" sz="1300" dirty="0" err="1"/>
              <a:t>beberapa</a:t>
            </a:r>
            <a:r>
              <a:rPr lang="en-ID" sz="1300" dirty="0"/>
              <a:t> </a:t>
            </a:r>
            <a:r>
              <a:rPr lang="en-ID" sz="1300" dirty="0" err="1"/>
              <a:t>kelebihan</a:t>
            </a:r>
            <a:r>
              <a:rPr lang="en-ID" sz="1300" dirty="0"/>
              <a:t> insertion sort yang </a:t>
            </a:r>
            <a:r>
              <a:rPr lang="en-ID" sz="1300" dirty="0" err="1"/>
              <a:t>merupakan</a:t>
            </a:r>
            <a:r>
              <a:rPr lang="en-ID" sz="1300" dirty="0"/>
              <a:t> </a:t>
            </a:r>
            <a:r>
              <a:rPr lang="en-ID" sz="1300" dirty="0" err="1"/>
              <a:t>keunggulannya</a:t>
            </a:r>
            <a:r>
              <a:rPr lang="en-ID" sz="13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1.Sederhana dan </a:t>
            </a:r>
            <a:r>
              <a:rPr lang="en-ID" sz="1300" dirty="0" err="1"/>
              <a:t>Mudah</a:t>
            </a:r>
            <a:r>
              <a:rPr lang="en-ID" sz="1300" dirty="0"/>
              <a:t> </a:t>
            </a:r>
            <a:r>
              <a:rPr lang="en-ID" sz="1300" dirty="0" err="1"/>
              <a:t>Dipahami</a:t>
            </a:r>
            <a:r>
              <a:rPr lang="en-ID" sz="1300" dirty="0"/>
              <a:t>: </a:t>
            </a:r>
            <a:r>
              <a:rPr lang="en-ID" sz="1300" dirty="0" err="1"/>
              <a:t>Algoritma</a:t>
            </a:r>
            <a:r>
              <a:rPr lang="en-ID" sz="1300" dirty="0"/>
              <a:t> insertion sort sangat </a:t>
            </a:r>
            <a:r>
              <a:rPr lang="en-ID" sz="1300" dirty="0" err="1"/>
              <a:t>sederhana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dipahami</a:t>
            </a:r>
            <a:r>
              <a:rPr lang="en-ID" sz="1300" dirty="0"/>
              <a:t> dan </a:t>
            </a:r>
            <a:r>
              <a:rPr lang="en-ID" sz="1300" dirty="0" err="1"/>
              <a:t>diimplementasikan</a:t>
            </a:r>
            <a:r>
              <a:rPr lang="en-ID" sz="1300" dirty="0"/>
              <a:t>. </a:t>
            </a:r>
            <a:r>
              <a:rPr lang="en-ID" sz="1300" dirty="0" err="1"/>
              <a:t>Ini</a:t>
            </a:r>
            <a:r>
              <a:rPr lang="en-ID" sz="1300" dirty="0"/>
              <a:t> </a:t>
            </a:r>
            <a:r>
              <a:rPr lang="en-ID" sz="1300" dirty="0" err="1"/>
              <a:t>menjadikannya</a:t>
            </a:r>
            <a:r>
              <a:rPr lang="en-ID" sz="1300" dirty="0"/>
              <a:t> </a:t>
            </a:r>
            <a:r>
              <a:rPr lang="en-ID" sz="1300" dirty="0" err="1"/>
              <a:t>pilihan</a:t>
            </a:r>
            <a:r>
              <a:rPr lang="en-ID" sz="1300" dirty="0"/>
              <a:t> yang </a:t>
            </a:r>
            <a:r>
              <a:rPr lang="en-ID" sz="1300" dirty="0" err="1"/>
              <a:t>baik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pendidikan</a:t>
            </a:r>
            <a:r>
              <a:rPr lang="en-ID" sz="1300" dirty="0"/>
              <a:t> dan </a:t>
            </a:r>
            <a:r>
              <a:rPr lang="en-ID" sz="1300" dirty="0" err="1"/>
              <a:t>penggunaan</a:t>
            </a:r>
            <a:r>
              <a:rPr lang="en-ID" sz="1300" dirty="0"/>
              <a:t> </a:t>
            </a:r>
            <a:r>
              <a:rPr lang="en-ID" sz="1300" dirty="0" err="1"/>
              <a:t>dalam</a:t>
            </a:r>
            <a:r>
              <a:rPr lang="en-ID" sz="1300" dirty="0"/>
              <a:t> </a:t>
            </a:r>
            <a:r>
              <a:rPr lang="en-ID" sz="1300" dirty="0" err="1"/>
              <a:t>skenario</a:t>
            </a:r>
            <a:r>
              <a:rPr lang="en-ID" sz="1300" dirty="0"/>
              <a:t> </a:t>
            </a:r>
            <a:r>
              <a:rPr lang="en-ID" sz="1300" dirty="0" err="1"/>
              <a:t>sederhana</a:t>
            </a:r>
            <a:r>
              <a:rPr lang="en-ID" sz="13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2.Efektif </a:t>
            </a:r>
            <a:r>
              <a:rPr lang="en-ID" sz="1300" dirty="0" err="1"/>
              <a:t>untuk</a:t>
            </a:r>
            <a:r>
              <a:rPr lang="en-ID" sz="1300" dirty="0"/>
              <a:t> Data Set Kecil: yang </a:t>
            </a:r>
            <a:r>
              <a:rPr lang="en-ID" sz="1300" dirty="0" err="1"/>
              <a:t>sama</a:t>
            </a:r>
            <a:r>
              <a:rPr lang="en-ID" sz="1300" dirty="0"/>
              <a:t> </a:t>
            </a:r>
            <a:r>
              <a:rPr lang="en-ID" sz="1300" dirty="0" err="1"/>
              <a:t>akan</a:t>
            </a:r>
            <a:r>
              <a:rPr lang="en-ID" sz="1300" dirty="0"/>
              <a:t> </a:t>
            </a:r>
            <a:r>
              <a:rPr lang="en-ID" sz="1300" dirty="0" err="1"/>
              <a:t>mempertahankan</a:t>
            </a:r>
            <a:r>
              <a:rPr lang="en-ID" sz="1300" dirty="0"/>
              <a:t> </a:t>
            </a:r>
            <a:r>
              <a:rPr lang="en-ID" sz="1300" dirty="0" err="1"/>
              <a:t>urutan</a:t>
            </a:r>
            <a:r>
              <a:rPr lang="en-ID" sz="1300" dirty="0"/>
              <a:t> </a:t>
            </a:r>
            <a:r>
              <a:rPr lang="en-ID" sz="1300" dirty="0" err="1"/>
              <a:t>reInsertion</a:t>
            </a:r>
            <a:r>
              <a:rPr lang="en-ID" sz="1300" dirty="0"/>
              <a:t> sort sangat </a:t>
            </a:r>
            <a:r>
              <a:rPr lang="en-ID" sz="1300" dirty="0" err="1"/>
              <a:t>efisien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data set yang </a:t>
            </a:r>
            <a:r>
              <a:rPr lang="en-ID" sz="1300" dirty="0" err="1"/>
              <a:t>kecil</a:t>
            </a:r>
            <a:r>
              <a:rPr lang="en-ID" sz="1300" dirty="0"/>
              <a:t>, </a:t>
            </a:r>
            <a:r>
              <a:rPr lang="en-ID" sz="1300" dirty="0" err="1"/>
              <a:t>terutama</a:t>
            </a:r>
            <a:r>
              <a:rPr lang="en-ID" sz="1300" dirty="0"/>
              <a:t> </a:t>
            </a:r>
            <a:r>
              <a:rPr lang="en-ID" sz="1300" dirty="0" err="1"/>
              <a:t>jika</a:t>
            </a:r>
            <a:r>
              <a:rPr lang="en-ID" sz="1300" dirty="0"/>
              <a:t> data set </a:t>
            </a:r>
            <a:r>
              <a:rPr lang="en-ID" sz="1300" dirty="0" err="1"/>
              <a:t>tersebut</a:t>
            </a:r>
            <a:r>
              <a:rPr lang="en-ID" sz="1300" dirty="0"/>
              <a:t> </a:t>
            </a:r>
            <a:r>
              <a:rPr lang="en-ID" sz="1300" dirty="0" err="1"/>
              <a:t>sudah</a:t>
            </a:r>
            <a:r>
              <a:rPr lang="en-ID" sz="1300" dirty="0"/>
              <a:t> </a:t>
            </a:r>
            <a:r>
              <a:rPr lang="en-ID" sz="1300" dirty="0" err="1"/>
              <a:t>hampir</a:t>
            </a:r>
            <a:r>
              <a:rPr lang="en-ID" sz="1300" dirty="0"/>
              <a:t> </a:t>
            </a:r>
            <a:r>
              <a:rPr lang="en-ID" sz="1300" dirty="0" err="1"/>
              <a:t>terurut</a:t>
            </a:r>
            <a:r>
              <a:rPr lang="en-ID" sz="13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3.Stable: Insertion sort </a:t>
            </a:r>
            <a:r>
              <a:rPr lang="en-ID" sz="1300" dirty="0" err="1"/>
              <a:t>adalah</a:t>
            </a:r>
            <a:r>
              <a:rPr lang="en-ID" sz="1300" dirty="0"/>
              <a:t> stable sort. </a:t>
            </a:r>
            <a:r>
              <a:rPr lang="en-ID" sz="1300" dirty="0" err="1"/>
              <a:t>Artinya</a:t>
            </a:r>
            <a:r>
              <a:rPr lang="en-ID" sz="1300" dirty="0"/>
              <a:t>, </a:t>
            </a:r>
            <a:r>
              <a:rPr lang="en-ID" sz="1300" dirty="0" err="1"/>
              <a:t>dua</a:t>
            </a:r>
            <a:r>
              <a:rPr lang="en-ID" sz="1300" dirty="0"/>
              <a:t> </a:t>
            </a:r>
            <a:r>
              <a:rPr lang="en-ID" sz="1300" dirty="0" err="1"/>
              <a:t>elemen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nilai</a:t>
            </a:r>
            <a:r>
              <a:rPr lang="en-ID" sz="1300" dirty="0"/>
              <a:t> </a:t>
            </a:r>
            <a:r>
              <a:rPr lang="en-ID" sz="1300" dirty="0" err="1"/>
              <a:t>kunci</a:t>
            </a:r>
            <a:r>
              <a:rPr lang="en-ID" sz="1300" dirty="0"/>
              <a:t> </a:t>
            </a:r>
            <a:r>
              <a:rPr lang="en-ID" sz="1300" dirty="0" err="1"/>
              <a:t>latif</a:t>
            </a:r>
            <a:r>
              <a:rPr lang="en-ID" sz="1300" dirty="0"/>
              <a:t> </a:t>
            </a:r>
            <a:r>
              <a:rPr lang="en-ID" sz="1300" dirty="0" err="1"/>
              <a:t>mereka</a:t>
            </a:r>
            <a:r>
              <a:rPr lang="en-ID" sz="1300" dirty="0"/>
              <a:t> </a:t>
            </a:r>
            <a:r>
              <a:rPr lang="en-ID" sz="1300" dirty="0" err="1"/>
              <a:t>setelah</a:t>
            </a:r>
            <a:r>
              <a:rPr lang="en-ID" sz="1300" dirty="0"/>
              <a:t> </a:t>
            </a:r>
            <a:r>
              <a:rPr lang="en-ID" sz="1300" dirty="0" err="1"/>
              <a:t>pengurutan</a:t>
            </a:r>
            <a:r>
              <a:rPr lang="en-ID" sz="13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4.In-Place: Insertion sort </a:t>
            </a:r>
            <a:r>
              <a:rPr lang="en-ID" sz="1300" dirty="0" err="1"/>
              <a:t>tidak</a:t>
            </a:r>
            <a:r>
              <a:rPr lang="en-ID" sz="1300" dirty="0"/>
              <a:t> </a:t>
            </a:r>
            <a:r>
              <a:rPr lang="en-ID" sz="1300" dirty="0" err="1"/>
              <a:t>memerlukan</a:t>
            </a:r>
            <a:r>
              <a:rPr lang="en-ID" sz="1300" dirty="0"/>
              <a:t> </a:t>
            </a:r>
            <a:r>
              <a:rPr lang="en-ID" sz="1300" dirty="0" err="1"/>
              <a:t>alokasi</a:t>
            </a:r>
            <a:r>
              <a:rPr lang="en-ID" sz="1300" dirty="0"/>
              <a:t> </a:t>
            </a:r>
            <a:r>
              <a:rPr lang="en-ID" sz="1300" dirty="0" err="1"/>
              <a:t>memori</a:t>
            </a:r>
            <a:r>
              <a:rPr lang="en-ID" sz="1300" dirty="0"/>
              <a:t> </a:t>
            </a:r>
            <a:r>
              <a:rPr lang="en-ID" sz="1300" dirty="0" err="1"/>
              <a:t>tambahan</a:t>
            </a:r>
            <a:r>
              <a:rPr lang="en-ID" sz="1300" dirty="0"/>
              <a:t> yang </a:t>
            </a:r>
            <a:r>
              <a:rPr lang="en-ID" sz="1300" dirty="0" err="1"/>
              <a:t>signifikan</a:t>
            </a:r>
            <a:r>
              <a:rPr lang="en-ID" sz="13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5.Online: Insertion sort </a:t>
            </a:r>
            <a:r>
              <a:rPr lang="en-ID" sz="1300" dirty="0" err="1"/>
              <a:t>dapat</a:t>
            </a:r>
            <a:r>
              <a:rPr lang="en-ID" sz="1300" dirty="0"/>
              <a:t> </a:t>
            </a:r>
            <a:r>
              <a:rPr lang="en-ID" sz="1300" dirty="0" err="1"/>
              <a:t>bekerja</a:t>
            </a:r>
            <a:r>
              <a:rPr lang="en-ID" sz="1300" dirty="0"/>
              <a:t> </a:t>
            </a:r>
            <a:r>
              <a:rPr lang="en-ID" sz="1300" dirty="0" err="1"/>
              <a:t>sebagai</a:t>
            </a:r>
            <a:r>
              <a:rPr lang="en-ID" sz="1300" dirty="0"/>
              <a:t> </a:t>
            </a:r>
            <a:r>
              <a:rPr lang="en-ID" sz="1300" dirty="0" err="1"/>
              <a:t>algoritma</a:t>
            </a:r>
            <a:r>
              <a:rPr lang="en-ID" sz="1300" dirty="0"/>
              <a:t> </a:t>
            </a:r>
            <a:r>
              <a:rPr lang="en-ID" sz="1300" dirty="0" err="1"/>
              <a:t>pengurutan</a:t>
            </a:r>
            <a:r>
              <a:rPr lang="en-ID" sz="1300" dirty="0"/>
              <a:t> online.</a:t>
            </a:r>
          </a:p>
          <a:p>
            <a:pPr marL="0" lvl="0" indent="0" algn="just">
              <a:lnSpc>
                <a:spcPct val="115000"/>
              </a:lnSpc>
            </a:pPr>
            <a:endParaRPr lang="en-ID" sz="1300" dirty="0">
              <a:effectLst/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146971" y="254803"/>
            <a:ext cx="6355265" cy="528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Kelebihan</a:t>
            </a:r>
            <a:endParaRPr lang="en-ID" dirty="0"/>
          </a:p>
        </p:txBody>
      </p:sp>
      <p:sp>
        <p:nvSpPr>
          <p:cNvPr id="516" name="Google Shape;516;p29"/>
          <p:cNvSpPr/>
          <p:nvPr/>
        </p:nvSpPr>
        <p:spPr>
          <a:xfrm>
            <a:off x="362665" y="107962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>
            <a:spLocks noGrp="1"/>
          </p:cNvSpPr>
          <p:nvPr>
            <p:ph type="title"/>
          </p:nvPr>
        </p:nvSpPr>
        <p:spPr>
          <a:xfrm>
            <a:off x="387411" y="1079130"/>
            <a:ext cx="8369178" cy="3400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400" dirty="0" err="1"/>
              <a:t>Kekurangan</a:t>
            </a:r>
            <a:r>
              <a:rPr lang="en-ID" sz="1400" dirty="0"/>
              <a:t> Insertion </a:t>
            </a:r>
            <a:r>
              <a:rPr lang="en-ID" sz="1400" dirty="0" err="1"/>
              <a:t>sortBerikut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kekurangan</a:t>
            </a:r>
            <a:r>
              <a:rPr lang="en-ID" sz="1400" dirty="0"/>
              <a:t> insertion sort yang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dipertimbangkan</a:t>
            </a:r>
            <a:r>
              <a:rPr lang="en-ID" sz="1400" dirty="0"/>
              <a:t>:</a:t>
            </a:r>
            <a:br>
              <a:rPr lang="en-ID" sz="1400" dirty="0"/>
            </a:br>
            <a:br>
              <a:rPr lang="en-ID" sz="1400" dirty="0"/>
            </a:br>
            <a:r>
              <a:rPr lang="en-ID" sz="1400" dirty="0"/>
              <a:t>1.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Efisien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Data Set </a:t>
            </a:r>
            <a:r>
              <a:rPr lang="en-ID" sz="1400" dirty="0" err="1"/>
              <a:t>Besar</a:t>
            </a:r>
            <a:r>
              <a:rPr lang="en-ID" sz="1400" dirty="0"/>
              <a:t>: </a:t>
            </a:r>
            <a:r>
              <a:rPr lang="en-ID" sz="1400" dirty="0" err="1"/>
              <a:t>Kompleksitas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algoritma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membuatnya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efisien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mengurutkan</a:t>
            </a:r>
            <a:r>
              <a:rPr lang="en-ID" sz="1400" dirty="0"/>
              <a:t> data set </a:t>
            </a:r>
            <a:r>
              <a:rPr lang="en-ID" sz="1400" dirty="0" err="1"/>
              <a:t>besar</a:t>
            </a:r>
            <a:r>
              <a:rPr lang="en-ID" sz="1400" dirty="0"/>
              <a:t>.</a:t>
            </a:r>
            <a:br>
              <a:rPr lang="en-ID" sz="1400" dirty="0"/>
            </a:br>
            <a:br>
              <a:rPr lang="en-ID" sz="1400" dirty="0"/>
            </a:br>
            <a:r>
              <a:rPr lang="en-ID" sz="1400" dirty="0"/>
              <a:t>2. Banyak </a:t>
            </a:r>
            <a:r>
              <a:rPr lang="en-ID" sz="1400" dirty="0" err="1"/>
              <a:t>Operasi</a:t>
            </a:r>
            <a:r>
              <a:rPr lang="en-ID" sz="1400" dirty="0"/>
              <a:t> Swap dan </a:t>
            </a:r>
            <a:r>
              <a:rPr lang="en-ID" sz="1400" dirty="0" err="1"/>
              <a:t>Perbandingan</a:t>
            </a:r>
            <a:r>
              <a:rPr lang="en-ID" sz="1400" dirty="0"/>
              <a:t>: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yang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dipindahkan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dekat</a:t>
            </a:r>
            <a:r>
              <a:rPr lang="en-ID" sz="1400" dirty="0"/>
              <a:t> </a:t>
            </a:r>
            <a:r>
              <a:rPr lang="en-ID" sz="1400" dirty="0" err="1"/>
              <a:t>awal</a:t>
            </a:r>
            <a:r>
              <a:rPr lang="en-ID" sz="1400" dirty="0"/>
              <a:t> array, insertion sort </a:t>
            </a:r>
            <a:r>
              <a:rPr lang="en-ID" sz="1400" dirty="0" err="1"/>
              <a:t>memerlukan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operasi</a:t>
            </a:r>
            <a:r>
              <a:rPr lang="en-ID" sz="1400" dirty="0"/>
              <a:t> swap dan </a:t>
            </a:r>
            <a:r>
              <a:rPr lang="en-ID" sz="1400" dirty="0" err="1"/>
              <a:t>perbandingan</a:t>
            </a:r>
            <a:r>
              <a:rPr lang="en-ID" sz="1400" dirty="0"/>
              <a:t>. Hal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mengurangi</a:t>
            </a:r>
            <a:r>
              <a:rPr lang="en-ID" sz="1400" dirty="0"/>
              <a:t> </a:t>
            </a:r>
            <a:r>
              <a:rPr lang="en-ID" sz="1400" dirty="0" err="1"/>
              <a:t>efisiensinya</a:t>
            </a:r>
            <a:r>
              <a:rPr lang="en-ID" sz="1400" dirty="0"/>
              <a:t>.</a:t>
            </a:r>
            <a:br>
              <a:rPr lang="en-ID" sz="1400" dirty="0"/>
            </a:br>
            <a:br>
              <a:rPr lang="en-ID" sz="1400" dirty="0"/>
            </a:br>
            <a:r>
              <a:rPr lang="en-ID" sz="1400" dirty="0"/>
              <a:t>3 .Sensitif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Urutan</a:t>
            </a:r>
            <a:r>
              <a:rPr lang="en-ID" sz="1400" dirty="0"/>
              <a:t> Input: </a:t>
            </a:r>
            <a:r>
              <a:rPr lang="en-ID" sz="1400" dirty="0" err="1"/>
              <a:t>Meskipun</a:t>
            </a:r>
            <a:r>
              <a:rPr lang="en-ID" sz="1400" dirty="0"/>
              <a:t> </a:t>
            </a:r>
            <a:r>
              <a:rPr lang="en-ID" sz="1400" dirty="0" err="1"/>
              <a:t>efektif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data yang </a:t>
            </a:r>
            <a:r>
              <a:rPr lang="en-ID" sz="1400" dirty="0" err="1"/>
              <a:t>hampir</a:t>
            </a:r>
            <a:r>
              <a:rPr lang="en-ID" sz="1400" dirty="0"/>
              <a:t> </a:t>
            </a:r>
            <a:r>
              <a:rPr lang="en-ID" sz="1400" dirty="0" err="1"/>
              <a:t>terurut</a:t>
            </a:r>
            <a:r>
              <a:rPr lang="en-ID" sz="1400" dirty="0"/>
              <a:t>,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membuatnya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efisien</a:t>
            </a:r>
            <a:r>
              <a:rPr lang="en-ID" sz="1400" dirty="0"/>
              <a:t> </a:t>
            </a:r>
            <a:r>
              <a:rPr lang="en-ID" sz="1400" dirty="0" err="1"/>
              <a:t>jika</a:t>
            </a:r>
            <a:r>
              <a:rPr lang="en-ID" sz="1400" dirty="0"/>
              <a:t> </a:t>
            </a:r>
            <a:r>
              <a:rPr lang="en-ID" sz="1400" dirty="0" err="1"/>
              <a:t>elemen-elemen</a:t>
            </a:r>
            <a:r>
              <a:rPr lang="en-ID" sz="1400" dirty="0"/>
              <a:t> pada </a:t>
            </a:r>
            <a:r>
              <a:rPr lang="en-ID" sz="1400" dirty="0" err="1"/>
              <a:t>awalnya</a:t>
            </a:r>
            <a:r>
              <a:rPr lang="en-ID" sz="1400" dirty="0"/>
              <a:t> </a:t>
            </a:r>
            <a:r>
              <a:rPr lang="en-ID" sz="1400" dirty="0" err="1"/>
              <a:t>terurut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urutan</a:t>
            </a:r>
            <a:r>
              <a:rPr lang="en-ID" sz="1400" dirty="0"/>
              <a:t> </a:t>
            </a:r>
            <a:r>
              <a:rPr lang="en-ID" sz="1400" dirty="0" err="1"/>
              <a:t>terbalik</a:t>
            </a:r>
            <a:r>
              <a:rPr lang="en-ID" sz="1400" dirty="0"/>
              <a:t>.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memerlukan</a:t>
            </a:r>
            <a:r>
              <a:rPr lang="en-ID" sz="1400" dirty="0"/>
              <a:t> </a:t>
            </a:r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perbandingan</a:t>
            </a:r>
            <a:r>
              <a:rPr lang="en-ID" sz="1400" dirty="0"/>
              <a:t> dan </a:t>
            </a:r>
            <a:r>
              <a:rPr lang="en-ID" sz="1400" dirty="0" err="1"/>
              <a:t>perpindahan</a:t>
            </a:r>
            <a:r>
              <a:rPr lang="en-ID" sz="1400" dirty="0"/>
              <a:t> </a:t>
            </a:r>
            <a:r>
              <a:rPr lang="en-ID" sz="1400" dirty="0" err="1"/>
              <a:t>maksimum</a:t>
            </a:r>
            <a:r>
              <a:rPr lang="en-ID" sz="1400" dirty="0"/>
              <a:t>.</a:t>
            </a:r>
          </a:p>
        </p:txBody>
      </p:sp>
      <p:grpSp>
        <p:nvGrpSpPr>
          <p:cNvPr id="524" name="Google Shape;524;p30"/>
          <p:cNvGrpSpPr/>
          <p:nvPr/>
        </p:nvGrpSpPr>
        <p:grpSpPr>
          <a:xfrm>
            <a:off x="7254540" y="4192790"/>
            <a:ext cx="1073107" cy="238198"/>
            <a:chOff x="3527475" y="1620225"/>
            <a:chExt cx="1270550" cy="282025"/>
          </a:xfrm>
        </p:grpSpPr>
        <p:sp>
          <p:nvSpPr>
            <p:cNvPr id="525" name="Google Shape;525;p30"/>
            <p:cNvSpPr/>
            <p:nvPr/>
          </p:nvSpPr>
          <p:spPr>
            <a:xfrm>
              <a:off x="4318525" y="1620225"/>
              <a:ext cx="479500" cy="282025"/>
            </a:xfrm>
            <a:custGeom>
              <a:avLst/>
              <a:gdLst/>
              <a:ahLst/>
              <a:cxnLst/>
              <a:rect l="l" t="t" r="r" b="b"/>
              <a:pathLst>
                <a:path w="19180" h="11281" extrusionOk="0">
                  <a:moveTo>
                    <a:pt x="7900" y="1"/>
                  </a:moveTo>
                  <a:lnTo>
                    <a:pt x="0" y="11280"/>
                  </a:lnTo>
                  <a:lnTo>
                    <a:pt x="11279" y="11280"/>
                  </a:lnTo>
                  <a:lnTo>
                    <a:pt x="19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160450" y="1620225"/>
              <a:ext cx="295025" cy="282025"/>
            </a:xfrm>
            <a:custGeom>
              <a:avLst/>
              <a:gdLst/>
              <a:ahLst/>
              <a:cxnLst/>
              <a:rect l="l" t="t" r="r" b="b"/>
              <a:pathLst>
                <a:path w="11801" h="11281" extrusionOk="0">
                  <a:moveTo>
                    <a:pt x="7900" y="1"/>
                  </a:moveTo>
                  <a:lnTo>
                    <a:pt x="0" y="11280"/>
                  </a:lnTo>
                  <a:lnTo>
                    <a:pt x="3901" y="11280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4002025" y="1620225"/>
              <a:ext cx="295400" cy="282025"/>
            </a:xfrm>
            <a:custGeom>
              <a:avLst/>
              <a:gdLst/>
              <a:ahLst/>
              <a:cxnLst/>
              <a:rect l="l" t="t" r="r" b="b"/>
              <a:pathLst>
                <a:path w="11816" h="11281" extrusionOk="0">
                  <a:moveTo>
                    <a:pt x="7900" y="1"/>
                  </a:moveTo>
                  <a:lnTo>
                    <a:pt x="1" y="11280"/>
                  </a:lnTo>
                  <a:lnTo>
                    <a:pt x="3915" y="1128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843950" y="1620225"/>
              <a:ext cx="295050" cy="282025"/>
            </a:xfrm>
            <a:custGeom>
              <a:avLst/>
              <a:gdLst/>
              <a:ahLst/>
              <a:cxnLst/>
              <a:rect l="l" t="t" r="r" b="b"/>
              <a:pathLst>
                <a:path w="11802" h="11281" extrusionOk="0">
                  <a:moveTo>
                    <a:pt x="7901" y="1"/>
                  </a:moveTo>
                  <a:lnTo>
                    <a:pt x="1" y="11280"/>
                  </a:lnTo>
                  <a:lnTo>
                    <a:pt x="3902" y="11280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685550" y="1620225"/>
              <a:ext cx="295375" cy="282025"/>
            </a:xfrm>
            <a:custGeom>
              <a:avLst/>
              <a:gdLst/>
              <a:ahLst/>
              <a:cxnLst/>
              <a:rect l="l" t="t" r="r" b="b"/>
              <a:pathLst>
                <a:path w="11815" h="11281" extrusionOk="0">
                  <a:moveTo>
                    <a:pt x="7900" y="1"/>
                  </a:moveTo>
                  <a:lnTo>
                    <a:pt x="0" y="11280"/>
                  </a:lnTo>
                  <a:lnTo>
                    <a:pt x="3915" y="1128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527475" y="1620225"/>
              <a:ext cx="295025" cy="282025"/>
            </a:xfrm>
            <a:custGeom>
              <a:avLst/>
              <a:gdLst/>
              <a:ahLst/>
              <a:cxnLst/>
              <a:rect l="l" t="t" r="r" b="b"/>
              <a:pathLst>
                <a:path w="11801" h="11281" extrusionOk="0">
                  <a:moveTo>
                    <a:pt x="7900" y="1"/>
                  </a:moveTo>
                  <a:lnTo>
                    <a:pt x="0" y="11280"/>
                  </a:lnTo>
                  <a:lnTo>
                    <a:pt x="3901" y="11280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1" name="Google Shape;5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661" y="-423722"/>
            <a:ext cx="1487272" cy="148969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0">
            <a:hlinkClick r:id="" action="ppaction://hlinkshowjump?jump=previousslide"/>
          </p:cNvPr>
          <p:cNvSpPr/>
          <p:nvPr/>
        </p:nvSpPr>
        <p:spPr>
          <a:xfrm rot="-5400000">
            <a:off x="892550" y="4767925"/>
            <a:ext cx="125700" cy="108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>
            <a:hlinkClick r:id="" action="ppaction://hlinkshowjump?jump=nextslide"/>
          </p:cNvPr>
          <p:cNvSpPr/>
          <p:nvPr/>
        </p:nvSpPr>
        <p:spPr>
          <a:xfrm rot="5400000" flipH="1">
            <a:off x="1084525" y="4767925"/>
            <a:ext cx="125700" cy="108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14;p29">
            <a:extLst>
              <a:ext uri="{FF2B5EF4-FFF2-40B4-BE49-F238E27FC236}">
                <a16:creationId xmlns:a16="http://schemas.microsoft.com/office/drawing/2014/main" id="{2971DAF7-9EC4-4DBE-A87B-A58D0E45316F}"/>
              </a:ext>
            </a:extLst>
          </p:cNvPr>
          <p:cNvSpPr txBox="1">
            <a:spLocks/>
          </p:cNvSpPr>
          <p:nvPr/>
        </p:nvSpPr>
        <p:spPr>
          <a:xfrm>
            <a:off x="1146971" y="254803"/>
            <a:ext cx="6355265" cy="52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D" sz="3600" dirty="0" err="1"/>
              <a:t>Kekurangan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Stabilitas</a:t>
            </a:r>
            <a:r>
              <a:rPr lang="en-ID" dirty="0"/>
              <a:t> </a:t>
            </a:r>
            <a:r>
              <a:rPr lang="en-ID" dirty="0" err="1"/>
              <a:t>Insertation</a:t>
            </a:r>
            <a:r>
              <a:rPr lang="en-ID" dirty="0"/>
              <a:t> Sort</a:t>
            </a:r>
            <a:endParaRPr dirty="0"/>
          </a:p>
        </p:txBody>
      </p:sp>
      <p:sp>
        <p:nvSpPr>
          <p:cNvPr id="540" name="Google Shape;540;p31"/>
          <p:cNvSpPr txBox="1">
            <a:spLocks noGrp="1"/>
          </p:cNvSpPr>
          <p:nvPr>
            <p:ph type="subTitle" idx="1"/>
          </p:nvPr>
        </p:nvSpPr>
        <p:spPr>
          <a:xfrm>
            <a:off x="1224298" y="1263929"/>
            <a:ext cx="6163638" cy="276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400" b="1" dirty="0"/>
              <a:t>  </a:t>
            </a:r>
            <a:r>
              <a:rPr lang="en-ID" sz="2400" b="1" dirty="0" err="1"/>
              <a:t>Stabilitas</a:t>
            </a:r>
            <a:r>
              <a:rPr lang="en-ID" sz="2400" b="1" dirty="0"/>
              <a:t> </a:t>
            </a:r>
            <a:r>
              <a:rPr lang="en-ID" sz="2400" b="1" dirty="0" err="1"/>
              <a:t>insertation</a:t>
            </a:r>
            <a:r>
              <a:rPr lang="en-ID" sz="2400" b="1" dirty="0"/>
              <a:t> sort </a:t>
            </a:r>
            <a:r>
              <a:rPr lang="en-ID" sz="2400" b="1" dirty="0" err="1"/>
              <a:t>ini</a:t>
            </a:r>
            <a:r>
              <a:rPr lang="en-ID" sz="2400" b="1" dirty="0"/>
              <a:t> </a:t>
            </a:r>
            <a:r>
              <a:rPr lang="en-ID" sz="2400" b="1" dirty="0" err="1"/>
              <a:t>berarti</a:t>
            </a:r>
            <a:r>
              <a:rPr lang="en-ID" sz="2400" b="1" dirty="0"/>
              <a:t> </a:t>
            </a:r>
            <a:r>
              <a:rPr lang="en-ID" sz="2400" b="1" dirty="0" err="1"/>
              <a:t>jika</a:t>
            </a:r>
            <a:r>
              <a:rPr lang="en-ID" sz="2400" b="1" dirty="0"/>
              <a:t> </a:t>
            </a:r>
            <a:r>
              <a:rPr lang="en-ID" sz="2400" b="1" dirty="0" err="1"/>
              <a:t>ada</a:t>
            </a:r>
            <a:r>
              <a:rPr lang="en-ID" sz="2400" b="1" dirty="0"/>
              <a:t> </a:t>
            </a:r>
            <a:r>
              <a:rPr lang="en-ID" sz="2400" b="1" dirty="0" err="1"/>
              <a:t>dua</a:t>
            </a:r>
            <a:r>
              <a:rPr lang="en-ID" sz="2400" b="1" dirty="0"/>
              <a:t> </a:t>
            </a:r>
            <a:r>
              <a:rPr lang="en-ID" sz="2400" b="1" dirty="0" err="1"/>
              <a:t>elemen</a:t>
            </a:r>
            <a:r>
              <a:rPr lang="en-ID" sz="2400" b="1" dirty="0"/>
              <a:t> yang </a:t>
            </a:r>
            <a:r>
              <a:rPr lang="en-ID" sz="2400" b="1" dirty="0" err="1"/>
              <a:t>memiliki</a:t>
            </a:r>
            <a:r>
              <a:rPr lang="en-ID" sz="2400" b="1" dirty="0"/>
              <a:t> </a:t>
            </a:r>
            <a:r>
              <a:rPr lang="en-ID" sz="2400" b="1" dirty="0" err="1"/>
              <a:t>nilai</a:t>
            </a:r>
            <a:r>
              <a:rPr lang="en-ID" sz="2400" b="1" dirty="0"/>
              <a:t> </a:t>
            </a:r>
            <a:r>
              <a:rPr lang="en-ID" sz="2400" b="1" dirty="0" err="1"/>
              <a:t>sama</a:t>
            </a:r>
            <a:r>
              <a:rPr lang="en-ID" sz="2400" b="1" dirty="0"/>
              <a:t>, </a:t>
            </a:r>
            <a:r>
              <a:rPr lang="en-ID" sz="2400" b="1" dirty="0" err="1"/>
              <a:t>urutan</a:t>
            </a:r>
            <a:r>
              <a:rPr lang="en-ID" sz="2400" b="1" dirty="0"/>
              <a:t> </a:t>
            </a:r>
            <a:r>
              <a:rPr lang="en-ID" sz="2400" b="1" dirty="0" err="1"/>
              <a:t>mereka</a:t>
            </a:r>
            <a:r>
              <a:rPr lang="en-ID" sz="2400" b="1" dirty="0"/>
              <a:t> </a:t>
            </a:r>
            <a:r>
              <a:rPr lang="en-ID" sz="2400" b="1" dirty="0" err="1"/>
              <a:t>tidak</a:t>
            </a:r>
            <a:r>
              <a:rPr lang="en-ID" sz="2400" b="1" dirty="0"/>
              <a:t> </a:t>
            </a:r>
            <a:r>
              <a:rPr lang="en-ID" sz="2400" b="1" dirty="0" err="1"/>
              <a:t>akan</a:t>
            </a:r>
            <a:r>
              <a:rPr lang="en-ID" sz="2400" b="1" dirty="0"/>
              <a:t> </a:t>
            </a:r>
            <a:r>
              <a:rPr lang="en-ID" sz="2400" b="1" dirty="0" err="1"/>
              <a:t>diubah</a:t>
            </a:r>
            <a:r>
              <a:rPr lang="en-ID" sz="2400" b="1" dirty="0"/>
              <a:t> </a:t>
            </a:r>
            <a:r>
              <a:rPr lang="en-ID" sz="2400" b="1" dirty="0" err="1"/>
              <a:t>selama</a:t>
            </a:r>
            <a:r>
              <a:rPr lang="en-ID" sz="2400" b="1" dirty="0"/>
              <a:t> </a:t>
            </a:r>
            <a:r>
              <a:rPr lang="en-ID" sz="2400" b="1" dirty="0" err="1"/>
              <a:t>pengurutan</a:t>
            </a:r>
            <a:r>
              <a:rPr lang="en-ID" sz="2400" b="1" dirty="0"/>
              <a:t>. </a:t>
            </a:r>
            <a:r>
              <a:rPr lang="en-ID" sz="2400" b="1" dirty="0" err="1"/>
              <a:t>Ini</a:t>
            </a:r>
            <a:r>
              <a:rPr lang="en-ID" sz="2400" b="1" dirty="0"/>
              <a:t> </a:t>
            </a:r>
            <a:r>
              <a:rPr lang="en-ID" sz="2400" b="1" dirty="0" err="1"/>
              <a:t>berbeda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</a:t>
            </a:r>
            <a:r>
              <a:rPr lang="en-ID" sz="2400" b="1" dirty="0" err="1"/>
              <a:t>algoritma</a:t>
            </a:r>
            <a:r>
              <a:rPr lang="en-ID" sz="2400" b="1" dirty="0"/>
              <a:t> lain </a:t>
            </a:r>
            <a:r>
              <a:rPr lang="en-ID" sz="2400" b="1" dirty="0" err="1"/>
              <a:t>seperti</a:t>
            </a:r>
            <a:r>
              <a:rPr lang="en-ID" sz="2400" b="1" dirty="0"/>
              <a:t> Selection Sort, yang </a:t>
            </a:r>
            <a:r>
              <a:rPr lang="en-ID" sz="2400" b="1" dirty="0" err="1"/>
              <a:t>tidak</a:t>
            </a:r>
            <a:r>
              <a:rPr lang="en-ID" sz="2400" b="1" dirty="0"/>
              <a:t> </a:t>
            </a:r>
            <a:r>
              <a:rPr lang="en-ID" sz="2400" b="1" dirty="0" err="1"/>
              <a:t>stabil</a:t>
            </a:r>
            <a:r>
              <a:rPr lang="en-ID" sz="2400" b="1" dirty="0"/>
              <a:t>.</a:t>
            </a:r>
          </a:p>
          <a:p>
            <a:pPr marL="495300" indent="-342900" algn="l">
              <a:buFontTx/>
              <a:buChar char="-"/>
            </a:pPr>
            <a:endParaRPr lang="en-ID" sz="2400" b="1" dirty="0"/>
          </a:p>
          <a:p>
            <a:pPr algn="l"/>
            <a:endParaRPr lang="en-ID" sz="2400" b="1" dirty="0"/>
          </a:p>
        </p:txBody>
      </p:sp>
      <p:sp>
        <p:nvSpPr>
          <p:cNvPr id="553" name="Google Shape;553;p31"/>
          <p:cNvSpPr/>
          <p:nvPr/>
        </p:nvSpPr>
        <p:spPr>
          <a:xfrm rot="10800000">
            <a:off x="7857275" y="402867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Fitur-Fitur  </a:t>
            </a:r>
            <a:r>
              <a:rPr lang="en-ID" dirty="0" err="1"/>
              <a:t>Insertation</a:t>
            </a:r>
            <a:r>
              <a:rPr lang="en-ID" dirty="0"/>
              <a:t> Sort</a:t>
            </a: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085757" y="1310292"/>
            <a:ext cx="7704000" cy="2719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efisien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array yang paling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diurutkan</a:t>
            </a:r>
            <a:endParaRPr lang="en-ID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sorting </a:t>
            </a:r>
            <a:r>
              <a:rPr lang="en-ID" sz="1600" dirty="0" err="1"/>
              <a:t>adatif</a:t>
            </a:r>
            <a:r>
              <a:rPr lang="en-ID" sz="1600" dirty="0"/>
              <a:t>,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mengurangi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total </a:t>
            </a:r>
            <a:r>
              <a:rPr lang="en-ID" sz="1600" dirty="0" err="1"/>
              <a:t>perbandigan</a:t>
            </a:r>
            <a:r>
              <a:rPr lang="en-ID" sz="1600" dirty="0"/>
              <a:t>/</a:t>
            </a:r>
            <a:r>
              <a:rPr lang="en-ID" sz="1600" dirty="0" err="1"/>
              <a:t>langkah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array yang </a:t>
            </a:r>
            <a:r>
              <a:rPr lang="en-ID" sz="1600" dirty="0" err="1"/>
              <a:t>diurutkan</a:t>
            </a:r>
            <a:r>
              <a:rPr lang="en-ID" sz="1600" dirty="0"/>
              <a:t> </a:t>
            </a:r>
            <a:r>
              <a:rPr lang="en-ID" sz="1600" dirty="0" err="1"/>
              <a:t>sebagian</a:t>
            </a:r>
            <a:r>
              <a:rPr lang="en-ID" sz="1600" dirty="0"/>
              <a:t>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input,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efisien</a:t>
            </a:r>
            <a:endParaRPr lang="en-ID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600" dirty="0"/>
              <a:t>- </a:t>
            </a:r>
            <a:r>
              <a:rPr lang="en-ID" sz="1600" dirty="0" err="1"/>
              <a:t>Kompleksitas</a:t>
            </a:r>
            <a:r>
              <a:rPr lang="en-ID" sz="1600" dirty="0"/>
              <a:t> </a:t>
            </a:r>
            <a:r>
              <a:rPr lang="en-ID" sz="1600" dirty="0" err="1"/>
              <a:t>ruangan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o(1)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600" dirty="0"/>
              <a:t>- </a:t>
            </a:r>
            <a:r>
              <a:rPr lang="en-ID" sz="1600" dirty="0" err="1"/>
              <a:t>Efisien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array </a:t>
            </a:r>
            <a:r>
              <a:rPr lang="en-ID" sz="1600" dirty="0" err="1"/>
              <a:t>berukuran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600" dirty="0"/>
              <a:t>- </a:t>
            </a:r>
            <a:r>
              <a:rPr lang="en-ID" sz="1600" dirty="0" err="1"/>
              <a:t>Ia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pendekatan</a:t>
            </a:r>
            <a:r>
              <a:rPr lang="en-ID" sz="1600" dirty="0"/>
              <a:t> incremental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paradigma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600" dirty="0"/>
              <a:t>- </a:t>
            </a:r>
            <a:r>
              <a:rPr lang="en-ID" sz="1600" dirty="0" err="1"/>
              <a:t>Insertation</a:t>
            </a:r>
            <a:r>
              <a:rPr lang="en-ID" sz="1600" dirty="0"/>
              <a:t> Sort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dirty="0" err="1"/>
              <a:t>pengurutan</a:t>
            </a:r>
            <a:r>
              <a:rPr lang="en-ID" sz="1600" dirty="0"/>
              <a:t> </a:t>
            </a:r>
            <a:r>
              <a:rPr lang="en-ID" sz="1600" dirty="0" err="1"/>
              <a:t>ditempat</a:t>
            </a:r>
            <a:r>
              <a:rPr lang="en-ID" sz="1600" dirty="0"/>
              <a:t>.</a:t>
            </a:r>
            <a:endParaRPr sz="1600" dirty="0"/>
          </a:p>
        </p:txBody>
      </p:sp>
      <p:grpSp>
        <p:nvGrpSpPr>
          <p:cNvPr id="583" name="Google Shape;583;p33"/>
          <p:cNvGrpSpPr/>
          <p:nvPr/>
        </p:nvGrpSpPr>
        <p:grpSpPr>
          <a:xfrm>
            <a:off x="-517361" y="1761512"/>
            <a:ext cx="2065698" cy="2268248"/>
            <a:chOff x="-517361" y="1761512"/>
            <a:chExt cx="2065698" cy="2268248"/>
          </a:xfrm>
        </p:grpSpPr>
        <p:pic>
          <p:nvPicPr>
            <p:cNvPr id="584" name="Google Shape;58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517361" y="1761512"/>
              <a:ext cx="2065698" cy="22682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5" name="Google Shape;585;p33"/>
            <p:cNvGrpSpPr/>
            <p:nvPr/>
          </p:nvGrpSpPr>
          <p:grpSpPr>
            <a:xfrm>
              <a:off x="174705" y="2522709"/>
              <a:ext cx="745872" cy="745872"/>
              <a:chOff x="1323700" y="2294750"/>
              <a:chExt cx="691775" cy="691775"/>
            </a:xfrm>
          </p:grpSpPr>
          <p:sp>
            <p:nvSpPr>
              <p:cNvPr id="586" name="Google Shape;586;p33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Mengaplikasikan</a:t>
            </a:r>
            <a:r>
              <a:rPr lang="en-ID" dirty="0"/>
              <a:t> </a:t>
            </a:r>
            <a:r>
              <a:rPr lang="en-ID" dirty="0" err="1"/>
              <a:t>Insertation</a:t>
            </a:r>
            <a:r>
              <a:rPr lang="en-ID" dirty="0"/>
              <a:t> Sort</a:t>
            </a:r>
            <a:endParaRPr dirty="0"/>
          </a:p>
        </p:txBody>
      </p:sp>
      <p:sp>
        <p:nvSpPr>
          <p:cNvPr id="595" name="Google Shape;595;p34"/>
          <p:cNvSpPr txBox="1">
            <a:spLocks noGrp="1"/>
          </p:cNvSpPr>
          <p:nvPr>
            <p:ph type="subTitle" idx="1"/>
          </p:nvPr>
        </p:nvSpPr>
        <p:spPr>
          <a:xfrm>
            <a:off x="823074" y="1669471"/>
            <a:ext cx="7493857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Insertion Sort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,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yang </a:t>
            </a:r>
            <a:r>
              <a:rPr lang="en-ID" sz="2400" dirty="0" err="1"/>
              <a:t>memerlukan</a:t>
            </a:r>
            <a:r>
              <a:rPr lang="en-ID" sz="2400" dirty="0"/>
              <a:t> </a:t>
            </a:r>
            <a:r>
              <a:rPr lang="en-ID" sz="2400" dirty="0" err="1"/>
              <a:t>pengurutan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data </a:t>
            </a:r>
            <a:r>
              <a:rPr lang="en-ID" sz="2400" dirty="0" err="1"/>
              <a:t>kecil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hampir</a:t>
            </a:r>
            <a:r>
              <a:rPr lang="en-ID" sz="2400" dirty="0"/>
              <a:t> </a:t>
            </a:r>
            <a:r>
              <a:rPr lang="en-ID" sz="2400" dirty="0" err="1"/>
              <a:t>terurut</a:t>
            </a:r>
            <a:r>
              <a:rPr lang="en-ID" sz="2400" dirty="0"/>
              <a:t>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lain yang </a:t>
            </a:r>
            <a:r>
              <a:rPr lang="en-ID" sz="2400" dirty="0" err="1"/>
              <a:t>membutuhkan</a:t>
            </a:r>
            <a:r>
              <a:rPr lang="en-ID" sz="2400" dirty="0"/>
              <a:t> </a:t>
            </a:r>
            <a:r>
              <a:rPr lang="en-ID" sz="2400" dirty="0" err="1"/>
              <a:t>pengurutan</a:t>
            </a:r>
            <a:r>
              <a:rPr lang="en-ID" sz="2400" dirty="0"/>
              <a:t> </a:t>
            </a:r>
            <a:r>
              <a:rPr lang="en-ID" sz="2400" dirty="0" err="1"/>
              <a:t>stabil</a:t>
            </a:r>
            <a:r>
              <a:rPr lang="en-ID" sz="2400" dirty="0"/>
              <a:t> (</a:t>
            </a:r>
            <a:r>
              <a:rPr lang="en-ID" sz="2400" dirty="0" err="1"/>
              <a:t>misalnya</a:t>
            </a:r>
            <a:r>
              <a:rPr lang="en-ID" sz="2400" dirty="0"/>
              <a:t>,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pengurutan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Merge Sort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TimSort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di Python).</a:t>
            </a:r>
            <a:endParaRPr sz="2400" dirty="0"/>
          </a:p>
        </p:txBody>
      </p:sp>
      <p:sp>
        <p:nvSpPr>
          <p:cNvPr id="602" name="Google Shape;602;p34"/>
          <p:cNvSpPr txBox="1">
            <a:spLocks noGrp="1"/>
          </p:cNvSpPr>
          <p:nvPr>
            <p:ph type="subTitle" idx="5"/>
          </p:nvPr>
        </p:nvSpPr>
        <p:spPr>
          <a:xfrm>
            <a:off x="6117332" y="1669449"/>
            <a:ext cx="219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subTitle" idx="1"/>
          </p:nvPr>
        </p:nvSpPr>
        <p:spPr>
          <a:xfrm>
            <a:off x="1197939" y="1804548"/>
            <a:ext cx="6576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* Bubble Sort: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O(n²) di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terburuk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Insertion Sort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* Selection Sort: </a:t>
            </a:r>
            <a:r>
              <a:rPr lang="en-ID" dirty="0" err="1"/>
              <a:t>Meskipun</a:t>
            </a:r>
            <a:r>
              <a:rPr lang="en-ID" dirty="0"/>
              <a:t> Selection Sort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* Insertion Sort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dan </a:t>
            </a:r>
            <a:r>
              <a:rPr lang="en-ID" dirty="0" err="1"/>
              <a:t>geseran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pada data yang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terurut</a:t>
            </a:r>
            <a:r>
              <a:rPr lang="en-ID" dirty="0"/>
              <a:t>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* Merge Sort dan Quick Sort: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O(n log n) di </a:t>
            </a:r>
            <a:r>
              <a:rPr lang="en-ID" dirty="0" err="1"/>
              <a:t>kasus</a:t>
            </a:r>
            <a:r>
              <a:rPr lang="en-ID" dirty="0"/>
              <a:t> rata-rata dan </a:t>
            </a:r>
            <a:r>
              <a:rPr lang="en-ID" dirty="0" err="1"/>
              <a:t>terburuk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rumit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Insertion Sort. </a:t>
            </a:r>
            <a:r>
              <a:rPr lang="en" dirty="0"/>
              <a:t>cts/services of the company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6A02FB-C694-4320-BF22-6F4F125A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818" y="604961"/>
            <a:ext cx="6576000" cy="1054200"/>
          </a:xfrm>
        </p:spPr>
        <p:txBody>
          <a:bodyPr/>
          <a:lstStyle/>
          <a:p>
            <a:r>
              <a:rPr lang="en-ID" sz="2800" dirty="0" err="1"/>
              <a:t>Perbandingan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Algoritma</a:t>
            </a:r>
            <a:r>
              <a:rPr lang="en-ID" sz="2800" dirty="0"/>
              <a:t> Sorting Lain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base Company Business Plan by Slidesgo">
  <a:themeElements>
    <a:clrScheme name="Simple Light">
      <a:dk1>
        <a:srgbClr val="FFFFFF"/>
      </a:dk1>
      <a:lt1>
        <a:srgbClr val="232323"/>
      </a:lt1>
      <a:dk2>
        <a:srgbClr val="9CFFF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866</Words>
  <Application>Microsoft Office PowerPoint</Application>
  <PresentationFormat>On-screen Show (16:9)</PresentationFormat>
  <Paragraphs>63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Anaheim</vt:lpstr>
      <vt:lpstr>Inter</vt:lpstr>
      <vt:lpstr>Montserrat</vt:lpstr>
      <vt:lpstr>Raleway</vt:lpstr>
      <vt:lpstr>Database Company Business Plan by Slidesgo</vt:lpstr>
      <vt:lpstr>Implementasi  Algoritma Insertion Sort Pada  Kode Kwitansi</vt:lpstr>
      <vt:lpstr>Pengertian Insertion Sort </vt:lpstr>
      <vt:lpstr>Cara Kerja Insert</vt:lpstr>
      <vt:lpstr>Kelebihan</vt:lpstr>
      <vt:lpstr>Kekurangan Insertion sortBerikut adalah beberapa kekurangan insertion sort yang harus dipertimbangkan:  1. Tidak Efisien untuk Data Set Besar: Kompleksitas waktu algoritma ini membuatnya tidak efisien untuk mengurutkan data set besar.  2. Banyak Operasi Swap dan Perbandingan: Untuk elemen yang harus dipindahkan ke dekat awal array, insertion sort memerlukan banyak operasi swap dan perbandingan. Hal ini dapat mengurangi efisiensinya.  3 .Sensitif terhadap Urutan Input: Meskipun efektif untuk data yang hampir terurut, ini membuatnya tidak efisien jika elemen-elemen pada awalnya terurut dalam urutan terbalik. Ini memerlukan jumlah perbandingan dan perpindahan maksimum.</vt:lpstr>
      <vt:lpstr>Stabilitas Insertation Sort</vt:lpstr>
      <vt:lpstr>Fitur-Fitur  Insertation Sort</vt:lpstr>
      <vt:lpstr>Mengaplikasikan Insertation Sort</vt:lpstr>
      <vt:lpstr>Perbandingan dengan Algoritma Sorting Lain</vt:lpstr>
      <vt:lpstr>Gambar kode </vt:lpstr>
      <vt:lpstr>Penjelasan Kode</vt:lpstr>
      <vt:lpstr>Gambar Hasil Output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Company Business Plan</dc:title>
  <dc:creator>andhikha Hilman R</dc:creator>
  <cp:lastModifiedBy>andhikha Hilman R</cp:lastModifiedBy>
  <cp:revision>22</cp:revision>
  <dcterms:modified xsi:type="dcterms:W3CDTF">2024-12-26T01:50:32Z</dcterms:modified>
</cp:coreProperties>
</file>