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9"/>
  </p:notesMasterIdLst>
  <p:sldIdLst>
    <p:sldId id="256" r:id="rId2"/>
    <p:sldId id="259" r:id="rId3"/>
    <p:sldId id="354" r:id="rId4"/>
    <p:sldId id="355" r:id="rId5"/>
    <p:sldId id="356"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83" r:id="rId20"/>
    <p:sldId id="384" r:id="rId21"/>
    <p:sldId id="375" r:id="rId22"/>
    <p:sldId id="377" r:id="rId23"/>
    <p:sldId id="374" r:id="rId24"/>
    <p:sldId id="376" r:id="rId25"/>
    <p:sldId id="378" r:id="rId26"/>
    <p:sldId id="379" r:id="rId27"/>
    <p:sldId id="380" r:id="rId28"/>
    <p:sldId id="381" r:id="rId29"/>
    <p:sldId id="385" r:id="rId30"/>
    <p:sldId id="382" r:id="rId31"/>
    <p:sldId id="353" r:id="rId32"/>
    <p:sldId id="342" r:id="rId33"/>
    <p:sldId id="343" r:id="rId34"/>
    <p:sldId id="345" r:id="rId35"/>
    <p:sldId id="346" r:id="rId36"/>
    <p:sldId id="347" r:id="rId37"/>
    <p:sldId id="348" r:id="rId38"/>
    <p:sldId id="349" r:id="rId39"/>
    <p:sldId id="357" r:id="rId40"/>
    <p:sldId id="263" r:id="rId41"/>
    <p:sldId id="264" r:id="rId42"/>
    <p:sldId id="261" r:id="rId43"/>
    <p:sldId id="386" r:id="rId44"/>
    <p:sldId id="387" r:id="rId45"/>
    <p:sldId id="388" r:id="rId46"/>
    <p:sldId id="389" r:id="rId47"/>
    <p:sldId id="390" r:id="rId48"/>
    <p:sldId id="401" r:id="rId49"/>
    <p:sldId id="402" r:id="rId50"/>
    <p:sldId id="403" r:id="rId51"/>
    <p:sldId id="404" r:id="rId52"/>
    <p:sldId id="391" r:id="rId53"/>
    <p:sldId id="392" r:id="rId54"/>
    <p:sldId id="393" r:id="rId55"/>
    <p:sldId id="405" r:id="rId56"/>
    <p:sldId id="394" r:id="rId57"/>
    <p:sldId id="395" r:id="rId58"/>
    <p:sldId id="406" r:id="rId59"/>
    <p:sldId id="396" r:id="rId60"/>
    <p:sldId id="397" r:id="rId61"/>
    <p:sldId id="407" r:id="rId62"/>
    <p:sldId id="398" r:id="rId63"/>
    <p:sldId id="408" r:id="rId64"/>
    <p:sldId id="262" r:id="rId65"/>
    <p:sldId id="327" r:id="rId66"/>
    <p:sldId id="329" r:id="rId67"/>
    <p:sldId id="330" r:id="rId68"/>
    <p:sldId id="350" r:id="rId69"/>
    <p:sldId id="351" r:id="rId70"/>
    <p:sldId id="352" r:id="rId71"/>
    <p:sldId id="331" r:id="rId72"/>
    <p:sldId id="332" r:id="rId73"/>
    <p:sldId id="344" r:id="rId74"/>
    <p:sldId id="265" r:id="rId75"/>
    <p:sldId id="266" r:id="rId76"/>
    <p:sldId id="333" r:id="rId77"/>
    <p:sldId id="341" r:id="rId78"/>
    <p:sldId id="267" r:id="rId79"/>
    <p:sldId id="335" r:id="rId80"/>
    <p:sldId id="336" r:id="rId81"/>
    <p:sldId id="339" r:id="rId82"/>
    <p:sldId id="337" r:id="rId83"/>
    <p:sldId id="340" r:id="rId84"/>
    <p:sldId id="338" r:id="rId85"/>
    <p:sldId id="334" r:id="rId86"/>
    <p:sldId id="324" r:id="rId87"/>
    <p:sldId id="35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8" d="100"/>
          <a:sy n="118" d="100"/>
        </p:scale>
        <p:origin x="24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20:41:22.307"/>
    </inkml:context>
    <inkml:brush xml:id="br0">
      <inkml:brushProperty name="width" value="0.15875" units="cm"/>
      <inkml:brushProperty name="height" value="0.15875" units="cm"/>
      <inkml:brushProperty name="color" value="#7B8994"/>
    </inkml:brush>
  </inkml:definitions>
  <inkml:trace contextRef="#ctx0" brushRef="#br0">14414 919 24575,'-1'4'0,"0"0"0,0 0 0,-1 0 0,1 0 0,-1 0 0,0 0 0,0-1 0,-1 1 0,1-1 0,-1 0 0,0 0 0,1 0 0,-1 0 0,-4 3 0,-53 42 0,37-34 0,-1-1 0,0-1 0,-1 0 0,-36 10 0,-110 23 0,148-40 0,-142 29 0,-2-8 0,-179 5 0,-341-21 0,654-10 0,-3 0 0,-16 1 0,-1-2 0,1-3 0,-62-12 0,-462-129 0,250 60 0,-927-259 0,897 243 0,-65-25 0,-282-75 0,450 143 0,-262-23 0,-1129-5 0,421 130 0,-335 154 0,1056-97 0,393-72 0,1 3 0,-158 73 0,27 25 0,110-58 0,-320 192 0,347-196 0,3 4 0,-109 106 0,79-51 0,-147 131 0,244-230 0,0 3 0,2 0 0,1 2 0,2 1 0,1 2 0,2 0 0,-26 53 0,-79 129 0,-12 24 0,123-202 0,-22 71 0,31-84 0,-23 106 0,23-86 0,11-69 0,-1 0 0,-3-33 0,0 0 0,3 17 0,0 12 0,-2 0 0,0 1 0,-9-51 0,-34-55 0,27 87 0,9 24-96,-9-30-327,-3 1 0,-46-83 0,58 120-6403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20:41:24.044"/>
    </inkml:context>
    <inkml:brush xml:id="br0">
      <inkml:brushProperty name="width" value="0.15875" units="cm"/>
      <inkml:brushProperty name="height" value="0.15875" units="cm"/>
      <inkml:brushProperty name="color" value="#7B8994"/>
    </inkml:brush>
  </inkml:definitions>
  <inkml:trace contextRef="#ctx0" brushRef="#br0">0 401 24575,'6'-1'0,"-1"-1"0,1 1 0,-1-1 0,0 0 0,0-1 0,0 1 0,0-1 0,0 0 0,0 0 0,-1-1 0,1 1 0,-1-1 0,5-6 0,19-13 0,-5 5 0,-1 0 0,20-23 0,29-23 0,-42 41 0,43-30 0,-56 43 0,1 1 0,0 0 0,1 1 0,-1 1 0,1 1 0,23-5 0,33-13 0,-62 19 0,1 0 0,-1 1 0,1 0 0,1 1 0,-1 1 0,20-2 0,0 1-1365,-19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20:42:33.299"/>
    </inkml:context>
    <inkml:brush xml:id="br0">
      <inkml:brushProperty name="width" value="0.15875" units="cm"/>
      <inkml:brushProperty name="height" value="0.15875" units="cm"/>
      <inkml:brushProperty name="color" value="#7B8994"/>
    </inkml:brush>
  </inkml:definitions>
  <inkml:trace contextRef="#ctx0" brushRef="#br0">13823 1 24575,'1'0'0,"0"0"0,0 1 0,0-1 0,0 1 0,0-1 0,-1 1 0,1-1 0,0 1 0,0 0 0,-1-1 0,1 1 0,0 0 0,-1 0 0,1-1 0,-1 1 0,1 0 0,-1 0 0,0 0 0,1-1 0,-1 1 0,0 0 0,1 0 0,-1 0 0,0 0 0,0 0 0,0 0 0,0 1 0,2 31 0,-2-29 0,1 7 0,0 1 0,-1-1 0,-1 1 0,0-1 0,-1 1 0,0-1 0,-1 0 0,0 1 0,-1-1 0,-8 14 0,-17 30 0,15-25 0,-1-1 0,-2 0 0,-1-2 0,-37 43 0,-54 42 0,89-96 0,-1 0 0,-1-2 0,-1 0 0,0-1 0,-1-1 0,0 0 0,-1-2 0,-41 11 0,-30 8 0,-193 50 0,205-61 0,-158 29 0,-155 17 0,186-27 0,-213 18 0,123-10 0,34-18 0,105-17 0,-10 0 0,-283 58 0,303-49 0,-181 3 0,-156-22 0,214-3 0,-1109 3 0,1104-16 0,183 13 0,-99-17 0,-179-25 0,-629-108 0,617 91 0,158 28 0,26 10 0,31 5 0,-41-4 0,-239 1 0,177 15 0,-112-1 0,-1 6 0,-302 4 0,570 3 0,-186 30 0,-5 24 0,265-51 0,2 3 0,-1 1 0,2 2 0,-51 22 0,-159 89 0,161-76 0,50-28 0,-1 0 0,1 1 0,1 3 0,-40 30 0,12-2 0,37-30 0,0 2 0,2 1 0,1 1 0,-50 60 0,52-48 0,2 0 0,-30 69 0,14-12 0,41-96 0,0 1 0,0-1 0,0 0 0,0 0 0,0 0 0,0 1 0,0-1 0,0 0 0,0 0 0,0 1 0,0-1 0,0 0 0,0 0 0,0 1 0,0-1 0,0 0 0,0 0 0,0 0 0,-1 1 0,1-1 0,0 0 0,0 0 0,0 0 0,0 1 0,-1-1 0,1 0 0,0 0 0,0 0 0,0 0 0,-1 0 0,1 1 0,0-1 0,0 0 0,0 0 0,-1 0 0,1 0 0,0 0 0,0 0 0,-1 0 0,1 0 0,0 0 0,0 0 0,-1 0 0,1 0 0,0 0 0,0 0 0,-1 0 0,1 0 0,0 0 0,-1 0 0,-6-16 0,-5-48 0,6 30 0,-29-61 0,7 23 0,12 29 0,-30-56 0,-2 0 0,65 133 0,30 46 0,-29-53 0,-1 0 0,-2 1 0,0 0 0,-3 2 0,0-1 0,9 43 0,-5 9 0,-9-50 0,-1 1 0,1 41 0,38-140 0,-4 25 0,3 1 0,1 2 0,2 2 0,78-47 0,-120 81 0,1 0 0,-1 1 0,1-1 0,0 1 0,0 1 0,0-1 0,1 1 0,-1-1 0,0 2 0,10-1 0,72 3 0,-37 0 0,32-2-1365,-69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20:44:52.191"/>
    </inkml:context>
    <inkml:brush xml:id="br0">
      <inkml:brushProperty name="width" value="0.15875" units="cm"/>
      <inkml:brushProperty name="height" value="0.15875" units="cm"/>
      <inkml:brushProperty name="color" value="#7B8994"/>
    </inkml:brush>
  </inkml:definitions>
  <inkml:trace contextRef="#ctx0" brushRef="#br0">0 1981 24575,'1'-1'0,"0"0"0,0-1 0,0 1 0,0 0 0,0 0 0,0 0 0,0 0 0,0 0 0,1 1 0,-1-1 0,0 0 0,1 0 0,-1 0 0,1 0 0,-1 1 0,1 0 0,-1 0 0,1-1 0,-1 1 0,1-1 0,-1 1 0,3 0 0,37-7 0,-4 4 0,-1 1 0,1 2 0,-1 1 0,44 7 0,147 29 0,-224-37 0,213 44 0,-85-15 0,1-5 0,157 11 0,148 4 0,-221-8 0,295 77 0,-393-80 0,20 10 0,156 61 0,-76-22 0,323 56 0,-172-49 0,-81-11 0,424 60 0,-430-111 0,-110-10 0,484 0 0,-428-13 0,-87 1 0,142-1 0,-146-10 0,1-4 0,262-61 0,-281 45 0,140-56 0,-226 75 0,302-131 0,-142 55 0,13-6 0,347-212 0,-114 21 0,-271 175 0,-41 26 0,483-289 0,-130 163 0,-215 107 0,341-145 0,-42 25 0,17 36 0,-534 173 0,222-60 0,326-52 0,-119 52 0,-363 57 0,185-5 0,115 19 0,-278 4 0,-42-1 0,210 5 0,-244-2 0,1 4 0,0 0 0,57 17 0,206 67 0,-252-66 0,0 3 0,91 50 0,417 209 0,-547-271 0,0 2 0,-2 1 0,-1 0 0,0 2 0,-1 1 0,-3 1 0,0 0 0,-1 2 0,-2 0 0,21 33 0,10 24 0,-4 2 0,40 99 0,-78-158 0,-3 1 0,0 1 0,-2-1 0,-1 0 0,-1 1 0,-2 0 0,-2 30 0,0 252 0,0-309 0,0 0 0,0 0 0,0 0 0,0 0 0,0 0 0,0 0 0,0 1 0,0-1 0,0 0 0,0 0 0,0 0 0,0 0 0,0 0 0,0 1 0,0-1 0,0 0 0,0 0 0,0 0 0,0 0 0,0 0 0,0 0 0,0 0 0,0 0 0,0 0 0,-1 0 0,1 0 0,0 0 0,0 0 0,0 0 0,0 0 0,0 0 0,0 0 0,0 1 0,0-1 0,-1 0 0,1 0 0,0 0 0,0 0 0,0 0 0,0 0 0,0 0 0,0 0 0,-1 0 0,1 0 0,0 0 0,0 0 0,0 0 0,0 0 0,0 0 0,0 0 0,-1 0 0,1 0 0,0 0 0,0 0 0,0 0 0,0 0 0,0 0 0,0 0 0,-1 0 0,1 0 0,0-1 0,0 1 0,-12-9 0,-15-22 0,19 22 0,-17-18 0,-186-185 0,187 185 0,22 23 0,-1 0 0,0 1 0,-1-2 0,1 2 0,-1 0 0,0 0 0,0-1 0,0 1 0,0 1 0,-8-5 0,12 7 0,0 0 0,0 0 0,0 0 0,0 0 0,0 0 0,0 0 0,0 0 0,0-1 0,-1 1 0,1 0 0,0 0 0,0 0 0,0 0 0,0 0 0,0 0 0,0 0 0,0 0 0,0 0 0,-1 0 0,1 0 0,0 0 0,0 0 0,0 1 0,0-1 0,0 0 0,0 0 0,0 0 0,0 0 0,-1 0 0,1 0 0,0 0 0,0 0 0,0 0 0,0 0 0,0 0 0,0 0 0,0 0 0,0 0 0,0 1 0,0-1 0,0 0 0,0 0 0,0 0 0,0 0 0,0 0 0,0 0 0,0 0 0,0 0 0,0 1 0,0-1 0,0 0 0,0 0 0,0 0 0,0 0 0,0 0 0,0 0 0,0 0 0,0 0 0,0 0 0,0 0 0,0 0 0,0 0 0,0 0 0,0 0 0,4 11 0,9 10 0,8 2 0,59 59 0,-60-68 0,1 0 0,-1-2 0,2 0 0,1 0 0,40 14 0,-57-23 0,-1-1 0,1 1 0,-1 1 0,0-1 0,0 0 0,0 1 0,-1 0 0,1 0 0,4 8 0,31 45 0,-24-33 0,-16-24 0,1 1 0,-1-1 0,1 1 0,0-1 0,-1 0 0,1 1 0,0-1 0,0 0 0,-1 0 0,1 1 0,0-1 0,-1 0 0,1 0 0,0 0 0,0 0 0,-1 0 0,1 0 0,0 0 0,0 0 0,-1 0 0,1-1 0,0 1 0,0 0 0,-1 0 0,1-1 0,0 1 0,-1 0 0,1-1 0,0 1 0,-1 0 0,1-1 0,-1 1 0,1-1 0,-1 1 0,0 0 0,1-1 0,-1 1 0,0-1 0,1 1 0,-1-1 0,1 0 0,28-27 0,-24 24 0,27-28 0,193-202 0,-215 225 34,-1 1-1,1 0 0,18-13 1,21-16-1533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07B0A-A9EF-F143-9933-B62C72A6086C}" type="datetimeFigureOut">
              <a:rPr lang="en-CA" smtClean="0"/>
              <a:t>2024-05-15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7921E-14B6-AD4F-A103-DAFE4B57605E}" type="slidenum">
              <a:rPr lang="en-CA" smtClean="0"/>
              <a:t>‹#›</a:t>
            </a:fld>
            <a:endParaRPr lang="en-CA"/>
          </a:p>
        </p:txBody>
      </p:sp>
    </p:spTree>
    <p:extLst>
      <p:ext uri="{BB962C8B-B14F-4D97-AF65-F5344CB8AC3E}">
        <p14:creationId xmlns:p14="http://schemas.microsoft.com/office/powerpoint/2010/main" val="13063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is what we’ve seen so far, everything runs in order that Python sees it, just like a book.</a:t>
            </a:r>
          </a:p>
          <a:p>
            <a:endParaRPr lang="en-US" dirty="0"/>
          </a:p>
          <a:p>
            <a:r>
              <a:rPr lang="en-US" dirty="0"/>
              <a:t>Now we’re going to enter the land of conditions, kind of like those choose your own adventure books or games now, where you can have multiple paths that produce different outputs!</a:t>
            </a:r>
          </a:p>
          <a:p>
            <a:endParaRPr lang="en-US" dirty="0"/>
          </a:p>
          <a:p>
            <a:r>
              <a:rPr lang="en-US" dirty="0"/>
              <a:t>Before we get into how to write these conditions, we have to understand logic, and how computers interpret this concept of True and False.</a:t>
            </a:r>
          </a:p>
        </p:txBody>
      </p:sp>
      <p:sp>
        <p:nvSpPr>
          <p:cNvPr id="4" name="Slide Number Placeholder 3"/>
          <p:cNvSpPr>
            <a:spLocks noGrp="1"/>
          </p:cNvSpPr>
          <p:nvPr>
            <p:ph type="sldNum" sz="quarter" idx="5"/>
          </p:nvPr>
        </p:nvSpPr>
        <p:spPr/>
        <p:txBody>
          <a:bodyPr/>
          <a:lstStyle/>
          <a:p>
            <a:fld id="{C723D110-B33C-3E49-B5DC-7F1369944E63}" type="slidenum">
              <a:rPr lang="en-US" smtClean="0"/>
              <a:t>39</a:t>
            </a:fld>
            <a:endParaRPr lang="en-US"/>
          </a:p>
        </p:txBody>
      </p:sp>
    </p:spTree>
    <p:extLst>
      <p:ext uri="{BB962C8B-B14F-4D97-AF65-F5344CB8AC3E}">
        <p14:creationId xmlns:p14="http://schemas.microsoft.com/office/powerpoint/2010/main" val="1011493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0.png"/><Relationship Id="rId7" Type="http://schemas.openxmlformats.org/officeDocument/2006/relationships/image" Target="../media/image70.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60.png"/><Relationship Id="rId4" Type="http://schemas.openxmlformats.org/officeDocument/2006/relationships/customXml" Target="../ink/ink2.xml"/><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while loops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2.2.2</a:t>
            </a:r>
            <a:r>
              <a:rPr lang="en-US" dirty="0">
                <a:solidFill>
                  <a:schemeClr val="accent1"/>
                </a:solidFill>
              </a:rPr>
              <a:t>)</a:t>
            </a:r>
          </a:p>
        </p:txBody>
      </p:sp>
      <p:sp>
        <p:nvSpPr>
          <p:cNvPr id="4" name="TextBox 3">
            <a:extLst>
              <a:ext uri="{FF2B5EF4-FFF2-40B4-BE49-F238E27FC236}">
                <a16:creationId xmlns:a16="http://schemas.microsoft.com/office/drawing/2014/main" id="{871DA948-DD27-8EC0-590F-D6A8EBF3B410}"/>
              </a:ext>
            </a:extLst>
          </p:cNvPr>
          <p:cNvSpPr txBox="1"/>
          <p:nvPr/>
        </p:nvSpPr>
        <p:spPr>
          <a:xfrm>
            <a:off x="6382564" y="4361688"/>
            <a:ext cx="5597493" cy="175432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CA" b="1" dirty="0"/>
              <a:t>Upcoming:</a:t>
            </a:r>
          </a:p>
          <a:p>
            <a:pPr algn="ctr"/>
            <a:endParaRPr lang="en-CA" dirty="0"/>
          </a:p>
          <a:p>
            <a:pPr marL="285750" indent="-285750">
              <a:buFont typeface="Arial" panose="020B0604020202020204" pitchFamily="34" charset="0"/>
              <a:buChar char="•"/>
            </a:pPr>
            <a:r>
              <a:rPr lang="en-CA" dirty="0"/>
              <a:t>Reflection 2 released Friday @ 11 AM</a:t>
            </a:r>
          </a:p>
          <a:p>
            <a:pPr marL="285750" indent="-285750">
              <a:buFont typeface="Arial" panose="020B0604020202020204" pitchFamily="34" charset="0"/>
              <a:buChar char="•"/>
            </a:pPr>
            <a:r>
              <a:rPr lang="en-CA" dirty="0"/>
              <a:t>Lab 3 released Friday @ 12 PM</a:t>
            </a:r>
          </a:p>
          <a:p>
            <a:pPr marL="285750" indent="-285750">
              <a:buFont typeface="Arial" panose="020B0604020202020204" pitchFamily="34" charset="0"/>
              <a:buChar char="•"/>
            </a:pPr>
            <a:r>
              <a:rPr lang="en-CA" dirty="0"/>
              <a:t>Lab 2 </a:t>
            </a:r>
            <a:r>
              <a:rPr lang="en-CA" b="1" dirty="0"/>
              <a:t>deadline </a:t>
            </a:r>
            <a:r>
              <a:rPr lang="en-CA" dirty="0"/>
              <a:t>this Friday @ 11 PM</a:t>
            </a:r>
          </a:p>
          <a:p>
            <a:pPr marL="285750" indent="-285750">
              <a:buFont typeface="Arial" panose="020B0604020202020204" pitchFamily="34" charset="0"/>
              <a:buChar char="•"/>
            </a:pPr>
            <a:r>
              <a:rPr lang="en-CA" dirty="0"/>
              <a:t>PRA (Lab) on Friday @ 2PM this week (ONLINE)</a:t>
            </a:r>
          </a:p>
        </p:txBody>
      </p:sp>
      <p:sp>
        <p:nvSpPr>
          <p:cNvPr id="5" name="TextBox 4">
            <a:extLst>
              <a:ext uri="{FF2B5EF4-FFF2-40B4-BE49-F238E27FC236}">
                <a16:creationId xmlns:a16="http://schemas.microsoft.com/office/drawing/2014/main" id="{920ED32F-EEFE-3D73-6E26-64805478EF2A}"/>
              </a:ext>
            </a:extLst>
          </p:cNvPr>
          <p:cNvSpPr txBox="1"/>
          <p:nvPr/>
        </p:nvSpPr>
        <p:spPr>
          <a:xfrm>
            <a:off x="335947" y="4361688"/>
            <a:ext cx="5788535" cy="2031325"/>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CA" b="1" dirty="0"/>
              <a:t>While waiting for class to start:</a:t>
            </a:r>
          </a:p>
          <a:p>
            <a:pPr algn="ctr"/>
            <a:endParaRPr lang="en-CA" dirty="0"/>
          </a:p>
          <a:p>
            <a:r>
              <a:rPr lang="en-CA" dirty="0"/>
              <a:t>Download and open the </a:t>
            </a:r>
            <a:r>
              <a:rPr lang="en-CA" dirty="0" err="1"/>
              <a:t>Jupyter</a:t>
            </a:r>
            <a:r>
              <a:rPr lang="en-CA" dirty="0"/>
              <a:t> Notebook (.</a:t>
            </a:r>
            <a:r>
              <a:rPr lang="en-CA" dirty="0" err="1"/>
              <a:t>ipynb</a:t>
            </a:r>
            <a:r>
              <a:rPr lang="en-CA" dirty="0"/>
              <a:t>) for Lecture 2.2.2</a:t>
            </a:r>
          </a:p>
          <a:p>
            <a:endParaRPr lang="en-CA" dirty="0"/>
          </a:p>
          <a:p>
            <a:r>
              <a:rPr lang="en-CA" dirty="0"/>
              <a:t>You may also use this lecture’s </a:t>
            </a:r>
            <a:r>
              <a:rPr lang="en-CA" dirty="0" err="1"/>
              <a:t>JupyterHub</a:t>
            </a:r>
            <a:r>
              <a:rPr lang="en-CA" dirty="0"/>
              <a:t> link instead (although opening it locally is encouraged).</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1384995"/>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1+1</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2/2</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1</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2</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886349" y="6093515"/>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a:extLst>
              <a:ext uri="{FF2B5EF4-FFF2-40B4-BE49-F238E27FC236}">
                <a16:creationId xmlns:a16="http://schemas.microsoft.com/office/drawing/2014/main" id="{F3CCFDD4-FC8F-EECC-6142-1DE2E5A88380}"/>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377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2246769"/>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x = 2</a:t>
            </a:r>
          </a:p>
          <a:p>
            <a:r>
              <a:rPr lang="en-US" sz="2800" b="1" dirty="0">
                <a:solidFill>
                  <a:srgbClr val="00FF00"/>
                </a:solidFill>
                <a:latin typeface="Courier New" panose="02070309020205020404" pitchFamily="49" charset="0"/>
                <a:cs typeface="Courier New" panose="02070309020205020404" pitchFamily="49" charset="0"/>
              </a:rPr>
              <a:t>&gt;&gt;&gt; y = 4</a:t>
            </a:r>
          </a:p>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x</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y</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90330" y="734987"/>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417105" y="734987"/>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911196" y="6093515"/>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a:extLst>
              <a:ext uri="{FF2B5EF4-FFF2-40B4-BE49-F238E27FC236}">
                <a16:creationId xmlns:a16="http://schemas.microsoft.com/office/drawing/2014/main" id="{AC9A73CA-B387-1AA1-AB43-309742183DB0}"/>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90422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2246769"/>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x = 2</a:t>
            </a:r>
          </a:p>
          <a:p>
            <a:r>
              <a:rPr lang="en-US" sz="2800" b="1" dirty="0">
                <a:solidFill>
                  <a:srgbClr val="00FF00"/>
                </a:solidFill>
                <a:latin typeface="Courier New" panose="02070309020205020404" pitchFamily="49" charset="0"/>
                <a:cs typeface="Courier New" panose="02070309020205020404" pitchFamily="49" charset="0"/>
              </a:rPr>
              <a:t>&gt;&gt;&gt; y = 4</a:t>
            </a:r>
          </a:p>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x</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y</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4</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2</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4</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886349" y="6093515"/>
            <a:ext cx="391454" cy="523220"/>
          </a:xfrm>
          <a:prstGeom prst="rect">
            <a:avLst/>
          </a:prstGeom>
          <a:noFill/>
        </p:spPr>
        <p:txBody>
          <a:bodyPr wrap="none" rtlCol="0">
            <a:spAutoFit/>
          </a:bodyPr>
          <a:lstStyle/>
          <a:p>
            <a:pPr algn="ctr"/>
            <a:r>
              <a:rPr lang="en-US" sz="2800" b="1" dirty="0">
                <a:solidFill>
                  <a:srgbClr val="FFFFFF"/>
                </a:solidFill>
              </a:rPr>
              <a:t>4</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a:extLst>
              <a:ext uri="{FF2B5EF4-FFF2-40B4-BE49-F238E27FC236}">
                <a16:creationId xmlns:a16="http://schemas.microsoft.com/office/drawing/2014/main" id="{FF872913-7446-1F43-C3F5-7CFD6B460731}"/>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11931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2030381"/>
            <a:ext cx="7556008" cy="1938992"/>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&gt;&gt;&gt; x = 2</a:t>
            </a:r>
          </a:p>
          <a:p>
            <a:r>
              <a:rPr lang="en-US" sz="2400" b="1" dirty="0">
                <a:solidFill>
                  <a:srgbClr val="00FF00"/>
                </a:solidFill>
                <a:latin typeface="Courier New" panose="02070309020205020404" pitchFamily="49" charset="0"/>
                <a:cs typeface="Courier New" panose="02070309020205020404" pitchFamily="49" charset="0"/>
              </a:rPr>
              <a:t>&gt;&gt;&gt; y = 4</a:t>
            </a:r>
          </a:p>
          <a:p>
            <a:r>
              <a:rPr lang="en-US" sz="2400" b="1" dirty="0">
                <a:solidFill>
                  <a:srgbClr val="00FF00"/>
                </a:solidFill>
                <a:latin typeface="Courier New" panose="02070309020205020404" pitchFamily="49" charset="0"/>
                <a:cs typeface="Courier New" panose="02070309020205020404" pitchFamily="49" charset="0"/>
              </a:rPr>
              <a:t>&gt;&gt;&gt; area = triangle_area(</a:t>
            </a:r>
            <a:r>
              <a:rPr lang="en-US" sz="2400" b="1" dirty="0">
                <a:solidFill>
                  <a:srgbClr val="FFFFFF"/>
                </a:solidFill>
                <a:latin typeface="Courier New" panose="02070309020205020404" pitchFamily="49" charset="0"/>
                <a:cs typeface="Courier New" panose="02070309020205020404" pitchFamily="49" charset="0"/>
              </a:rPr>
              <a:t>x</a:t>
            </a:r>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FFFF"/>
                </a:solidFill>
                <a:latin typeface="Courier New" panose="02070309020205020404" pitchFamily="49" charset="0"/>
                <a:cs typeface="Courier New" panose="02070309020205020404" pitchFamily="49" charset="0"/>
              </a:rPr>
              <a:t>y</a:t>
            </a:r>
            <a:r>
              <a:rPr lang="en-US" sz="2400" b="1" dirty="0">
                <a:solidFill>
                  <a:srgbClr val="00FF00"/>
                </a:solidFill>
                <a:latin typeface="Courier New" panose="02070309020205020404" pitchFamily="49" charset="0"/>
                <a:cs typeface="Courier New" panose="02070309020205020404" pitchFamily="49" charset="0"/>
              </a:rPr>
              <a:t>)</a:t>
            </a:r>
          </a:p>
          <a:p>
            <a:r>
              <a:rPr lang="en-US" sz="2400" b="1" dirty="0">
                <a:solidFill>
                  <a:srgbClr val="00FF00"/>
                </a:solidFill>
                <a:latin typeface="Courier New" panose="02070309020205020404" pitchFamily="49" charset="0"/>
                <a:cs typeface="Courier New" panose="02070309020205020404" pitchFamily="49" charset="0"/>
              </a:rPr>
              <a:t>&gt;&gt;&gt; print(area)</a:t>
            </a:r>
          </a:p>
          <a:p>
            <a:r>
              <a:rPr lang="en-US" sz="2400" b="1" dirty="0">
                <a:solidFill>
                  <a:srgbClr val="FFFFFF"/>
                </a:solidFill>
                <a:latin typeface="Courier New" panose="02070309020205020404" pitchFamily="49" charset="0"/>
                <a:cs typeface="Courier New" panose="02070309020205020404" pitchFamily="49" charset="0"/>
              </a:rPr>
              <a:t>4</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2</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4</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886349" y="6093515"/>
            <a:ext cx="391454" cy="523220"/>
          </a:xfrm>
          <a:prstGeom prst="rect">
            <a:avLst/>
          </a:prstGeom>
          <a:noFill/>
        </p:spPr>
        <p:txBody>
          <a:bodyPr wrap="none" rtlCol="0">
            <a:spAutoFit/>
          </a:bodyPr>
          <a:lstStyle/>
          <a:p>
            <a:pPr algn="ctr"/>
            <a:r>
              <a:rPr lang="en-US" sz="2800" b="1" dirty="0">
                <a:solidFill>
                  <a:srgbClr val="FFFFFF"/>
                </a:solidFill>
              </a:rPr>
              <a:t>4</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a:extLst>
              <a:ext uri="{FF2B5EF4-FFF2-40B4-BE49-F238E27FC236}">
                <a16:creationId xmlns:a16="http://schemas.microsoft.com/office/drawing/2014/main" id="{49661E56-5DB8-9511-F825-030472A703C6}"/>
              </a:ext>
            </a:extLst>
          </p:cNvPr>
          <p:cNvSpPr txBox="1"/>
          <p:nvPr/>
        </p:nvSpPr>
        <p:spPr>
          <a:xfrm>
            <a:off x="579202" y="4654946"/>
            <a:ext cx="7556008" cy="1938992"/>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&gt;&gt;&gt; base = 2</a:t>
            </a:r>
          </a:p>
          <a:p>
            <a:r>
              <a:rPr lang="en-US" sz="2400" b="1" dirty="0">
                <a:solidFill>
                  <a:srgbClr val="00FF00"/>
                </a:solidFill>
                <a:latin typeface="Courier New" panose="02070309020205020404" pitchFamily="49" charset="0"/>
                <a:cs typeface="Courier New" panose="02070309020205020404" pitchFamily="49" charset="0"/>
              </a:rPr>
              <a:t>&gt;&gt;&gt; height = 4</a:t>
            </a:r>
          </a:p>
          <a:p>
            <a:r>
              <a:rPr lang="en-US" sz="2400" b="1" dirty="0">
                <a:solidFill>
                  <a:srgbClr val="00FF00"/>
                </a:solidFill>
                <a:latin typeface="Courier New" panose="02070309020205020404" pitchFamily="49" charset="0"/>
                <a:cs typeface="Courier New" panose="02070309020205020404" pitchFamily="49" charset="0"/>
              </a:rPr>
              <a:t>&gt;&gt;&gt; area = triangle_area(</a:t>
            </a:r>
            <a:r>
              <a:rPr lang="en-US" sz="2400" b="1" dirty="0">
                <a:solidFill>
                  <a:srgbClr val="FFFFFF"/>
                </a:solidFill>
                <a:latin typeface="Courier New" panose="02070309020205020404" pitchFamily="49" charset="0"/>
                <a:cs typeface="Courier New" panose="02070309020205020404" pitchFamily="49" charset="0"/>
              </a:rPr>
              <a:t>base</a:t>
            </a:r>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FFFF"/>
                </a:solidFill>
                <a:latin typeface="Courier New" panose="02070309020205020404" pitchFamily="49" charset="0"/>
                <a:cs typeface="Courier New" panose="02070309020205020404" pitchFamily="49" charset="0"/>
              </a:rPr>
              <a:t>height</a:t>
            </a:r>
            <a:r>
              <a:rPr lang="en-US" sz="2400" b="1" dirty="0">
                <a:solidFill>
                  <a:srgbClr val="00FF00"/>
                </a:solidFill>
                <a:latin typeface="Courier New" panose="02070309020205020404" pitchFamily="49" charset="0"/>
                <a:cs typeface="Courier New" panose="02070309020205020404" pitchFamily="49" charset="0"/>
              </a:rPr>
              <a:t>)</a:t>
            </a:r>
          </a:p>
          <a:p>
            <a:r>
              <a:rPr lang="en-US" sz="2400" b="1" dirty="0">
                <a:solidFill>
                  <a:srgbClr val="00FF00"/>
                </a:solidFill>
                <a:latin typeface="Courier New" panose="02070309020205020404" pitchFamily="49" charset="0"/>
                <a:cs typeface="Courier New" panose="02070309020205020404" pitchFamily="49" charset="0"/>
              </a:rPr>
              <a:t>&gt;&gt;&gt; print(area)</a:t>
            </a:r>
          </a:p>
          <a:p>
            <a:r>
              <a:rPr lang="en-US" sz="2400" b="1" dirty="0">
                <a:solidFill>
                  <a:srgbClr val="FFFFFF"/>
                </a:solidFill>
                <a:latin typeface="Courier New" panose="02070309020205020404" pitchFamily="49" charset="0"/>
                <a:cs typeface="Courier New" panose="02070309020205020404" pitchFamily="49" charset="0"/>
              </a:rPr>
              <a:t>4</a:t>
            </a:r>
          </a:p>
        </p:txBody>
      </p:sp>
      <p:sp>
        <p:nvSpPr>
          <p:cNvPr id="12" name="Arrow: Left-Right 11">
            <a:extLst>
              <a:ext uri="{FF2B5EF4-FFF2-40B4-BE49-F238E27FC236}">
                <a16:creationId xmlns:a16="http://schemas.microsoft.com/office/drawing/2014/main" id="{2C56626C-C5DA-C3A6-1DD4-53015DCD69C4}"/>
              </a:ext>
            </a:extLst>
          </p:cNvPr>
          <p:cNvSpPr/>
          <p:nvPr/>
        </p:nvSpPr>
        <p:spPr>
          <a:xfrm rot="5400000">
            <a:off x="4614596" y="4183191"/>
            <a:ext cx="1938992" cy="3516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66A9DE9-F104-1B6B-0D37-FEAE2C86639B}"/>
              </a:ext>
            </a:extLst>
          </p:cNvPr>
          <p:cNvSpPr txBox="1"/>
          <p:nvPr/>
        </p:nvSpPr>
        <p:spPr>
          <a:xfrm>
            <a:off x="5916552" y="3943538"/>
            <a:ext cx="1722242" cy="830997"/>
          </a:xfrm>
          <a:prstGeom prst="rect">
            <a:avLst/>
          </a:prstGeom>
          <a:noFill/>
        </p:spPr>
        <p:txBody>
          <a:bodyPr wrap="square" rtlCol="0">
            <a:spAutoFit/>
          </a:bodyPr>
          <a:lstStyle/>
          <a:p>
            <a:r>
              <a:rPr lang="en-US" sz="2400" dirty="0">
                <a:solidFill>
                  <a:srgbClr val="FFFFFF"/>
                </a:solidFill>
              </a:rPr>
              <a:t>Same arguments</a:t>
            </a:r>
            <a:r>
              <a:rPr lang="en-US" sz="2400" dirty="0">
                <a:solidFill>
                  <a:schemeClr val="accent6"/>
                </a:solidFill>
              </a:rPr>
              <a:t>.</a:t>
            </a:r>
          </a:p>
        </p:txBody>
      </p:sp>
      <p:sp>
        <p:nvSpPr>
          <p:cNvPr id="22" name="TextBox 21">
            <a:extLst>
              <a:ext uri="{FF2B5EF4-FFF2-40B4-BE49-F238E27FC236}">
                <a16:creationId xmlns:a16="http://schemas.microsoft.com/office/drawing/2014/main" id="{E363C600-00AD-915D-A304-EB6B7FCB11B8}"/>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404705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74041" cy="4900029"/>
          </a:xfrm>
        </p:spPr>
        <p:txBody>
          <a:bodyPr>
            <a:normAutofit/>
          </a:bodyPr>
          <a:lstStyle/>
          <a:p>
            <a:r>
              <a:rPr lang="en-US" dirty="0"/>
              <a:t>Let</a:t>
            </a:r>
            <a:r>
              <a:rPr lang="en-US" dirty="0">
                <a:solidFill>
                  <a:schemeClr val="accent6"/>
                </a:solidFill>
              </a:rPr>
              <a:t>’</a:t>
            </a:r>
            <a:r>
              <a:rPr lang="en-US" dirty="0"/>
              <a:t>s look at some examples</a:t>
            </a:r>
            <a:r>
              <a:rPr lang="en-US" dirty="0">
                <a:solidFill>
                  <a:schemeClr val="accent6"/>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a:t>
            </a:r>
            <a:r>
              <a:rPr lang="en-US" sz="2600" b="1" dirty="0">
                <a:solidFill>
                  <a:schemeClr val="accent6"/>
                </a:solidFill>
              </a:rPr>
              <a:t>Parameters </a:t>
            </a:r>
            <a:r>
              <a:rPr lang="en-US" sz="2600" b="1" dirty="0">
                <a:solidFill>
                  <a:srgbClr val="FFFFFF"/>
                </a:solidFill>
              </a:rPr>
              <a:t>&amp;</a:t>
            </a:r>
            <a:r>
              <a:rPr lang="en-US" sz="2600" b="1" dirty="0">
                <a:solidFill>
                  <a:schemeClr val="accent6"/>
                </a:solidFill>
              </a:rPr>
              <a:t> Arguments</a:t>
            </a:r>
          </a:p>
        </p:txBody>
      </p:sp>
    </p:spTree>
    <p:extLst>
      <p:ext uri="{BB962C8B-B14F-4D97-AF65-F5344CB8AC3E}">
        <p14:creationId xmlns:p14="http://schemas.microsoft.com/office/powerpoint/2010/main" val="41279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815B-3ABE-499C-818D-676C050C5A2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r>
              <a:rPr lang="en-US" b="1" dirty="0">
                <a:solidFill>
                  <a:srgbClr val="00FF00"/>
                </a:solidFill>
              </a:rPr>
              <a:t> </a:t>
            </a:r>
            <a:r>
              <a:rPr lang="en-US" b="1" dirty="0"/>
              <a:t>v</a:t>
            </a:r>
            <a:r>
              <a:rPr lang="en-US" b="1" dirty="0">
                <a:solidFill>
                  <a:schemeClr val="accent6"/>
                </a:solidFill>
              </a:rPr>
              <a:t>.</a:t>
            </a:r>
            <a:r>
              <a:rPr lang="en-US" b="1" dirty="0"/>
              <a:t>s</a:t>
            </a:r>
            <a:r>
              <a:rPr lang="en-US" b="1" dirty="0">
                <a:solidFill>
                  <a:schemeClr val="accent6"/>
                </a:solidFill>
              </a:rPr>
              <a:t>.</a:t>
            </a:r>
            <a:r>
              <a:rPr lang="en-US" b="1" dirty="0"/>
              <a:t> </a:t>
            </a:r>
            <a:r>
              <a:rPr lang="en-US" b="1" dirty="0">
                <a:solidFill>
                  <a:srgbClr val="00FF00"/>
                </a:solidFill>
                <a:latin typeface="Courier New" panose="02070309020205020404" pitchFamily="49" charset="0"/>
                <a:cs typeface="Courier New" panose="02070309020205020404" pitchFamily="49" charset="0"/>
              </a:rPr>
              <a:t>return</a:t>
            </a:r>
          </a:p>
        </p:txBody>
      </p:sp>
      <p:sp>
        <p:nvSpPr>
          <p:cNvPr id="3" name="Content Placeholder 2">
            <a:extLst>
              <a:ext uri="{FF2B5EF4-FFF2-40B4-BE49-F238E27FC236}">
                <a16:creationId xmlns:a16="http://schemas.microsoft.com/office/drawing/2014/main" id="{983F687C-C433-45BC-9635-279D56430FC1}"/>
              </a:ext>
            </a:extLst>
          </p:cNvPr>
          <p:cNvSpPr>
            <a:spLocks noGrp="1"/>
          </p:cNvSpPr>
          <p:nvPr>
            <p:ph idx="1"/>
          </p:nvPr>
        </p:nvSpPr>
        <p:spPr>
          <a:xfrm>
            <a:off x="838199" y="1825625"/>
            <a:ext cx="10173677" cy="4856529"/>
          </a:xfrm>
        </p:spPr>
        <p:txBody>
          <a:bodyPr>
            <a:normAutofit/>
          </a:bodyPr>
          <a:lstStyle/>
          <a:p>
            <a:r>
              <a:rPr lang="en-US" dirty="0"/>
              <a:t>The difference between print and return is a point of confusion year after year</a:t>
            </a:r>
            <a:r>
              <a:rPr lang="en-US" dirty="0">
                <a:solidFill>
                  <a:schemeClr val="accent1"/>
                </a:solidFill>
              </a:rPr>
              <a:t>.</a:t>
            </a:r>
          </a:p>
          <a:p>
            <a:r>
              <a:rPr lang="en-US" dirty="0"/>
              <a:t>So</a:t>
            </a:r>
            <a:r>
              <a:rPr lang="en-US" dirty="0">
                <a:solidFill>
                  <a:schemeClr val="accent2"/>
                </a:solidFill>
              </a:rPr>
              <a:t>, </a:t>
            </a:r>
            <a:r>
              <a:rPr lang="en-US" dirty="0"/>
              <a:t>let</a:t>
            </a:r>
            <a:r>
              <a:rPr lang="en-US" dirty="0">
                <a:solidFill>
                  <a:schemeClr val="accent2"/>
                </a:solidFill>
              </a:rPr>
              <a:t>’</a:t>
            </a:r>
            <a:r>
              <a:rPr lang="en-US" dirty="0"/>
              <a:t>s be proactive and address this</a:t>
            </a:r>
            <a:r>
              <a:rPr lang="en-US" dirty="0">
                <a:solidFill>
                  <a:schemeClr val="accent2"/>
                </a:solidFill>
              </a:rPr>
              <a:t>.</a:t>
            </a:r>
          </a:p>
          <a:p>
            <a:pPr marL="457200" lvl="1" indent="0">
              <a:buNone/>
            </a:pPr>
            <a:endParaRPr lang="en-US" dirty="0"/>
          </a:p>
        </p:txBody>
      </p:sp>
      <p:sp>
        <p:nvSpPr>
          <p:cNvPr id="4" name="TextBox 3">
            <a:extLst>
              <a:ext uri="{FF2B5EF4-FFF2-40B4-BE49-F238E27FC236}">
                <a16:creationId xmlns:a16="http://schemas.microsoft.com/office/drawing/2014/main" id="{D1CACF3A-D0DB-F0B8-9AB0-411821970AE4}"/>
              </a:ext>
            </a:extLst>
          </p:cNvPr>
          <p:cNvSpPr txBox="1"/>
          <p:nvPr/>
        </p:nvSpPr>
        <p:spPr>
          <a:xfrm>
            <a:off x="2843788" y="5731986"/>
            <a:ext cx="1281120" cy="492443"/>
          </a:xfrm>
          <a:prstGeom prst="rect">
            <a:avLst/>
          </a:prstGeom>
          <a:noFill/>
        </p:spPr>
        <p:txBody>
          <a:bodyPr wrap="none" rtlCol="0">
            <a:spAutoFit/>
          </a:bodyPr>
          <a:lstStyle/>
          <a:p>
            <a:r>
              <a:rPr lang="en-US" sz="2600" b="1" dirty="0">
                <a:solidFill>
                  <a:srgbClr val="00FF00"/>
                </a:solidFill>
                <a:latin typeface="Consolas" panose="020B0609020204030204" pitchFamily="49" charset="0"/>
              </a:rPr>
              <a:t>return</a:t>
            </a:r>
            <a:endParaRPr lang="en-US" sz="2600" b="1" dirty="0">
              <a:solidFill>
                <a:schemeClr val="tx1">
                  <a:lumMod val="60000"/>
                  <a:lumOff val="40000"/>
                </a:schemeClr>
              </a:solidFill>
              <a:latin typeface="Consolas" panose="020B0609020204030204" pitchFamily="49" charset="0"/>
            </a:endParaRPr>
          </a:p>
        </p:txBody>
      </p:sp>
      <p:sp>
        <p:nvSpPr>
          <p:cNvPr id="5" name="TextBox 4">
            <a:extLst>
              <a:ext uri="{FF2B5EF4-FFF2-40B4-BE49-F238E27FC236}">
                <a16:creationId xmlns:a16="http://schemas.microsoft.com/office/drawing/2014/main" id="{284CE0B8-D583-432E-B694-821457933048}"/>
              </a:ext>
            </a:extLst>
          </p:cNvPr>
          <p:cNvSpPr txBox="1"/>
          <p:nvPr/>
        </p:nvSpPr>
        <p:spPr>
          <a:xfrm>
            <a:off x="7948246" y="5731985"/>
            <a:ext cx="1098378" cy="492443"/>
          </a:xfrm>
          <a:prstGeom prst="rect">
            <a:avLst/>
          </a:prstGeom>
          <a:noFill/>
        </p:spPr>
        <p:txBody>
          <a:bodyPr wrap="none" rtlCol="0">
            <a:spAutoFit/>
          </a:bodyPr>
          <a:lstStyle/>
          <a:p>
            <a:r>
              <a:rPr lang="en-US" sz="2600" b="1" dirty="0">
                <a:solidFill>
                  <a:srgbClr val="00FF00"/>
                </a:solidFill>
                <a:latin typeface="Consolas" panose="020B0609020204030204" pitchFamily="49" charset="0"/>
              </a:rPr>
              <a:t>print</a:t>
            </a:r>
            <a:endParaRPr lang="en-US" sz="2600" b="1" dirty="0">
              <a:solidFill>
                <a:schemeClr val="tx1">
                  <a:lumMod val="60000"/>
                  <a:lumOff val="40000"/>
                </a:schemeClr>
              </a:solidFill>
              <a:latin typeface="Consolas" panose="020B0609020204030204" pitchFamily="49" charset="0"/>
            </a:endParaRPr>
          </a:p>
        </p:txBody>
      </p:sp>
      <p:sp>
        <p:nvSpPr>
          <p:cNvPr id="8" name="Speech Bubble: Oval 7">
            <a:extLst>
              <a:ext uri="{FF2B5EF4-FFF2-40B4-BE49-F238E27FC236}">
                <a16:creationId xmlns:a16="http://schemas.microsoft.com/office/drawing/2014/main" id="{6A2F25AC-E031-4A23-7D1D-737DFF943F34}"/>
              </a:ext>
            </a:extLst>
          </p:cNvPr>
          <p:cNvSpPr/>
          <p:nvPr/>
        </p:nvSpPr>
        <p:spPr>
          <a:xfrm>
            <a:off x="3329643" y="3983166"/>
            <a:ext cx="2742912" cy="1581821"/>
          </a:xfrm>
          <a:prstGeom prst="wedgeEllipseCallo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Are we the same</a:t>
            </a:r>
            <a:r>
              <a:rPr lang="en-US" sz="2800" b="1" dirty="0">
                <a:solidFill>
                  <a:schemeClr val="accent2"/>
                </a:solidFill>
              </a:rPr>
              <a:t>?</a:t>
            </a:r>
          </a:p>
        </p:txBody>
      </p:sp>
      <p:sp>
        <p:nvSpPr>
          <p:cNvPr id="9" name="Speech Bubble: Oval 8">
            <a:extLst>
              <a:ext uri="{FF2B5EF4-FFF2-40B4-BE49-F238E27FC236}">
                <a16:creationId xmlns:a16="http://schemas.microsoft.com/office/drawing/2014/main" id="{3A93756D-4B49-CB76-C3AB-9DA63FBDA039}"/>
              </a:ext>
            </a:extLst>
          </p:cNvPr>
          <p:cNvSpPr/>
          <p:nvPr/>
        </p:nvSpPr>
        <p:spPr>
          <a:xfrm>
            <a:off x="8268964" y="3983165"/>
            <a:ext cx="2742912" cy="1581821"/>
          </a:xfrm>
          <a:prstGeom prst="wedgeEllipseCallo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Eww</a:t>
            </a:r>
            <a:r>
              <a:rPr lang="en-US" sz="2800" b="1" dirty="0">
                <a:solidFill>
                  <a:schemeClr val="accent2"/>
                </a:solidFill>
              </a:rPr>
              <a:t>,</a:t>
            </a:r>
            <a:r>
              <a:rPr lang="en-US" sz="2800" b="1" dirty="0">
                <a:solidFill>
                  <a:srgbClr val="FFFFFF"/>
                </a:solidFill>
              </a:rPr>
              <a:t> no</a:t>
            </a:r>
            <a:r>
              <a:rPr lang="en-US" sz="2800" b="1" dirty="0">
                <a:solidFill>
                  <a:schemeClr val="accent2"/>
                </a:solidFill>
              </a:rPr>
              <a:t>.</a:t>
            </a:r>
          </a:p>
        </p:txBody>
      </p:sp>
    </p:spTree>
    <p:extLst>
      <p:ext uri="{BB962C8B-B14F-4D97-AF65-F5344CB8AC3E}">
        <p14:creationId xmlns:p14="http://schemas.microsoft.com/office/powerpoint/2010/main" val="113702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7ED3-99BE-43B6-86FA-80909274D493}"/>
              </a:ext>
            </a:extLst>
          </p:cNvPr>
          <p:cNvSpPr>
            <a:spLocks noGrp="1"/>
          </p:cNvSpPr>
          <p:nvPr>
            <p:ph type="title"/>
          </p:nvPr>
        </p:nvSpPr>
        <p:spPr>
          <a:xfrm>
            <a:off x="2448170" y="727514"/>
            <a:ext cx="1709615" cy="656148"/>
          </a:xfrm>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p>
        </p:txBody>
      </p:sp>
      <p:sp>
        <p:nvSpPr>
          <p:cNvPr id="6" name="Content Placeholder 2">
            <a:extLst>
              <a:ext uri="{FF2B5EF4-FFF2-40B4-BE49-F238E27FC236}">
                <a16:creationId xmlns:a16="http://schemas.microsoft.com/office/drawing/2014/main" id="{3B398CEB-BD84-3604-465A-CED66E3E9666}"/>
              </a:ext>
            </a:extLst>
          </p:cNvPr>
          <p:cNvSpPr>
            <a:spLocks noGrp="1"/>
          </p:cNvSpPr>
          <p:nvPr>
            <p:ph idx="1"/>
          </p:nvPr>
        </p:nvSpPr>
        <p:spPr>
          <a:xfrm>
            <a:off x="924169" y="1731840"/>
            <a:ext cx="4757615" cy="4835479"/>
          </a:xfrm>
        </p:spPr>
        <p:txBody>
          <a:bodyPr>
            <a:normAutofit/>
          </a:bodyPr>
          <a:lstStyle/>
          <a:p>
            <a:r>
              <a:rPr lang="en-US" sz="3200" b="1" dirty="0">
                <a:solidFill>
                  <a:schemeClr val="accent6"/>
                </a:solidFill>
              </a:rPr>
              <a:t>Use cases</a:t>
            </a:r>
          </a:p>
          <a:p>
            <a:r>
              <a:rPr lang="en-US" sz="3200" b="1" u="sng" dirty="0"/>
              <a:t>Debugging</a:t>
            </a:r>
            <a:r>
              <a:rPr lang="en-US" sz="3200" b="1" dirty="0">
                <a:solidFill>
                  <a:schemeClr val="accent1"/>
                </a:solidFill>
              </a:rPr>
              <a:t>.</a:t>
            </a:r>
          </a:p>
          <a:p>
            <a:r>
              <a:rPr lang="en-US" sz="3200" dirty="0"/>
              <a:t>Displaying messages to users</a:t>
            </a:r>
            <a:r>
              <a:rPr lang="en-US" sz="3200" dirty="0">
                <a:solidFill>
                  <a:schemeClr val="accent1"/>
                </a:solidFill>
              </a:rPr>
              <a:t>.</a:t>
            </a:r>
          </a:p>
        </p:txBody>
      </p:sp>
      <p:sp>
        <p:nvSpPr>
          <p:cNvPr id="3" name="Title 3">
            <a:extLst>
              <a:ext uri="{FF2B5EF4-FFF2-40B4-BE49-F238E27FC236}">
                <a16:creationId xmlns:a16="http://schemas.microsoft.com/office/drawing/2014/main" id="{04367A3B-D216-CEEE-C877-2C80950A795F}"/>
              </a:ext>
            </a:extLst>
          </p:cNvPr>
          <p:cNvSpPr txBox="1">
            <a:spLocks/>
          </p:cNvSpPr>
          <p:nvPr/>
        </p:nvSpPr>
        <p:spPr>
          <a:xfrm>
            <a:off x="7565030" y="727514"/>
            <a:ext cx="2187560" cy="65614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b="1" dirty="0">
                <a:solidFill>
                  <a:srgbClr val="00FF00"/>
                </a:solidFill>
                <a:latin typeface="Courier New" panose="02070309020205020404" pitchFamily="49" charset="0"/>
                <a:cs typeface="Courier New" panose="02070309020205020404" pitchFamily="49" charset="0"/>
              </a:rPr>
              <a:t>return</a:t>
            </a:r>
          </a:p>
        </p:txBody>
      </p:sp>
      <p:sp>
        <p:nvSpPr>
          <p:cNvPr id="8" name="Content Placeholder 2">
            <a:extLst>
              <a:ext uri="{FF2B5EF4-FFF2-40B4-BE49-F238E27FC236}">
                <a16:creationId xmlns:a16="http://schemas.microsoft.com/office/drawing/2014/main" id="{4B6AAAB9-6E34-B3ED-2DEF-076C65D2FBAF}"/>
              </a:ext>
            </a:extLst>
          </p:cNvPr>
          <p:cNvSpPr txBox="1">
            <a:spLocks/>
          </p:cNvSpPr>
          <p:nvPr/>
        </p:nvSpPr>
        <p:spPr>
          <a:xfrm>
            <a:off x="6280002" y="1731839"/>
            <a:ext cx="4757615" cy="4835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accent6"/>
                </a:solidFill>
              </a:rPr>
              <a:t>Use cases</a:t>
            </a:r>
          </a:p>
          <a:p>
            <a:r>
              <a:rPr lang="en-US" sz="3200" dirty="0"/>
              <a:t>Used to end the execution of the function call and </a:t>
            </a:r>
            <a:r>
              <a:rPr lang="en-US" sz="3200" dirty="0">
                <a:solidFill>
                  <a:schemeClr val="accent2"/>
                </a:solidFill>
              </a:rPr>
              <a:t>“</a:t>
            </a:r>
            <a:r>
              <a:rPr lang="en-US" sz="3200" dirty="0"/>
              <a:t>return</a:t>
            </a:r>
            <a:r>
              <a:rPr lang="en-US" sz="3200" dirty="0">
                <a:solidFill>
                  <a:schemeClr val="accent2"/>
                </a:solidFill>
              </a:rPr>
              <a:t>”</a:t>
            </a:r>
            <a:r>
              <a:rPr lang="en-US" sz="3200" dirty="0"/>
              <a:t> the result</a:t>
            </a:r>
            <a:r>
              <a:rPr lang="en-US" sz="3200" dirty="0">
                <a:solidFill>
                  <a:schemeClr val="accent2"/>
                </a:solidFill>
              </a:rPr>
              <a:t>.</a:t>
            </a:r>
          </a:p>
        </p:txBody>
      </p:sp>
    </p:spTree>
    <p:extLst>
      <p:ext uri="{BB962C8B-B14F-4D97-AF65-F5344CB8AC3E}">
        <p14:creationId xmlns:p14="http://schemas.microsoft.com/office/powerpoint/2010/main" val="178515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7ED3-99BE-43B6-86FA-80909274D493}"/>
              </a:ext>
            </a:extLst>
          </p:cNvPr>
          <p:cNvSpPr>
            <a:spLocks noGrp="1"/>
          </p:cNvSpPr>
          <p:nvPr>
            <p:ph type="title"/>
          </p:nvPr>
        </p:nvSpPr>
        <p:spPr>
          <a:xfrm>
            <a:off x="2448170" y="727514"/>
            <a:ext cx="1709615" cy="656148"/>
          </a:xfrm>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p>
        </p:txBody>
      </p:sp>
      <p:sp>
        <p:nvSpPr>
          <p:cNvPr id="3" name="Title 3">
            <a:extLst>
              <a:ext uri="{FF2B5EF4-FFF2-40B4-BE49-F238E27FC236}">
                <a16:creationId xmlns:a16="http://schemas.microsoft.com/office/drawing/2014/main" id="{04367A3B-D216-CEEE-C877-2C80950A795F}"/>
              </a:ext>
            </a:extLst>
          </p:cNvPr>
          <p:cNvSpPr txBox="1">
            <a:spLocks/>
          </p:cNvSpPr>
          <p:nvPr/>
        </p:nvSpPr>
        <p:spPr>
          <a:xfrm>
            <a:off x="7565030" y="727514"/>
            <a:ext cx="2187560" cy="65614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b="1" dirty="0">
                <a:solidFill>
                  <a:srgbClr val="00FF00"/>
                </a:solidFill>
                <a:latin typeface="Courier New" panose="02070309020205020404" pitchFamily="49" charset="0"/>
                <a:cs typeface="Courier New" panose="02070309020205020404" pitchFamily="49" charset="0"/>
              </a:rPr>
              <a:t>return</a:t>
            </a:r>
          </a:p>
        </p:txBody>
      </p:sp>
      <p:sp>
        <p:nvSpPr>
          <p:cNvPr id="7" name="TextBox 6">
            <a:extLst>
              <a:ext uri="{FF2B5EF4-FFF2-40B4-BE49-F238E27FC236}">
                <a16:creationId xmlns:a16="http://schemas.microsoft.com/office/drawing/2014/main" id="{4A129F2C-4B9A-6073-E4B7-552D1A28FB98}"/>
              </a:ext>
            </a:extLst>
          </p:cNvPr>
          <p:cNvSpPr txBox="1"/>
          <p:nvPr/>
        </p:nvSpPr>
        <p:spPr>
          <a:xfrm>
            <a:off x="1551536" y="2032596"/>
            <a:ext cx="3502882" cy="3785652"/>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def square(x):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print(output)</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square(2)</a:t>
            </a:r>
          </a:p>
          <a:p>
            <a:r>
              <a:rPr lang="en-US" sz="2400" b="1" dirty="0">
                <a:solidFill>
                  <a:srgbClr val="00FF00"/>
                </a:solidFill>
                <a:latin typeface="Courier New" panose="02070309020205020404" pitchFamily="49" charset="0"/>
                <a:cs typeface="Courier New" panose="02070309020205020404" pitchFamily="49" charset="0"/>
              </a:rPr>
              <a:t>4</a:t>
            </a:r>
          </a:p>
        </p:txBody>
      </p:sp>
      <p:sp>
        <p:nvSpPr>
          <p:cNvPr id="11" name="TextBox 10">
            <a:extLst>
              <a:ext uri="{FF2B5EF4-FFF2-40B4-BE49-F238E27FC236}">
                <a16:creationId xmlns:a16="http://schemas.microsoft.com/office/drawing/2014/main" id="{38534861-C07A-8EB0-4895-64C074F0E8C3}"/>
              </a:ext>
            </a:extLst>
          </p:cNvPr>
          <p:cNvSpPr txBox="1"/>
          <p:nvPr/>
        </p:nvSpPr>
        <p:spPr>
          <a:xfrm>
            <a:off x="6907369" y="2032596"/>
            <a:ext cx="3502882" cy="3785652"/>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def square(x):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square(2)</a:t>
            </a:r>
          </a:p>
          <a:p>
            <a:r>
              <a:rPr lang="en-US" sz="2400" b="1" dirty="0">
                <a:solidFill>
                  <a:srgbClr val="00FF00"/>
                </a:solidFill>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126205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7ED3-99BE-43B6-86FA-80909274D493}"/>
              </a:ext>
            </a:extLst>
          </p:cNvPr>
          <p:cNvSpPr>
            <a:spLocks noGrp="1"/>
          </p:cNvSpPr>
          <p:nvPr>
            <p:ph type="title"/>
          </p:nvPr>
        </p:nvSpPr>
        <p:spPr>
          <a:xfrm>
            <a:off x="2448170" y="727514"/>
            <a:ext cx="1709615" cy="656148"/>
          </a:xfrm>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p>
        </p:txBody>
      </p:sp>
      <p:sp>
        <p:nvSpPr>
          <p:cNvPr id="3" name="Title 3">
            <a:extLst>
              <a:ext uri="{FF2B5EF4-FFF2-40B4-BE49-F238E27FC236}">
                <a16:creationId xmlns:a16="http://schemas.microsoft.com/office/drawing/2014/main" id="{04367A3B-D216-CEEE-C877-2C80950A795F}"/>
              </a:ext>
            </a:extLst>
          </p:cNvPr>
          <p:cNvSpPr txBox="1">
            <a:spLocks/>
          </p:cNvSpPr>
          <p:nvPr/>
        </p:nvSpPr>
        <p:spPr>
          <a:xfrm>
            <a:off x="7565030" y="727514"/>
            <a:ext cx="2187560" cy="65614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b="1" dirty="0">
                <a:solidFill>
                  <a:srgbClr val="00FF00"/>
                </a:solidFill>
                <a:latin typeface="Courier New" panose="02070309020205020404" pitchFamily="49" charset="0"/>
                <a:cs typeface="Courier New" panose="02070309020205020404" pitchFamily="49" charset="0"/>
              </a:rPr>
              <a:t>return</a:t>
            </a:r>
          </a:p>
        </p:txBody>
      </p:sp>
      <p:sp>
        <p:nvSpPr>
          <p:cNvPr id="2" name="Arrow: Down 1">
            <a:extLst>
              <a:ext uri="{FF2B5EF4-FFF2-40B4-BE49-F238E27FC236}">
                <a16:creationId xmlns:a16="http://schemas.microsoft.com/office/drawing/2014/main" id="{4906A4F2-3274-5C2B-157A-22D1D34ABE4A}"/>
              </a:ext>
            </a:extLst>
          </p:cNvPr>
          <p:cNvSpPr/>
          <p:nvPr/>
        </p:nvSpPr>
        <p:spPr>
          <a:xfrm>
            <a:off x="8485731" y="5258183"/>
            <a:ext cx="376991" cy="56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Rounded Corners 4">
            <a:extLst>
              <a:ext uri="{FF2B5EF4-FFF2-40B4-BE49-F238E27FC236}">
                <a16:creationId xmlns:a16="http://schemas.microsoft.com/office/drawing/2014/main" id="{8797FA2C-0CC0-3112-C521-BCAE5D2C7CE2}"/>
              </a:ext>
            </a:extLst>
          </p:cNvPr>
          <p:cNvSpPr/>
          <p:nvPr/>
        </p:nvSpPr>
        <p:spPr>
          <a:xfrm>
            <a:off x="7746308" y="3438477"/>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800" b="1" dirty="0">
                <a:solidFill>
                  <a:srgbClr val="00FF00"/>
                </a:solidFill>
                <a:latin typeface="Courier New" panose="02070309020205020404" pitchFamily="49" charset="0"/>
                <a:cs typeface="Courier New" panose="02070309020205020404" pitchFamily="49" charset="0"/>
              </a:rPr>
              <a:t>square</a:t>
            </a:r>
            <a:endParaRPr lang="en-US" sz="2800" b="1" dirty="0">
              <a:solidFill>
                <a:schemeClr val="accent6"/>
              </a:solidFill>
            </a:endParaRPr>
          </a:p>
        </p:txBody>
      </p:sp>
      <p:sp>
        <p:nvSpPr>
          <p:cNvPr id="6" name="Arrow: Down 5">
            <a:extLst>
              <a:ext uri="{FF2B5EF4-FFF2-40B4-BE49-F238E27FC236}">
                <a16:creationId xmlns:a16="http://schemas.microsoft.com/office/drawing/2014/main" id="{5F53A9F7-49BF-5E08-2C44-2B4E7E791BE6}"/>
              </a:ext>
            </a:extLst>
          </p:cNvPr>
          <p:cNvSpPr/>
          <p:nvPr/>
        </p:nvSpPr>
        <p:spPr>
          <a:xfrm>
            <a:off x="8485730" y="2415984"/>
            <a:ext cx="376991" cy="847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extBox 7">
            <a:extLst>
              <a:ext uri="{FF2B5EF4-FFF2-40B4-BE49-F238E27FC236}">
                <a16:creationId xmlns:a16="http://schemas.microsoft.com/office/drawing/2014/main" id="{7903E360-63D1-639F-A3DE-93D735A1DEAE}"/>
              </a:ext>
            </a:extLst>
          </p:cNvPr>
          <p:cNvSpPr txBox="1"/>
          <p:nvPr/>
        </p:nvSpPr>
        <p:spPr>
          <a:xfrm>
            <a:off x="7981215" y="1930138"/>
            <a:ext cx="1645707" cy="369332"/>
          </a:xfrm>
          <a:prstGeom prst="rect">
            <a:avLst/>
          </a:prstGeom>
          <a:noFill/>
        </p:spPr>
        <p:txBody>
          <a:bodyPr wrap="none" rtlCol="0">
            <a:spAutoFit/>
          </a:bodyPr>
          <a:lstStyle/>
          <a:p>
            <a:r>
              <a:rPr lang="en-US" b="1" dirty="0">
                <a:solidFill>
                  <a:schemeClr val="accent6"/>
                </a:solidFill>
              </a:rPr>
              <a:t>Arguments: </a:t>
            </a:r>
            <a:r>
              <a:rPr lang="en-US" b="1" dirty="0">
                <a:solidFill>
                  <a:srgbClr val="00FF00"/>
                </a:solidFill>
                <a:latin typeface="Courier New" panose="02070309020205020404" pitchFamily="49" charset="0"/>
                <a:cs typeface="Courier New" panose="02070309020205020404" pitchFamily="49" charset="0"/>
              </a:rPr>
              <a:t>2</a:t>
            </a:r>
          </a:p>
        </p:txBody>
      </p:sp>
      <p:sp>
        <p:nvSpPr>
          <p:cNvPr id="9" name="TextBox 8">
            <a:extLst>
              <a:ext uri="{FF2B5EF4-FFF2-40B4-BE49-F238E27FC236}">
                <a16:creationId xmlns:a16="http://schemas.microsoft.com/office/drawing/2014/main" id="{9EEF7963-FD29-B2CB-7A58-CF5682F9BA66}"/>
              </a:ext>
            </a:extLst>
          </p:cNvPr>
          <p:cNvSpPr txBox="1"/>
          <p:nvPr/>
        </p:nvSpPr>
        <p:spPr>
          <a:xfrm>
            <a:off x="8164095" y="5905326"/>
            <a:ext cx="1280863" cy="369332"/>
          </a:xfrm>
          <a:prstGeom prst="rect">
            <a:avLst/>
          </a:prstGeom>
          <a:noFill/>
        </p:spPr>
        <p:txBody>
          <a:bodyPr wrap="none" rtlCol="0">
            <a:spAutoFit/>
          </a:bodyPr>
          <a:lstStyle/>
          <a:p>
            <a:r>
              <a:rPr lang="en-US" b="1" dirty="0">
                <a:solidFill>
                  <a:schemeClr val="accent6"/>
                </a:solidFill>
              </a:rPr>
              <a:t>Returns: </a:t>
            </a:r>
            <a:r>
              <a:rPr lang="en-US" b="1" dirty="0">
                <a:solidFill>
                  <a:srgbClr val="00FF00"/>
                </a:solidFill>
                <a:latin typeface="Courier New" panose="02070309020205020404" pitchFamily="49" charset="0"/>
                <a:cs typeface="Courier New" panose="02070309020205020404" pitchFamily="49" charset="0"/>
              </a:rPr>
              <a:t>4</a:t>
            </a:r>
          </a:p>
        </p:txBody>
      </p:sp>
      <p:sp>
        <p:nvSpPr>
          <p:cNvPr id="10" name="TextBox 9">
            <a:extLst>
              <a:ext uri="{FF2B5EF4-FFF2-40B4-BE49-F238E27FC236}">
                <a16:creationId xmlns:a16="http://schemas.microsoft.com/office/drawing/2014/main" id="{5FE710A2-9A32-2866-2F08-24036F97B014}"/>
              </a:ext>
            </a:extLst>
          </p:cNvPr>
          <p:cNvSpPr txBox="1"/>
          <p:nvPr/>
        </p:nvSpPr>
        <p:spPr>
          <a:xfrm>
            <a:off x="6012008" y="1931987"/>
            <a:ext cx="2082472" cy="646331"/>
          </a:xfrm>
          <a:prstGeom prst="rect">
            <a:avLst/>
          </a:prstGeom>
          <a:noFill/>
        </p:spPr>
        <p:txBody>
          <a:bodyPr wrap="square" rtlCol="0">
            <a:spAutoFit/>
          </a:bodyPr>
          <a:lstStyle/>
          <a:p>
            <a:r>
              <a:rPr lang="en-US" dirty="0">
                <a:solidFill>
                  <a:srgbClr val="FFFFFF"/>
                </a:solidFill>
              </a:rPr>
              <a:t>The stuff we </a:t>
            </a:r>
            <a:r>
              <a:rPr lang="en-US" b="1" dirty="0">
                <a:solidFill>
                  <a:schemeClr val="accent6"/>
                </a:solidFill>
              </a:rPr>
              <a:t>pass</a:t>
            </a:r>
            <a:r>
              <a:rPr lang="en-US" dirty="0">
                <a:solidFill>
                  <a:srgbClr val="FFFFFF"/>
                </a:solidFill>
              </a:rPr>
              <a:t> to the function</a:t>
            </a:r>
            <a:r>
              <a:rPr lang="en-US" dirty="0">
                <a:solidFill>
                  <a:schemeClr val="accent6"/>
                </a:solidFill>
              </a:rPr>
              <a:t>.</a:t>
            </a:r>
          </a:p>
        </p:txBody>
      </p:sp>
      <p:sp>
        <p:nvSpPr>
          <p:cNvPr id="12" name="TextBox 11">
            <a:extLst>
              <a:ext uri="{FF2B5EF4-FFF2-40B4-BE49-F238E27FC236}">
                <a16:creationId xmlns:a16="http://schemas.microsoft.com/office/drawing/2014/main" id="{DC6FB240-9AE5-53F0-133A-99ACA49CBD57}"/>
              </a:ext>
            </a:extLst>
          </p:cNvPr>
          <p:cNvSpPr txBox="1"/>
          <p:nvPr/>
        </p:nvSpPr>
        <p:spPr>
          <a:xfrm>
            <a:off x="6088365" y="5363619"/>
            <a:ext cx="2123166" cy="923330"/>
          </a:xfrm>
          <a:prstGeom prst="rect">
            <a:avLst/>
          </a:prstGeom>
          <a:noFill/>
        </p:spPr>
        <p:txBody>
          <a:bodyPr wrap="square" rtlCol="0">
            <a:spAutoFit/>
          </a:bodyPr>
          <a:lstStyle/>
          <a:p>
            <a:r>
              <a:rPr lang="en-US" dirty="0">
                <a:solidFill>
                  <a:srgbClr val="FFFFFF"/>
                </a:solidFill>
              </a:rPr>
              <a:t>The stuff the function </a:t>
            </a:r>
            <a:r>
              <a:rPr lang="en-US" b="1" dirty="0">
                <a:solidFill>
                  <a:schemeClr val="accent6"/>
                </a:solidFill>
              </a:rPr>
              <a:t>returns</a:t>
            </a:r>
            <a:r>
              <a:rPr lang="en-US" dirty="0">
                <a:solidFill>
                  <a:srgbClr val="FFFFFF"/>
                </a:solidFill>
              </a:rPr>
              <a:t> to us after we </a:t>
            </a:r>
            <a:r>
              <a:rPr lang="en-US" b="1" dirty="0">
                <a:solidFill>
                  <a:schemeClr val="accent6"/>
                </a:solidFill>
              </a:rPr>
              <a:t>call</a:t>
            </a:r>
            <a:r>
              <a:rPr lang="en-US" b="1" dirty="0">
                <a:solidFill>
                  <a:srgbClr val="FFFFFF"/>
                </a:solidFill>
              </a:rPr>
              <a:t> </a:t>
            </a:r>
            <a:r>
              <a:rPr lang="en-US" dirty="0">
                <a:solidFill>
                  <a:srgbClr val="FFFFFF"/>
                </a:solidFill>
              </a:rPr>
              <a:t>it</a:t>
            </a:r>
            <a:r>
              <a:rPr lang="en-US" dirty="0">
                <a:solidFill>
                  <a:schemeClr val="accent6"/>
                </a:solidFill>
              </a:rPr>
              <a:t>.</a:t>
            </a:r>
          </a:p>
        </p:txBody>
      </p:sp>
      <p:sp>
        <p:nvSpPr>
          <p:cNvPr id="14" name="Arrow: Down 13">
            <a:extLst>
              <a:ext uri="{FF2B5EF4-FFF2-40B4-BE49-F238E27FC236}">
                <a16:creationId xmlns:a16="http://schemas.microsoft.com/office/drawing/2014/main" id="{63C552F3-709A-DAFC-F985-212E3BC1373A}"/>
              </a:ext>
            </a:extLst>
          </p:cNvPr>
          <p:cNvSpPr/>
          <p:nvPr/>
        </p:nvSpPr>
        <p:spPr>
          <a:xfrm>
            <a:off x="3094369" y="5258183"/>
            <a:ext cx="376991" cy="56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Rounded Corners 14">
            <a:extLst>
              <a:ext uri="{FF2B5EF4-FFF2-40B4-BE49-F238E27FC236}">
                <a16:creationId xmlns:a16="http://schemas.microsoft.com/office/drawing/2014/main" id="{2A28B9A5-D541-6B88-F56A-4F6E434A0590}"/>
              </a:ext>
            </a:extLst>
          </p:cNvPr>
          <p:cNvSpPr/>
          <p:nvPr/>
        </p:nvSpPr>
        <p:spPr>
          <a:xfrm>
            <a:off x="2354946" y="3438477"/>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800" b="1" dirty="0">
                <a:solidFill>
                  <a:srgbClr val="00FF00"/>
                </a:solidFill>
                <a:latin typeface="Courier New" panose="02070309020205020404" pitchFamily="49" charset="0"/>
                <a:cs typeface="Courier New" panose="02070309020205020404" pitchFamily="49" charset="0"/>
              </a:rPr>
              <a:t>square</a:t>
            </a:r>
          </a:p>
        </p:txBody>
      </p:sp>
      <p:sp>
        <p:nvSpPr>
          <p:cNvPr id="16" name="Arrow: Down 15">
            <a:extLst>
              <a:ext uri="{FF2B5EF4-FFF2-40B4-BE49-F238E27FC236}">
                <a16:creationId xmlns:a16="http://schemas.microsoft.com/office/drawing/2014/main" id="{BDCFD755-1F13-092A-8C33-93E160371DDA}"/>
              </a:ext>
            </a:extLst>
          </p:cNvPr>
          <p:cNvSpPr/>
          <p:nvPr/>
        </p:nvSpPr>
        <p:spPr>
          <a:xfrm>
            <a:off x="3094368" y="2415984"/>
            <a:ext cx="376991" cy="847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TextBox 16">
            <a:extLst>
              <a:ext uri="{FF2B5EF4-FFF2-40B4-BE49-F238E27FC236}">
                <a16:creationId xmlns:a16="http://schemas.microsoft.com/office/drawing/2014/main" id="{45B57424-F3D2-96D0-81C7-C226C7CCE674}"/>
              </a:ext>
            </a:extLst>
          </p:cNvPr>
          <p:cNvSpPr txBox="1"/>
          <p:nvPr/>
        </p:nvSpPr>
        <p:spPr>
          <a:xfrm>
            <a:off x="2589853" y="1930138"/>
            <a:ext cx="1645707" cy="369332"/>
          </a:xfrm>
          <a:prstGeom prst="rect">
            <a:avLst/>
          </a:prstGeom>
          <a:noFill/>
        </p:spPr>
        <p:txBody>
          <a:bodyPr wrap="none" rtlCol="0">
            <a:spAutoFit/>
          </a:bodyPr>
          <a:lstStyle/>
          <a:p>
            <a:r>
              <a:rPr lang="en-US" b="1" dirty="0">
                <a:solidFill>
                  <a:schemeClr val="accent6"/>
                </a:solidFill>
              </a:rPr>
              <a:t>Arguments: </a:t>
            </a:r>
            <a:r>
              <a:rPr lang="en-US" b="1" dirty="0">
                <a:solidFill>
                  <a:srgbClr val="00FF00"/>
                </a:solidFill>
                <a:latin typeface="Courier New" panose="02070309020205020404" pitchFamily="49" charset="0"/>
                <a:cs typeface="Courier New" panose="02070309020205020404" pitchFamily="49" charset="0"/>
              </a:rPr>
              <a:t>2</a:t>
            </a:r>
          </a:p>
        </p:txBody>
      </p:sp>
      <p:sp>
        <p:nvSpPr>
          <p:cNvPr id="18" name="TextBox 17">
            <a:extLst>
              <a:ext uri="{FF2B5EF4-FFF2-40B4-BE49-F238E27FC236}">
                <a16:creationId xmlns:a16="http://schemas.microsoft.com/office/drawing/2014/main" id="{A253C110-E5FB-6D8C-CA52-22B9B513BC07}"/>
              </a:ext>
            </a:extLst>
          </p:cNvPr>
          <p:cNvSpPr txBox="1"/>
          <p:nvPr/>
        </p:nvSpPr>
        <p:spPr>
          <a:xfrm>
            <a:off x="2772733" y="5905326"/>
            <a:ext cx="1731308" cy="369332"/>
          </a:xfrm>
          <a:prstGeom prst="rect">
            <a:avLst/>
          </a:prstGeom>
          <a:noFill/>
        </p:spPr>
        <p:txBody>
          <a:bodyPr wrap="none" rtlCol="0">
            <a:spAutoFit/>
          </a:bodyPr>
          <a:lstStyle/>
          <a:p>
            <a:r>
              <a:rPr lang="en-US" b="1" dirty="0">
                <a:solidFill>
                  <a:schemeClr val="accent6"/>
                </a:solidFill>
              </a:rPr>
              <a:t>Returns: </a:t>
            </a:r>
            <a:r>
              <a:rPr lang="en-US" b="1" dirty="0">
                <a:solidFill>
                  <a:srgbClr val="00FF00"/>
                </a:solidFill>
                <a:latin typeface="Courier New" panose="02070309020205020404" pitchFamily="49" charset="0"/>
                <a:cs typeface="Courier New" panose="02070309020205020404" pitchFamily="49" charset="0"/>
              </a:rPr>
              <a:t>None</a:t>
            </a:r>
          </a:p>
        </p:txBody>
      </p:sp>
      <p:sp>
        <p:nvSpPr>
          <p:cNvPr id="19" name="TextBox 18">
            <a:extLst>
              <a:ext uri="{FF2B5EF4-FFF2-40B4-BE49-F238E27FC236}">
                <a16:creationId xmlns:a16="http://schemas.microsoft.com/office/drawing/2014/main" id="{E7E60932-4D78-7BF1-0176-A47F8C672CA3}"/>
              </a:ext>
            </a:extLst>
          </p:cNvPr>
          <p:cNvSpPr txBox="1"/>
          <p:nvPr/>
        </p:nvSpPr>
        <p:spPr>
          <a:xfrm>
            <a:off x="620646" y="1931987"/>
            <a:ext cx="2082472" cy="646331"/>
          </a:xfrm>
          <a:prstGeom prst="rect">
            <a:avLst/>
          </a:prstGeom>
          <a:noFill/>
        </p:spPr>
        <p:txBody>
          <a:bodyPr wrap="square" rtlCol="0">
            <a:spAutoFit/>
          </a:bodyPr>
          <a:lstStyle/>
          <a:p>
            <a:r>
              <a:rPr lang="en-US" dirty="0">
                <a:solidFill>
                  <a:srgbClr val="FFFFFF"/>
                </a:solidFill>
              </a:rPr>
              <a:t>The stuff we </a:t>
            </a:r>
            <a:r>
              <a:rPr lang="en-US" b="1" dirty="0">
                <a:solidFill>
                  <a:schemeClr val="accent6"/>
                </a:solidFill>
              </a:rPr>
              <a:t>pass</a:t>
            </a:r>
            <a:r>
              <a:rPr lang="en-US" dirty="0">
                <a:solidFill>
                  <a:srgbClr val="FFFFFF"/>
                </a:solidFill>
              </a:rPr>
              <a:t> to the function</a:t>
            </a:r>
            <a:r>
              <a:rPr lang="en-US" dirty="0">
                <a:solidFill>
                  <a:schemeClr val="accent6"/>
                </a:solidFill>
              </a:rPr>
              <a:t>.</a:t>
            </a:r>
          </a:p>
        </p:txBody>
      </p:sp>
      <p:sp>
        <p:nvSpPr>
          <p:cNvPr id="20" name="TextBox 19">
            <a:extLst>
              <a:ext uri="{FF2B5EF4-FFF2-40B4-BE49-F238E27FC236}">
                <a16:creationId xmlns:a16="http://schemas.microsoft.com/office/drawing/2014/main" id="{DE335426-C0A7-77F5-E75F-AA6AEEE1381F}"/>
              </a:ext>
            </a:extLst>
          </p:cNvPr>
          <p:cNvSpPr txBox="1"/>
          <p:nvPr/>
        </p:nvSpPr>
        <p:spPr>
          <a:xfrm>
            <a:off x="697003" y="5363619"/>
            <a:ext cx="2123166" cy="923330"/>
          </a:xfrm>
          <a:prstGeom prst="rect">
            <a:avLst/>
          </a:prstGeom>
          <a:noFill/>
        </p:spPr>
        <p:txBody>
          <a:bodyPr wrap="square" rtlCol="0">
            <a:spAutoFit/>
          </a:bodyPr>
          <a:lstStyle/>
          <a:p>
            <a:r>
              <a:rPr lang="en-US" dirty="0">
                <a:solidFill>
                  <a:srgbClr val="FFFFFF"/>
                </a:solidFill>
              </a:rPr>
              <a:t>The stuff the function </a:t>
            </a:r>
            <a:r>
              <a:rPr lang="en-US" b="1" dirty="0">
                <a:solidFill>
                  <a:schemeClr val="accent6"/>
                </a:solidFill>
              </a:rPr>
              <a:t>returns</a:t>
            </a:r>
            <a:r>
              <a:rPr lang="en-US" dirty="0">
                <a:solidFill>
                  <a:srgbClr val="FFFFFF"/>
                </a:solidFill>
              </a:rPr>
              <a:t> to us after we </a:t>
            </a:r>
            <a:r>
              <a:rPr lang="en-US" b="1" dirty="0">
                <a:solidFill>
                  <a:schemeClr val="accent6"/>
                </a:solidFill>
              </a:rPr>
              <a:t>call</a:t>
            </a:r>
            <a:r>
              <a:rPr lang="en-US" b="1" dirty="0">
                <a:solidFill>
                  <a:srgbClr val="FFFFFF"/>
                </a:solidFill>
              </a:rPr>
              <a:t> </a:t>
            </a:r>
            <a:r>
              <a:rPr lang="en-US" dirty="0">
                <a:solidFill>
                  <a:srgbClr val="FFFFFF"/>
                </a:solidFill>
              </a:rPr>
              <a:t>it</a:t>
            </a:r>
            <a:r>
              <a:rPr lang="en-US" dirty="0">
                <a:solidFill>
                  <a:schemeClr val="accent6"/>
                </a:solidFill>
              </a:rPr>
              <a:t>.</a:t>
            </a:r>
          </a:p>
        </p:txBody>
      </p:sp>
      <p:sp>
        <p:nvSpPr>
          <p:cNvPr id="22" name="TextBox 21">
            <a:extLst>
              <a:ext uri="{FF2B5EF4-FFF2-40B4-BE49-F238E27FC236}">
                <a16:creationId xmlns:a16="http://schemas.microsoft.com/office/drawing/2014/main" id="{6FC94744-6227-A5E9-5E0B-75527303CF08}"/>
              </a:ext>
            </a:extLst>
          </p:cNvPr>
          <p:cNvSpPr txBox="1"/>
          <p:nvPr/>
        </p:nvSpPr>
        <p:spPr>
          <a:xfrm>
            <a:off x="4005179" y="2944974"/>
            <a:ext cx="2666114"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def square(x):</a:t>
            </a:r>
          </a:p>
          <a:p>
            <a:r>
              <a:rPr lang="en-US" b="1" dirty="0">
                <a:solidFill>
                  <a:srgbClr val="00FF00"/>
                </a:solidFill>
                <a:latin typeface="Courier New" panose="02070309020205020404" pitchFamily="49" charset="0"/>
                <a:cs typeface="Courier New" panose="02070309020205020404" pitchFamily="49" charset="0"/>
              </a:rPr>
              <a:t>    output = x * x</a:t>
            </a:r>
          </a:p>
          <a:p>
            <a:r>
              <a:rPr lang="en-US" b="1" dirty="0">
                <a:solidFill>
                  <a:srgbClr val="00FF00"/>
                </a:solidFill>
                <a:latin typeface="Courier New" panose="02070309020205020404" pitchFamily="49" charset="0"/>
                <a:cs typeface="Courier New" panose="02070309020205020404" pitchFamily="49" charset="0"/>
              </a:rPr>
              <a:t>    </a:t>
            </a:r>
            <a:r>
              <a:rPr lang="en-US" b="1" dirty="0">
                <a:solidFill>
                  <a:srgbClr val="FF0066"/>
                </a:solidFill>
                <a:latin typeface="Courier New" panose="02070309020205020404" pitchFamily="49" charset="0"/>
                <a:cs typeface="Courier New" panose="02070309020205020404" pitchFamily="49" charset="0"/>
              </a:rPr>
              <a:t>print(output)</a:t>
            </a:r>
          </a:p>
        </p:txBody>
      </p:sp>
      <p:sp>
        <p:nvSpPr>
          <p:cNvPr id="24" name="TextBox 23">
            <a:extLst>
              <a:ext uri="{FF2B5EF4-FFF2-40B4-BE49-F238E27FC236}">
                <a16:creationId xmlns:a16="http://schemas.microsoft.com/office/drawing/2014/main" id="{99C9A3CE-12A1-3C38-ABF2-63CF806768E5}"/>
              </a:ext>
            </a:extLst>
          </p:cNvPr>
          <p:cNvSpPr txBox="1"/>
          <p:nvPr/>
        </p:nvSpPr>
        <p:spPr>
          <a:xfrm>
            <a:off x="9392839" y="2944973"/>
            <a:ext cx="2666114"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def square(x):</a:t>
            </a:r>
          </a:p>
          <a:p>
            <a:r>
              <a:rPr lang="en-US" b="1" dirty="0">
                <a:solidFill>
                  <a:srgbClr val="00FF00"/>
                </a:solidFill>
                <a:latin typeface="Courier New" panose="02070309020205020404" pitchFamily="49" charset="0"/>
                <a:cs typeface="Courier New" panose="02070309020205020404" pitchFamily="49" charset="0"/>
              </a:rPr>
              <a:t>    output = x * x</a:t>
            </a:r>
          </a:p>
          <a:p>
            <a:r>
              <a:rPr lang="en-US" b="1" dirty="0">
                <a:solidFill>
                  <a:srgbClr val="00FF00"/>
                </a:solidFill>
                <a:latin typeface="Courier New" panose="02070309020205020404" pitchFamily="49" charset="0"/>
                <a:cs typeface="Courier New" panose="02070309020205020404" pitchFamily="49" charset="0"/>
              </a:rPr>
              <a:t>    </a:t>
            </a:r>
            <a:r>
              <a:rPr lang="en-US" b="1" dirty="0">
                <a:solidFill>
                  <a:srgbClr val="FF0066"/>
                </a:solidFill>
                <a:latin typeface="Courier New" panose="02070309020205020404" pitchFamily="49" charset="0"/>
                <a:cs typeface="Courier New" panose="02070309020205020404" pitchFamily="49" charset="0"/>
              </a:rPr>
              <a:t>return output</a:t>
            </a:r>
          </a:p>
        </p:txBody>
      </p:sp>
    </p:spTree>
    <p:extLst>
      <p:ext uri="{BB962C8B-B14F-4D97-AF65-F5344CB8AC3E}">
        <p14:creationId xmlns:p14="http://schemas.microsoft.com/office/powerpoint/2010/main" val="424778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7ED3-99BE-43B6-86FA-80909274D493}"/>
              </a:ext>
            </a:extLst>
          </p:cNvPr>
          <p:cNvSpPr>
            <a:spLocks noGrp="1"/>
          </p:cNvSpPr>
          <p:nvPr>
            <p:ph type="title"/>
          </p:nvPr>
        </p:nvSpPr>
        <p:spPr>
          <a:xfrm>
            <a:off x="2448170" y="727514"/>
            <a:ext cx="1709615" cy="656148"/>
          </a:xfrm>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p>
        </p:txBody>
      </p:sp>
      <p:sp>
        <p:nvSpPr>
          <p:cNvPr id="3" name="Title 3">
            <a:extLst>
              <a:ext uri="{FF2B5EF4-FFF2-40B4-BE49-F238E27FC236}">
                <a16:creationId xmlns:a16="http://schemas.microsoft.com/office/drawing/2014/main" id="{04367A3B-D216-CEEE-C877-2C80950A795F}"/>
              </a:ext>
            </a:extLst>
          </p:cNvPr>
          <p:cNvSpPr txBox="1">
            <a:spLocks/>
          </p:cNvSpPr>
          <p:nvPr/>
        </p:nvSpPr>
        <p:spPr>
          <a:xfrm>
            <a:off x="7565030" y="727514"/>
            <a:ext cx="2187560" cy="65614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b="1" dirty="0">
                <a:solidFill>
                  <a:srgbClr val="00FF00"/>
                </a:solidFill>
                <a:latin typeface="Courier New" panose="02070309020205020404" pitchFamily="49" charset="0"/>
                <a:cs typeface="Courier New" panose="02070309020205020404" pitchFamily="49" charset="0"/>
              </a:rPr>
              <a:t>return</a:t>
            </a:r>
          </a:p>
        </p:txBody>
      </p:sp>
      <p:sp>
        <p:nvSpPr>
          <p:cNvPr id="2" name="Arrow: Down 1">
            <a:extLst>
              <a:ext uri="{FF2B5EF4-FFF2-40B4-BE49-F238E27FC236}">
                <a16:creationId xmlns:a16="http://schemas.microsoft.com/office/drawing/2014/main" id="{4906A4F2-3274-5C2B-157A-22D1D34ABE4A}"/>
              </a:ext>
            </a:extLst>
          </p:cNvPr>
          <p:cNvSpPr/>
          <p:nvPr/>
        </p:nvSpPr>
        <p:spPr>
          <a:xfrm>
            <a:off x="8485731" y="5258183"/>
            <a:ext cx="376991" cy="56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Rounded Corners 4">
            <a:extLst>
              <a:ext uri="{FF2B5EF4-FFF2-40B4-BE49-F238E27FC236}">
                <a16:creationId xmlns:a16="http://schemas.microsoft.com/office/drawing/2014/main" id="{8797FA2C-0CC0-3112-C521-BCAE5D2C7CE2}"/>
              </a:ext>
            </a:extLst>
          </p:cNvPr>
          <p:cNvSpPr/>
          <p:nvPr/>
        </p:nvSpPr>
        <p:spPr>
          <a:xfrm>
            <a:off x="7746308" y="3438477"/>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800" b="1" dirty="0">
                <a:solidFill>
                  <a:srgbClr val="00FF00"/>
                </a:solidFill>
                <a:latin typeface="Courier New" panose="02070309020205020404" pitchFamily="49" charset="0"/>
                <a:cs typeface="Courier New" panose="02070309020205020404" pitchFamily="49" charset="0"/>
              </a:rPr>
              <a:t>square</a:t>
            </a:r>
            <a:endParaRPr lang="en-US" sz="2800" b="1" dirty="0">
              <a:solidFill>
                <a:schemeClr val="accent6"/>
              </a:solidFill>
            </a:endParaRPr>
          </a:p>
        </p:txBody>
      </p:sp>
      <p:sp>
        <p:nvSpPr>
          <p:cNvPr id="6" name="Arrow: Down 5">
            <a:extLst>
              <a:ext uri="{FF2B5EF4-FFF2-40B4-BE49-F238E27FC236}">
                <a16:creationId xmlns:a16="http://schemas.microsoft.com/office/drawing/2014/main" id="{5F53A9F7-49BF-5E08-2C44-2B4E7E791BE6}"/>
              </a:ext>
            </a:extLst>
          </p:cNvPr>
          <p:cNvSpPr/>
          <p:nvPr/>
        </p:nvSpPr>
        <p:spPr>
          <a:xfrm>
            <a:off x="8485730" y="2415984"/>
            <a:ext cx="376991" cy="847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extBox 7">
            <a:extLst>
              <a:ext uri="{FF2B5EF4-FFF2-40B4-BE49-F238E27FC236}">
                <a16:creationId xmlns:a16="http://schemas.microsoft.com/office/drawing/2014/main" id="{7903E360-63D1-639F-A3DE-93D735A1DEAE}"/>
              </a:ext>
            </a:extLst>
          </p:cNvPr>
          <p:cNvSpPr txBox="1"/>
          <p:nvPr/>
        </p:nvSpPr>
        <p:spPr>
          <a:xfrm>
            <a:off x="7981215" y="1930138"/>
            <a:ext cx="1645707" cy="369332"/>
          </a:xfrm>
          <a:prstGeom prst="rect">
            <a:avLst/>
          </a:prstGeom>
          <a:noFill/>
        </p:spPr>
        <p:txBody>
          <a:bodyPr wrap="none" rtlCol="0">
            <a:spAutoFit/>
          </a:bodyPr>
          <a:lstStyle/>
          <a:p>
            <a:r>
              <a:rPr lang="en-US" b="1" dirty="0">
                <a:solidFill>
                  <a:schemeClr val="accent6"/>
                </a:solidFill>
              </a:rPr>
              <a:t>Arguments: </a:t>
            </a:r>
            <a:r>
              <a:rPr lang="en-US" b="1" dirty="0">
                <a:solidFill>
                  <a:srgbClr val="00FF00"/>
                </a:solidFill>
                <a:latin typeface="Courier New" panose="02070309020205020404" pitchFamily="49" charset="0"/>
                <a:cs typeface="Courier New" panose="02070309020205020404" pitchFamily="49" charset="0"/>
              </a:rPr>
              <a:t>2</a:t>
            </a:r>
          </a:p>
        </p:txBody>
      </p:sp>
      <p:sp>
        <p:nvSpPr>
          <p:cNvPr id="9" name="TextBox 8">
            <a:extLst>
              <a:ext uri="{FF2B5EF4-FFF2-40B4-BE49-F238E27FC236}">
                <a16:creationId xmlns:a16="http://schemas.microsoft.com/office/drawing/2014/main" id="{9EEF7963-FD29-B2CB-7A58-CF5682F9BA66}"/>
              </a:ext>
            </a:extLst>
          </p:cNvPr>
          <p:cNvSpPr txBox="1"/>
          <p:nvPr/>
        </p:nvSpPr>
        <p:spPr>
          <a:xfrm>
            <a:off x="8164095" y="5905326"/>
            <a:ext cx="1280863" cy="369332"/>
          </a:xfrm>
          <a:prstGeom prst="rect">
            <a:avLst/>
          </a:prstGeom>
          <a:noFill/>
        </p:spPr>
        <p:txBody>
          <a:bodyPr wrap="none" rtlCol="0">
            <a:spAutoFit/>
          </a:bodyPr>
          <a:lstStyle/>
          <a:p>
            <a:r>
              <a:rPr lang="en-US" b="1" dirty="0">
                <a:solidFill>
                  <a:schemeClr val="accent6"/>
                </a:solidFill>
              </a:rPr>
              <a:t>Returns: </a:t>
            </a:r>
            <a:r>
              <a:rPr lang="en-US" b="1" dirty="0">
                <a:solidFill>
                  <a:srgbClr val="00FF00"/>
                </a:solidFill>
                <a:latin typeface="Courier New" panose="02070309020205020404" pitchFamily="49" charset="0"/>
                <a:cs typeface="Courier New" panose="02070309020205020404" pitchFamily="49" charset="0"/>
              </a:rPr>
              <a:t>4</a:t>
            </a:r>
          </a:p>
        </p:txBody>
      </p:sp>
      <p:sp>
        <p:nvSpPr>
          <p:cNvPr id="10" name="TextBox 9">
            <a:extLst>
              <a:ext uri="{FF2B5EF4-FFF2-40B4-BE49-F238E27FC236}">
                <a16:creationId xmlns:a16="http://schemas.microsoft.com/office/drawing/2014/main" id="{5FE710A2-9A32-2866-2F08-24036F97B014}"/>
              </a:ext>
            </a:extLst>
          </p:cNvPr>
          <p:cNvSpPr txBox="1"/>
          <p:nvPr/>
        </p:nvSpPr>
        <p:spPr>
          <a:xfrm>
            <a:off x="6012008" y="1931987"/>
            <a:ext cx="2082472" cy="646331"/>
          </a:xfrm>
          <a:prstGeom prst="rect">
            <a:avLst/>
          </a:prstGeom>
          <a:noFill/>
        </p:spPr>
        <p:txBody>
          <a:bodyPr wrap="square" rtlCol="0">
            <a:spAutoFit/>
          </a:bodyPr>
          <a:lstStyle/>
          <a:p>
            <a:r>
              <a:rPr lang="en-US" dirty="0">
                <a:solidFill>
                  <a:srgbClr val="FFFFFF"/>
                </a:solidFill>
              </a:rPr>
              <a:t>The stuff we </a:t>
            </a:r>
            <a:r>
              <a:rPr lang="en-US" b="1" dirty="0">
                <a:solidFill>
                  <a:schemeClr val="accent6"/>
                </a:solidFill>
              </a:rPr>
              <a:t>pass</a:t>
            </a:r>
            <a:r>
              <a:rPr lang="en-US" dirty="0">
                <a:solidFill>
                  <a:srgbClr val="FFFFFF"/>
                </a:solidFill>
              </a:rPr>
              <a:t> to the function</a:t>
            </a:r>
            <a:r>
              <a:rPr lang="en-US" dirty="0">
                <a:solidFill>
                  <a:schemeClr val="accent6"/>
                </a:solidFill>
              </a:rPr>
              <a:t>.</a:t>
            </a:r>
          </a:p>
        </p:txBody>
      </p:sp>
      <p:sp>
        <p:nvSpPr>
          <p:cNvPr id="12" name="TextBox 11">
            <a:extLst>
              <a:ext uri="{FF2B5EF4-FFF2-40B4-BE49-F238E27FC236}">
                <a16:creationId xmlns:a16="http://schemas.microsoft.com/office/drawing/2014/main" id="{DC6FB240-9AE5-53F0-133A-99ACA49CBD57}"/>
              </a:ext>
            </a:extLst>
          </p:cNvPr>
          <p:cNvSpPr txBox="1"/>
          <p:nvPr/>
        </p:nvSpPr>
        <p:spPr>
          <a:xfrm>
            <a:off x="6088365" y="5363619"/>
            <a:ext cx="2123166" cy="923330"/>
          </a:xfrm>
          <a:prstGeom prst="rect">
            <a:avLst/>
          </a:prstGeom>
          <a:noFill/>
        </p:spPr>
        <p:txBody>
          <a:bodyPr wrap="square" rtlCol="0">
            <a:spAutoFit/>
          </a:bodyPr>
          <a:lstStyle/>
          <a:p>
            <a:r>
              <a:rPr lang="en-US" dirty="0">
                <a:solidFill>
                  <a:srgbClr val="FFFFFF"/>
                </a:solidFill>
              </a:rPr>
              <a:t>The stuff the function </a:t>
            </a:r>
            <a:r>
              <a:rPr lang="en-US" b="1" dirty="0">
                <a:solidFill>
                  <a:schemeClr val="accent6"/>
                </a:solidFill>
              </a:rPr>
              <a:t>returns</a:t>
            </a:r>
            <a:r>
              <a:rPr lang="en-US" dirty="0">
                <a:solidFill>
                  <a:srgbClr val="FFFFFF"/>
                </a:solidFill>
              </a:rPr>
              <a:t> to us after we </a:t>
            </a:r>
            <a:r>
              <a:rPr lang="en-US" b="1" dirty="0">
                <a:solidFill>
                  <a:schemeClr val="accent6"/>
                </a:solidFill>
              </a:rPr>
              <a:t>call</a:t>
            </a:r>
            <a:r>
              <a:rPr lang="en-US" b="1" dirty="0">
                <a:solidFill>
                  <a:srgbClr val="FFFFFF"/>
                </a:solidFill>
              </a:rPr>
              <a:t> </a:t>
            </a:r>
            <a:r>
              <a:rPr lang="en-US" dirty="0">
                <a:solidFill>
                  <a:srgbClr val="FFFFFF"/>
                </a:solidFill>
              </a:rPr>
              <a:t>it</a:t>
            </a:r>
            <a:r>
              <a:rPr lang="en-US" dirty="0">
                <a:solidFill>
                  <a:schemeClr val="accent6"/>
                </a:solidFill>
              </a:rPr>
              <a:t>.</a:t>
            </a:r>
          </a:p>
        </p:txBody>
      </p:sp>
      <p:sp>
        <p:nvSpPr>
          <p:cNvPr id="14" name="Arrow: Down 13">
            <a:extLst>
              <a:ext uri="{FF2B5EF4-FFF2-40B4-BE49-F238E27FC236}">
                <a16:creationId xmlns:a16="http://schemas.microsoft.com/office/drawing/2014/main" id="{63C552F3-709A-DAFC-F985-212E3BC1373A}"/>
              </a:ext>
            </a:extLst>
          </p:cNvPr>
          <p:cNvSpPr/>
          <p:nvPr/>
        </p:nvSpPr>
        <p:spPr>
          <a:xfrm>
            <a:off x="3094369" y="5258183"/>
            <a:ext cx="376991" cy="56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Rounded Corners 14">
            <a:extLst>
              <a:ext uri="{FF2B5EF4-FFF2-40B4-BE49-F238E27FC236}">
                <a16:creationId xmlns:a16="http://schemas.microsoft.com/office/drawing/2014/main" id="{2A28B9A5-D541-6B88-F56A-4F6E434A0590}"/>
              </a:ext>
            </a:extLst>
          </p:cNvPr>
          <p:cNvSpPr/>
          <p:nvPr/>
        </p:nvSpPr>
        <p:spPr>
          <a:xfrm>
            <a:off x="2354946" y="3438477"/>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800" b="1" dirty="0">
                <a:solidFill>
                  <a:srgbClr val="00FF00"/>
                </a:solidFill>
                <a:latin typeface="Courier New" panose="02070309020205020404" pitchFamily="49" charset="0"/>
                <a:cs typeface="Courier New" panose="02070309020205020404" pitchFamily="49" charset="0"/>
              </a:rPr>
              <a:t>square</a:t>
            </a:r>
          </a:p>
        </p:txBody>
      </p:sp>
      <p:sp>
        <p:nvSpPr>
          <p:cNvPr id="16" name="Arrow: Down 15">
            <a:extLst>
              <a:ext uri="{FF2B5EF4-FFF2-40B4-BE49-F238E27FC236}">
                <a16:creationId xmlns:a16="http://schemas.microsoft.com/office/drawing/2014/main" id="{BDCFD755-1F13-092A-8C33-93E160371DDA}"/>
              </a:ext>
            </a:extLst>
          </p:cNvPr>
          <p:cNvSpPr/>
          <p:nvPr/>
        </p:nvSpPr>
        <p:spPr>
          <a:xfrm>
            <a:off x="3094368" y="2415984"/>
            <a:ext cx="376991" cy="847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TextBox 16">
            <a:extLst>
              <a:ext uri="{FF2B5EF4-FFF2-40B4-BE49-F238E27FC236}">
                <a16:creationId xmlns:a16="http://schemas.microsoft.com/office/drawing/2014/main" id="{45B57424-F3D2-96D0-81C7-C226C7CCE674}"/>
              </a:ext>
            </a:extLst>
          </p:cNvPr>
          <p:cNvSpPr txBox="1"/>
          <p:nvPr/>
        </p:nvSpPr>
        <p:spPr>
          <a:xfrm>
            <a:off x="2589853" y="1930138"/>
            <a:ext cx="1645707" cy="369332"/>
          </a:xfrm>
          <a:prstGeom prst="rect">
            <a:avLst/>
          </a:prstGeom>
          <a:noFill/>
        </p:spPr>
        <p:txBody>
          <a:bodyPr wrap="none" rtlCol="0">
            <a:spAutoFit/>
          </a:bodyPr>
          <a:lstStyle/>
          <a:p>
            <a:r>
              <a:rPr lang="en-US" b="1" dirty="0">
                <a:solidFill>
                  <a:schemeClr val="accent6"/>
                </a:solidFill>
              </a:rPr>
              <a:t>Arguments: </a:t>
            </a:r>
            <a:r>
              <a:rPr lang="en-US" b="1" dirty="0">
                <a:solidFill>
                  <a:srgbClr val="00FF00"/>
                </a:solidFill>
                <a:latin typeface="Courier New" panose="02070309020205020404" pitchFamily="49" charset="0"/>
                <a:cs typeface="Courier New" panose="02070309020205020404" pitchFamily="49" charset="0"/>
              </a:rPr>
              <a:t>2</a:t>
            </a:r>
          </a:p>
        </p:txBody>
      </p:sp>
      <p:sp>
        <p:nvSpPr>
          <p:cNvPr id="18" name="TextBox 17">
            <a:extLst>
              <a:ext uri="{FF2B5EF4-FFF2-40B4-BE49-F238E27FC236}">
                <a16:creationId xmlns:a16="http://schemas.microsoft.com/office/drawing/2014/main" id="{A253C110-E5FB-6D8C-CA52-22B9B513BC07}"/>
              </a:ext>
            </a:extLst>
          </p:cNvPr>
          <p:cNvSpPr txBox="1"/>
          <p:nvPr/>
        </p:nvSpPr>
        <p:spPr>
          <a:xfrm>
            <a:off x="2772733" y="5905326"/>
            <a:ext cx="1731308" cy="369332"/>
          </a:xfrm>
          <a:prstGeom prst="rect">
            <a:avLst/>
          </a:prstGeom>
          <a:noFill/>
        </p:spPr>
        <p:txBody>
          <a:bodyPr wrap="none" rtlCol="0">
            <a:spAutoFit/>
          </a:bodyPr>
          <a:lstStyle/>
          <a:p>
            <a:r>
              <a:rPr lang="en-US" b="1" dirty="0">
                <a:solidFill>
                  <a:schemeClr val="accent6"/>
                </a:solidFill>
              </a:rPr>
              <a:t>Returns: </a:t>
            </a:r>
            <a:r>
              <a:rPr lang="en-US" b="1" dirty="0">
                <a:solidFill>
                  <a:srgbClr val="00FF00"/>
                </a:solidFill>
                <a:latin typeface="Courier New" panose="02070309020205020404" pitchFamily="49" charset="0"/>
                <a:cs typeface="Courier New" panose="02070309020205020404" pitchFamily="49" charset="0"/>
              </a:rPr>
              <a:t>None</a:t>
            </a:r>
          </a:p>
        </p:txBody>
      </p:sp>
      <p:sp>
        <p:nvSpPr>
          <p:cNvPr id="19" name="TextBox 18">
            <a:extLst>
              <a:ext uri="{FF2B5EF4-FFF2-40B4-BE49-F238E27FC236}">
                <a16:creationId xmlns:a16="http://schemas.microsoft.com/office/drawing/2014/main" id="{E7E60932-4D78-7BF1-0176-A47F8C672CA3}"/>
              </a:ext>
            </a:extLst>
          </p:cNvPr>
          <p:cNvSpPr txBox="1"/>
          <p:nvPr/>
        </p:nvSpPr>
        <p:spPr>
          <a:xfrm>
            <a:off x="620646" y="1931987"/>
            <a:ext cx="2082472" cy="646331"/>
          </a:xfrm>
          <a:prstGeom prst="rect">
            <a:avLst/>
          </a:prstGeom>
          <a:noFill/>
        </p:spPr>
        <p:txBody>
          <a:bodyPr wrap="square" rtlCol="0">
            <a:spAutoFit/>
          </a:bodyPr>
          <a:lstStyle/>
          <a:p>
            <a:r>
              <a:rPr lang="en-US" dirty="0">
                <a:solidFill>
                  <a:srgbClr val="FFFFFF"/>
                </a:solidFill>
              </a:rPr>
              <a:t>The stuff we </a:t>
            </a:r>
            <a:r>
              <a:rPr lang="en-US" b="1" dirty="0">
                <a:solidFill>
                  <a:schemeClr val="accent6"/>
                </a:solidFill>
              </a:rPr>
              <a:t>pass</a:t>
            </a:r>
            <a:r>
              <a:rPr lang="en-US" dirty="0">
                <a:solidFill>
                  <a:srgbClr val="FFFFFF"/>
                </a:solidFill>
              </a:rPr>
              <a:t> to the function</a:t>
            </a:r>
            <a:r>
              <a:rPr lang="en-US" dirty="0">
                <a:solidFill>
                  <a:schemeClr val="accent6"/>
                </a:solidFill>
              </a:rPr>
              <a:t>.</a:t>
            </a:r>
          </a:p>
        </p:txBody>
      </p:sp>
      <p:sp>
        <p:nvSpPr>
          <p:cNvPr id="20" name="TextBox 19">
            <a:extLst>
              <a:ext uri="{FF2B5EF4-FFF2-40B4-BE49-F238E27FC236}">
                <a16:creationId xmlns:a16="http://schemas.microsoft.com/office/drawing/2014/main" id="{DE335426-C0A7-77F5-E75F-AA6AEEE1381F}"/>
              </a:ext>
            </a:extLst>
          </p:cNvPr>
          <p:cNvSpPr txBox="1"/>
          <p:nvPr/>
        </p:nvSpPr>
        <p:spPr>
          <a:xfrm>
            <a:off x="697003" y="5363619"/>
            <a:ext cx="2123166" cy="923330"/>
          </a:xfrm>
          <a:prstGeom prst="rect">
            <a:avLst/>
          </a:prstGeom>
          <a:noFill/>
        </p:spPr>
        <p:txBody>
          <a:bodyPr wrap="square" rtlCol="0">
            <a:spAutoFit/>
          </a:bodyPr>
          <a:lstStyle/>
          <a:p>
            <a:r>
              <a:rPr lang="en-US" dirty="0">
                <a:solidFill>
                  <a:srgbClr val="FFFFFF"/>
                </a:solidFill>
              </a:rPr>
              <a:t>The stuff the function </a:t>
            </a:r>
            <a:r>
              <a:rPr lang="en-US" b="1" dirty="0">
                <a:solidFill>
                  <a:schemeClr val="accent6"/>
                </a:solidFill>
              </a:rPr>
              <a:t>returns</a:t>
            </a:r>
            <a:r>
              <a:rPr lang="en-US" dirty="0">
                <a:solidFill>
                  <a:srgbClr val="FFFFFF"/>
                </a:solidFill>
              </a:rPr>
              <a:t> to us after we </a:t>
            </a:r>
            <a:r>
              <a:rPr lang="en-US" b="1" dirty="0">
                <a:solidFill>
                  <a:schemeClr val="accent6"/>
                </a:solidFill>
              </a:rPr>
              <a:t>call</a:t>
            </a:r>
            <a:r>
              <a:rPr lang="en-US" b="1" dirty="0">
                <a:solidFill>
                  <a:srgbClr val="FFFFFF"/>
                </a:solidFill>
              </a:rPr>
              <a:t> </a:t>
            </a:r>
            <a:r>
              <a:rPr lang="en-US" dirty="0">
                <a:solidFill>
                  <a:srgbClr val="FFFFFF"/>
                </a:solidFill>
              </a:rPr>
              <a:t>it</a:t>
            </a:r>
            <a:r>
              <a:rPr lang="en-US" dirty="0">
                <a:solidFill>
                  <a:schemeClr val="accent6"/>
                </a:solidFill>
              </a:rPr>
              <a:t>.</a:t>
            </a:r>
          </a:p>
        </p:txBody>
      </p:sp>
      <p:sp>
        <p:nvSpPr>
          <p:cNvPr id="22" name="TextBox 21">
            <a:extLst>
              <a:ext uri="{FF2B5EF4-FFF2-40B4-BE49-F238E27FC236}">
                <a16:creationId xmlns:a16="http://schemas.microsoft.com/office/drawing/2014/main" id="{6FC94744-6227-A5E9-5E0B-75527303CF08}"/>
              </a:ext>
            </a:extLst>
          </p:cNvPr>
          <p:cNvSpPr txBox="1"/>
          <p:nvPr/>
        </p:nvSpPr>
        <p:spPr>
          <a:xfrm>
            <a:off x="4005179" y="2944974"/>
            <a:ext cx="2666114"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def square(x):</a:t>
            </a:r>
          </a:p>
          <a:p>
            <a:r>
              <a:rPr lang="en-US" b="1" dirty="0">
                <a:solidFill>
                  <a:srgbClr val="00FF00"/>
                </a:solidFill>
                <a:latin typeface="Courier New" panose="02070309020205020404" pitchFamily="49" charset="0"/>
                <a:cs typeface="Courier New" panose="02070309020205020404" pitchFamily="49" charset="0"/>
              </a:rPr>
              <a:t>    output = x * x</a:t>
            </a:r>
          </a:p>
          <a:p>
            <a:r>
              <a:rPr lang="en-US" b="1" dirty="0">
                <a:solidFill>
                  <a:srgbClr val="00FF00"/>
                </a:solidFill>
                <a:latin typeface="Courier New" panose="02070309020205020404" pitchFamily="49" charset="0"/>
                <a:cs typeface="Courier New" panose="02070309020205020404" pitchFamily="49" charset="0"/>
              </a:rPr>
              <a:t>    </a:t>
            </a:r>
            <a:r>
              <a:rPr lang="en-US" b="1" dirty="0">
                <a:solidFill>
                  <a:srgbClr val="FF0066"/>
                </a:solidFill>
                <a:latin typeface="Courier New" panose="02070309020205020404" pitchFamily="49" charset="0"/>
                <a:cs typeface="Courier New" panose="02070309020205020404" pitchFamily="49" charset="0"/>
              </a:rPr>
              <a:t>print(output)</a:t>
            </a:r>
          </a:p>
        </p:txBody>
      </p:sp>
      <p:sp>
        <p:nvSpPr>
          <p:cNvPr id="24" name="TextBox 23">
            <a:extLst>
              <a:ext uri="{FF2B5EF4-FFF2-40B4-BE49-F238E27FC236}">
                <a16:creationId xmlns:a16="http://schemas.microsoft.com/office/drawing/2014/main" id="{99C9A3CE-12A1-3C38-ABF2-63CF806768E5}"/>
              </a:ext>
            </a:extLst>
          </p:cNvPr>
          <p:cNvSpPr txBox="1"/>
          <p:nvPr/>
        </p:nvSpPr>
        <p:spPr>
          <a:xfrm>
            <a:off x="9392839" y="2944973"/>
            <a:ext cx="2666114"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def square(x):</a:t>
            </a:r>
          </a:p>
          <a:p>
            <a:r>
              <a:rPr lang="en-US" b="1" dirty="0">
                <a:solidFill>
                  <a:srgbClr val="00FF00"/>
                </a:solidFill>
                <a:latin typeface="Courier New" panose="02070309020205020404" pitchFamily="49" charset="0"/>
                <a:cs typeface="Courier New" panose="02070309020205020404" pitchFamily="49" charset="0"/>
              </a:rPr>
              <a:t>    output = x * x</a:t>
            </a:r>
          </a:p>
          <a:p>
            <a:r>
              <a:rPr lang="en-US" b="1" dirty="0">
                <a:solidFill>
                  <a:srgbClr val="00FF00"/>
                </a:solidFill>
                <a:latin typeface="Courier New" panose="02070309020205020404" pitchFamily="49" charset="0"/>
                <a:cs typeface="Courier New" panose="02070309020205020404" pitchFamily="49" charset="0"/>
              </a:rPr>
              <a:t>    </a:t>
            </a:r>
            <a:r>
              <a:rPr lang="en-US" b="1" dirty="0">
                <a:solidFill>
                  <a:srgbClr val="FF0066"/>
                </a:solidFill>
                <a:latin typeface="Courier New" panose="02070309020205020404" pitchFamily="49" charset="0"/>
                <a:cs typeface="Courier New" panose="02070309020205020404" pitchFamily="49" charset="0"/>
              </a:rPr>
              <a:t>return output</a:t>
            </a:r>
          </a:p>
        </p:txBody>
      </p:sp>
      <p:sp>
        <p:nvSpPr>
          <p:cNvPr id="11" name="Rectangle: Rounded Corners 10">
            <a:extLst>
              <a:ext uri="{FF2B5EF4-FFF2-40B4-BE49-F238E27FC236}">
                <a16:creationId xmlns:a16="http://schemas.microsoft.com/office/drawing/2014/main" id="{DFC17C82-AC04-A5FC-1B41-FE2328D4E6D3}"/>
              </a:ext>
            </a:extLst>
          </p:cNvPr>
          <p:cNvSpPr/>
          <p:nvPr/>
        </p:nvSpPr>
        <p:spPr>
          <a:xfrm>
            <a:off x="4603262" y="4234960"/>
            <a:ext cx="1191847" cy="227525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319F344D-F84E-3CFC-A72F-9FC4EA07AD3C}"/>
              </a:ext>
            </a:extLst>
          </p:cNvPr>
          <p:cNvSpPr txBox="1"/>
          <p:nvPr/>
        </p:nvSpPr>
        <p:spPr>
          <a:xfrm>
            <a:off x="4663407" y="4513808"/>
            <a:ext cx="1191847" cy="646331"/>
          </a:xfrm>
          <a:prstGeom prst="rect">
            <a:avLst/>
          </a:prstGeom>
          <a:noFill/>
        </p:spPr>
        <p:txBody>
          <a:bodyPr wrap="square" rtlCol="0">
            <a:spAutoFit/>
          </a:bodyPr>
          <a:lstStyle/>
          <a:p>
            <a:r>
              <a:rPr lang="en-US" dirty="0">
                <a:solidFill>
                  <a:srgbClr val="FFFFFF"/>
                </a:solidFill>
              </a:rPr>
              <a:t>Standard</a:t>
            </a:r>
          </a:p>
          <a:p>
            <a:r>
              <a:rPr lang="en-US" dirty="0">
                <a:solidFill>
                  <a:srgbClr val="FFFFFF"/>
                </a:solidFill>
              </a:rPr>
              <a:t>Out</a:t>
            </a:r>
            <a:r>
              <a:rPr lang="en-US" dirty="0">
                <a:solidFill>
                  <a:schemeClr val="accent6"/>
                </a:solidFill>
              </a:rPr>
              <a:t>.</a:t>
            </a:r>
          </a:p>
        </p:txBody>
      </p:sp>
      <p:sp>
        <p:nvSpPr>
          <p:cNvPr id="23" name="TextBox 22">
            <a:extLst>
              <a:ext uri="{FF2B5EF4-FFF2-40B4-BE49-F238E27FC236}">
                <a16:creationId xmlns:a16="http://schemas.microsoft.com/office/drawing/2014/main" id="{02A96ADF-D353-E72B-2FC1-50C61DD4ACBC}"/>
              </a:ext>
            </a:extLst>
          </p:cNvPr>
          <p:cNvSpPr txBox="1"/>
          <p:nvPr/>
        </p:nvSpPr>
        <p:spPr>
          <a:xfrm>
            <a:off x="4693676" y="5342129"/>
            <a:ext cx="322524" cy="369332"/>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4</a:t>
            </a:r>
          </a:p>
        </p:txBody>
      </p:sp>
      <p:sp>
        <p:nvSpPr>
          <p:cNvPr id="25" name="Rectangle: Rounded Corners 24">
            <a:extLst>
              <a:ext uri="{FF2B5EF4-FFF2-40B4-BE49-F238E27FC236}">
                <a16:creationId xmlns:a16="http://schemas.microsoft.com/office/drawing/2014/main" id="{86AD4718-3A91-9897-D513-FB2212C67031}"/>
              </a:ext>
            </a:extLst>
          </p:cNvPr>
          <p:cNvSpPr/>
          <p:nvPr/>
        </p:nvSpPr>
        <p:spPr>
          <a:xfrm>
            <a:off x="9992581" y="4234960"/>
            <a:ext cx="1191847" cy="227525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26587FE9-A120-F380-D5C4-FBD17BFC3C7E}"/>
              </a:ext>
            </a:extLst>
          </p:cNvPr>
          <p:cNvSpPr txBox="1"/>
          <p:nvPr/>
        </p:nvSpPr>
        <p:spPr>
          <a:xfrm>
            <a:off x="10052726" y="4513808"/>
            <a:ext cx="1191847" cy="646331"/>
          </a:xfrm>
          <a:prstGeom prst="rect">
            <a:avLst/>
          </a:prstGeom>
          <a:noFill/>
        </p:spPr>
        <p:txBody>
          <a:bodyPr wrap="square" rtlCol="0">
            <a:spAutoFit/>
          </a:bodyPr>
          <a:lstStyle/>
          <a:p>
            <a:r>
              <a:rPr lang="en-US" dirty="0">
                <a:solidFill>
                  <a:srgbClr val="FFFFFF"/>
                </a:solidFill>
              </a:rPr>
              <a:t>Standard</a:t>
            </a:r>
          </a:p>
          <a:p>
            <a:r>
              <a:rPr lang="en-US" dirty="0">
                <a:solidFill>
                  <a:srgbClr val="FFFFFF"/>
                </a:solidFill>
              </a:rPr>
              <a:t>Out</a:t>
            </a:r>
            <a:r>
              <a:rPr lang="en-US" dirty="0">
                <a:solidFill>
                  <a:schemeClr val="accent6"/>
                </a:solidFill>
              </a:rPr>
              <a:t>.</a:t>
            </a:r>
          </a:p>
        </p:txBody>
      </p:sp>
      <p:sp>
        <p:nvSpPr>
          <p:cNvPr id="13" name="TextBox 12">
            <a:extLst>
              <a:ext uri="{FF2B5EF4-FFF2-40B4-BE49-F238E27FC236}">
                <a16:creationId xmlns:a16="http://schemas.microsoft.com/office/drawing/2014/main" id="{794BA9DA-3499-0CDA-D665-23459D3EC43D}"/>
              </a:ext>
            </a:extLst>
          </p:cNvPr>
          <p:cNvSpPr txBox="1"/>
          <p:nvPr/>
        </p:nvSpPr>
        <p:spPr>
          <a:xfrm>
            <a:off x="4663407" y="640663"/>
            <a:ext cx="2538933" cy="1200329"/>
          </a:xfrm>
          <a:prstGeom prst="rect">
            <a:avLst/>
          </a:prstGeom>
          <a:noFill/>
        </p:spPr>
        <p:txBody>
          <a:bodyPr wrap="square" rtlCol="0">
            <a:spAutoFit/>
          </a:bodyPr>
          <a:lstStyle/>
          <a:p>
            <a:r>
              <a:rPr lang="en-US" b="1" dirty="0">
                <a:solidFill>
                  <a:srgbClr val="00FF00"/>
                </a:solidFill>
              </a:rPr>
              <a:t>Standard Out </a:t>
            </a:r>
            <a:r>
              <a:rPr lang="en-US" dirty="0">
                <a:solidFill>
                  <a:srgbClr val="FFFFFF"/>
                </a:solidFill>
              </a:rPr>
              <a:t>is a single area of text shared by all the code in a program</a:t>
            </a:r>
            <a:r>
              <a:rPr lang="en-US" dirty="0">
                <a:solidFill>
                  <a:srgbClr val="00FF00"/>
                </a:solidFill>
              </a:rPr>
              <a:t>.</a:t>
            </a:r>
          </a:p>
        </p:txBody>
      </p:sp>
    </p:spTree>
    <p:extLst>
      <p:ext uri="{BB962C8B-B14F-4D97-AF65-F5344CB8AC3E}">
        <p14:creationId xmlns:p14="http://schemas.microsoft.com/office/powerpoint/2010/main" val="365276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Today</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r>
              <a:rPr lang="en-US" dirty="0"/>
              <a:t>Lecture </a:t>
            </a:r>
            <a:r>
              <a:rPr lang="en-US" dirty="0">
                <a:solidFill>
                  <a:schemeClr val="accent1"/>
                </a:solidFill>
              </a:rPr>
              <a:t>2.2.1</a:t>
            </a:r>
          </a:p>
          <a:p>
            <a:pPr lvl="1"/>
            <a:r>
              <a:rPr lang="en-US" dirty="0"/>
              <a:t>Rock, Paper, Scissors, Lizard, Spock</a:t>
            </a:r>
          </a:p>
          <a:p>
            <a:r>
              <a:rPr lang="en-US" b="1" dirty="0"/>
              <a:t>Lecture </a:t>
            </a:r>
            <a:r>
              <a:rPr lang="en-US" b="1" dirty="0">
                <a:solidFill>
                  <a:schemeClr val="accent1"/>
                </a:solidFill>
              </a:rPr>
              <a:t>2.2.2</a:t>
            </a:r>
          </a:p>
          <a:p>
            <a:pPr lvl="1"/>
            <a:r>
              <a:rPr lang="en-US" b="1" dirty="0"/>
              <a:t>while loops</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2010-9A66-4A68-AF0A-6E9191BA3962}"/>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print</a:t>
            </a:r>
            <a:r>
              <a:rPr lang="en-US" b="1" dirty="0">
                <a:solidFill>
                  <a:srgbClr val="00FF00"/>
                </a:solidFill>
              </a:rPr>
              <a:t> </a:t>
            </a:r>
            <a:r>
              <a:rPr lang="en-US" b="1" dirty="0"/>
              <a:t>v</a:t>
            </a:r>
            <a:r>
              <a:rPr lang="en-US" b="1" dirty="0">
                <a:solidFill>
                  <a:schemeClr val="accent6"/>
                </a:solidFill>
              </a:rPr>
              <a:t>.</a:t>
            </a:r>
            <a:r>
              <a:rPr lang="en-US" b="1" dirty="0"/>
              <a:t>s</a:t>
            </a:r>
            <a:r>
              <a:rPr lang="en-US" b="1" dirty="0">
                <a:solidFill>
                  <a:schemeClr val="accent6"/>
                </a:solidFill>
              </a:rPr>
              <a:t>.</a:t>
            </a:r>
            <a:r>
              <a:rPr lang="en-US" b="1" dirty="0"/>
              <a:t> </a:t>
            </a:r>
            <a:r>
              <a:rPr lang="en-US" b="1" dirty="0">
                <a:solidFill>
                  <a:srgbClr val="00FF00"/>
                </a:solidFill>
                <a:latin typeface="Courier New" panose="02070309020205020404" pitchFamily="49" charset="0"/>
                <a:cs typeface="Courier New" panose="02070309020205020404" pitchFamily="49" charset="0"/>
              </a:rPr>
              <a:t>return</a:t>
            </a:r>
            <a:endParaRPr lang="en-US" b="1" dirty="0"/>
          </a:p>
        </p:txBody>
      </p:sp>
      <p:sp>
        <p:nvSpPr>
          <p:cNvPr id="3" name="Content Placeholder 2">
            <a:extLst>
              <a:ext uri="{FF2B5EF4-FFF2-40B4-BE49-F238E27FC236}">
                <a16:creationId xmlns:a16="http://schemas.microsoft.com/office/drawing/2014/main" id="{B7867601-AE17-EA38-6057-0E6FFB104459}"/>
              </a:ext>
            </a:extLst>
          </p:cNvPr>
          <p:cNvSpPr>
            <a:spLocks noGrp="1"/>
          </p:cNvSpPr>
          <p:nvPr>
            <p:ph idx="1"/>
          </p:nvPr>
        </p:nvSpPr>
        <p:spPr>
          <a:xfrm>
            <a:off x="838200" y="1825624"/>
            <a:ext cx="6874041" cy="4900029"/>
          </a:xfrm>
        </p:spPr>
        <p:txBody>
          <a:bodyPr>
            <a:normAutofit/>
          </a:bodyPr>
          <a:lstStyle/>
          <a:p>
            <a:r>
              <a:rPr lang="en-US" dirty="0"/>
              <a:t>Let</a:t>
            </a:r>
            <a:r>
              <a:rPr lang="en-US" dirty="0">
                <a:solidFill>
                  <a:schemeClr val="accent6"/>
                </a:solidFill>
              </a:rPr>
              <a:t>’</a:t>
            </a:r>
            <a:r>
              <a:rPr lang="en-US" dirty="0"/>
              <a:t>s look at some examples</a:t>
            </a:r>
            <a:r>
              <a:rPr lang="en-US" dirty="0">
                <a:solidFill>
                  <a:schemeClr val="accent6"/>
                </a:solidFill>
              </a:rPr>
              <a:t>.</a:t>
            </a:r>
          </a:p>
        </p:txBody>
      </p:sp>
      <p:sp>
        <p:nvSpPr>
          <p:cNvPr id="9" name="Rectangle: Rounded Corners 8">
            <a:extLst>
              <a:ext uri="{FF2B5EF4-FFF2-40B4-BE49-F238E27FC236}">
                <a16:creationId xmlns:a16="http://schemas.microsoft.com/office/drawing/2014/main" id="{78827AFA-FE4E-422F-8C76-F76365652273}"/>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3. </a:t>
            </a:r>
            <a:r>
              <a:rPr lang="en-US" sz="2600" b="1" dirty="0">
                <a:solidFill>
                  <a:srgbClr val="00FF00"/>
                </a:solidFill>
                <a:latin typeface="Courier New" panose="02070309020205020404" pitchFamily="49" charset="0"/>
                <a:cs typeface="Courier New" panose="02070309020205020404" pitchFamily="49" charset="0"/>
              </a:rPr>
              <a:t>print</a:t>
            </a:r>
            <a:r>
              <a:rPr lang="en-US" sz="2600" b="1" dirty="0">
                <a:solidFill>
                  <a:schemeClr val="accent6"/>
                </a:solidFill>
              </a:rPr>
              <a:t> v.s. </a:t>
            </a:r>
            <a:r>
              <a:rPr lang="en-US" sz="2600"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34185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3" name="Content Placeholder 2">
            <a:extLst>
              <a:ext uri="{FF2B5EF4-FFF2-40B4-BE49-F238E27FC236}">
                <a16:creationId xmlns:a16="http://schemas.microsoft.com/office/drawing/2014/main" id="{214B0433-9EFC-E18B-4F4F-95D950F50BBF}"/>
              </a:ext>
            </a:extLst>
          </p:cNvPr>
          <p:cNvSpPr>
            <a:spLocks noGrp="1"/>
          </p:cNvSpPr>
          <p:nvPr>
            <p:ph idx="1"/>
          </p:nvPr>
        </p:nvSpPr>
        <p:spPr>
          <a:xfrm>
            <a:off x="838200" y="1825624"/>
            <a:ext cx="11017738" cy="4900029"/>
          </a:xfrm>
        </p:spPr>
        <p:txBody>
          <a:bodyPr>
            <a:normAutofit/>
          </a:bodyPr>
          <a:lstStyle/>
          <a:p>
            <a:r>
              <a:rPr lang="en-US" dirty="0"/>
              <a:t>A function is done executing if one of the following things occurs</a:t>
            </a:r>
            <a:r>
              <a:rPr lang="en-US" dirty="0">
                <a:solidFill>
                  <a:schemeClr val="accent6"/>
                </a:solidFill>
              </a:rPr>
              <a:t>:</a:t>
            </a:r>
          </a:p>
          <a:p>
            <a:endParaRPr lang="en-US" dirty="0"/>
          </a:p>
          <a:p>
            <a:pPr marL="514350" indent="-514350">
              <a:buFont typeface="+mj-lt"/>
              <a:buAutoNum type="arabicPeriod"/>
            </a:pPr>
            <a:r>
              <a:rPr lang="en-US" dirty="0"/>
              <a:t>All the indented code finishes running</a:t>
            </a:r>
            <a:r>
              <a:rPr lang="en-US" dirty="0">
                <a:solidFill>
                  <a:schemeClr val="accent6"/>
                </a:solidFill>
              </a:rPr>
              <a:t>.</a:t>
            </a:r>
          </a:p>
          <a:p>
            <a:pPr marL="514350" indent="-514350">
              <a:buFont typeface="+mj-lt"/>
              <a:buAutoNum type="arabicPeriod"/>
            </a:pPr>
            <a:endParaRPr lang="en-US" dirty="0">
              <a:solidFill>
                <a:schemeClr val="accent6"/>
              </a:solidFill>
            </a:endParaRPr>
          </a:p>
          <a:p>
            <a:pPr marL="514350" indent="-514350">
              <a:buFont typeface="+mj-lt"/>
              <a:buAutoNum type="arabicPeriod"/>
            </a:pPr>
            <a:r>
              <a:rPr lang="en-US" dirty="0"/>
              <a:t>A return statement is encountered</a:t>
            </a:r>
            <a:r>
              <a:rPr lang="en-US" dirty="0">
                <a:solidFill>
                  <a:schemeClr val="accent6"/>
                </a:solidFill>
              </a:rPr>
              <a:t>.</a:t>
            </a:r>
          </a:p>
        </p:txBody>
      </p:sp>
    </p:spTree>
    <p:extLst>
      <p:ext uri="{BB962C8B-B14F-4D97-AF65-F5344CB8AC3E}">
        <p14:creationId xmlns:p14="http://schemas.microsoft.com/office/powerpoint/2010/main" val="110201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00FF00"/>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A766CCD-A16A-50B0-B5F3-678B8D98F62A}"/>
              </a:ext>
            </a:extLst>
          </p:cNvPr>
          <p:cNvSpPr/>
          <p:nvPr/>
        </p:nvSpPr>
        <p:spPr>
          <a:xfrm>
            <a:off x="132862" y="1688123"/>
            <a:ext cx="11840307" cy="4931508"/>
          </a:xfrm>
          <a:prstGeom prst="rect">
            <a:avLst/>
          </a:prstGeom>
          <a:solidFill>
            <a:srgbClr val="2D2D2D">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827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00FF00"/>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E5C605-7BE2-A79A-823E-CD91766704EC}"/>
              </a:ext>
            </a:extLst>
          </p:cNvPr>
          <p:cNvSpPr/>
          <p:nvPr/>
        </p:nvSpPr>
        <p:spPr>
          <a:xfrm>
            <a:off x="4214191" y="1688123"/>
            <a:ext cx="7758978" cy="4931508"/>
          </a:xfrm>
          <a:prstGeom prst="rect">
            <a:avLst/>
          </a:prstGeom>
          <a:solidFill>
            <a:srgbClr val="2D2D2D">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17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D87378E-1B1F-78F9-F007-497021BCF0B7}"/>
              </a:ext>
            </a:extLst>
          </p:cNvPr>
          <p:cNvSpPr/>
          <p:nvPr/>
        </p:nvSpPr>
        <p:spPr>
          <a:xfrm>
            <a:off x="4009293" y="1688123"/>
            <a:ext cx="7963876" cy="4931508"/>
          </a:xfrm>
          <a:prstGeom prst="rect">
            <a:avLst/>
          </a:prstGeom>
          <a:solidFill>
            <a:srgbClr val="2D2D2D">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50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373A726-A2AE-85F0-5FCB-021E0A7F5EC7}"/>
              </a:ext>
            </a:extLst>
          </p:cNvPr>
          <p:cNvSpPr/>
          <p:nvPr/>
        </p:nvSpPr>
        <p:spPr>
          <a:xfrm>
            <a:off x="8030817" y="1688123"/>
            <a:ext cx="3942352" cy="4931508"/>
          </a:xfrm>
          <a:prstGeom prst="rect">
            <a:avLst/>
          </a:prstGeom>
          <a:solidFill>
            <a:srgbClr val="2D2D2D">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49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None</a:t>
            </a:r>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None</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737EB8-DC89-6609-C3C3-354D01699F21}"/>
              </a:ext>
            </a:extLst>
          </p:cNvPr>
          <p:cNvSpPr txBox="1"/>
          <p:nvPr/>
        </p:nvSpPr>
        <p:spPr>
          <a:xfrm>
            <a:off x="3998002" y="3308322"/>
            <a:ext cx="1152688" cy="1200329"/>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a:p>
            <a:r>
              <a:rPr lang="en-US" b="1" dirty="0">
                <a:solidFill>
                  <a:srgbClr val="FF0066"/>
                </a:solidFill>
              </a:rPr>
              <a:t>(</a:t>
            </a:r>
            <a:r>
              <a:rPr lang="en-US" dirty="0">
                <a:solidFill>
                  <a:srgbClr val="FFFFFF"/>
                </a:solidFill>
              </a:rPr>
              <a:t>end of </a:t>
            </a:r>
          </a:p>
          <a:p>
            <a:r>
              <a:rPr lang="en-US" dirty="0">
                <a:solidFill>
                  <a:srgbClr val="FFFFFF"/>
                </a:solidFill>
              </a:rPr>
              <a:t>indented </a:t>
            </a:r>
          </a:p>
          <a:p>
            <a:r>
              <a:rPr lang="en-US" dirty="0">
                <a:solidFill>
                  <a:srgbClr val="FFFFFF"/>
                </a:solidFill>
              </a:rPr>
              <a:t>code</a:t>
            </a:r>
            <a:r>
              <a:rPr lang="en-US" b="1" dirty="0">
                <a:solidFill>
                  <a:srgbClr val="FF0066"/>
                </a:solidFill>
              </a:rPr>
              <a:t>)</a:t>
            </a:r>
          </a:p>
        </p:txBody>
      </p:sp>
      <p:sp>
        <p:nvSpPr>
          <p:cNvPr id="10" name="Arrow: Right 9">
            <a:extLst>
              <a:ext uri="{FF2B5EF4-FFF2-40B4-BE49-F238E27FC236}">
                <a16:creationId xmlns:a16="http://schemas.microsoft.com/office/drawing/2014/main" id="{DDCF9B08-0341-22EE-9A13-0E7BDBE1D900}"/>
              </a:ext>
            </a:extLst>
          </p:cNvPr>
          <p:cNvSpPr/>
          <p:nvPr/>
        </p:nvSpPr>
        <p:spPr>
          <a:xfrm>
            <a:off x="4694665" y="3380671"/>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98F745-71CC-6023-1762-113DCD53D300}"/>
              </a:ext>
            </a:extLst>
          </p:cNvPr>
          <p:cNvSpPr/>
          <p:nvPr/>
        </p:nvSpPr>
        <p:spPr>
          <a:xfrm>
            <a:off x="8063948" y="1688123"/>
            <a:ext cx="3909221" cy="4931508"/>
          </a:xfrm>
          <a:prstGeom prst="rect">
            <a:avLst/>
          </a:prstGeom>
          <a:solidFill>
            <a:srgbClr val="2D2D2D">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8CFDA6B-FDD2-270E-05A3-875B086AF4F7}"/>
              </a:ext>
            </a:extLst>
          </p:cNvPr>
          <p:cNvSpPr txBox="1"/>
          <p:nvPr/>
        </p:nvSpPr>
        <p:spPr>
          <a:xfrm>
            <a:off x="5369499" y="4286127"/>
            <a:ext cx="2760455" cy="830997"/>
          </a:xfrm>
          <a:prstGeom prst="rect">
            <a:avLst/>
          </a:prstGeom>
          <a:noFill/>
        </p:spPr>
        <p:txBody>
          <a:bodyPr wrap="square" rtlCol="0">
            <a:spAutoFit/>
          </a:bodyPr>
          <a:lstStyle/>
          <a:p>
            <a:r>
              <a:rPr lang="en-US" sz="1600" dirty="0">
                <a:solidFill>
                  <a:srgbClr val="FFFFFF"/>
                </a:solidFill>
              </a:rPr>
              <a:t>If there is no return statement</a:t>
            </a:r>
            <a:r>
              <a:rPr lang="en-US" sz="1600" dirty="0">
                <a:solidFill>
                  <a:srgbClr val="FF0066"/>
                </a:solidFill>
              </a:rPr>
              <a:t>,</a:t>
            </a:r>
            <a:r>
              <a:rPr lang="en-US" sz="1600" dirty="0">
                <a:solidFill>
                  <a:srgbClr val="FFFFFF"/>
                </a:solidFill>
              </a:rPr>
              <a:t> Python adds one and returns None</a:t>
            </a:r>
            <a:r>
              <a:rPr lang="en-US" sz="1600" dirty="0">
                <a:solidFill>
                  <a:srgbClr val="FF0066"/>
                </a:solidFill>
              </a:rPr>
              <a:t>.</a:t>
            </a:r>
          </a:p>
        </p:txBody>
      </p:sp>
      <p:sp>
        <p:nvSpPr>
          <p:cNvPr id="13" name="Arrow: Right 12">
            <a:extLst>
              <a:ext uri="{FF2B5EF4-FFF2-40B4-BE49-F238E27FC236}">
                <a16:creationId xmlns:a16="http://schemas.microsoft.com/office/drawing/2014/main" id="{4387ADED-4D55-561C-15A7-94B51582A11E}"/>
              </a:ext>
            </a:extLst>
          </p:cNvPr>
          <p:cNvSpPr/>
          <p:nvPr/>
        </p:nvSpPr>
        <p:spPr>
          <a:xfrm rot="16200000">
            <a:off x="5420231" y="402478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59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5EB1F5-F97B-3A7C-6F89-0222F9227CBB}"/>
              </a:ext>
            </a:extLst>
          </p:cNvPr>
          <p:cNvSpPr txBox="1"/>
          <p:nvPr/>
        </p:nvSpPr>
        <p:spPr>
          <a:xfrm>
            <a:off x="3998002" y="3308322"/>
            <a:ext cx="1152688" cy="1200329"/>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a:p>
            <a:r>
              <a:rPr lang="en-US" b="1" dirty="0">
                <a:solidFill>
                  <a:srgbClr val="FF0066"/>
                </a:solidFill>
              </a:rPr>
              <a:t>(</a:t>
            </a:r>
            <a:r>
              <a:rPr lang="en-US" dirty="0">
                <a:solidFill>
                  <a:srgbClr val="FFFFFF"/>
                </a:solidFill>
              </a:rPr>
              <a:t>end of </a:t>
            </a:r>
          </a:p>
          <a:p>
            <a:r>
              <a:rPr lang="en-US" dirty="0">
                <a:solidFill>
                  <a:srgbClr val="FFFFFF"/>
                </a:solidFill>
              </a:rPr>
              <a:t>indented </a:t>
            </a:r>
          </a:p>
          <a:p>
            <a:r>
              <a:rPr lang="en-US" dirty="0">
                <a:solidFill>
                  <a:srgbClr val="FFFFFF"/>
                </a:solidFill>
              </a:rPr>
              <a:t>code</a:t>
            </a:r>
            <a:r>
              <a:rPr lang="en-US" b="1" dirty="0">
                <a:solidFill>
                  <a:srgbClr val="FF0066"/>
                </a:solidFill>
              </a:rPr>
              <a:t>)</a:t>
            </a:r>
          </a:p>
        </p:txBody>
      </p:sp>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FF0066"/>
                </a:solidFill>
                <a:latin typeface="Courier New" panose="02070309020205020404" pitchFamily="49" charset="0"/>
                <a:cs typeface="Courier New" panose="02070309020205020404" pitchFamily="49" charset="0"/>
              </a:rPr>
              <a:t>    return None</a:t>
            </a:r>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None</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00FF00"/>
                </a:solidFill>
                <a:latin typeface="Courier New" panose="02070309020205020404" pitchFamily="49" charset="0"/>
                <a:cs typeface="Courier New" panose="02070309020205020404" pitchFamily="49" charset="0"/>
              </a:rPr>
              <a:t>?</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5245765-A011-702D-6DF9-C655BF2E116C}"/>
              </a:ext>
            </a:extLst>
          </p:cNvPr>
          <p:cNvSpPr/>
          <p:nvPr/>
        </p:nvSpPr>
        <p:spPr>
          <a:xfrm>
            <a:off x="4694665" y="3380671"/>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D37F08-1DAD-2434-78DA-CBC136E11A0D}"/>
              </a:ext>
            </a:extLst>
          </p:cNvPr>
          <p:cNvSpPr txBox="1"/>
          <p:nvPr/>
        </p:nvSpPr>
        <p:spPr>
          <a:xfrm>
            <a:off x="5369499" y="4286127"/>
            <a:ext cx="2760455" cy="830997"/>
          </a:xfrm>
          <a:prstGeom prst="rect">
            <a:avLst/>
          </a:prstGeom>
          <a:noFill/>
        </p:spPr>
        <p:txBody>
          <a:bodyPr wrap="square" rtlCol="0">
            <a:spAutoFit/>
          </a:bodyPr>
          <a:lstStyle/>
          <a:p>
            <a:r>
              <a:rPr lang="en-US" sz="1600" dirty="0">
                <a:solidFill>
                  <a:srgbClr val="FFFFFF"/>
                </a:solidFill>
              </a:rPr>
              <a:t>If there is no return statement</a:t>
            </a:r>
            <a:r>
              <a:rPr lang="en-US" sz="1600" dirty="0">
                <a:solidFill>
                  <a:srgbClr val="FF0066"/>
                </a:solidFill>
              </a:rPr>
              <a:t>,</a:t>
            </a:r>
            <a:r>
              <a:rPr lang="en-US" sz="1600" dirty="0">
                <a:solidFill>
                  <a:srgbClr val="FFFFFF"/>
                </a:solidFill>
              </a:rPr>
              <a:t> Python adds one and returns None</a:t>
            </a:r>
            <a:r>
              <a:rPr lang="en-US" sz="1600" dirty="0">
                <a:solidFill>
                  <a:srgbClr val="FF0066"/>
                </a:solidFill>
              </a:rPr>
              <a:t>.</a:t>
            </a:r>
          </a:p>
        </p:txBody>
      </p:sp>
      <p:sp>
        <p:nvSpPr>
          <p:cNvPr id="11" name="Arrow: Right 10">
            <a:extLst>
              <a:ext uri="{FF2B5EF4-FFF2-40B4-BE49-F238E27FC236}">
                <a16:creationId xmlns:a16="http://schemas.microsoft.com/office/drawing/2014/main" id="{02D008F9-4000-8EB8-6B14-A9004CD3D694}"/>
              </a:ext>
            </a:extLst>
          </p:cNvPr>
          <p:cNvSpPr/>
          <p:nvPr/>
        </p:nvSpPr>
        <p:spPr>
          <a:xfrm rot="16200000">
            <a:off x="5420231" y="402478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08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None</a:t>
            </a:r>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None</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00FF00"/>
                </a:solidFill>
                <a:latin typeface="Courier New" panose="02070309020205020404" pitchFamily="49" charset="0"/>
                <a:cs typeface="Courier New" panose="02070309020205020404" pitchFamily="49" charset="0"/>
              </a:rPr>
              <a:t>    </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4</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2ED13E-79A9-066C-ACD6-64F64517C01F}"/>
              </a:ext>
            </a:extLst>
          </p:cNvPr>
          <p:cNvSpPr txBox="1"/>
          <p:nvPr/>
        </p:nvSpPr>
        <p:spPr>
          <a:xfrm>
            <a:off x="7956496" y="2944384"/>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11" name="Arrow: Right 10">
            <a:extLst>
              <a:ext uri="{FF2B5EF4-FFF2-40B4-BE49-F238E27FC236}">
                <a16:creationId xmlns:a16="http://schemas.microsoft.com/office/drawing/2014/main" id="{D45FD5DD-56F8-E91E-917A-E15F6232C4E8}"/>
              </a:ext>
            </a:extLst>
          </p:cNvPr>
          <p:cNvSpPr/>
          <p:nvPr/>
        </p:nvSpPr>
        <p:spPr>
          <a:xfrm>
            <a:off x="8653159" y="3016733"/>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F8B4E0F-2995-2FE0-F435-3F7332FA79CA}"/>
              </a:ext>
            </a:extLst>
          </p:cNvPr>
          <p:cNvSpPr/>
          <p:nvPr/>
        </p:nvSpPr>
        <p:spPr>
          <a:xfrm>
            <a:off x="4694665" y="3380671"/>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68E0728-206B-9812-A1FC-76E21CE03ECA}"/>
              </a:ext>
            </a:extLst>
          </p:cNvPr>
          <p:cNvSpPr txBox="1"/>
          <p:nvPr/>
        </p:nvSpPr>
        <p:spPr>
          <a:xfrm>
            <a:off x="3998002" y="3308322"/>
            <a:ext cx="1152688" cy="1200329"/>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a:p>
            <a:r>
              <a:rPr lang="en-US" b="1" dirty="0">
                <a:solidFill>
                  <a:srgbClr val="FF0066"/>
                </a:solidFill>
              </a:rPr>
              <a:t>(</a:t>
            </a:r>
            <a:r>
              <a:rPr lang="en-US" dirty="0">
                <a:solidFill>
                  <a:srgbClr val="FFFFFF"/>
                </a:solidFill>
              </a:rPr>
              <a:t>end of </a:t>
            </a:r>
          </a:p>
          <a:p>
            <a:r>
              <a:rPr lang="en-US" dirty="0">
                <a:solidFill>
                  <a:srgbClr val="FFFFFF"/>
                </a:solidFill>
              </a:rPr>
              <a:t>indented </a:t>
            </a:r>
          </a:p>
          <a:p>
            <a:r>
              <a:rPr lang="en-US" dirty="0">
                <a:solidFill>
                  <a:srgbClr val="FFFFFF"/>
                </a:solidFill>
              </a:rPr>
              <a:t>code</a:t>
            </a:r>
            <a:r>
              <a:rPr lang="en-US" b="1" dirty="0">
                <a:solidFill>
                  <a:srgbClr val="FF0066"/>
                </a:solidFill>
              </a:rPr>
              <a:t>)</a:t>
            </a:r>
          </a:p>
        </p:txBody>
      </p:sp>
      <p:sp>
        <p:nvSpPr>
          <p:cNvPr id="3" name="TextBox 2">
            <a:extLst>
              <a:ext uri="{FF2B5EF4-FFF2-40B4-BE49-F238E27FC236}">
                <a16:creationId xmlns:a16="http://schemas.microsoft.com/office/drawing/2014/main" id="{D21D0EB7-A27F-2E1A-59B5-82A469FE7130}"/>
              </a:ext>
            </a:extLst>
          </p:cNvPr>
          <p:cNvSpPr txBox="1"/>
          <p:nvPr/>
        </p:nvSpPr>
        <p:spPr>
          <a:xfrm>
            <a:off x="5369499" y="4286127"/>
            <a:ext cx="2760455" cy="830997"/>
          </a:xfrm>
          <a:prstGeom prst="rect">
            <a:avLst/>
          </a:prstGeom>
          <a:noFill/>
        </p:spPr>
        <p:txBody>
          <a:bodyPr wrap="square" rtlCol="0">
            <a:spAutoFit/>
          </a:bodyPr>
          <a:lstStyle/>
          <a:p>
            <a:r>
              <a:rPr lang="en-US" sz="1600" dirty="0">
                <a:solidFill>
                  <a:srgbClr val="FFFFFF"/>
                </a:solidFill>
              </a:rPr>
              <a:t>If there is no return statement</a:t>
            </a:r>
            <a:r>
              <a:rPr lang="en-US" sz="1600" dirty="0">
                <a:solidFill>
                  <a:srgbClr val="FF0066"/>
                </a:solidFill>
              </a:rPr>
              <a:t>,</a:t>
            </a:r>
            <a:r>
              <a:rPr lang="en-US" sz="1600" dirty="0">
                <a:solidFill>
                  <a:srgbClr val="FFFFFF"/>
                </a:solidFill>
              </a:rPr>
              <a:t> Python adds one and returns None</a:t>
            </a:r>
            <a:r>
              <a:rPr lang="en-US" sz="1600" dirty="0">
                <a:solidFill>
                  <a:srgbClr val="FF0066"/>
                </a:solidFill>
              </a:rPr>
              <a:t>.</a:t>
            </a:r>
          </a:p>
        </p:txBody>
      </p:sp>
      <p:sp>
        <p:nvSpPr>
          <p:cNvPr id="12" name="Arrow: Right 11">
            <a:extLst>
              <a:ext uri="{FF2B5EF4-FFF2-40B4-BE49-F238E27FC236}">
                <a16:creationId xmlns:a16="http://schemas.microsoft.com/office/drawing/2014/main" id="{7D1A4292-088D-6BAB-2EF9-06773345326F}"/>
              </a:ext>
            </a:extLst>
          </p:cNvPr>
          <p:cNvSpPr/>
          <p:nvPr/>
        </p:nvSpPr>
        <p:spPr>
          <a:xfrm rot="16200000">
            <a:off x="5420231" y="402478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71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EC08-3C33-ED98-8837-4586F25FBBCA}"/>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p>
        </p:txBody>
      </p:sp>
      <p:sp>
        <p:nvSpPr>
          <p:cNvPr id="6" name="TextBox 5">
            <a:extLst>
              <a:ext uri="{FF2B5EF4-FFF2-40B4-BE49-F238E27FC236}">
                <a16:creationId xmlns:a16="http://schemas.microsoft.com/office/drawing/2014/main" id="{C37BF329-EC6A-4EE9-8F33-0587B3A64912}"/>
              </a:ext>
            </a:extLst>
          </p:cNvPr>
          <p:cNvSpPr txBox="1"/>
          <p:nvPr/>
        </p:nvSpPr>
        <p:spPr>
          <a:xfrm>
            <a:off x="344742" y="2155428"/>
            <a:ext cx="3602029" cy="4154984"/>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99CCFF"/>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FF00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14</a:t>
            </a:r>
          </a:p>
        </p:txBody>
      </p:sp>
      <p:sp>
        <p:nvSpPr>
          <p:cNvPr id="7" name="TextBox 6">
            <a:extLst>
              <a:ext uri="{FF2B5EF4-FFF2-40B4-BE49-F238E27FC236}">
                <a16:creationId xmlns:a16="http://schemas.microsoft.com/office/drawing/2014/main" id="{578D45B6-DFC0-DD84-D76F-9192C969CFB6}"/>
              </a:ext>
            </a:extLst>
          </p:cNvPr>
          <p:cNvSpPr txBox="1"/>
          <p:nvPr/>
        </p:nvSpPr>
        <p:spPr>
          <a:xfrm>
            <a:off x="4263725"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None</a:t>
            </a:r>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None</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AC81703-FD85-51C7-ECA5-DD322DFAA050}"/>
              </a:ext>
            </a:extLst>
          </p:cNvPr>
          <p:cNvSpPr txBox="1"/>
          <p:nvPr/>
        </p:nvSpPr>
        <p:spPr>
          <a:xfrm>
            <a:off x="8182708" y="2155428"/>
            <a:ext cx="3602029" cy="4524315"/>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def func(x):</a:t>
            </a:r>
          </a:p>
          <a:p>
            <a:r>
              <a:rPr lang="en-US" sz="2400" b="1" dirty="0">
                <a:solidFill>
                  <a:srgbClr val="00FF00"/>
                </a:solidFill>
                <a:latin typeface="Courier New" panose="02070309020205020404" pitchFamily="49" charset="0"/>
                <a:cs typeface="Courier New" panose="02070309020205020404" pitchFamily="49" charset="0"/>
              </a:rPr>
              <a:t>    output = x * x</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rgbClr val="FF0066"/>
                </a:solidFill>
                <a:latin typeface="Courier New" panose="02070309020205020404" pitchFamily="49" charset="0"/>
                <a:cs typeface="Courier New" panose="02070309020205020404" pitchFamily="49" charset="0"/>
              </a:rPr>
              <a:t>return output</a:t>
            </a:r>
          </a:p>
          <a:p>
            <a:r>
              <a:rPr lang="en-US" sz="2400" b="1" dirty="0">
                <a:solidFill>
                  <a:srgbClr val="00FF00"/>
                </a:solidFill>
                <a:latin typeface="Courier New" panose="02070309020205020404" pitchFamily="49" charset="0"/>
                <a:cs typeface="Courier New" panose="02070309020205020404" pitchFamily="49" charset="0"/>
              </a:rPr>
              <a:t>    output += 10</a:t>
            </a:r>
          </a:p>
          <a:p>
            <a:r>
              <a:rPr lang="en-US" sz="2400" b="1" dirty="0">
                <a:solidFill>
                  <a:srgbClr val="00FF00"/>
                </a:solidFill>
                <a:latin typeface="Courier New" panose="02070309020205020404" pitchFamily="49" charset="0"/>
                <a:cs typeface="Courier New" panose="02070309020205020404" pitchFamily="49" charset="0"/>
              </a:rPr>
              <a:t>    output /= 2</a:t>
            </a:r>
          </a:p>
          <a:p>
            <a:r>
              <a:rPr lang="en-US" sz="2400" b="1" dirty="0">
                <a:solidFill>
                  <a:srgbClr val="FF0066"/>
                </a:solidFill>
                <a:latin typeface="Courier New" panose="02070309020205020404" pitchFamily="49" charset="0"/>
                <a:cs typeface="Courier New" panose="02070309020205020404" pitchFamily="49" charset="0"/>
              </a:rPr>
              <a:t>    return None</a:t>
            </a:r>
            <a:r>
              <a:rPr lang="en-US" sz="2400" b="1" dirty="0">
                <a:solidFill>
                  <a:srgbClr val="00FF00"/>
                </a:solidFill>
                <a:latin typeface="Courier New" panose="02070309020205020404" pitchFamily="49" charset="0"/>
                <a:cs typeface="Courier New" panose="02070309020205020404" pitchFamily="49" charset="0"/>
              </a:rPr>
              <a:t>   </a:t>
            </a:r>
          </a:p>
          <a:p>
            <a:endParaRPr lang="en-US" sz="2400" b="1" dirty="0">
              <a:solidFill>
                <a:srgbClr val="00FF00"/>
              </a:solidFill>
              <a:latin typeface="Courier New" panose="02070309020205020404" pitchFamily="49" charset="0"/>
              <a:cs typeface="Courier New" panose="02070309020205020404" pitchFamily="49" charset="0"/>
            </a:endParaRP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&gt;&gt;&gt; out = func(2)</a:t>
            </a:r>
          </a:p>
          <a:p>
            <a:r>
              <a:rPr lang="en-US" sz="2400" b="1" dirty="0">
                <a:solidFill>
                  <a:srgbClr val="00FF00"/>
                </a:solidFill>
                <a:latin typeface="Courier New" panose="02070309020205020404" pitchFamily="49" charset="0"/>
                <a:cs typeface="Courier New" panose="02070309020205020404" pitchFamily="49" charset="0"/>
              </a:rPr>
              <a:t>&gt;&gt;&gt; print(out)</a:t>
            </a:r>
          </a:p>
          <a:p>
            <a:r>
              <a:rPr lang="en-US" sz="2400" b="1" dirty="0">
                <a:solidFill>
                  <a:srgbClr val="FFFFFF"/>
                </a:solidFill>
                <a:latin typeface="Courier New" panose="02070309020205020404" pitchFamily="49" charset="0"/>
                <a:cs typeface="Courier New" panose="02070309020205020404" pitchFamily="49" charset="0"/>
              </a:rPr>
              <a:t>4</a:t>
            </a:r>
          </a:p>
          <a:p>
            <a:endParaRPr lang="en-US" sz="2400" b="1" dirty="0">
              <a:solidFill>
                <a:srgbClr val="00FF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4680DD2F-B122-E9DB-0081-BB96E57E3BB6}"/>
              </a:ext>
            </a:extLst>
          </p:cNvPr>
          <p:cNvSpPr txBox="1"/>
          <p:nvPr/>
        </p:nvSpPr>
        <p:spPr>
          <a:xfrm>
            <a:off x="94647" y="3308809"/>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5" name="Arrow: Right 4">
            <a:extLst>
              <a:ext uri="{FF2B5EF4-FFF2-40B4-BE49-F238E27FC236}">
                <a16:creationId xmlns:a16="http://schemas.microsoft.com/office/drawing/2014/main" id="{F92A90AB-3E9F-85F4-9197-9034AA1E4A96}"/>
              </a:ext>
            </a:extLst>
          </p:cNvPr>
          <p:cNvSpPr/>
          <p:nvPr/>
        </p:nvSpPr>
        <p:spPr>
          <a:xfrm>
            <a:off x="791310" y="338115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2ED13E-79A9-066C-ACD6-64F64517C01F}"/>
              </a:ext>
            </a:extLst>
          </p:cNvPr>
          <p:cNvSpPr txBox="1"/>
          <p:nvPr/>
        </p:nvSpPr>
        <p:spPr>
          <a:xfrm>
            <a:off x="7956496" y="2944384"/>
            <a:ext cx="654346" cy="369332"/>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p:txBody>
      </p:sp>
      <p:sp>
        <p:nvSpPr>
          <p:cNvPr id="11" name="Arrow: Right 10">
            <a:extLst>
              <a:ext uri="{FF2B5EF4-FFF2-40B4-BE49-F238E27FC236}">
                <a16:creationId xmlns:a16="http://schemas.microsoft.com/office/drawing/2014/main" id="{D45FD5DD-56F8-E91E-917A-E15F6232C4E8}"/>
              </a:ext>
            </a:extLst>
          </p:cNvPr>
          <p:cNvSpPr/>
          <p:nvPr/>
        </p:nvSpPr>
        <p:spPr>
          <a:xfrm>
            <a:off x="8653159" y="3016733"/>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F8B4E0F-2995-2FE0-F435-3F7332FA79CA}"/>
              </a:ext>
            </a:extLst>
          </p:cNvPr>
          <p:cNvSpPr/>
          <p:nvPr/>
        </p:nvSpPr>
        <p:spPr>
          <a:xfrm>
            <a:off x="4694665" y="3380671"/>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68E0728-206B-9812-A1FC-76E21CE03ECA}"/>
              </a:ext>
            </a:extLst>
          </p:cNvPr>
          <p:cNvSpPr txBox="1"/>
          <p:nvPr/>
        </p:nvSpPr>
        <p:spPr>
          <a:xfrm>
            <a:off x="3998002" y="3308322"/>
            <a:ext cx="1152688" cy="1200329"/>
          </a:xfrm>
          <a:prstGeom prst="rect">
            <a:avLst/>
          </a:prstGeom>
          <a:noFill/>
        </p:spPr>
        <p:txBody>
          <a:bodyPr wrap="none" rtlCol="0">
            <a:spAutoFit/>
          </a:bodyPr>
          <a:lstStyle/>
          <a:p>
            <a:r>
              <a:rPr lang="en-US" b="1" dirty="0">
                <a:solidFill>
                  <a:srgbClr val="FFFFFF"/>
                </a:solidFill>
              </a:rPr>
              <a:t>end</a:t>
            </a:r>
            <a:r>
              <a:rPr lang="en-US" b="1" dirty="0">
                <a:solidFill>
                  <a:srgbClr val="FF0066"/>
                </a:solidFill>
              </a:rPr>
              <a:t>.</a:t>
            </a:r>
          </a:p>
          <a:p>
            <a:r>
              <a:rPr lang="en-US" b="1" dirty="0">
                <a:solidFill>
                  <a:srgbClr val="FF0066"/>
                </a:solidFill>
              </a:rPr>
              <a:t>(</a:t>
            </a:r>
            <a:r>
              <a:rPr lang="en-US" dirty="0">
                <a:solidFill>
                  <a:srgbClr val="FFFFFF"/>
                </a:solidFill>
              </a:rPr>
              <a:t>end of </a:t>
            </a:r>
          </a:p>
          <a:p>
            <a:r>
              <a:rPr lang="en-US" dirty="0">
                <a:solidFill>
                  <a:srgbClr val="FFFFFF"/>
                </a:solidFill>
              </a:rPr>
              <a:t>indented </a:t>
            </a:r>
          </a:p>
          <a:p>
            <a:r>
              <a:rPr lang="en-US" dirty="0">
                <a:solidFill>
                  <a:srgbClr val="FFFFFF"/>
                </a:solidFill>
              </a:rPr>
              <a:t>code</a:t>
            </a:r>
            <a:r>
              <a:rPr lang="en-US" b="1" dirty="0">
                <a:solidFill>
                  <a:srgbClr val="FF0066"/>
                </a:solidFill>
              </a:rPr>
              <a:t>)</a:t>
            </a:r>
          </a:p>
        </p:txBody>
      </p:sp>
      <p:sp>
        <p:nvSpPr>
          <p:cNvPr id="3" name="TextBox 2">
            <a:extLst>
              <a:ext uri="{FF2B5EF4-FFF2-40B4-BE49-F238E27FC236}">
                <a16:creationId xmlns:a16="http://schemas.microsoft.com/office/drawing/2014/main" id="{D21D0EB7-A27F-2E1A-59B5-82A469FE7130}"/>
              </a:ext>
            </a:extLst>
          </p:cNvPr>
          <p:cNvSpPr txBox="1"/>
          <p:nvPr/>
        </p:nvSpPr>
        <p:spPr>
          <a:xfrm>
            <a:off x="5369499" y="4286127"/>
            <a:ext cx="2760455" cy="830997"/>
          </a:xfrm>
          <a:prstGeom prst="rect">
            <a:avLst/>
          </a:prstGeom>
          <a:noFill/>
        </p:spPr>
        <p:txBody>
          <a:bodyPr wrap="square" rtlCol="0">
            <a:spAutoFit/>
          </a:bodyPr>
          <a:lstStyle/>
          <a:p>
            <a:r>
              <a:rPr lang="en-US" sz="1600" dirty="0">
                <a:solidFill>
                  <a:srgbClr val="FFFFFF"/>
                </a:solidFill>
              </a:rPr>
              <a:t>If there is no return statement</a:t>
            </a:r>
            <a:r>
              <a:rPr lang="en-US" sz="1600" dirty="0">
                <a:solidFill>
                  <a:srgbClr val="FF0066"/>
                </a:solidFill>
              </a:rPr>
              <a:t>,</a:t>
            </a:r>
            <a:r>
              <a:rPr lang="en-US" sz="1600" dirty="0">
                <a:solidFill>
                  <a:srgbClr val="FFFFFF"/>
                </a:solidFill>
              </a:rPr>
              <a:t> Python adds one and returns None</a:t>
            </a:r>
            <a:r>
              <a:rPr lang="en-US" sz="1600" dirty="0">
                <a:solidFill>
                  <a:srgbClr val="FF0066"/>
                </a:solidFill>
              </a:rPr>
              <a:t>.</a:t>
            </a:r>
          </a:p>
        </p:txBody>
      </p:sp>
      <p:sp>
        <p:nvSpPr>
          <p:cNvPr id="12" name="Arrow: Right 11">
            <a:extLst>
              <a:ext uri="{FF2B5EF4-FFF2-40B4-BE49-F238E27FC236}">
                <a16:creationId xmlns:a16="http://schemas.microsoft.com/office/drawing/2014/main" id="{7D1A4292-088D-6BAB-2EF9-06773345326F}"/>
              </a:ext>
            </a:extLst>
          </p:cNvPr>
          <p:cNvSpPr/>
          <p:nvPr/>
        </p:nvSpPr>
        <p:spPr>
          <a:xfrm rot="16200000">
            <a:off x="5420231" y="4024788"/>
            <a:ext cx="242277" cy="250092"/>
          </a:xfrm>
          <a:prstGeom prst="right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99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solidFill>
                  <a:schemeClr val="accent6"/>
                </a:solidFill>
              </a:rPr>
              <a:t>function</a:t>
            </a:r>
            <a:r>
              <a:rPr lang="en-US" dirty="0"/>
              <a:t> confusion</a:t>
            </a:r>
          </a:p>
        </p:txBody>
      </p:sp>
      <p:sp>
        <p:nvSpPr>
          <p:cNvPr id="3" name="Content Placeholder 2">
            <a:extLst>
              <a:ext uri="{FF2B5EF4-FFF2-40B4-BE49-F238E27FC236}">
                <a16:creationId xmlns:a16="http://schemas.microsoft.com/office/drawing/2014/main" id="{128DC0F8-2D91-F825-6F25-258C0478630C}"/>
              </a:ext>
            </a:extLst>
          </p:cNvPr>
          <p:cNvSpPr>
            <a:spLocks noGrp="1"/>
          </p:cNvSpPr>
          <p:nvPr>
            <p:ph idx="1"/>
          </p:nvPr>
        </p:nvSpPr>
        <p:spPr/>
        <p:txBody>
          <a:bodyPr/>
          <a:lstStyle/>
          <a:p>
            <a:r>
              <a:rPr lang="en-US" dirty="0">
                <a:cs typeface="Courier New" panose="02070309020205020404" pitchFamily="49" charset="0"/>
              </a:rPr>
              <a:t>Review</a:t>
            </a:r>
            <a:r>
              <a:rPr lang="en-US" dirty="0">
                <a:solidFill>
                  <a:schemeClr val="accent2"/>
                </a:solidFill>
                <a:cs typeface="Courier New" panose="02070309020205020404" pitchFamily="49" charset="0"/>
              </a:rPr>
              <a:t>.</a:t>
            </a:r>
          </a:p>
          <a:p>
            <a:r>
              <a:rPr lang="en-US" b="1" dirty="0">
                <a:solidFill>
                  <a:srgbClr val="00FF00"/>
                </a:solidFill>
                <a:latin typeface="Courier New" panose="02070309020205020404" pitchFamily="49" charset="0"/>
                <a:cs typeface="Courier New" panose="02070309020205020404" pitchFamily="49" charset="0"/>
              </a:rPr>
              <a:t>parameters</a:t>
            </a:r>
            <a:r>
              <a:rPr lang="en-US" dirty="0"/>
              <a:t> and </a:t>
            </a:r>
            <a:r>
              <a:rPr lang="en-US" b="1" dirty="0">
                <a:solidFill>
                  <a:srgbClr val="00FF00"/>
                </a:solidFill>
                <a:latin typeface="Courier New" panose="02070309020205020404" pitchFamily="49" charset="0"/>
                <a:cs typeface="Courier New" panose="02070309020205020404" pitchFamily="49" charset="0"/>
              </a:rPr>
              <a:t>arguments</a:t>
            </a:r>
            <a:r>
              <a:rPr lang="en-US" dirty="0">
                <a:solidFill>
                  <a:schemeClr val="accent2"/>
                </a:solidFill>
              </a:rPr>
              <a:t>.</a:t>
            </a:r>
          </a:p>
          <a:p>
            <a:r>
              <a:rPr lang="en-US" b="1" dirty="0">
                <a:solidFill>
                  <a:srgbClr val="00FF00"/>
                </a:solidFill>
                <a:latin typeface="Courier New" panose="02070309020205020404" pitchFamily="49" charset="0"/>
                <a:cs typeface="Courier New" panose="02070309020205020404" pitchFamily="49" charset="0"/>
              </a:rPr>
              <a:t>print</a:t>
            </a:r>
            <a:r>
              <a:rPr lang="en-US" dirty="0"/>
              <a:t> and </a:t>
            </a:r>
            <a:r>
              <a:rPr lang="en-US" b="1" dirty="0">
                <a:solidFill>
                  <a:srgbClr val="00FF00"/>
                </a:solidFill>
                <a:latin typeface="Courier New" panose="02070309020205020404" pitchFamily="49" charset="0"/>
                <a:cs typeface="Courier New" panose="02070309020205020404" pitchFamily="49" charset="0"/>
              </a:rPr>
              <a:t>return</a:t>
            </a:r>
            <a:r>
              <a:rPr lang="en-US" dirty="0">
                <a:solidFill>
                  <a:schemeClr val="accent2"/>
                </a:solidFill>
              </a:rPr>
              <a:t>.</a:t>
            </a:r>
          </a:p>
          <a:p>
            <a:r>
              <a:rPr lang="en-US" dirty="0"/>
              <a:t>When is a function done</a:t>
            </a:r>
            <a:r>
              <a:rPr lang="en-US" dirty="0">
                <a:solidFill>
                  <a:schemeClr val="accent2"/>
                </a:solidFill>
              </a:rPr>
              <a:t>?</a:t>
            </a:r>
          </a:p>
        </p:txBody>
      </p:sp>
    </p:spTree>
    <p:extLst>
      <p:ext uri="{BB962C8B-B14F-4D97-AF65-F5344CB8AC3E}">
        <p14:creationId xmlns:p14="http://schemas.microsoft.com/office/powerpoint/2010/main" val="378862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When is a function done</a:t>
            </a:r>
            <a:r>
              <a:rPr lang="en-US" b="1" dirty="0">
                <a:solidFill>
                  <a:schemeClr val="accent2"/>
                </a:solidFill>
              </a:rPr>
              <a:t>?</a:t>
            </a:r>
            <a:endParaRPr lang="en-US" b="1" dirty="0"/>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74041" cy="4900029"/>
          </a:xfrm>
        </p:spPr>
        <p:txBody>
          <a:bodyPr>
            <a:normAutofit/>
          </a:bodyPr>
          <a:lstStyle/>
          <a:p>
            <a:r>
              <a:rPr lang="en-US" dirty="0"/>
              <a:t>Let</a:t>
            </a:r>
            <a:r>
              <a:rPr lang="en-US" dirty="0">
                <a:solidFill>
                  <a:schemeClr val="accent6"/>
                </a:solidFill>
              </a:rPr>
              <a:t>’</a:t>
            </a:r>
            <a:r>
              <a:rPr lang="en-US" dirty="0"/>
              <a:t>s look at some examples</a:t>
            </a:r>
            <a:r>
              <a:rPr lang="en-US" dirty="0">
                <a:solidFill>
                  <a:schemeClr val="accent6"/>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a:t>
            </a:r>
            <a:r>
              <a:rPr lang="en-US" sz="2600" b="1" dirty="0">
                <a:solidFill>
                  <a:schemeClr val="accent6"/>
                </a:solidFill>
              </a:rPr>
              <a:t>Function Review</a:t>
            </a:r>
            <a:endParaRPr lang="en-US" sz="2600" b="1" dirty="0">
              <a:solidFill>
                <a:srgbClr val="FFFFFF"/>
              </a:solidFill>
            </a:endParaRPr>
          </a:p>
        </p:txBody>
      </p:sp>
    </p:spTree>
    <p:extLst>
      <p:ext uri="{BB962C8B-B14F-4D97-AF65-F5344CB8AC3E}">
        <p14:creationId xmlns:p14="http://schemas.microsoft.com/office/powerpoint/2010/main" val="3029714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p>
          <a:p>
            <a:r>
              <a:rPr lang="en-US" sz="2800" dirty="0"/>
              <a:t>Looping </a:t>
            </a:r>
            <a:r>
              <a:rPr lang="en-US" sz="2800" dirty="0">
                <a:solidFill>
                  <a:schemeClr val="accent6"/>
                </a:solidFill>
              </a:rPr>
              <a:t>(</a:t>
            </a:r>
            <a:r>
              <a:rPr lang="en-US" sz="2800" dirty="0"/>
              <a:t>aka iteration</a:t>
            </a:r>
            <a:r>
              <a:rPr lang="en-US" sz="2800" dirty="0">
                <a:solidFill>
                  <a:schemeClr val="accent6"/>
                </a:solidFill>
              </a:rPr>
              <a:t>)</a:t>
            </a:r>
            <a:r>
              <a:rPr lang="en-US" sz="2800" dirty="0"/>
              <a:t> is the second key control structure in programming </a:t>
            </a:r>
            <a:r>
              <a:rPr lang="en-US" sz="2800" dirty="0">
                <a:solidFill>
                  <a:schemeClr val="accent6"/>
                </a:solidFill>
              </a:rPr>
              <a:t>(</a:t>
            </a:r>
            <a:r>
              <a:rPr lang="en-US" sz="2800" dirty="0"/>
              <a:t>if</a:t>
            </a:r>
            <a:r>
              <a:rPr lang="en-US" sz="2800" dirty="0">
                <a:solidFill>
                  <a:schemeClr val="accent2"/>
                </a:solidFill>
              </a:rPr>
              <a:t>-</a:t>
            </a:r>
            <a:r>
              <a:rPr lang="en-US" sz="2800" dirty="0"/>
              <a:t>statements</a:t>
            </a:r>
            <a:r>
              <a:rPr lang="en-US" sz="2800" dirty="0">
                <a:solidFill>
                  <a:schemeClr val="accent2"/>
                </a:solidFill>
              </a:rPr>
              <a:t>/</a:t>
            </a:r>
            <a:r>
              <a:rPr lang="en-US" sz="2800" dirty="0"/>
              <a:t>branching was the first</a:t>
            </a:r>
            <a:r>
              <a:rPr lang="en-US" sz="2800" dirty="0">
                <a:solidFill>
                  <a:schemeClr val="accent6"/>
                </a:solidFill>
              </a:rPr>
              <a:t>)</a:t>
            </a:r>
            <a:r>
              <a:rPr lang="en-US" sz="2800" dirty="0">
                <a:solidFill>
                  <a:schemeClr val="accent2"/>
                </a:solidFill>
              </a:rPr>
              <a:t>.</a:t>
            </a:r>
          </a:p>
          <a:p>
            <a:endParaRPr lang="en-US" dirty="0">
              <a:solidFill>
                <a:schemeClr val="accent6"/>
              </a:solidFill>
            </a:endParaRPr>
          </a:p>
        </p:txBody>
      </p:sp>
      <p:pic>
        <p:nvPicPr>
          <p:cNvPr id="1026" name="Picture 2" descr="Fourth day of programming bootcamp.. - Imgflip">
            <a:extLst>
              <a:ext uri="{FF2B5EF4-FFF2-40B4-BE49-F238E27FC236}">
                <a16:creationId xmlns:a16="http://schemas.microsoft.com/office/drawing/2014/main" id="{2D406E6F-AFD6-0833-7533-2C6702275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254" y="971145"/>
            <a:ext cx="3211306" cy="533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31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sp>
        <p:nvSpPr>
          <p:cNvPr id="4" name="Rectangle: Rounded Corners 3">
            <a:extLst>
              <a:ext uri="{FF2B5EF4-FFF2-40B4-BE49-F238E27FC236}">
                <a16:creationId xmlns:a16="http://schemas.microsoft.com/office/drawing/2014/main" id="{2C31784B-D1D2-4AC4-804A-F98336B4D789}"/>
              </a:ext>
            </a:extLst>
          </p:cNvPr>
          <p:cNvSpPr/>
          <p:nvPr/>
        </p:nvSpPr>
        <p:spPr>
          <a:xfrm>
            <a:off x="9893218" y="837312"/>
            <a:ext cx="1940888" cy="1744316"/>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List of Customers</a:t>
            </a:r>
          </a:p>
        </p:txBody>
      </p:sp>
      <p:sp>
        <p:nvSpPr>
          <p:cNvPr id="5" name="Oval 4">
            <a:extLst>
              <a:ext uri="{FF2B5EF4-FFF2-40B4-BE49-F238E27FC236}">
                <a16:creationId xmlns:a16="http://schemas.microsoft.com/office/drawing/2014/main" id="{0D6B4462-C1F9-4A9B-A463-77B7999D3F7C}"/>
              </a:ext>
            </a:extLst>
          </p:cNvPr>
          <p:cNvSpPr/>
          <p:nvPr/>
        </p:nvSpPr>
        <p:spPr>
          <a:xfrm>
            <a:off x="5276975" y="3120758"/>
            <a:ext cx="3274143" cy="32741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Send Promotional Email</a:t>
            </a:r>
          </a:p>
        </p:txBody>
      </p:sp>
      <p:sp>
        <p:nvSpPr>
          <p:cNvPr id="6" name="Arrow: Right 5">
            <a:extLst>
              <a:ext uri="{FF2B5EF4-FFF2-40B4-BE49-F238E27FC236}">
                <a16:creationId xmlns:a16="http://schemas.microsoft.com/office/drawing/2014/main" id="{3AB7A9E8-073A-4922-A93D-4FF5B3DCB72A}"/>
              </a:ext>
            </a:extLst>
          </p:cNvPr>
          <p:cNvSpPr/>
          <p:nvPr/>
        </p:nvSpPr>
        <p:spPr>
          <a:xfrm flipH="1">
            <a:off x="2601620" y="4442213"/>
            <a:ext cx="2194559"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A0881C-07D1-4F04-9CD5-60FAB9F3BF33}"/>
              </a:ext>
            </a:extLst>
          </p:cNvPr>
          <p:cNvSpPr txBox="1"/>
          <p:nvPr/>
        </p:nvSpPr>
        <p:spPr>
          <a:xfrm>
            <a:off x="1416087" y="4496218"/>
            <a:ext cx="1103187" cy="523220"/>
          </a:xfrm>
          <a:prstGeom prst="rect">
            <a:avLst/>
          </a:prstGeom>
          <a:noFill/>
        </p:spPr>
        <p:txBody>
          <a:bodyPr wrap="none" rtlCol="0">
            <a:spAutoFit/>
          </a:bodyPr>
          <a:lstStyle/>
          <a:p>
            <a:r>
              <a:rPr lang="en-US" sz="2800" b="1" dirty="0">
                <a:solidFill>
                  <a:srgbClr val="FFFFFF"/>
                </a:solidFill>
              </a:rPr>
              <a:t>Email</a:t>
            </a:r>
          </a:p>
        </p:txBody>
      </p:sp>
      <p:pic>
        <p:nvPicPr>
          <p:cNvPr id="1026" name="Picture 2" descr="Cycle PNG Images, Free Clipart Cycles Download - Free Transparent PNG Logos">
            <a:extLst>
              <a:ext uri="{FF2B5EF4-FFF2-40B4-BE49-F238E27FC236}">
                <a16:creationId xmlns:a16="http://schemas.microsoft.com/office/drawing/2014/main" id="{02C69A0C-701A-41B7-B899-4F809C7C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371185" y="2466100"/>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DE1E47-C1E8-4BBC-BF41-6DF5197226B2}"/>
              </a:ext>
            </a:extLst>
          </p:cNvPr>
          <p:cNvSpPr txBox="1"/>
          <p:nvPr/>
        </p:nvSpPr>
        <p:spPr>
          <a:xfrm>
            <a:off x="7473741" y="1776710"/>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16324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sp>
        <p:nvSpPr>
          <p:cNvPr id="4" name="Rectangle: Rounded Corners 3">
            <a:extLst>
              <a:ext uri="{FF2B5EF4-FFF2-40B4-BE49-F238E27FC236}">
                <a16:creationId xmlns:a16="http://schemas.microsoft.com/office/drawing/2014/main" id="{2C31784B-D1D2-4AC4-804A-F98336B4D789}"/>
              </a:ext>
            </a:extLst>
          </p:cNvPr>
          <p:cNvSpPr/>
          <p:nvPr/>
        </p:nvSpPr>
        <p:spPr>
          <a:xfrm>
            <a:off x="9893218" y="837312"/>
            <a:ext cx="1940888" cy="1744316"/>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List of Tweets</a:t>
            </a:r>
          </a:p>
        </p:txBody>
      </p:sp>
      <p:sp>
        <p:nvSpPr>
          <p:cNvPr id="5" name="Oval 4">
            <a:extLst>
              <a:ext uri="{FF2B5EF4-FFF2-40B4-BE49-F238E27FC236}">
                <a16:creationId xmlns:a16="http://schemas.microsoft.com/office/drawing/2014/main" id="{0D6B4462-C1F9-4A9B-A463-77B7999D3F7C}"/>
              </a:ext>
            </a:extLst>
          </p:cNvPr>
          <p:cNvSpPr/>
          <p:nvPr/>
        </p:nvSpPr>
        <p:spPr>
          <a:xfrm>
            <a:off x="5276975" y="3120758"/>
            <a:ext cx="3274143" cy="32741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Does the Tweet contain </a:t>
            </a:r>
            <a:r>
              <a:rPr lang="en-US" sz="2800" b="1" dirty="0">
                <a:solidFill>
                  <a:schemeClr val="accent6"/>
                </a:solidFill>
              </a:rPr>
              <a:t>#</a:t>
            </a:r>
            <a:r>
              <a:rPr lang="en-US" sz="2800" b="1" dirty="0">
                <a:solidFill>
                  <a:srgbClr val="FFFFFF"/>
                </a:solidFill>
              </a:rPr>
              <a:t>cleancode</a:t>
            </a:r>
          </a:p>
        </p:txBody>
      </p:sp>
      <p:sp>
        <p:nvSpPr>
          <p:cNvPr id="6" name="Arrow: Right 5">
            <a:extLst>
              <a:ext uri="{FF2B5EF4-FFF2-40B4-BE49-F238E27FC236}">
                <a16:creationId xmlns:a16="http://schemas.microsoft.com/office/drawing/2014/main" id="{3AB7A9E8-073A-4922-A93D-4FF5B3DCB72A}"/>
              </a:ext>
            </a:extLst>
          </p:cNvPr>
          <p:cNvSpPr/>
          <p:nvPr/>
        </p:nvSpPr>
        <p:spPr>
          <a:xfrm flipH="1">
            <a:off x="2601620" y="4442213"/>
            <a:ext cx="2194559"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A0881C-07D1-4F04-9CD5-60FAB9F3BF33}"/>
              </a:ext>
            </a:extLst>
          </p:cNvPr>
          <p:cNvSpPr txBox="1"/>
          <p:nvPr/>
        </p:nvSpPr>
        <p:spPr>
          <a:xfrm>
            <a:off x="1215512" y="4496218"/>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pic>
        <p:nvPicPr>
          <p:cNvPr id="1026" name="Picture 2" descr="Cycle PNG Images, Free Clipart Cycles Download - Free Transparent PNG Logos">
            <a:extLst>
              <a:ext uri="{FF2B5EF4-FFF2-40B4-BE49-F238E27FC236}">
                <a16:creationId xmlns:a16="http://schemas.microsoft.com/office/drawing/2014/main" id="{02C69A0C-701A-41B7-B899-4F809C7C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371185" y="2466100"/>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DE1E47-C1E8-4BBC-BF41-6DF5197226B2}"/>
              </a:ext>
            </a:extLst>
          </p:cNvPr>
          <p:cNvSpPr txBox="1"/>
          <p:nvPr/>
        </p:nvSpPr>
        <p:spPr>
          <a:xfrm>
            <a:off x="7473741" y="1776710"/>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3842338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622B7E0-B526-41BC-8024-DD9FE4A9D64C}"/>
              </a:ext>
            </a:extLst>
          </p:cNvPr>
          <p:cNvSpPr/>
          <p:nvPr/>
        </p:nvSpPr>
        <p:spPr>
          <a:xfrm>
            <a:off x="6972611" y="2571075"/>
            <a:ext cx="500184" cy="500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pic>
        <p:nvPicPr>
          <p:cNvPr id="15" name="Picture 2" descr="Cycle PNG Images, Free Clipart Cycles Download - Free Transparent PNG Logos">
            <a:extLst>
              <a:ext uri="{FF2B5EF4-FFF2-40B4-BE49-F238E27FC236}">
                <a16:creationId xmlns:a16="http://schemas.microsoft.com/office/drawing/2014/main" id="{93C11156-6201-4A89-A9A4-4CC109517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80085DA-82B7-417E-BF68-FAD6F2D9329A}"/>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1393872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sp>
        <p:nvSpPr>
          <p:cNvPr id="11" name="Rectangle 10">
            <a:extLst>
              <a:ext uri="{FF2B5EF4-FFF2-40B4-BE49-F238E27FC236}">
                <a16:creationId xmlns:a16="http://schemas.microsoft.com/office/drawing/2014/main" id="{EC9B6918-D9FC-4A9B-B80E-FCF8629F3CCC}"/>
              </a:ext>
            </a:extLst>
          </p:cNvPr>
          <p:cNvSpPr/>
          <p:nvPr/>
        </p:nvSpPr>
        <p:spPr>
          <a:xfrm>
            <a:off x="7520976" y="2571075"/>
            <a:ext cx="500184" cy="500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ycle PNG Images, Free Clipart Cycles Download - Free Transparent PNG Logos">
            <a:extLst>
              <a:ext uri="{FF2B5EF4-FFF2-40B4-BE49-F238E27FC236}">
                <a16:creationId xmlns:a16="http://schemas.microsoft.com/office/drawing/2014/main" id="{A4B1FBC9-8059-45FE-9A9A-DE5CEFE3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84FF112-76AF-417D-B16F-27EBBB040EEF}"/>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3753738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sp>
        <p:nvSpPr>
          <p:cNvPr id="15" name="Rectangle 14">
            <a:extLst>
              <a:ext uri="{FF2B5EF4-FFF2-40B4-BE49-F238E27FC236}">
                <a16:creationId xmlns:a16="http://schemas.microsoft.com/office/drawing/2014/main" id="{D8FB3141-7694-41C9-A4A2-62EA1DE6B4FD}"/>
              </a:ext>
            </a:extLst>
          </p:cNvPr>
          <p:cNvSpPr/>
          <p:nvPr/>
        </p:nvSpPr>
        <p:spPr>
          <a:xfrm>
            <a:off x="8077156" y="2571075"/>
            <a:ext cx="500184" cy="500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ycle PNG Images, Free Clipart Cycles Download - Free Transparent PNG Logos">
            <a:extLst>
              <a:ext uri="{FF2B5EF4-FFF2-40B4-BE49-F238E27FC236}">
                <a16:creationId xmlns:a16="http://schemas.microsoft.com/office/drawing/2014/main" id="{2311B441-965F-4B36-8C80-BBB27A5E9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B439F07-59DF-4FB6-A8F6-7B094F94DE33}"/>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3827463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sp>
        <p:nvSpPr>
          <p:cNvPr id="11" name="Rectangle 10">
            <a:extLst>
              <a:ext uri="{FF2B5EF4-FFF2-40B4-BE49-F238E27FC236}">
                <a16:creationId xmlns:a16="http://schemas.microsoft.com/office/drawing/2014/main" id="{6CD7FFD1-4DA1-42D4-9B46-7081327AD7D7}"/>
              </a:ext>
            </a:extLst>
          </p:cNvPr>
          <p:cNvSpPr/>
          <p:nvPr/>
        </p:nvSpPr>
        <p:spPr>
          <a:xfrm>
            <a:off x="8632045" y="2571075"/>
            <a:ext cx="500184" cy="500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ycle PNG Images, Free Clipart Cycles Download - Free Transparent PNG Logos">
            <a:extLst>
              <a:ext uri="{FF2B5EF4-FFF2-40B4-BE49-F238E27FC236}">
                <a16:creationId xmlns:a16="http://schemas.microsoft.com/office/drawing/2014/main" id="{8DFFA9F9-8FF5-407F-AEA8-92C0405D6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7C5AACE-98A2-48AA-B9F6-4D83CC2793BF}"/>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1405637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Looping </a:t>
            </a:r>
            <a:r>
              <a:rPr lang="en-US" b="1" dirty="0">
                <a:solidFill>
                  <a:schemeClr val="accent6"/>
                </a:solidFill>
              </a:rPr>
              <a:t>(</a:t>
            </a:r>
            <a:r>
              <a:rPr lang="en-US" b="1" dirty="0"/>
              <a:t>Iterating</a:t>
            </a:r>
            <a:r>
              <a:rPr lang="en-US" b="1" dirty="0">
                <a:solidFill>
                  <a:schemeClr val="accent6"/>
                </a:solidFill>
              </a:rPr>
              <a:t>)</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dirty="0"/>
              <a:t>Looping means repeating something over and over until a particular condition is satisfied</a:t>
            </a:r>
            <a:r>
              <a:rPr lang="en-US" dirty="0">
                <a:solidFill>
                  <a:schemeClr val="accent2"/>
                </a:solidFill>
              </a:rPr>
              <a:t>.</a:t>
            </a:r>
            <a:r>
              <a:rPr lang="en-US" dirty="0"/>
              <a:t> </a:t>
            </a:r>
            <a:endParaRPr lang="en-US" dirty="0">
              <a:solidFill>
                <a:schemeClr val="accent6"/>
              </a:solidFill>
            </a:endParaRP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sp>
        <p:nvSpPr>
          <p:cNvPr id="11" name="Rectangle 10">
            <a:extLst>
              <a:ext uri="{FF2B5EF4-FFF2-40B4-BE49-F238E27FC236}">
                <a16:creationId xmlns:a16="http://schemas.microsoft.com/office/drawing/2014/main" id="{6CD7FFD1-4DA1-42D4-9B46-7081327AD7D7}"/>
              </a:ext>
            </a:extLst>
          </p:cNvPr>
          <p:cNvSpPr/>
          <p:nvPr/>
        </p:nvSpPr>
        <p:spPr>
          <a:xfrm>
            <a:off x="6960814" y="5253889"/>
            <a:ext cx="500184" cy="500184"/>
          </a:xfrm>
          <a:prstGeom prst="rect">
            <a:avLst/>
          </a:prstGeom>
          <a:no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ycle PNG Images, Free Clipart Cycles Download - Free Transparent PNG Logos">
            <a:extLst>
              <a:ext uri="{FF2B5EF4-FFF2-40B4-BE49-F238E27FC236}">
                <a16:creationId xmlns:a16="http://schemas.microsoft.com/office/drawing/2014/main" id="{169F3E34-67A7-44AA-B6F8-7833D4E4F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CBAF5D6-B302-4B64-AFEC-3782BBB2F632}"/>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3969570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p:txBody>
          <a:bodyPr>
            <a:normAutofit fontScale="90000"/>
          </a:bodyPr>
          <a:lstStyle/>
          <a:p>
            <a:r>
              <a:rPr lang="en-US" dirty="0"/>
              <a:t>Our programming branches so far…</a:t>
            </a:r>
          </a:p>
        </p:txBody>
      </p:sp>
      <p:sp>
        <p:nvSpPr>
          <p:cNvPr id="25" name="TextBox 24">
            <a:extLst>
              <a:ext uri="{FF2B5EF4-FFF2-40B4-BE49-F238E27FC236}">
                <a16:creationId xmlns:a16="http://schemas.microsoft.com/office/drawing/2014/main" id="{22A6A1F5-2E35-6D45-AD1D-76EA7D492BEF}"/>
              </a:ext>
            </a:extLst>
          </p:cNvPr>
          <p:cNvSpPr txBox="1"/>
          <p:nvPr/>
        </p:nvSpPr>
        <p:spPr>
          <a:xfrm>
            <a:off x="3379421" y="5711253"/>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6" name="TextBox 25">
            <a:extLst>
              <a:ext uri="{FF2B5EF4-FFF2-40B4-BE49-F238E27FC236}">
                <a16:creationId xmlns:a16="http://schemas.microsoft.com/office/drawing/2014/main" id="{5075C6E8-B4F8-3A43-9514-9889DC5BA4EF}"/>
              </a:ext>
            </a:extLst>
          </p:cNvPr>
          <p:cNvSpPr txBox="1"/>
          <p:nvPr/>
        </p:nvSpPr>
        <p:spPr>
          <a:xfrm>
            <a:off x="3360373" y="1982955"/>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3582622" y="3148990"/>
            <a:ext cx="1396998" cy="1401734"/>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3524922" y="3595505"/>
            <a:ext cx="1512398" cy="400110"/>
          </a:xfrm>
          <a:prstGeom prst="rect">
            <a:avLst/>
          </a:prstGeom>
          <a:noFill/>
        </p:spPr>
        <p:txBody>
          <a:bodyPr wrap="square" rtlCol="0">
            <a:spAutoFit/>
          </a:bodyPr>
          <a:lstStyle/>
          <a:p>
            <a:pPr algn="ctr"/>
            <a:r>
              <a:rPr lang="en-US" sz="2000"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5811469" y="4702616"/>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endCxn id="29" idx="0"/>
          </p:cNvCxnSpPr>
          <p:nvPr/>
        </p:nvCxnSpPr>
        <p:spPr>
          <a:xfrm>
            <a:off x="5270623" y="3826337"/>
            <a:ext cx="1442546" cy="876279"/>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Elbow Connector 34">
            <a:extLst>
              <a:ext uri="{FF2B5EF4-FFF2-40B4-BE49-F238E27FC236}">
                <a16:creationId xmlns:a16="http://schemas.microsoft.com/office/drawing/2014/main" id="{83BFC922-9159-1947-AC26-280C16336D8C}"/>
              </a:ext>
            </a:extLst>
          </p:cNvPr>
          <p:cNvCxnSpPr>
            <a:stCxn id="29" idx="2"/>
            <a:endCxn id="25" idx="3"/>
          </p:cNvCxnSpPr>
          <p:nvPr/>
        </p:nvCxnSpPr>
        <p:spPr>
          <a:xfrm rot="5400000">
            <a:off x="5543704" y="4741843"/>
            <a:ext cx="808582" cy="1530348"/>
          </a:xfrm>
          <a:prstGeom prst="bentConnector2">
            <a:avLst/>
          </a:prstGeom>
          <a:ln w="952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a:stCxn id="26" idx="2"/>
          </p:cNvCxnSpPr>
          <p:nvPr/>
        </p:nvCxnSpPr>
        <p:spPr>
          <a:xfrm>
            <a:off x="4262073" y="2383065"/>
            <a:ext cx="0" cy="47178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p:cNvCxnSpPr>
          <p:nvPr/>
        </p:nvCxnSpPr>
        <p:spPr>
          <a:xfrm>
            <a:off x="4262073" y="4839359"/>
            <a:ext cx="0" cy="84915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92EDBB97-73DB-8340-A26B-F8D3DF4ADFF3}"/>
              </a:ext>
            </a:extLst>
          </p:cNvPr>
          <p:cNvCxnSpPr>
            <a:cxnSpLocks/>
          </p:cNvCxnSpPr>
          <p:nvPr/>
        </p:nvCxnSpPr>
        <p:spPr>
          <a:xfrm>
            <a:off x="4262073" y="6172918"/>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id="{ED06DEEF-8C68-0A4F-AD49-A1FF4F10B20D}"/>
              </a:ext>
            </a:extLst>
          </p:cNvPr>
          <p:cNvCxnSpPr>
            <a:cxnSpLocks/>
            <a:endCxn id="26" idx="0"/>
          </p:cNvCxnSpPr>
          <p:nvPr/>
        </p:nvCxnSpPr>
        <p:spPr>
          <a:xfrm>
            <a:off x="4262073" y="1534904"/>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id="{834BE723-387C-6742-B5F3-6EAE702ABBA0}"/>
              </a:ext>
            </a:extLst>
          </p:cNvPr>
          <p:cNvSpPr txBox="1"/>
          <p:nvPr/>
        </p:nvSpPr>
        <p:spPr>
          <a:xfrm>
            <a:off x="5591387" y="3919926"/>
            <a:ext cx="952500" cy="400110"/>
          </a:xfrm>
          <a:prstGeom prst="rect">
            <a:avLst/>
          </a:prstGeom>
          <a:noFill/>
        </p:spPr>
        <p:txBody>
          <a:bodyPr wrap="square" rtlCol="0">
            <a:spAutoFit/>
          </a:bodyPr>
          <a:lstStyle/>
          <a:p>
            <a:pPr algn="ctr"/>
            <a:r>
              <a:rPr lang="en-US" sz="2000"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3300596" y="4924667"/>
            <a:ext cx="952500" cy="400110"/>
          </a:xfrm>
          <a:prstGeom prst="rect">
            <a:avLst/>
          </a:prstGeom>
          <a:noFill/>
        </p:spPr>
        <p:txBody>
          <a:bodyPr wrap="square" rtlCol="0">
            <a:spAutoFit/>
          </a:bodyPr>
          <a:lstStyle/>
          <a:p>
            <a:pPr algn="ctr"/>
            <a:r>
              <a:rPr lang="en-US" sz="2000" dirty="0">
                <a:solidFill>
                  <a:srgbClr val="FF0000"/>
                </a:solidFill>
              </a:rPr>
              <a:t>False</a:t>
            </a:r>
          </a:p>
        </p:txBody>
      </p:sp>
      <p:pic>
        <p:nvPicPr>
          <p:cNvPr id="74" name="Picture 73">
            <a:extLst>
              <a:ext uri="{FF2B5EF4-FFF2-40B4-BE49-F238E27FC236}">
                <a16:creationId xmlns:a16="http://schemas.microsoft.com/office/drawing/2014/main" id="{B4792DBB-C7F4-5743-B03B-0F7BF2B57194}"/>
              </a:ext>
            </a:extLst>
          </p:cNvPr>
          <p:cNvPicPr>
            <a:picLocks noChangeAspect="1"/>
          </p:cNvPicPr>
          <p:nvPr/>
        </p:nvPicPr>
        <p:blipFill>
          <a:blip r:embed="rId3"/>
          <a:stretch>
            <a:fillRect/>
          </a:stretch>
        </p:blipFill>
        <p:spPr>
          <a:xfrm>
            <a:off x="10181373" y="580905"/>
            <a:ext cx="1891612" cy="1891612"/>
          </a:xfrm>
          <a:prstGeom prst="rect">
            <a:avLst/>
          </a:prstGeom>
        </p:spPr>
      </p:pic>
      <p:sp>
        <p:nvSpPr>
          <p:cNvPr id="79" name="TextBox 78">
            <a:extLst>
              <a:ext uri="{FF2B5EF4-FFF2-40B4-BE49-F238E27FC236}">
                <a16:creationId xmlns:a16="http://schemas.microsoft.com/office/drawing/2014/main" id="{CDA2C1DC-22D5-CB4A-9377-2DD54DA9DA3E}"/>
              </a:ext>
            </a:extLst>
          </p:cNvPr>
          <p:cNvSpPr txBox="1"/>
          <p:nvPr/>
        </p:nvSpPr>
        <p:spPr>
          <a:xfrm>
            <a:off x="2298885" y="2681803"/>
            <a:ext cx="1803398" cy="400110"/>
          </a:xfrm>
          <a:prstGeom prst="rect">
            <a:avLst/>
          </a:prstGeom>
          <a:noFill/>
        </p:spPr>
        <p:txBody>
          <a:bodyPr wrap="square" rtlCol="0">
            <a:spAutoFit/>
          </a:bodyPr>
          <a:lstStyle/>
          <a:p>
            <a:r>
              <a:rPr lang="en-US" sz="2000" dirty="0">
                <a:solidFill>
                  <a:srgbClr val="FFFF00"/>
                </a:solidFill>
              </a:rPr>
              <a:t>if statement</a:t>
            </a:r>
          </a:p>
        </p:txBody>
      </p:sp>
      <p:sp>
        <p:nvSpPr>
          <p:cNvPr id="3" name="TextBox 2">
            <a:extLst>
              <a:ext uri="{FF2B5EF4-FFF2-40B4-BE49-F238E27FC236}">
                <a16:creationId xmlns:a16="http://schemas.microsoft.com/office/drawing/2014/main" id="{FCC267F9-7B39-E21D-CD03-0134EFF161CD}"/>
              </a:ext>
            </a:extLst>
          </p:cNvPr>
          <p:cNvSpPr txBox="1"/>
          <p:nvPr/>
        </p:nvSpPr>
        <p:spPr>
          <a:xfrm>
            <a:off x="115614" y="1198179"/>
            <a:ext cx="184731" cy="369332"/>
          </a:xfrm>
          <a:prstGeom prst="rect">
            <a:avLst/>
          </a:prstGeom>
          <a:noFill/>
        </p:spPr>
        <p:txBody>
          <a:bodyPr wrap="none" rtlCol="0">
            <a:spAutoFit/>
          </a:bodyPr>
          <a:lstStyle/>
          <a:p>
            <a:endParaRPr lang="en-CA" dirty="0"/>
          </a:p>
        </p:txBody>
      </p:sp>
      <p:sp>
        <p:nvSpPr>
          <p:cNvPr id="32" name="TextBox 31">
            <a:extLst>
              <a:ext uri="{FF2B5EF4-FFF2-40B4-BE49-F238E27FC236}">
                <a16:creationId xmlns:a16="http://schemas.microsoft.com/office/drawing/2014/main" id="{8BC8C1D7-2212-9BDC-69FB-B584292711C1}"/>
              </a:ext>
            </a:extLst>
          </p:cNvPr>
          <p:cNvSpPr txBox="1"/>
          <p:nvPr/>
        </p:nvSpPr>
        <p:spPr>
          <a:xfrm>
            <a:off x="7884742" y="5711253"/>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33" name="TextBox 32">
            <a:extLst>
              <a:ext uri="{FF2B5EF4-FFF2-40B4-BE49-F238E27FC236}">
                <a16:creationId xmlns:a16="http://schemas.microsoft.com/office/drawing/2014/main" id="{23E6E817-7D60-CE3A-5DD0-8DAC26FA01A8}"/>
              </a:ext>
            </a:extLst>
          </p:cNvPr>
          <p:cNvSpPr txBox="1"/>
          <p:nvPr/>
        </p:nvSpPr>
        <p:spPr>
          <a:xfrm>
            <a:off x="7865694" y="1982955"/>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34" name="Rectangle 33">
            <a:extLst>
              <a:ext uri="{FF2B5EF4-FFF2-40B4-BE49-F238E27FC236}">
                <a16:creationId xmlns:a16="http://schemas.microsoft.com/office/drawing/2014/main" id="{D1CBD631-9963-2D78-BD03-6FCB8D088F77}"/>
              </a:ext>
            </a:extLst>
          </p:cNvPr>
          <p:cNvSpPr/>
          <p:nvPr/>
        </p:nvSpPr>
        <p:spPr>
          <a:xfrm rot="2700000">
            <a:off x="8087943" y="3148990"/>
            <a:ext cx="1396998" cy="1401734"/>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TextBox 35">
            <a:extLst>
              <a:ext uri="{FF2B5EF4-FFF2-40B4-BE49-F238E27FC236}">
                <a16:creationId xmlns:a16="http://schemas.microsoft.com/office/drawing/2014/main" id="{6484E63C-B972-AC47-B9B6-BACD61D4A2D5}"/>
              </a:ext>
            </a:extLst>
          </p:cNvPr>
          <p:cNvSpPr txBox="1"/>
          <p:nvPr/>
        </p:nvSpPr>
        <p:spPr>
          <a:xfrm>
            <a:off x="8030243" y="3595505"/>
            <a:ext cx="1512398" cy="400110"/>
          </a:xfrm>
          <a:prstGeom prst="rect">
            <a:avLst/>
          </a:prstGeom>
          <a:noFill/>
        </p:spPr>
        <p:txBody>
          <a:bodyPr wrap="square" rtlCol="0">
            <a:spAutoFit/>
          </a:bodyPr>
          <a:lstStyle/>
          <a:p>
            <a:pPr algn="ctr"/>
            <a:r>
              <a:rPr lang="en-US" sz="2000" dirty="0">
                <a:solidFill>
                  <a:srgbClr val="FFFFFF"/>
                </a:solidFill>
              </a:rPr>
              <a:t>condition</a:t>
            </a:r>
          </a:p>
        </p:txBody>
      </p:sp>
      <p:sp>
        <p:nvSpPr>
          <p:cNvPr id="38" name="TextBox 37">
            <a:extLst>
              <a:ext uri="{FF2B5EF4-FFF2-40B4-BE49-F238E27FC236}">
                <a16:creationId xmlns:a16="http://schemas.microsoft.com/office/drawing/2014/main" id="{65D56C13-015E-73B1-AA9A-375AE2BAD682}"/>
              </a:ext>
            </a:extLst>
          </p:cNvPr>
          <p:cNvSpPr txBox="1"/>
          <p:nvPr/>
        </p:nvSpPr>
        <p:spPr>
          <a:xfrm>
            <a:off x="10269585" y="3142123"/>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cxnSp>
        <p:nvCxnSpPr>
          <p:cNvPr id="39" name="Elbow Connector 38">
            <a:extLst>
              <a:ext uri="{FF2B5EF4-FFF2-40B4-BE49-F238E27FC236}">
                <a16:creationId xmlns:a16="http://schemas.microsoft.com/office/drawing/2014/main" id="{D14ECCA5-9740-43D7-6187-AE1C7C275F18}"/>
              </a:ext>
            </a:extLst>
          </p:cNvPr>
          <p:cNvCxnSpPr>
            <a:cxnSpLocks/>
            <a:endCxn id="38" idx="2"/>
          </p:cNvCxnSpPr>
          <p:nvPr/>
        </p:nvCxnSpPr>
        <p:spPr>
          <a:xfrm flipV="1">
            <a:off x="9775944" y="3542233"/>
            <a:ext cx="1395341" cy="348830"/>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8C5DCEC3-BD96-0C0B-EDB6-7616379FA04F}"/>
              </a:ext>
            </a:extLst>
          </p:cNvPr>
          <p:cNvCxnSpPr>
            <a:cxnSpLocks/>
            <a:stCxn id="33" idx="2"/>
          </p:cNvCxnSpPr>
          <p:nvPr/>
        </p:nvCxnSpPr>
        <p:spPr>
          <a:xfrm>
            <a:off x="8767394" y="2383065"/>
            <a:ext cx="0" cy="47178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C8764C71-CDE0-207C-CC56-E2C82AE3C2F1}"/>
              </a:ext>
            </a:extLst>
          </p:cNvPr>
          <p:cNvCxnSpPr>
            <a:cxnSpLocks/>
          </p:cNvCxnSpPr>
          <p:nvPr/>
        </p:nvCxnSpPr>
        <p:spPr>
          <a:xfrm>
            <a:off x="8767394" y="4839359"/>
            <a:ext cx="0" cy="84915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7" name="Straight Arrow Connector 46">
            <a:extLst>
              <a:ext uri="{FF2B5EF4-FFF2-40B4-BE49-F238E27FC236}">
                <a16:creationId xmlns:a16="http://schemas.microsoft.com/office/drawing/2014/main" id="{449A5480-55A8-0E90-6458-668329BAE7D6}"/>
              </a:ext>
            </a:extLst>
          </p:cNvPr>
          <p:cNvCxnSpPr>
            <a:cxnSpLocks/>
          </p:cNvCxnSpPr>
          <p:nvPr/>
        </p:nvCxnSpPr>
        <p:spPr>
          <a:xfrm>
            <a:off x="8767394" y="6172918"/>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9" name="Straight Arrow Connector 48">
            <a:extLst>
              <a:ext uri="{FF2B5EF4-FFF2-40B4-BE49-F238E27FC236}">
                <a16:creationId xmlns:a16="http://schemas.microsoft.com/office/drawing/2014/main" id="{F2CA3229-5C4D-161E-546D-FD5B190AB6DC}"/>
              </a:ext>
            </a:extLst>
          </p:cNvPr>
          <p:cNvCxnSpPr>
            <a:cxnSpLocks/>
            <a:endCxn id="33" idx="0"/>
          </p:cNvCxnSpPr>
          <p:nvPr/>
        </p:nvCxnSpPr>
        <p:spPr>
          <a:xfrm>
            <a:off x="8767394" y="1534904"/>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0" name="TextBox 49">
            <a:extLst>
              <a:ext uri="{FF2B5EF4-FFF2-40B4-BE49-F238E27FC236}">
                <a16:creationId xmlns:a16="http://schemas.microsoft.com/office/drawing/2014/main" id="{DA1021FB-26E7-F331-77E4-45C524F69175}"/>
              </a:ext>
            </a:extLst>
          </p:cNvPr>
          <p:cNvSpPr txBox="1"/>
          <p:nvPr/>
        </p:nvSpPr>
        <p:spPr>
          <a:xfrm>
            <a:off x="10076137" y="3919926"/>
            <a:ext cx="952500" cy="400110"/>
          </a:xfrm>
          <a:prstGeom prst="rect">
            <a:avLst/>
          </a:prstGeom>
          <a:noFill/>
        </p:spPr>
        <p:txBody>
          <a:bodyPr wrap="square" rtlCol="0">
            <a:spAutoFit/>
          </a:bodyPr>
          <a:lstStyle/>
          <a:p>
            <a:pPr algn="ctr"/>
            <a:r>
              <a:rPr lang="en-US" sz="2000" dirty="0">
                <a:solidFill>
                  <a:srgbClr val="00B050"/>
                </a:solidFill>
              </a:rPr>
              <a:t>True</a:t>
            </a:r>
          </a:p>
        </p:txBody>
      </p:sp>
      <p:sp>
        <p:nvSpPr>
          <p:cNvPr id="51" name="TextBox 50">
            <a:extLst>
              <a:ext uri="{FF2B5EF4-FFF2-40B4-BE49-F238E27FC236}">
                <a16:creationId xmlns:a16="http://schemas.microsoft.com/office/drawing/2014/main" id="{95FE90D1-57CB-65D9-15E3-27F452D3E16C}"/>
              </a:ext>
            </a:extLst>
          </p:cNvPr>
          <p:cNvSpPr txBox="1"/>
          <p:nvPr/>
        </p:nvSpPr>
        <p:spPr>
          <a:xfrm>
            <a:off x="7805917" y="4924667"/>
            <a:ext cx="952500" cy="400110"/>
          </a:xfrm>
          <a:prstGeom prst="rect">
            <a:avLst/>
          </a:prstGeom>
          <a:noFill/>
        </p:spPr>
        <p:txBody>
          <a:bodyPr wrap="square" rtlCol="0">
            <a:spAutoFit/>
          </a:bodyPr>
          <a:lstStyle/>
          <a:p>
            <a:pPr algn="ctr"/>
            <a:r>
              <a:rPr lang="en-US" sz="2000" dirty="0">
                <a:solidFill>
                  <a:srgbClr val="FF0000"/>
                </a:solidFill>
              </a:rPr>
              <a:t>False</a:t>
            </a:r>
          </a:p>
        </p:txBody>
      </p:sp>
      <p:sp>
        <p:nvSpPr>
          <p:cNvPr id="54" name="TextBox 53">
            <a:extLst>
              <a:ext uri="{FF2B5EF4-FFF2-40B4-BE49-F238E27FC236}">
                <a16:creationId xmlns:a16="http://schemas.microsoft.com/office/drawing/2014/main" id="{E98564FE-7907-7CDE-1FCB-997F7A94C091}"/>
              </a:ext>
            </a:extLst>
          </p:cNvPr>
          <p:cNvSpPr txBox="1"/>
          <p:nvPr/>
        </p:nvSpPr>
        <p:spPr>
          <a:xfrm>
            <a:off x="6427227" y="2681803"/>
            <a:ext cx="1979644" cy="400110"/>
          </a:xfrm>
          <a:prstGeom prst="rect">
            <a:avLst/>
          </a:prstGeom>
          <a:noFill/>
        </p:spPr>
        <p:txBody>
          <a:bodyPr wrap="none" rtlCol="0">
            <a:spAutoFit/>
          </a:bodyPr>
          <a:lstStyle/>
          <a:p>
            <a:r>
              <a:rPr lang="en-US" sz="2000" dirty="0">
                <a:solidFill>
                  <a:srgbClr val="FFFF00"/>
                </a:solidFill>
              </a:rPr>
              <a:t>while statement</a:t>
            </a:r>
          </a:p>
        </p:txBody>
      </p:sp>
      <p:cxnSp>
        <p:nvCxnSpPr>
          <p:cNvPr id="55" name="Elbow Connector 54">
            <a:extLst>
              <a:ext uri="{FF2B5EF4-FFF2-40B4-BE49-F238E27FC236}">
                <a16:creationId xmlns:a16="http://schemas.microsoft.com/office/drawing/2014/main" id="{AD627F98-37E7-7589-4395-BBD3B5193359}"/>
              </a:ext>
            </a:extLst>
          </p:cNvPr>
          <p:cNvCxnSpPr>
            <a:cxnSpLocks/>
            <a:stCxn id="38" idx="0"/>
          </p:cNvCxnSpPr>
          <p:nvPr/>
        </p:nvCxnSpPr>
        <p:spPr>
          <a:xfrm rot="16200000" flipV="1">
            <a:off x="9825703" y="1796541"/>
            <a:ext cx="287275" cy="2403890"/>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BBC697E3-776B-17D0-C65D-A7D21CFCDE5F}"/>
              </a:ext>
            </a:extLst>
          </p:cNvPr>
          <p:cNvCxnSpPr>
            <a:cxnSpLocks/>
            <a:stCxn id="79" idx="2"/>
          </p:cNvCxnSpPr>
          <p:nvPr/>
        </p:nvCxnSpPr>
        <p:spPr>
          <a:xfrm>
            <a:off x="3200584" y="3081913"/>
            <a:ext cx="407594" cy="382521"/>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FD3BF138-F4CF-4610-818D-D2F3F543546C}"/>
              </a:ext>
            </a:extLst>
          </p:cNvPr>
          <p:cNvCxnSpPr>
            <a:cxnSpLocks/>
            <a:stCxn id="54" idx="2"/>
          </p:cNvCxnSpPr>
          <p:nvPr/>
        </p:nvCxnSpPr>
        <p:spPr>
          <a:xfrm>
            <a:off x="7417049" y="3081913"/>
            <a:ext cx="629299" cy="415423"/>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072FC640-2A26-D717-667E-69992FC34C72}"/>
              </a:ext>
            </a:extLst>
          </p:cNvPr>
          <p:cNvSpPr txBox="1"/>
          <p:nvPr/>
        </p:nvSpPr>
        <p:spPr>
          <a:xfrm>
            <a:off x="121326" y="2751410"/>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61" name="TextBox 60">
            <a:extLst>
              <a:ext uri="{FF2B5EF4-FFF2-40B4-BE49-F238E27FC236}">
                <a16:creationId xmlns:a16="http://schemas.microsoft.com/office/drawing/2014/main" id="{26A59B3F-C3E3-E411-D821-84F4A7BA10BE}"/>
              </a:ext>
            </a:extLst>
          </p:cNvPr>
          <p:cNvSpPr txBox="1"/>
          <p:nvPr/>
        </p:nvSpPr>
        <p:spPr>
          <a:xfrm>
            <a:off x="121326" y="3871858"/>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62" name="TextBox 61">
            <a:extLst>
              <a:ext uri="{FF2B5EF4-FFF2-40B4-BE49-F238E27FC236}">
                <a16:creationId xmlns:a16="http://schemas.microsoft.com/office/drawing/2014/main" id="{855DB55B-2F59-6B52-02AD-5AC7F10D46A6}"/>
              </a:ext>
            </a:extLst>
          </p:cNvPr>
          <p:cNvSpPr txBox="1"/>
          <p:nvPr/>
        </p:nvSpPr>
        <p:spPr>
          <a:xfrm>
            <a:off x="121326" y="4881027"/>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cxnSp>
        <p:nvCxnSpPr>
          <p:cNvPr id="63" name="Straight Arrow Connector 62">
            <a:extLst>
              <a:ext uri="{FF2B5EF4-FFF2-40B4-BE49-F238E27FC236}">
                <a16:creationId xmlns:a16="http://schemas.microsoft.com/office/drawing/2014/main" id="{C8B7D254-48F2-0514-AF91-E477B9867FED}"/>
              </a:ext>
            </a:extLst>
          </p:cNvPr>
          <p:cNvCxnSpPr>
            <a:cxnSpLocks/>
            <a:endCxn id="58" idx="0"/>
          </p:cNvCxnSpPr>
          <p:nvPr/>
        </p:nvCxnSpPr>
        <p:spPr>
          <a:xfrm>
            <a:off x="1023026" y="2124220"/>
            <a:ext cx="0" cy="62719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99CF9AFE-5C91-2F38-7F74-3B5933737D5F}"/>
              </a:ext>
            </a:extLst>
          </p:cNvPr>
          <p:cNvCxnSpPr>
            <a:cxnSpLocks/>
            <a:stCxn id="58" idx="2"/>
            <a:endCxn id="61" idx="0"/>
          </p:cNvCxnSpPr>
          <p:nvPr/>
        </p:nvCxnSpPr>
        <p:spPr>
          <a:xfrm>
            <a:off x="1023026" y="3151520"/>
            <a:ext cx="0" cy="720338"/>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Straight Arrow Connector 65">
            <a:extLst>
              <a:ext uri="{FF2B5EF4-FFF2-40B4-BE49-F238E27FC236}">
                <a16:creationId xmlns:a16="http://schemas.microsoft.com/office/drawing/2014/main" id="{736B0734-D2F6-86E2-3F98-D1553DC52BC9}"/>
              </a:ext>
            </a:extLst>
          </p:cNvPr>
          <p:cNvCxnSpPr>
            <a:cxnSpLocks/>
            <a:stCxn id="61" idx="2"/>
            <a:endCxn id="62" idx="0"/>
          </p:cNvCxnSpPr>
          <p:nvPr/>
        </p:nvCxnSpPr>
        <p:spPr>
          <a:xfrm>
            <a:off x="1023026" y="4271968"/>
            <a:ext cx="0" cy="6090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05720000-4ACF-50D6-9A2C-3E59402AC53B}"/>
              </a:ext>
            </a:extLst>
          </p:cNvPr>
          <p:cNvCxnSpPr>
            <a:cxnSpLocks/>
            <a:stCxn id="62" idx="2"/>
          </p:cNvCxnSpPr>
          <p:nvPr/>
        </p:nvCxnSpPr>
        <p:spPr>
          <a:xfrm>
            <a:off x="1023026" y="5281137"/>
            <a:ext cx="0" cy="80416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5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down)">
                                      <p:cBhvr>
                                        <p:cTn id="63" dur="500"/>
                                        <p:tgtEl>
                                          <p:spTgt spid="50"/>
                                        </p:tgtEl>
                                      </p:cBhvr>
                                    </p:animEffect>
                                  </p:childTnLst>
                                </p:cTn>
                              </p:par>
                              <p:par>
                                <p:cTn id="64" presetID="2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down)">
                                      <p:cBhvr>
                                        <p:cTn id="69" dur="500"/>
                                        <p:tgtEl>
                                          <p:spTgt spid="38"/>
                                        </p:tgtEl>
                                      </p:cBhvr>
                                    </p:animEffect>
                                  </p:childTnLst>
                                </p:cTn>
                              </p:par>
                              <p:par>
                                <p:cTn id="70" presetID="22" presetClass="entr" presetSubtype="4"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p:bldP spid="29" grpId="0" animBg="1"/>
      <p:bldP spid="72" grpId="0"/>
      <p:bldP spid="73" grpId="0"/>
      <p:bldP spid="79" grpId="0"/>
      <p:bldP spid="32" grpId="0" animBg="1"/>
      <p:bldP spid="33" grpId="0" animBg="1"/>
      <p:bldP spid="34" grpId="0" animBg="1"/>
      <p:bldP spid="36" grpId="0"/>
      <p:bldP spid="38" grpId="0" animBg="1"/>
      <p:bldP spid="50" grpId="0"/>
      <p:bldP spid="51"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solidFill>
                  <a:schemeClr val="accent6"/>
                </a:solidFill>
              </a:rPr>
              <a:t>function</a:t>
            </a:r>
            <a:r>
              <a:rPr lang="en-US" b="1" dirty="0">
                <a:solidFill>
                  <a:schemeClr val="accent2"/>
                </a:solidFill>
              </a:rPr>
              <a:t>,</a:t>
            </a:r>
            <a:r>
              <a:rPr lang="en-US" b="1" dirty="0">
                <a:solidFill>
                  <a:schemeClr val="accent6"/>
                </a:solidFill>
              </a:rPr>
              <a:t> </a:t>
            </a:r>
            <a:r>
              <a:rPr lang="en-US" b="1" dirty="0"/>
              <a:t>what are they</a:t>
            </a:r>
            <a:r>
              <a:rPr lang="en-US" b="1" dirty="0">
                <a:solidFill>
                  <a:schemeClr val="accent2"/>
                </a:solidFill>
              </a:rPr>
              <a:t>?</a:t>
            </a:r>
            <a:endParaRPr lang="en-US" dirty="0">
              <a:solidFill>
                <a:schemeClr val="accent2"/>
              </a:solidFill>
            </a:endParaRPr>
          </a:p>
        </p:txBody>
      </p:sp>
      <p:sp>
        <p:nvSpPr>
          <p:cNvPr id="15" name="Content Placeholder 2">
            <a:extLst>
              <a:ext uri="{FF2B5EF4-FFF2-40B4-BE49-F238E27FC236}">
                <a16:creationId xmlns:a16="http://schemas.microsoft.com/office/drawing/2014/main" id="{1DAD58D6-4EAB-D25A-71A2-B726CD504D91}"/>
              </a:ext>
            </a:extLst>
          </p:cNvPr>
          <p:cNvSpPr>
            <a:spLocks noGrp="1"/>
          </p:cNvSpPr>
          <p:nvPr>
            <p:ph idx="1"/>
          </p:nvPr>
        </p:nvSpPr>
        <p:spPr>
          <a:xfrm>
            <a:off x="838200" y="1825624"/>
            <a:ext cx="10258486" cy="4835479"/>
          </a:xfrm>
        </p:spPr>
        <p:txBody>
          <a:bodyPr/>
          <a:lstStyle/>
          <a:p>
            <a:r>
              <a:rPr lang="en-US" dirty="0">
                <a:cs typeface="Courier New" panose="02070309020205020404" pitchFamily="49" charset="0"/>
              </a:rPr>
              <a:t>A function is best explained as a self</a:t>
            </a:r>
            <a:r>
              <a:rPr lang="en-US" dirty="0">
                <a:solidFill>
                  <a:schemeClr val="accent6"/>
                </a:solidFill>
                <a:cs typeface="Courier New" panose="02070309020205020404" pitchFamily="49" charset="0"/>
              </a:rPr>
              <a:t>-</a:t>
            </a:r>
            <a:r>
              <a:rPr lang="en-US" dirty="0">
                <a:cs typeface="Courier New" panose="02070309020205020404" pitchFamily="49" charset="0"/>
              </a:rPr>
              <a:t>contained piece of code that has inputs and an output</a:t>
            </a:r>
            <a:r>
              <a:rPr lang="en-US" dirty="0">
                <a:solidFill>
                  <a:schemeClr val="accent6"/>
                </a:solidFill>
                <a:cs typeface="Courier New" panose="02070309020205020404" pitchFamily="49" charset="0"/>
              </a:rPr>
              <a:t>.</a:t>
            </a:r>
            <a:endParaRPr lang="en-US" dirty="0">
              <a:solidFill>
                <a:schemeClr val="accent6"/>
              </a:solidFill>
            </a:endParaRPr>
          </a:p>
        </p:txBody>
      </p:sp>
      <p:sp>
        <p:nvSpPr>
          <p:cNvPr id="16" name="Arrow: Down 15">
            <a:extLst>
              <a:ext uri="{FF2B5EF4-FFF2-40B4-BE49-F238E27FC236}">
                <a16:creationId xmlns:a16="http://schemas.microsoft.com/office/drawing/2014/main" id="{171E914E-BE49-E3BA-5BA7-B2EE0A2E4A4A}"/>
              </a:ext>
            </a:extLst>
          </p:cNvPr>
          <p:cNvSpPr/>
          <p:nvPr/>
        </p:nvSpPr>
        <p:spPr>
          <a:xfrm>
            <a:off x="1860287" y="5824036"/>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Rounded Corners 16">
            <a:extLst>
              <a:ext uri="{FF2B5EF4-FFF2-40B4-BE49-F238E27FC236}">
                <a16:creationId xmlns:a16="http://schemas.microsoft.com/office/drawing/2014/main" id="{A10E09D7-55FE-D15D-15DC-EEDEB4378F1C}"/>
              </a:ext>
            </a:extLst>
          </p:cNvPr>
          <p:cNvSpPr/>
          <p:nvPr/>
        </p:nvSpPr>
        <p:spPr>
          <a:xfrm>
            <a:off x="1120864" y="4060233"/>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400" b="1" dirty="0">
                <a:solidFill>
                  <a:srgbClr val="00FF00"/>
                </a:solidFill>
                <a:latin typeface="Courier New" panose="02070309020205020404" pitchFamily="49" charset="0"/>
                <a:cs typeface="Courier New" panose="02070309020205020404" pitchFamily="49" charset="0"/>
              </a:rPr>
              <a:t>age</a:t>
            </a:r>
          </a:p>
        </p:txBody>
      </p:sp>
      <p:sp>
        <p:nvSpPr>
          <p:cNvPr id="18" name="Arrow: Down 17">
            <a:extLst>
              <a:ext uri="{FF2B5EF4-FFF2-40B4-BE49-F238E27FC236}">
                <a16:creationId xmlns:a16="http://schemas.microsoft.com/office/drawing/2014/main" id="{D403898C-8DF8-9597-C411-B320F397A19F}"/>
              </a:ext>
            </a:extLst>
          </p:cNvPr>
          <p:cNvSpPr/>
          <p:nvPr/>
        </p:nvSpPr>
        <p:spPr>
          <a:xfrm>
            <a:off x="1860286" y="3516187"/>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B7AC4C67-9154-7088-CE28-8B20F74E8FF4}"/>
              </a:ext>
            </a:extLst>
          </p:cNvPr>
          <p:cNvSpPr txBox="1"/>
          <p:nvPr/>
        </p:nvSpPr>
        <p:spPr>
          <a:xfrm>
            <a:off x="1893876" y="6190822"/>
            <a:ext cx="317715" cy="369332"/>
          </a:xfrm>
          <a:prstGeom prst="rect">
            <a:avLst/>
          </a:prstGeom>
          <a:noFill/>
        </p:spPr>
        <p:txBody>
          <a:bodyPr wrap="none" rtlCol="0">
            <a:spAutoFit/>
          </a:bodyPr>
          <a:lstStyle/>
          <a:p>
            <a:pPr algn="ctr"/>
            <a:r>
              <a:rPr lang="en-US" b="1" dirty="0">
                <a:solidFill>
                  <a:schemeClr val="accent6"/>
                </a:solidFill>
              </a:rPr>
              <a:t>1</a:t>
            </a:r>
          </a:p>
        </p:txBody>
      </p:sp>
      <p:sp>
        <p:nvSpPr>
          <p:cNvPr id="21" name="TextBox 20">
            <a:extLst>
              <a:ext uri="{FF2B5EF4-FFF2-40B4-BE49-F238E27FC236}">
                <a16:creationId xmlns:a16="http://schemas.microsoft.com/office/drawing/2014/main" id="{B2994862-A5C5-70FA-1766-FE920FCDC970}"/>
              </a:ext>
            </a:extLst>
          </p:cNvPr>
          <p:cNvSpPr txBox="1"/>
          <p:nvPr/>
        </p:nvSpPr>
        <p:spPr>
          <a:xfrm>
            <a:off x="397511" y="3140148"/>
            <a:ext cx="3298660" cy="369332"/>
          </a:xfrm>
          <a:prstGeom prst="rect">
            <a:avLst/>
          </a:prstGeom>
          <a:noFill/>
        </p:spPr>
        <p:txBody>
          <a:bodyPr wrap="none" rtlCol="0">
            <a:spAutoFit/>
          </a:bodyPr>
          <a:lstStyle/>
          <a:p>
            <a:pPr algn="ctr"/>
            <a:r>
              <a:rPr lang="en-US" b="1" dirty="0">
                <a:solidFill>
                  <a:schemeClr val="accent6"/>
                </a:solidFill>
              </a:rPr>
              <a:t>day</a:t>
            </a:r>
            <a:r>
              <a:rPr lang="en-US" b="1" dirty="0">
                <a:solidFill>
                  <a:srgbClr val="FFFFFF"/>
                </a:solidFill>
              </a:rPr>
              <a:t>=</a:t>
            </a:r>
            <a:r>
              <a:rPr lang="en-US" b="1" dirty="0">
                <a:solidFill>
                  <a:schemeClr val="accent6"/>
                </a:solidFill>
              </a:rPr>
              <a:t>1</a:t>
            </a:r>
            <a:r>
              <a:rPr lang="en-US" b="1" dirty="0">
                <a:solidFill>
                  <a:srgbClr val="FFFFFF"/>
                </a:solidFill>
              </a:rPr>
              <a:t>,</a:t>
            </a:r>
            <a:r>
              <a:rPr lang="en-US" b="1" dirty="0">
                <a:solidFill>
                  <a:schemeClr val="accent6"/>
                </a:solidFill>
              </a:rPr>
              <a:t> month</a:t>
            </a:r>
            <a:r>
              <a:rPr lang="en-US" b="1" dirty="0">
                <a:solidFill>
                  <a:srgbClr val="FFFFFF"/>
                </a:solidFill>
              </a:rPr>
              <a:t>=</a:t>
            </a:r>
            <a:r>
              <a:rPr lang="en-US" b="1" dirty="0">
                <a:solidFill>
                  <a:schemeClr val="accent6"/>
                </a:solidFill>
              </a:rPr>
              <a:t>1</a:t>
            </a:r>
            <a:r>
              <a:rPr lang="en-US" b="1" dirty="0">
                <a:solidFill>
                  <a:srgbClr val="FFFFFF"/>
                </a:solidFill>
              </a:rPr>
              <a:t>,</a:t>
            </a:r>
            <a:r>
              <a:rPr lang="en-US" b="1" dirty="0">
                <a:solidFill>
                  <a:schemeClr val="accent6"/>
                </a:solidFill>
              </a:rPr>
              <a:t> year</a:t>
            </a:r>
            <a:r>
              <a:rPr lang="en-US" b="1" dirty="0">
                <a:solidFill>
                  <a:srgbClr val="FFFFFF"/>
                </a:solidFill>
              </a:rPr>
              <a:t>=</a:t>
            </a:r>
            <a:r>
              <a:rPr lang="en-US" b="1" dirty="0">
                <a:solidFill>
                  <a:schemeClr val="accent6"/>
                </a:solidFill>
              </a:rPr>
              <a:t>2022</a:t>
            </a:r>
          </a:p>
        </p:txBody>
      </p:sp>
      <p:sp>
        <p:nvSpPr>
          <p:cNvPr id="22" name="Arrow: Down 21">
            <a:extLst>
              <a:ext uri="{FF2B5EF4-FFF2-40B4-BE49-F238E27FC236}">
                <a16:creationId xmlns:a16="http://schemas.microsoft.com/office/drawing/2014/main" id="{0D640791-3BCF-2DD0-6570-650F1B9942EB}"/>
              </a:ext>
            </a:extLst>
          </p:cNvPr>
          <p:cNvSpPr/>
          <p:nvPr/>
        </p:nvSpPr>
        <p:spPr>
          <a:xfrm>
            <a:off x="5906261" y="5824036"/>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Rounded Corners 22">
            <a:extLst>
              <a:ext uri="{FF2B5EF4-FFF2-40B4-BE49-F238E27FC236}">
                <a16:creationId xmlns:a16="http://schemas.microsoft.com/office/drawing/2014/main" id="{86EE4777-787E-638E-3786-F805E05A6A0C}"/>
              </a:ext>
            </a:extLst>
          </p:cNvPr>
          <p:cNvSpPr/>
          <p:nvPr/>
        </p:nvSpPr>
        <p:spPr>
          <a:xfrm>
            <a:off x="5166838" y="4060233"/>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1400" b="1" dirty="0">
                <a:solidFill>
                  <a:srgbClr val="00FF00"/>
                </a:solidFill>
                <a:latin typeface="Courier New" panose="02070309020205020404" pitchFamily="49" charset="0"/>
                <a:cs typeface="Courier New" panose="02070309020205020404" pitchFamily="49" charset="0"/>
              </a:rPr>
              <a:t>triangle_area</a:t>
            </a:r>
          </a:p>
        </p:txBody>
      </p:sp>
      <p:sp>
        <p:nvSpPr>
          <p:cNvPr id="24" name="Arrow: Down 23">
            <a:extLst>
              <a:ext uri="{FF2B5EF4-FFF2-40B4-BE49-F238E27FC236}">
                <a16:creationId xmlns:a16="http://schemas.microsoft.com/office/drawing/2014/main" id="{7216DAD6-E667-BE4F-BB61-7D239874F7C2}"/>
              </a:ext>
            </a:extLst>
          </p:cNvPr>
          <p:cNvSpPr/>
          <p:nvPr/>
        </p:nvSpPr>
        <p:spPr>
          <a:xfrm>
            <a:off x="5906260" y="3516187"/>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TextBox 24">
            <a:extLst>
              <a:ext uri="{FF2B5EF4-FFF2-40B4-BE49-F238E27FC236}">
                <a16:creationId xmlns:a16="http://schemas.microsoft.com/office/drawing/2014/main" id="{561F0351-DE67-9C4F-586A-20AD8B684FE7}"/>
              </a:ext>
            </a:extLst>
          </p:cNvPr>
          <p:cNvSpPr txBox="1"/>
          <p:nvPr/>
        </p:nvSpPr>
        <p:spPr>
          <a:xfrm>
            <a:off x="5842067" y="6190822"/>
            <a:ext cx="513282" cy="369332"/>
          </a:xfrm>
          <a:prstGeom prst="rect">
            <a:avLst/>
          </a:prstGeom>
          <a:noFill/>
        </p:spPr>
        <p:txBody>
          <a:bodyPr wrap="none" rtlCol="0">
            <a:spAutoFit/>
          </a:bodyPr>
          <a:lstStyle/>
          <a:p>
            <a:pPr algn="ctr"/>
            <a:r>
              <a:rPr lang="en-US" b="1" dirty="0">
                <a:solidFill>
                  <a:schemeClr val="accent6"/>
                </a:solidFill>
              </a:rPr>
              <a:t>0.5</a:t>
            </a:r>
          </a:p>
        </p:txBody>
      </p:sp>
      <p:sp>
        <p:nvSpPr>
          <p:cNvPr id="26" name="TextBox 25">
            <a:extLst>
              <a:ext uri="{FF2B5EF4-FFF2-40B4-BE49-F238E27FC236}">
                <a16:creationId xmlns:a16="http://schemas.microsoft.com/office/drawing/2014/main" id="{CEC5B963-6A67-9568-31CB-CAD9E374D691}"/>
              </a:ext>
            </a:extLst>
          </p:cNvPr>
          <p:cNvSpPr txBox="1"/>
          <p:nvPr/>
        </p:nvSpPr>
        <p:spPr>
          <a:xfrm>
            <a:off x="5044614" y="3140148"/>
            <a:ext cx="2096407" cy="369332"/>
          </a:xfrm>
          <a:prstGeom prst="rect">
            <a:avLst/>
          </a:prstGeom>
          <a:noFill/>
        </p:spPr>
        <p:txBody>
          <a:bodyPr wrap="none" rtlCol="0">
            <a:spAutoFit/>
          </a:bodyPr>
          <a:lstStyle/>
          <a:p>
            <a:pPr algn="ctr"/>
            <a:r>
              <a:rPr lang="en-US" b="1" dirty="0">
                <a:solidFill>
                  <a:schemeClr val="accent6"/>
                </a:solidFill>
              </a:rPr>
              <a:t>base</a:t>
            </a:r>
            <a:r>
              <a:rPr lang="en-US" b="1" dirty="0">
                <a:solidFill>
                  <a:srgbClr val="FFFFFF"/>
                </a:solidFill>
              </a:rPr>
              <a:t>=</a:t>
            </a:r>
            <a:r>
              <a:rPr lang="en-US" b="1" dirty="0">
                <a:solidFill>
                  <a:schemeClr val="accent6"/>
                </a:solidFill>
              </a:rPr>
              <a:t>1</a:t>
            </a:r>
            <a:r>
              <a:rPr lang="en-US" b="1" dirty="0">
                <a:solidFill>
                  <a:srgbClr val="FFFFFF"/>
                </a:solidFill>
              </a:rPr>
              <a:t>,</a:t>
            </a:r>
            <a:r>
              <a:rPr lang="en-US" b="1" dirty="0">
                <a:solidFill>
                  <a:schemeClr val="accent6"/>
                </a:solidFill>
              </a:rPr>
              <a:t> height</a:t>
            </a:r>
            <a:r>
              <a:rPr lang="en-US" b="1" dirty="0">
                <a:solidFill>
                  <a:srgbClr val="FFFFFF"/>
                </a:solidFill>
              </a:rPr>
              <a:t>=</a:t>
            </a:r>
            <a:r>
              <a:rPr lang="en-US" b="1" dirty="0">
                <a:solidFill>
                  <a:schemeClr val="accent6"/>
                </a:solidFill>
              </a:rPr>
              <a:t>1</a:t>
            </a:r>
          </a:p>
        </p:txBody>
      </p:sp>
      <p:sp>
        <p:nvSpPr>
          <p:cNvPr id="27" name="Arrow: Down 26">
            <a:extLst>
              <a:ext uri="{FF2B5EF4-FFF2-40B4-BE49-F238E27FC236}">
                <a16:creationId xmlns:a16="http://schemas.microsoft.com/office/drawing/2014/main" id="{E0E310A5-AB47-875B-1545-9953617070F7}"/>
              </a:ext>
            </a:extLst>
          </p:cNvPr>
          <p:cNvSpPr/>
          <p:nvPr/>
        </p:nvSpPr>
        <p:spPr>
          <a:xfrm>
            <a:off x="9952235" y="5830743"/>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Rounded Corners 27">
            <a:extLst>
              <a:ext uri="{FF2B5EF4-FFF2-40B4-BE49-F238E27FC236}">
                <a16:creationId xmlns:a16="http://schemas.microsoft.com/office/drawing/2014/main" id="{0DF9D725-C86A-1D97-CA88-00A9B405AD7C}"/>
              </a:ext>
            </a:extLst>
          </p:cNvPr>
          <p:cNvSpPr/>
          <p:nvPr/>
        </p:nvSpPr>
        <p:spPr>
          <a:xfrm>
            <a:off x="9212812" y="4066940"/>
            <a:ext cx="1855839" cy="159872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400" b="1" dirty="0">
                <a:solidFill>
                  <a:srgbClr val="00FF00"/>
                </a:solidFill>
                <a:latin typeface="Courier New" panose="02070309020205020404" pitchFamily="49" charset="0"/>
                <a:cs typeface="Courier New" panose="02070309020205020404" pitchFamily="49" charset="0"/>
              </a:rPr>
              <a:t>sine</a:t>
            </a:r>
          </a:p>
        </p:txBody>
      </p:sp>
      <p:sp>
        <p:nvSpPr>
          <p:cNvPr id="29" name="Arrow: Down 28">
            <a:extLst>
              <a:ext uri="{FF2B5EF4-FFF2-40B4-BE49-F238E27FC236}">
                <a16:creationId xmlns:a16="http://schemas.microsoft.com/office/drawing/2014/main" id="{62D82758-19F7-575F-1F59-D5519C0AB28B}"/>
              </a:ext>
            </a:extLst>
          </p:cNvPr>
          <p:cNvSpPr/>
          <p:nvPr/>
        </p:nvSpPr>
        <p:spPr>
          <a:xfrm>
            <a:off x="9952234" y="3522894"/>
            <a:ext cx="37699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TextBox 29">
            <a:extLst>
              <a:ext uri="{FF2B5EF4-FFF2-40B4-BE49-F238E27FC236}">
                <a16:creationId xmlns:a16="http://schemas.microsoft.com/office/drawing/2014/main" id="{74969DB9-16AC-4CD7-4733-B2B9559A02D8}"/>
              </a:ext>
            </a:extLst>
          </p:cNvPr>
          <p:cNvSpPr txBox="1"/>
          <p:nvPr/>
        </p:nvSpPr>
        <p:spPr>
          <a:xfrm>
            <a:off x="9985824" y="6197529"/>
            <a:ext cx="317715" cy="369332"/>
          </a:xfrm>
          <a:prstGeom prst="rect">
            <a:avLst/>
          </a:prstGeom>
          <a:noFill/>
        </p:spPr>
        <p:txBody>
          <a:bodyPr wrap="none" rtlCol="0">
            <a:spAutoFit/>
          </a:bodyPr>
          <a:lstStyle/>
          <a:p>
            <a:pPr algn="ctr"/>
            <a:r>
              <a:rPr lang="en-US" b="1" dirty="0">
                <a:solidFill>
                  <a:schemeClr val="accent6"/>
                </a:solidFill>
              </a:rPr>
              <a:t>1</a:t>
            </a:r>
          </a:p>
        </p:txBody>
      </p:sp>
      <p:sp>
        <p:nvSpPr>
          <p:cNvPr id="31" name="TextBox 30">
            <a:extLst>
              <a:ext uri="{FF2B5EF4-FFF2-40B4-BE49-F238E27FC236}">
                <a16:creationId xmlns:a16="http://schemas.microsoft.com/office/drawing/2014/main" id="{2D11B030-C2E8-F366-BC80-9A7BAB4DCCA3}"/>
              </a:ext>
            </a:extLst>
          </p:cNvPr>
          <p:cNvSpPr txBox="1"/>
          <p:nvPr/>
        </p:nvSpPr>
        <p:spPr>
          <a:xfrm>
            <a:off x="9533496" y="3146855"/>
            <a:ext cx="1210588" cy="369332"/>
          </a:xfrm>
          <a:prstGeom prst="rect">
            <a:avLst/>
          </a:prstGeom>
          <a:noFill/>
        </p:spPr>
        <p:txBody>
          <a:bodyPr wrap="none" rtlCol="0">
            <a:spAutoFit/>
          </a:bodyPr>
          <a:lstStyle/>
          <a:p>
            <a:pPr algn="ctr"/>
            <a:r>
              <a:rPr lang="en-US" b="1" dirty="0">
                <a:solidFill>
                  <a:schemeClr val="accent6"/>
                </a:solidFill>
              </a:rPr>
              <a:t>angle</a:t>
            </a:r>
            <a:r>
              <a:rPr lang="en-US" b="1" dirty="0">
                <a:solidFill>
                  <a:srgbClr val="FFFFFF"/>
                </a:solidFill>
              </a:rPr>
              <a:t>=</a:t>
            </a:r>
            <a:r>
              <a:rPr lang="en-US" b="1" dirty="0">
                <a:solidFill>
                  <a:schemeClr val="accent6"/>
                </a:solidFill>
              </a:rPr>
              <a:t>90</a:t>
            </a:r>
          </a:p>
        </p:txBody>
      </p:sp>
      <p:sp>
        <p:nvSpPr>
          <p:cNvPr id="32" name="TextBox 31">
            <a:extLst>
              <a:ext uri="{FF2B5EF4-FFF2-40B4-BE49-F238E27FC236}">
                <a16:creationId xmlns:a16="http://schemas.microsoft.com/office/drawing/2014/main" id="{61E02740-52CB-B248-EB60-7AC18AD7E1A0}"/>
              </a:ext>
            </a:extLst>
          </p:cNvPr>
          <p:cNvSpPr txBox="1"/>
          <p:nvPr/>
        </p:nvSpPr>
        <p:spPr>
          <a:xfrm>
            <a:off x="7530336" y="2872621"/>
            <a:ext cx="2082472" cy="646331"/>
          </a:xfrm>
          <a:prstGeom prst="rect">
            <a:avLst/>
          </a:prstGeom>
          <a:noFill/>
        </p:spPr>
        <p:txBody>
          <a:bodyPr wrap="square" rtlCol="0">
            <a:spAutoFit/>
          </a:bodyPr>
          <a:lstStyle/>
          <a:p>
            <a:r>
              <a:rPr lang="en-US" dirty="0">
                <a:solidFill>
                  <a:srgbClr val="FFFFFF"/>
                </a:solidFill>
              </a:rPr>
              <a:t>The stuff we </a:t>
            </a:r>
            <a:r>
              <a:rPr lang="en-US" b="1" dirty="0">
                <a:solidFill>
                  <a:schemeClr val="accent6"/>
                </a:solidFill>
              </a:rPr>
              <a:t>pass</a:t>
            </a:r>
            <a:r>
              <a:rPr lang="en-US" dirty="0">
                <a:solidFill>
                  <a:srgbClr val="FFFFFF"/>
                </a:solidFill>
              </a:rPr>
              <a:t> to the function</a:t>
            </a:r>
            <a:r>
              <a:rPr lang="en-US" dirty="0">
                <a:solidFill>
                  <a:schemeClr val="accent6"/>
                </a:solidFill>
              </a:rPr>
              <a:t>.</a:t>
            </a:r>
          </a:p>
        </p:txBody>
      </p:sp>
      <p:sp>
        <p:nvSpPr>
          <p:cNvPr id="33" name="TextBox 32">
            <a:extLst>
              <a:ext uri="{FF2B5EF4-FFF2-40B4-BE49-F238E27FC236}">
                <a16:creationId xmlns:a16="http://schemas.microsoft.com/office/drawing/2014/main" id="{0FF41595-C355-915D-522C-9984DE89771A}"/>
              </a:ext>
            </a:extLst>
          </p:cNvPr>
          <p:cNvSpPr txBox="1"/>
          <p:nvPr/>
        </p:nvSpPr>
        <p:spPr>
          <a:xfrm>
            <a:off x="7606693" y="5649430"/>
            <a:ext cx="2123166" cy="923330"/>
          </a:xfrm>
          <a:prstGeom prst="rect">
            <a:avLst/>
          </a:prstGeom>
          <a:noFill/>
        </p:spPr>
        <p:txBody>
          <a:bodyPr wrap="square" rtlCol="0">
            <a:spAutoFit/>
          </a:bodyPr>
          <a:lstStyle/>
          <a:p>
            <a:r>
              <a:rPr lang="en-US" dirty="0">
                <a:solidFill>
                  <a:srgbClr val="FFFFFF"/>
                </a:solidFill>
              </a:rPr>
              <a:t>The stuff the function </a:t>
            </a:r>
            <a:r>
              <a:rPr lang="en-US" b="1" dirty="0">
                <a:solidFill>
                  <a:schemeClr val="accent6"/>
                </a:solidFill>
              </a:rPr>
              <a:t>returns</a:t>
            </a:r>
            <a:r>
              <a:rPr lang="en-US" dirty="0">
                <a:solidFill>
                  <a:srgbClr val="FFFFFF"/>
                </a:solidFill>
              </a:rPr>
              <a:t> to us after we </a:t>
            </a:r>
            <a:r>
              <a:rPr lang="en-US" b="1" dirty="0">
                <a:solidFill>
                  <a:schemeClr val="accent6"/>
                </a:solidFill>
              </a:rPr>
              <a:t>call</a:t>
            </a:r>
            <a:r>
              <a:rPr lang="en-US" b="1" dirty="0">
                <a:solidFill>
                  <a:srgbClr val="FFFFFF"/>
                </a:solidFill>
              </a:rPr>
              <a:t> </a:t>
            </a:r>
            <a:r>
              <a:rPr lang="en-US" dirty="0">
                <a:solidFill>
                  <a:srgbClr val="FFFFFF"/>
                </a:solidFill>
              </a:rPr>
              <a:t>it</a:t>
            </a:r>
            <a:r>
              <a:rPr lang="en-US" dirty="0">
                <a:solidFill>
                  <a:schemeClr val="accent6"/>
                </a:solidFill>
              </a:rPr>
              <a:t>.</a:t>
            </a:r>
          </a:p>
        </p:txBody>
      </p:sp>
    </p:spTree>
    <p:extLst>
      <p:ext uri="{BB962C8B-B14F-4D97-AF65-F5344CB8AC3E}">
        <p14:creationId xmlns:p14="http://schemas.microsoft.com/office/powerpoint/2010/main" val="2708819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While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74041" cy="4900029"/>
          </a:xfrm>
        </p:spPr>
        <p:txBody>
          <a:bodyPr>
            <a:normAutofit/>
          </a:bodyPr>
          <a:lstStyle/>
          <a:p>
            <a:r>
              <a:rPr lang="en-US" dirty="0"/>
              <a:t>Sometimes we need to keep looping as long as some condition is </a:t>
            </a:r>
            <a:r>
              <a:rPr lang="en-US" b="1" dirty="0">
                <a:solidFill>
                  <a:schemeClr val="accent6"/>
                </a:solidFill>
              </a:rPr>
              <a:t>True</a:t>
            </a:r>
            <a:r>
              <a:rPr lang="en-US" dirty="0">
                <a:solidFill>
                  <a:schemeClr val="accent2"/>
                </a:solidFill>
              </a:rPr>
              <a:t>,</a:t>
            </a:r>
            <a:r>
              <a:rPr lang="en-US" dirty="0"/>
              <a:t> and stop when it becomes </a:t>
            </a:r>
            <a:r>
              <a:rPr lang="en-US" b="1" dirty="0">
                <a:solidFill>
                  <a:schemeClr val="accent6"/>
                </a:solidFill>
              </a:rPr>
              <a:t>False</a:t>
            </a:r>
            <a:r>
              <a:rPr lang="en-US" dirty="0">
                <a:solidFill>
                  <a:schemeClr val="accent2"/>
                </a:solidFill>
              </a:rPr>
              <a:t>.</a:t>
            </a:r>
          </a:p>
          <a:p>
            <a:r>
              <a:rPr lang="en-US" dirty="0"/>
              <a:t>Let</a:t>
            </a:r>
            <a:r>
              <a:rPr lang="en-US" dirty="0">
                <a:solidFill>
                  <a:schemeClr val="accent1"/>
                </a:solidFill>
              </a:rPr>
              <a:t>'</a:t>
            </a:r>
            <a:r>
              <a:rPr lang="en-US" dirty="0"/>
              <a:t>s say you want to ask the user a question</a:t>
            </a:r>
            <a:r>
              <a:rPr lang="en-US" dirty="0">
                <a:solidFill>
                  <a:schemeClr val="accent1"/>
                </a:solidFill>
              </a:rPr>
              <a:t>.</a:t>
            </a:r>
          </a:p>
          <a:p>
            <a:pPr lvl="1"/>
            <a:r>
              <a:rPr lang="en-US" dirty="0">
                <a:solidFill>
                  <a:schemeClr val="accent6"/>
                </a:solidFill>
              </a:rPr>
              <a:t>"</a:t>
            </a:r>
            <a:r>
              <a:rPr lang="en-US" dirty="0"/>
              <a:t>Do you think the Toronto Maple Leafs will win the Stanley Cup in your lifetime</a:t>
            </a:r>
            <a:r>
              <a:rPr lang="en-US" dirty="0">
                <a:solidFill>
                  <a:schemeClr val="accent1"/>
                </a:solidFill>
              </a:rPr>
              <a:t>?</a:t>
            </a:r>
            <a:r>
              <a:rPr lang="en-US" dirty="0">
                <a:solidFill>
                  <a:schemeClr val="accent6"/>
                </a:solidFill>
              </a:rPr>
              <a:t>"</a:t>
            </a:r>
            <a:r>
              <a:rPr lang="en-US" dirty="0"/>
              <a:t> </a:t>
            </a:r>
          </a:p>
          <a:p>
            <a:r>
              <a:rPr lang="en-US" dirty="0"/>
              <a:t>If the user answers </a:t>
            </a:r>
            <a:r>
              <a:rPr lang="en-US" dirty="0">
                <a:solidFill>
                  <a:schemeClr val="accent6"/>
                </a:solidFill>
              </a:rPr>
              <a:t>'</a:t>
            </a:r>
            <a:r>
              <a:rPr lang="en-US" dirty="0"/>
              <a:t>y</a:t>
            </a:r>
            <a:r>
              <a:rPr lang="en-US" dirty="0">
                <a:solidFill>
                  <a:schemeClr val="accent6"/>
                </a:solidFill>
              </a:rPr>
              <a:t>'</a:t>
            </a:r>
            <a:r>
              <a:rPr lang="en-US" dirty="0">
                <a:solidFill>
                  <a:schemeClr val="accent1"/>
                </a:solidFill>
              </a:rPr>
              <a:t>,</a:t>
            </a:r>
            <a:r>
              <a:rPr lang="en-US" dirty="0"/>
              <a:t> print out </a:t>
            </a:r>
            <a:r>
              <a:rPr lang="en-US" dirty="0">
                <a:solidFill>
                  <a:schemeClr val="accent6"/>
                </a:solidFill>
              </a:rPr>
              <a:t>"</a:t>
            </a:r>
            <a:r>
              <a:rPr lang="en-US" dirty="0"/>
              <a:t>You are going to live for a very long time</a:t>
            </a:r>
            <a:r>
              <a:rPr lang="en-US" dirty="0">
                <a:solidFill>
                  <a:schemeClr val="accent1"/>
                </a:solidFill>
              </a:rPr>
              <a:t>.</a:t>
            </a:r>
            <a:r>
              <a:rPr lang="en-US" dirty="0">
                <a:solidFill>
                  <a:schemeClr val="accent6"/>
                </a:solidFill>
              </a:rPr>
              <a:t>"</a:t>
            </a:r>
            <a:r>
              <a:rPr lang="en-US" dirty="0"/>
              <a:t> If the user answers </a:t>
            </a:r>
            <a:r>
              <a:rPr lang="en-US" dirty="0">
                <a:solidFill>
                  <a:schemeClr val="accent6"/>
                </a:solidFill>
              </a:rPr>
              <a:t>'</a:t>
            </a:r>
            <a:r>
              <a:rPr lang="en-US" dirty="0"/>
              <a:t>n</a:t>
            </a:r>
            <a:r>
              <a:rPr lang="en-US" dirty="0">
                <a:solidFill>
                  <a:schemeClr val="accent6"/>
                </a:solidFill>
              </a:rPr>
              <a:t>'</a:t>
            </a:r>
            <a:r>
              <a:rPr lang="en-US" dirty="0">
                <a:solidFill>
                  <a:schemeClr val="accent1"/>
                </a:solidFill>
              </a:rPr>
              <a:t>,</a:t>
            </a:r>
            <a:r>
              <a:rPr lang="en-US" dirty="0"/>
              <a:t> print out </a:t>
            </a:r>
            <a:r>
              <a:rPr lang="en-US" dirty="0">
                <a:solidFill>
                  <a:schemeClr val="accent6"/>
                </a:solidFill>
              </a:rPr>
              <a:t>"</a:t>
            </a:r>
            <a:r>
              <a:rPr lang="en-US" dirty="0"/>
              <a:t>Well</a:t>
            </a:r>
            <a:r>
              <a:rPr lang="en-US" dirty="0">
                <a:solidFill>
                  <a:schemeClr val="accent1"/>
                </a:solidFill>
              </a:rPr>
              <a:t>,</a:t>
            </a:r>
            <a:r>
              <a:rPr lang="en-US" dirty="0"/>
              <a:t> sometimes miracles happen</a:t>
            </a:r>
            <a:r>
              <a:rPr lang="en-US" dirty="0">
                <a:solidFill>
                  <a:schemeClr val="accent1"/>
                </a:solidFill>
              </a:rPr>
              <a:t>.</a:t>
            </a:r>
            <a:r>
              <a:rPr lang="en-US" dirty="0">
                <a:solidFill>
                  <a:schemeClr val="accent6"/>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a:t>
            </a:r>
            <a:r>
              <a:rPr lang="en-US" sz="2600" b="1" dirty="0">
                <a:solidFill>
                  <a:schemeClr val="accent6"/>
                </a:solidFill>
              </a:rPr>
              <a:t>Asking the User a Question</a:t>
            </a:r>
          </a:p>
        </p:txBody>
      </p:sp>
    </p:spTree>
    <p:extLst>
      <p:ext uri="{BB962C8B-B14F-4D97-AF65-F5344CB8AC3E}">
        <p14:creationId xmlns:p14="http://schemas.microsoft.com/office/powerpoint/2010/main" val="825088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While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10964778" cy="4835479"/>
          </a:xfrm>
        </p:spPr>
        <p:txBody>
          <a:bodyPr>
            <a:normAutofit/>
          </a:bodyPr>
          <a:lstStyle/>
          <a:p>
            <a:r>
              <a:rPr lang="en-US" sz="3200" dirty="0"/>
              <a:t>Our code kinda worked but if the user makes a typo</a:t>
            </a:r>
            <a:r>
              <a:rPr lang="en-US" sz="3200" dirty="0">
                <a:solidFill>
                  <a:schemeClr val="accent1"/>
                </a:solidFill>
              </a:rPr>
              <a:t>,</a:t>
            </a:r>
            <a:r>
              <a:rPr lang="en-US" sz="3200" dirty="0"/>
              <a:t> they can’t participate in the questionnaire</a:t>
            </a:r>
            <a:r>
              <a:rPr lang="en-US" sz="3200" dirty="0">
                <a:solidFill>
                  <a:schemeClr val="accent1"/>
                </a:solidFill>
              </a:rPr>
              <a:t>.</a:t>
            </a:r>
          </a:p>
          <a:p>
            <a:r>
              <a:rPr lang="en-US" sz="3200" dirty="0"/>
              <a:t>The general solution is to loop</a:t>
            </a:r>
            <a:r>
              <a:rPr lang="en-US" sz="3200" dirty="0">
                <a:solidFill>
                  <a:schemeClr val="accent1"/>
                </a:solidFill>
              </a:rPr>
              <a:t>:</a:t>
            </a:r>
            <a:r>
              <a:rPr lang="en-US" sz="3200" dirty="0"/>
              <a:t> to execute the same lines of code more than once</a:t>
            </a:r>
            <a:r>
              <a:rPr lang="en-US" sz="3200" dirty="0">
                <a:solidFill>
                  <a:schemeClr val="accent1"/>
                </a:solidFill>
              </a:rPr>
              <a:t>.</a:t>
            </a:r>
            <a:r>
              <a:rPr lang="en-US" sz="3200" dirty="0"/>
              <a:t> This is also called iteration</a:t>
            </a:r>
            <a:r>
              <a:rPr lang="en-US" sz="3200" dirty="0">
                <a:solidFill>
                  <a:schemeClr val="accent1"/>
                </a:solidFill>
              </a:rPr>
              <a:t>.</a:t>
            </a:r>
          </a:p>
          <a:p>
            <a:r>
              <a:rPr lang="en-US" sz="3200" dirty="0"/>
              <a:t>We</a:t>
            </a:r>
            <a:r>
              <a:rPr lang="en-US" sz="3200" dirty="0">
                <a:solidFill>
                  <a:schemeClr val="accent6"/>
                </a:solidFill>
              </a:rPr>
              <a:t>'</a:t>
            </a:r>
            <a:r>
              <a:rPr lang="en-US" sz="3200" dirty="0"/>
              <a:t>re going to talk about one loop construct today</a:t>
            </a:r>
            <a:r>
              <a:rPr lang="en-US" sz="3200" dirty="0">
                <a:solidFill>
                  <a:schemeClr val="accent1"/>
                </a:solidFill>
              </a:rPr>
              <a:t>:</a:t>
            </a:r>
            <a:r>
              <a:rPr lang="en-US" sz="3200" dirty="0"/>
              <a:t> the while</a:t>
            </a:r>
            <a:r>
              <a:rPr lang="en-US" sz="3200" dirty="0">
                <a:solidFill>
                  <a:schemeClr val="accent6"/>
                </a:solidFill>
              </a:rPr>
              <a:t>-</a:t>
            </a:r>
            <a:r>
              <a:rPr lang="en-US" sz="3200" dirty="0"/>
              <a:t>loop where you loop while some boolean expression is True</a:t>
            </a:r>
            <a:r>
              <a:rPr lang="en-US" sz="3200" dirty="0">
                <a:solidFill>
                  <a:schemeClr val="accent1"/>
                </a:solidFill>
              </a:rPr>
              <a:t>.</a:t>
            </a:r>
          </a:p>
        </p:txBody>
      </p:sp>
    </p:spTree>
    <p:extLst>
      <p:ext uri="{BB962C8B-B14F-4D97-AF65-F5344CB8AC3E}">
        <p14:creationId xmlns:p14="http://schemas.microsoft.com/office/powerpoint/2010/main" val="2960375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While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6040728" cy="4835479"/>
          </a:xfrm>
        </p:spPr>
        <p:txBody>
          <a:bodyPr/>
          <a:lstStyle/>
          <a:p>
            <a:r>
              <a:rPr lang="en-US" dirty="0"/>
              <a:t>The </a:t>
            </a:r>
            <a:r>
              <a:rPr lang="en-US" b="1" dirty="0">
                <a:solidFill>
                  <a:schemeClr val="accent6"/>
                </a:solidFill>
              </a:rPr>
              <a:t>while loop </a:t>
            </a:r>
            <a:r>
              <a:rPr lang="en-US" dirty="0"/>
              <a:t>keeps executing a piece of code as long as a particular condition is </a:t>
            </a:r>
            <a:r>
              <a:rPr lang="en-US" b="1" dirty="0">
                <a:solidFill>
                  <a:schemeClr val="accent6"/>
                </a:solidFill>
              </a:rPr>
              <a:t>True</a:t>
            </a:r>
            <a:r>
              <a:rPr lang="en-US" dirty="0">
                <a:solidFill>
                  <a:schemeClr val="accent2"/>
                </a:solidFill>
              </a:rPr>
              <a:t>.</a:t>
            </a:r>
            <a:r>
              <a:rPr lang="en-US" dirty="0"/>
              <a:t> </a:t>
            </a:r>
          </a:p>
          <a:p>
            <a:r>
              <a:rPr lang="en-US" dirty="0"/>
              <a:t>There must be a colon </a:t>
            </a:r>
            <a:r>
              <a:rPr lang="en-US" dirty="0">
                <a:solidFill>
                  <a:schemeClr val="accent1"/>
                </a:solidFill>
              </a:rPr>
              <a:t>(</a:t>
            </a:r>
            <a:r>
              <a:rPr lang="en-US" dirty="0">
                <a:solidFill>
                  <a:schemeClr val="accent6"/>
                </a:solidFill>
              </a:rPr>
              <a:t>:</a:t>
            </a:r>
            <a:r>
              <a:rPr lang="en-US" dirty="0">
                <a:solidFill>
                  <a:schemeClr val="accent1"/>
                </a:solidFill>
              </a:rPr>
              <a:t>)</a:t>
            </a:r>
            <a:r>
              <a:rPr lang="en-US" dirty="0"/>
              <a:t> at the end of the while statement</a:t>
            </a:r>
            <a:r>
              <a:rPr lang="en-US" dirty="0">
                <a:solidFill>
                  <a:schemeClr val="accent2"/>
                </a:solidFill>
              </a:rPr>
              <a:t>.</a:t>
            </a:r>
          </a:p>
          <a:p>
            <a:r>
              <a:rPr lang="en-US" dirty="0"/>
              <a:t>The action to be performed must be indented</a:t>
            </a:r>
            <a:r>
              <a:rPr lang="en-US" dirty="0">
                <a:solidFill>
                  <a:schemeClr val="accent2"/>
                </a:solidFill>
              </a:rPr>
              <a:t>.</a:t>
            </a:r>
          </a:p>
          <a:p>
            <a:endParaRPr lang="en-US" dirty="0"/>
          </a:p>
        </p:txBody>
      </p:sp>
      <p:sp>
        <p:nvSpPr>
          <p:cNvPr id="4" name="TextBox 3">
            <a:extLst>
              <a:ext uri="{FF2B5EF4-FFF2-40B4-BE49-F238E27FC236}">
                <a16:creationId xmlns:a16="http://schemas.microsoft.com/office/drawing/2014/main" id="{A570ACCF-3AA6-4238-95F7-2DDF40B8029A}"/>
              </a:ext>
            </a:extLst>
          </p:cNvPr>
          <p:cNvSpPr txBox="1"/>
          <p:nvPr/>
        </p:nvSpPr>
        <p:spPr>
          <a:xfrm>
            <a:off x="7027397" y="1825624"/>
            <a:ext cx="462658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while expression:</a:t>
            </a:r>
          </a:p>
          <a:p>
            <a:r>
              <a:rPr lang="en-US" sz="3400" b="1" dirty="0">
                <a:solidFill>
                  <a:srgbClr val="00FF00"/>
                </a:solidFill>
                <a:latin typeface="Courier New" panose="02070309020205020404" pitchFamily="49" charset="0"/>
                <a:cs typeface="Courier New" panose="02070309020205020404" pitchFamily="49" charset="0"/>
              </a:rPr>
              <a:t>	do something.</a:t>
            </a:r>
          </a:p>
        </p:txBody>
      </p:sp>
      <p:sp>
        <p:nvSpPr>
          <p:cNvPr id="5" name="TextBox 4">
            <a:extLst>
              <a:ext uri="{FF2B5EF4-FFF2-40B4-BE49-F238E27FC236}">
                <a16:creationId xmlns:a16="http://schemas.microsoft.com/office/drawing/2014/main" id="{C70D4C98-2197-4026-BA18-2560D06128D3}"/>
              </a:ext>
            </a:extLst>
          </p:cNvPr>
          <p:cNvSpPr txBox="1"/>
          <p:nvPr/>
        </p:nvSpPr>
        <p:spPr>
          <a:xfrm>
            <a:off x="7087557" y="3678181"/>
            <a:ext cx="1290738" cy="523220"/>
          </a:xfrm>
          <a:prstGeom prst="rect">
            <a:avLst/>
          </a:prstGeom>
          <a:noFill/>
        </p:spPr>
        <p:txBody>
          <a:bodyPr wrap="none" rtlCol="0">
            <a:spAutoFit/>
          </a:bodyPr>
          <a:lstStyle/>
          <a:p>
            <a:r>
              <a:rPr lang="en-US" sz="2800" b="1" dirty="0">
                <a:solidFill>
                  <a:schemeClr val="accent6"/>
                </a:solidFill>
              </a:rPr>
              <a:t>Indent</a:t>
            </a:r>
          </a:p>
        </p:txBody>
      </p:sp>
      <p:sp>
        <p:nvSpPr>
          <p:cNvPr id="9" name="Arrow: Bent-Up 8">
            <a:extLst>
              <a:ext uri="{FF2B5EF4-FFF2-40B4-BE49-F238E27FC236}">
                <a16:creationId xmlns:a16="http://schemas.microsoft.com/office/drawing/2014/main" id="{DF12F6F6-C5A3-4FB9-A620-AD248921680E}"/>
              </a:ext>
            </a:extLst>
          </p:cNvPr>
          <p:cNvSpPr/>
          <p:nvPr/>
        </p:nvSpPr>
        <p:spPr>
          <a:xfrm rot="5400000" flipH="1">
            <a:off x="6976593" y="2776088"/>
            <a:ext cx="1189481" cy="728846"/>
          </a:xfrm>
          <a:prstGeom prst="bentUpArrow">
            <a:avLst>
              <a:gd name="adj1" fmla="val 14745"/>
              <a:gd name="adj2" fmla="val 1767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Up 9">
            <a:extLst>
              <a:ext uri="{FF2B5EF4-FFF2-40B4-BE49-F238E27FC236}">
                <a16:creationId xmlns:a16="http://schemas.microsoft.com/office/drawing/2014/main" id="{76090EB6-7EC8-4D9C-82DD-D8D34A6709F0}"/>
              </a:ext>
            </a:extLst>
          </p:cNvPr>
          <p:cNvSpPr/>
          <p:nvPr/>
        </p:nvSpPr>
        <p:spPr>
          <a:xfrm rot="10800000" flipH="1">
            <a:off x="8488561" y="1245544"/>
            <a:ext cx="1189481" cy="728846"/>
          </a:xfrm>
          <a:prstGeom prst="bentUpArrow">
            <a:avLst>
              <a:gd name="adj1" fmla="val 14745"/>
              <a:gd name="adj2" fmla="val 1767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82EE26-0D92-4CCF-A77A-481BE028A8DB}"/>
              </a:ext>
            </a:extLst>
          </p:cNvPr>
          <p:cNvSpPr txBox="1"/>
          <p:nvPr/>
        </p:nvSpPr>
        <p:spPr>
          <a:xfrm>
            <a:off x="6174936" y="554470"/>
            <a:ext cx="3122714" cy="954107"/>
          </a:xfrm>
          <a:prstGeom prst="rect">
            <a:avLst/>
          </a:prstGeom>
          <a:noFill/>
        </p:spPr>
        <p:txBody>
          <a:bodyPr wrap="none" rtlCol="0">
            <a:spAutoFit/>
          </a:bodyPr>
          <a:lstStyle/>
          <a:p>
            <a:r>
              <a:rPr lang="en-US" sz="2800" b="1" dirty="0">
                <a:solidFill>
                  <a:schemeClr val="accent6"/>
                </a:solidFill>
              </a:rPr>
              <a:t>Must evaluate to </a:t>
            </a:r>
          </a:p>
          <a:p>
            <a:r>
              <a:rPr lang="en-US" sz="2800" b="1" dirty="0">
                <a:solidFill>
                  <a:schemeClr val="accent6"/>
                </a:solidFill>
              </a:rPr>
              <a:t>True or False</a:t>
            </a:r>
          </a:p>
        </p:txBody>
      </p:sp>
      <p:sp>
        <p:nvSpPr>
          <p:cNvPr id="12" name="TextBox 11">
            <a:extLst>
              <a:ext uri="{FF2B5EF4-FFF2-40B4-BE49-F238E27FC236}">
                <a16:creationId xmlns:a16="http://schemas.microsoft.com/office/drawing/2014/main" id="{EF0BED55-7CFE-48D9-BE38-4EB3A2F9AAB4}"/>
              </a:ext>
            </a:extLst>
          </p:cNvPr>
          <p:cNvSpPr txBox="1"/>
          <p:nvPr/>
        </p:nvSpPr>
        <p:spPr>
          <a:xfrm>
            <a:off x="10407761" y="815999"/>
            <a:ext cx="1168910" cy="523220"/>
          </a:xfrm>
          <a:prstGeom prst="rect">
            <a:avLst/>
          </a:prstGeom>
          <a:noFill/>
        </p:spPr>
        <p:txBody>
          <a:bodyPr wrap="none" rtlCol="0">
            <a:spAutoFit/>
          </a:bodyPr>
          <a:lstStyle/>
          <a:p>
            <a:r>
              <a:rPr lang="en-US" sz="2800" b="1" dirty="0">
                <a:solidFill>
                  <a:schemeClr val="accent6"/>
                </a:solidFill>
              </a:rPr>
              <a:t>Colon</a:t>
            </a:r>
          </a:p>
        </p:txBody>
      </p:sp>
      <p:sp>
        <p:nvSpPr>
          <p:cNvPr id="13" name="Arrow: Right 12">
            <a:extLst>
              <a:ext uri="{FF2B5EF4-FFF2-40B4-BE49-F238E27FC236}">
                <a16:creationId xmlns:a16="http://schemas.microsoft.com/office/drawing/2014/main" id="{4D6FA868-73C8-49D1-851B-1FD6B24D247A}"/>
              </a:ext>
            </a:extLst>
          </p:cNvPr>
          <p:cNvSpPr/>
          <p:nvPr/>
        </p:nvSpPr>
        <p:spPr>
          <a:xfrm rot="16200000" flipH="1">
            <a:off x="11056723" y="1503532"/>
            <a:ext cx="656148" cy="318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44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While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6040728" cy="4835479"/>
          </a:xfrm>
        </p:spPr>
        <p:txBody>
          <a:bodyPr>
            <a:normAutofit/>
          </a:bodyPr>
          <a:lstStyle/>
          <a:p>
            <a:r>
              <a:rPr lang="en-US" dirty="0"/>
              <a:t>The condition that gets evaluated is just a boolean expression</a:t>
            </a:r>
            <a:r>
              <a:rPr lang="en-US" dirty="0">
                <a:solidFill>
                  <a:schemeClr val="accent2"/>
                </a:solidFill>
              </a:rPr>
              <a:t>.</a:t>
            </a:r>
          </a:p>
          <a:p>
            <a:r>
              <a:rPr lang="en-US" dirty="0"/>
              <a:t>In particular it can include</a:t>
            </a:r>
            <a:r>
              <a:rPr lang="en-US" dirty="0">
                <a:solidFill>
                  <a:schemeClr val="accent2"/>
                </a:solidFill>
              </a:rPr>
              <a:t>:</a:t>
            </a:r>
          </a:p>
          <a:p>
            <a:pPr lvl="1"/>
            <a:r>
              <a:rPr lang="en-US" dirty="0"/>
              <a:t>Something that evaluates to </a:t>
            </a:r>
            <a:r>
              <a:rPr lang="en-US" b="1" dirty="0">
                <a:solidFill>
                  <a:schemeClr val="accent6"/>
                </a:solidFill>
              </a:rPr>
              <a:t>True</a:t>
            </a:r>
            <a:r>
              <a:rPr lang="en-US" dirty="0"/>
              <a:t> or </a:t>
            </a:r>
            <a:r>
              <a:rPr lang="en-US" b="1" dirty="0">
                <a:solidFill>
                  <a:schemeClr val="accent6"/>
                </a:solidFill>
              </a:rPr>
              <a:t>False</a:t>
            </a:r>
            <a:r>
              <a:rPr lang="en-US" dirty="0">
                <a:solidFill>
                  <a:schemeClr val="accent2"/>
                </a:solidFill>
              </a:rPr>
              <a:t>. </a:t>
            </a:r>
          </a:p>
          <a:p>
            <a:pPr lvl="1"/>
            <a:r>
              <a:rPr lang="en-US" dirty="0"/>
              <a:t>logical operators </a:t>
            </a:r>
            <a:r>
              <a:rPr lang="en-US" dirty="0">
                <a:solidFill>
                  <a:schemeClr val="accent2"/>
                </a:solidFill>
              </a:rPr>
              <a:t>(</a:t>
            </a:r>
            <a:r>
              <a:rPr lang="en-US" b="1" dirty="0">
                <a:solidFill>
                  <a:schemeClr val="accent6"/>
                </a:solidFill>
              </a:rPr>
              <a:t>and</a:t>
            </a:r>
            <a:r>
              <a:rPr lang="en-US" dirty="0">
                <a:solidFill>
                  <a:schemeClr val="accent2"/>
                </a:solidFill>
              </a:rPr>
              <a:t>,</a:t>
            </a:r>
            <a:r>
              <a:rPr lang="en-US" dirty="0"/>
              <a:t> </a:t>
            </a:r>
            <a:r>
              <a:rPr lang="en-US" b="1" dirty="0">
                <a:solidFill>
                  <a:schemeClr val="accent6"/>
                </a:solidFill>
              </a:rPr>
              <a:t>or</a:t>
            </a:r>
            <a:r>
              <a:rPr lang="en-US" dirty="0">
                <a:solidFill>
                  <a:schemeClr val="accent2"/>
                </a:solidFill>
              </a:rPr>
              <a:t>,</a:t>
            </a:r>
            <a:r>
              <a:rPr lang="en-US" dirty="0"/>
              <a:t> </a:t>
            </a:r>
            <a:r>
              <a:rPr lang="en-US" b="1" dirty="0">
                <a:solidFill>
                  <a:schemeClr val="accent6"/>
                </a:solidFill>
              </a:rPr>
              <a:t>not</a:t>
            </a:r>
            <a:r>
              <a:rPr lang="en-US" dirty="0">
                <a:solidFill>
                  <a:schemeClr val="accent2"/>
                </a:solidFill>
              </a:rPr>
              <a:t>)</a:t>
            </a:r>
          </a:p>
          <a:p>
            <a:pPr lvl="1"/>
            <a:r>
              <a:rPr lang="en-US" dirty="0"/>
              <a:t>comparison operators</a:t>
            </a:r>
          </a:p>
          <a:p>
            <a:pPr lvl="1"/>
            <a:r>
              <a:rPr lang="en-US" dirty="0"/>
              <a:t>function calls</a:t>
            </a:r>
          </a:p>
          <a:p>
            <a:r>
              <a:rPr lang="en-US" dirty="0">
                <a:solidFill>
                  <a:schemeClr val="accent2"/>
                </a:solidFill>
              </a:rPr>
              <a:t>...</a:t>
            </a:r>
            <a:r>
              <a:rPr lang="en-US" dirty="0"/>
              <a:t> really anything that evaluates to </a:t>
            </a:r>
            <a:r>
              <a:rPr lang="en-US" b="1" dirty="0">
                <a:solidFill>
                  <a:schemeClr val="accent6"/>
                </a:solidFill>
              </a:rPr>
              <a:t>True</a:t>
            </a:r>
            <a:r>
              <a:rPr lang="en-US" dirty="0"/>
              <a:t> or </a:t>
            </a:r>
            <a:r>
              <a:rPr lang="en-US" b="1" dirty="0">
                <a:solidFill>
                  <a:schemeClr val="accent6"/>
                </a:solidFill>
              </a:rPr>
              <a:t>False</a:t>
            </a:r>
            <a:r>
              <a:rPr lang="en-US" dirty="0">
                <a:solidFill>
                  <a:schemeClr val="accent2"/>
                </a:solidFill>
              </a:rPr>
              <a:t>.</a:t>
            </a:r>
          </a:p>
          <a:p>
            <a:endParaRPr lang="en-US" dirty="0"/>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8506115"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8506115"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7879181" y="3337563"/>
            <a:ext cx="1253869" cy="369332"/>
          </a:xfrm>
          <a:prstGeom prst="rect">
            <a:avLst/>
          </a:prstGeom>
          <a:noFill/>
        </p:spPr>
        <p:txBody>
          <a:bodyPr wrap="none" rtlCol="0">
            <a:spAutoFit/>
          </a:bodyPr>
          <a:lstStyle/>
          <a:p>
            <a:r>
              <a:rPr lang="en-US" b="1" dirty="0">
                <a:solidFill>
                  <a:srgbClr val="FFFFFF"/>
                </a:solidFill>
              </a:rPr>
              <a:t>Condition</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9480675" y="3555796"/>
            <a:ext cx="127133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7531558"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075A27F-F72C-78D9-CF2E-ACDF1B18730E}"/>
              </a:ext>
            </a:extLst>
          </p:cNvPr>
          <p:cNvSpPr txBox="1"/>
          <p:nvPr/>
        </p:nvSpPr>
        <p:spPr>
          <a:xfrm>
            <a:off x="9624648"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8FE6915B-F479-1086-486E-F2AD78ED33A0}"/>
              </a:ext>
            </a:extLst>
          </p:cNvPr>
          <p:cNvSpPr txBox="1"/>
          <p:nvPr/>
        </p:nvSpPr>
        <p:spPr>
          <a:xfrm>
            <a:off x="7135388" y="5037638"/>
            <a:ext cx="1152880" cy="1077218"/>
          </a:xfrm>
          <a:prstGeom prst="rect">
            <a:avLst/>
          </a:prstGeom>
          <a:noFill/>
        </p:spPr>
        <p:txBody>
          <a:bodyPr wrap="none" rtlCol="0">
            <a:spAutoFit/>
          </a:bodyPr>
          <a:lstStyle/>
          <a:p>
            <a:pPr algn="ctr"/>
            <a:r>
              <a:rPr lang="en-US" sz="3200" b="1" dirty="0">
                <a:solidFill>
                  <a:srgbClr val="FFFFFF"/>
                </a:solidFill>
              </a:rPr>
              <a:t>Exit</a:t>
            </a:r>
          </a:p>
          <a:p>
            <a:pPr algn="ctr"/>
            <a:r>
              <a:rPr lang="en-US" sz="3200" b="1" dirty="0">
                <a:solidFill>
                  <a:srgbClr val="FFFFFF"/>
                </a:solidFill>
              </a:rPr>
              <a:t>Loop</a:t>
            </a:r>
          </a:p>
        </p:txBody>
      </p:sp>
      <p:cxnSp>
        <p:nvCxnSpPr>
          <p:cNvPr id="27" name="Straight Arrow Connector 26">
            <a:extLst>
              <a:ext uri="{FF2B5EF4-FFF2-40B4-BE49-F238E27FC236}">
                <a16:creationId xmlns:a16="http://schemas.microsoft.com/office/drawing/2014/main" id="{C99C6B7A-F1BC-7D95-B1A1-475369EE1687}"/>
              </a:ext>
            </a:extLst>
          </p:cNvPr>
          <p:cNvCxnSpPr>
            <a:cxnSpLocks/>
            <a:endCxn id="30" idx="2"/>
          </p:cNvCxnSpPr>
          <p:nvPr/>
        </p:nvCxnSpPr>
        <p:spPr>
          <a:xfrm flipV="1">
            <a:off x="10724348" y="2938847"/>
            <a:ext cx="12035" cy="6459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8554245" y="1336486"/>
            <a:ext cx="219776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731860" y="1336486"/>
            <a:ext cx="4523" cy="52499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9657550" y="1861484"/>
            <a:ext cx="2157665"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Do Something</a:t>
            </a:r>
          </a:p>
        </p:txBody>
      </p:sp>
      <p:sp>
        <p:nvSpPr>
          <p:cNvPr id="31" name="TextBox 30">
            <a:extLst>
              <a:ext uri="{FF2B5EF4-FFF2-40B4-BE49-F238E27FC236}">
                <a16:creationId xmlns:a16="http://schemas.microsoft.com/office/drawing/2014/main" id="{5632F48A-27C8-D555-31FB-FE7A3C95787C}"/>
              </a:ext>
            </a:extLst>
          </p:cNvPr>
          <p:cNvSpPr txBox="1"/>
          <p:nvPr/>
        </p:nvSpPr>
        <p:spPr>
          <a:xfrm>
            <a:off x="8748896"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2" name="TextBox 31">
            <a:extLst>
              <a:ext uri="{FF2B5EF4-FFF2-40B4-BE49-F238E27FC236}">
                <a16:creationId xmlns:a16="http://schemas.microsoft.com/office/drawing/2014/main" id="{63D483F4-8124-6374-A63E-702491DA4D08}"/>
              </a:ext>
            </a:extLst>
          </p:cNvPr>
          <p:cNvSpPr txBox="1"/>
          <p:nvPr/>
        </p:nvSpPr>
        <p:spPr>
          <a:xfrm>
            <a:off x="6526749" y="2522636"/>
            <a:ext cx="1418978" cy="584775"/>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while</a:t>
            </a:r>
          </a:p>
        </p:txBody>
      </p:sp>
      <p:pic>
        <p:nvPicPr>
          <p:cNvPr id="33" name="Picture 2" descr="Loop - Free arrows icons">
            <a:extLst>
              <a:ext uri="{FF2B5EF4-FFF2-40B4-BE49-F238E27FC236}">
                <a16:creationId xmlns:a16="http://schemas.microsoft.com/office/drawing/2014/main" id="{CC23337C-9633-9980-702B-85CD28C77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743934" y="1885383"/>
            <a:ext cx="707711" cy="81097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7636AD96-B4F2-2F50-C4F3-D07E89EE9EA1}"/>
              </a:ext>
            </a:extLst>
          </p:cNvPr>
          <p:cNvSpPr txBox="1"/>
          <p:nvPr/>
        </p:nvSpPr>
        <p:spPr>
          <a:xfrm>
            <a:off x="8763013" y="659262"/>
            <a:ext cx="2196123" cy="646331"/>
          </a:xfrm>
          <a:prstGeom prst="rect">
            <a:avLst/>
          </a:prstGeom>
          <a:noFill/>
        </p:spPr>
        <p:txBody>
          <a:bodyPr wrap="square" rtlCol="0">
            <a:spAutoFit/>
          </a:bodyPr>
          <a:lstStyle/>
          <a:p>
            <a:r>
              <a:rPr lang="en-US" dirty="0">
                <a:solidFill>
                  <a:srgbClr val="FFFFFF"/>
                </a:solidFill>
              </a:rPr>
              <a:t>Will loop until condition is </a:t>
            </a:r>
            <a:r>
              <a:rPr lang="en-US" b="1" dirty="0">
                <a:solidFill>
                  <a:srgbClr val="00FF00"/>
                </a:solidFill>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1105680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8506115"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8506115"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7879181" y="3337563"/>
            <a:ext cx="1253869" cy="369332"/>
          </a:xfrm>
          <a:prstGeom prst="rect">
            <a:avLst/>
          </a:prstGeom>
          <a:noFill/>
        </p:spPr>
        <p:txBody>
          <a:bodyPr wrap="none" rtlCol="0">
            <a:spAutoFit/>
          </a:bodyPr>
          <a:lstStyle/>
          <a:p>
            <a:r>
              <a:rPr lang="en-US" b="1" dirty="0">
                <a:solidFill>
                  <a:srgbClr val="FFFFFF"/>
                </a:solidFill>
              </a:rPr>
              <a:t>Condition</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9480675" y="3555796"/>
            <a:ext cx="127133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7531558"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075A27F-F72C-78D9-CF2E-ACDF1B18730E}"/>
              </a:ext>
            </a:extLst>
          </p:cNvPr>
          <p:cNvSpPr txBox="1"/>
          <p:nvPr/>
        </p:nvSpPr>
        <p:spPr>
          <a:xfrm>
            <a:off x="9624648" y="3614478"/>
            <a:ext cx="1030282" cy="584775"/>
          </a:xfrm>
          <a:prstGeom prst="rect">
            <a:avLst/>
          </a:prstGeom>
          <a:noFill/>
        </p:spPr>
        <p:txBody>
          <a:bodyPr wrap="none" rtlCol="0">
            <a:spAutoFit/>
          </a:bodyPr>
          <a:lstStyle/>
          <a:p>
            <a:r>
              <a:rPr lang="en-US" sz="3200" b="1" dirty="0">
                <a:solidFill>
                  <a:srgbClr val="00B050"/>
                </a:solidFill>
              </a:rPr>
              <a:t>True</a:t>
            </a:r>
          </a:p>
        </p:txBody>
      </p:sp>
      <p:cxnSp>
        <p:nvCxnSpPr>
          <p:cNvPr id="27" name="Straight Arrow Connector 26">
            <a:extLst>
              <a:ext uri="{FF2B5EF4-FFF2-40B4-BE49-F238E27FC236}">
                <a16:creationId xmlns:a16="http://schemas.microsoft.com/office/drawing/2014/main" id="{C99C6B7A-F1BC-7D95-B1A1-475369EE1687}"/>
              </a:ext>
            </a:extLst>
          </p:cNvPr>
          <p:cNvCxnSpPr>
            <a:cxnSpLocks/>
            <a:endCxn id="30" idx="2"/>
          </p:cNvCxnSpPr>
          <p:nvPr/>
        </p:nvCxnSpPr>
        <p:spPr>
          <a:xfrm flipV="1">
            <a:off x="10724348" y="2938847"/>
            <a:ext cx="12035" cy="6459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8554245" y="1336486"/>
            <a:ext cx="219776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731860" y="1336486"/>
            <a:ext cx="4523" cy="52499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9657550" y="1861484"/>
            <a:ext cx="2157665"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Do Something</a:t>
            </a:r>
          </a:p>
        </p:txBody>
      </p:sp>
      <p:cxnSp>
        <p:nvCxnSpPr>
          <p:cNvPr id="13" name="Straight Arrow Connector 12">
            <a:extLst>
              <a:ext uri="{FF2B5EF4-FFF2-40B4-BE49-F238E27FC236}">
                <a16:creationId xmlns:a16="http://schemas.microsoft.com/office/drawing/2014/main" id="{6C181E7C-8D44-D634-ED5E-6C6367A998A8}"/>
              </a:ext>
            </a:extLst>
          </p:cNvPr>
          <p:cNvCxnSpPr>
            <a:cxnSpLocks/>
            <a:stCxn id="17" idx="2"/>
          </p:cNvCxnSpPr>
          <p:nvPr/>
        </p:nvCxnSpPr>
        <p:spPr>
          <a:xfrm flipH="1">
            <a:off x="2515617" y="449661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66250C-A170-F68B-2410-CF30EEBB1611}"/>
              </a:ext>
            </a:extLst>
          </p:cNvPr>
          <p:cNvCxnSpPr>
            <a:cxnSpLocks/>
            <a:endCxn id="17" idx="0"/>
          </p:cNvCxnSpPr>
          <p:nvPr/>
        </p:nvCxnSpPr>
        <p:spPr>
          <a:xfrm>
            <a:off x="2515617" y="50409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EAACC1-D07A-AC86-1533-609086D85434}"/>
              </a:ext>
            </a:extLst>
          </p:cNvPr>
          <p:cNvSpPr txBox="1"/>
          <p:nvPr/>
        </p:nvSpPr>
        <p:spPr>
          <a:xfrm>
            <a:off x="1888683" y="3341473"/>
            <a:ext cx="1253869" cy="369332"/>
          </a:xfrm>
          <a:prstGeom prst="rect">
            <a:avLst/>
          </a:prstGeom>
          <a:noFill/>
        </p:spPr>
        <p:txBody>
          <a:bodyPr wrap="none" rtlCol="0">
            <a:spAutoFit/>
          </a:bodyPr>
          <a:lstStyle/>
          <a:p>
            <a:r>
              <a:rPr lang="en-US" b="1" dirty="0">
                <a:solidFill>
                  <a:srgbClr val="FFFFFF"/>
                </a:solidFill>
              </a:rPr>
              <a:t>Condition</a:t>
            </a:r>
          </a:p>
        </p:txBody>
      </p:sp>
      <p:cxnSp>
        <p:nvCxnSpPr>
          <p:cNvPr id="16" name="Straight Connector 15">
            <a:extLst>
              <a:ext uri="{FF2B5EF4-FFF2-40B4-BE49-F238E27FC236}">
                <a16:creationId xmlns:a16="http://schemas.microsoft.com/office/drawing/2014/main" id="{24A19B97-6E5E-9B03-C7F8-70A9AC94D17C}"/>
              </a:ext>
            </a:extLst>
          </p:cNvPr>
          <p:cNvCxnSpPr>
            <a:cxnSpLocks/>
          </p:cNvCxnSpPr>
          <p:nvPr/>
        </p:nvCxnSpPr>
        <p:spPr>
          <a:xfrm flipH="1">
            <a:off x="3490177" y="3559706"/>
            <a:ext cx="127133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Diamond 16">
            <a:extLst>
              <a:ext uri="{FF2B5EF4-FFF2-40B4-BE49-F238E27FC236}">
                <a16:creationId xmlns:a16="http://schemas.microsoft.com/office/drawing/2014/main" id="{D887D90E-166E-2DA2-1C36-9CE60E4C8A81}"/>
              </a:ext>
            </a:extLst>
          </p:cNvPr>
          <p:cNvSpPr/>
          <p:nvPr/>
        </p:nvSpPr>
        <p:spPr>
          <a:xfrm>
            <a:off x="1541060" y="262279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B8BC782C-3069-DECA-193A-000983D73DD6}"/>
              </a:ext>
            </a:extLst>
          </p:cNvPr>
          <p:cNvSpPr txBox="1"/>
          <p:nvPr/>
        </p:nvSpPr>
        <p:spPr>
          <a:xfrm>
            <a:off x="3618764" y="2941446"/>
            <a:ext cx="1030282" cy="584775"/>
          </a:xfrm>
          <a:prstGeom prst="rect">
            <a:avLst/>
          </a:prstGeom>
          <a:noFill/>
        </p:spPr>
        <p:txBody>
          <a:bodyPr wrap="none" rtlCol="0">
            <a:spAutoFit/>
          </a:bodyPr>
          <a:lstStyle/>
          <a:p>
            <a:r>
              <a:rPr lang="en-US" sz="3200" b="1" dirty="0">
                <a:solidFill>
                  <a:srgbClr val="00B050"/>
                </a:solidFill>
              </a:rPr>
              <a:t>True</a:t>
            </a:r>
          </a:p>
        </p:txBody>
      </p:sp>
      <p:cxnSp>
        <p:nvCxnSpPr>
          <p:cNvPr id="20" name="Straight Arrow Connector 19">
            <a:extLst>
              <a:ext uri="{FF2B5EF4-FFF2-40B4-BE49-F238E27FC236}">
                <a16:creationId xmlns:a16="http://schemas.microsoft.com/office/drawing/2014/main" id="{65FBDECD-A779-F61D-3D87-D45069D36130}"/>
              </a:ext>
            </a:extLst>
          </p:cNvPr>
          <p:cNvCxnSpPr>
            <a:cxnSpLocks/>
            <a:endCxn id="23" idx="0"/>
          </p:cNvCxnSpPr>
          <p:nvPr/>
        </p:nvCxnSpPr>
        <p:spPr>
          <a:xfrm>
            <a:off x="4745884" y="3522229"/>
            <a:ext cx="1" cy="96913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4A05C64-93D1-8E37-8CE3-D30AD7104E55}"/>
              </a:ext>
            </a:extLst>
          </p:cNvPr>
          <p:cNvSpPr txBox="1"/>
          <p:nvPr/>
        </p:nvSpPr>
        <p:spPr>
          <a:xfrm>
            <a:off x="1179694" y="5318490"/>
            <a:ext cx="1127809" cy="584775"/>
          </a:xfrm>
          <a:prstGeom prst="rect">
            <a:avLst/>
          </a:prstGeom>
          <a:noFill/>
        </p:spPr>
        <p:txBody>
          <a:bodyPr wrap="none" rtlCol="0">
            <a:spAutoFit/>
          </a:bodyPr>
          <a:lstStyle/>
          <a:p>
            <a:r>
              <a:rPr lang="en-US" sz="3200" b="1" dirty="0">
                <a:solidFill>
                  <a:srgbClr val="FF0000"/>
                </a:solidFill>
              </a:rPr>
              <a:t>False</a:t>
            </a:r>
          </a:p>
        </p:txBody>
      </p:sp>
      <p:sp>
        <p:nvSpPr>
          <p:cNvPr id="25" name="TextBox 24">
            <a:extLst>
              <a:ext uri="{FF2B5EF4-FFF2-40B4-BE49-F238E27FC236}">
                <a16:creationId xmlns:a16="http://schemas.microsoft.com/office/drawing/2014/main" id="{BB57D63E-DE66-C8D4-0F81-B0761B316FAC}"/>
              </a:ext>
            </a:extLst>
          </p:cNvPr>
          <p:cNvSpPr txBox="1"/>
          <p:nvPr/>
        </p:nvSpPr>
        <p:spPr>
          <a:xfrm>
            <a:off x="6050008" y="3257279"/>
            <a:ext cx="1418978" cy="584775"/>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while</a:t>
            </a:r>
          </a:p>
        </p:txBody>
      </p:sp>
      <p:sp>
        <p:nvSpPr>
          <p:cNvPr id="26" name="TextBox 25">
            <a:extLst>
              <a:ext uri="{FF2B5EF4-FFF2-40B4-BE49-F238E27FC236}">
                <a16:creationId xmlns:a16="http://schemas.microsoft.com/office/drawing/2014/main" id="{869AEDC4-4DC1-C241-FB47-0052DB297AA4}"/>
              </a:ext>
            </a:extLst>
          </p:cNvPr>
          <p:cNvSpPr txBox="1"/>
          <p:nvPr/>
        </p:nvSpPr>
        <p:spPr>
          <a:xfrm>
            <a:off x="804418" y="3257279"/>
            <a:ext cx="678391" cy="584775"/>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if</a:t>
            </a:r>
          </a:p>
        </p:txBody>
      </p:sp>
      <p:sp>
        <p:nvSpPr>
          <p:cNvPr id="32" name="TextBox 31">
            <a:extLst>
              <a:ext uri="{FF2B5EF4-FFF2-40B4-BE49-F238E27FC236}">
                <a16:creationId xmlns:a16="http://schemas.microsoft.com/office/drawing/2014/main" id="{1DB1AF5C-916B-428D-AB2C-06BD2AE15A45}"/>
              </a:ext>
            </a:extLst>
          </p:cNvPr>
          <p:cNvSpPr txBox="1"/>
          <p:nvPr/>
        </p:nvSpPr>
        <p:spPr>
          <a:xfrm>
            <a:off x="8748896" y="5314580"/>
            <a:ext cx="1127809" cy="584775"/>
          </a:xfrm>
          <a:prstGeom prst="rect">
            <a:avLst/>
          </a:prstGeom>
          <a:noFill/>
        </p:spPr>
        <p:txBody>
          <a:bodyPr wrap="none" rtlCol="0">
            <a:spAutoFit/>
          </a:bodyPr>
          <a:lstStyle/>
          <a:p>
            <a:r>
              <a:rPr lang="en-US" sz="3200" b="1" dirty="0">
                <a:solidFill>
                  <a:srgbClr val="FF0000"/>
                </a:solidFill>
              </a:rPr>
              <a:t>False</a:t>
            </a:r>
          </a:p>
        </p:txBody>
      </p:sp>
      <p:cxnSp>
        <p:nvCxnSpPr>
          <p:cNvPr id="37" name="Straight Connector 36">
            <a:extLst>
              <a:ext uri="{FF2B5EF4-FFF2-40B4-BE49-F238E27FC236}">
                <a16:creationId xmlns:a16="http://schemas.microsoft.com/office/drawing/2014/main" id="{23A1695C-BD7E-1A5C-122F-0BF1F939859E}"/>
              </a:ext>
            </a:extLst>
          </p:cNvPr>
          <p:cNvCxnSpPr>
            <a:cxnSpLocks/>
          </p:cNvCxnSpPr>
          <p:nvPr/>
        </p:nvCxnSpPr>
        <p:spPr>
          <a:xfrm>
            <a:off x="4741361" y="5568731"/>
            <a:ext cx="4523" cy="52499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9214F5-E619-8A3A-A204-63B33DB4271B}"/>
              </a:ext>
            </a:extLst>
          </p:cNvPr>
          <p:cNvCxnSpPr>
            <a:cxnSpLocks/>
          </p:cNvCxnSpPr>
          <p:nvPr/>
        </p:nvCxnSpPr>
        <p:spPr>
          <a:xfrm flipH="1">
            <a:off x="2571562" y="6074246"/>
            <a:ext cx="219776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3C3E0E-EB10-991D-F505-5BD4131F089C}"/>
              </a:ext>
            </a:extLst>
          </p:cNvPr>
          <p:cNvSpPr/>
          <p:nvPr/>
        </p:nvSpPr>
        <p:spPr>
          <a:xfrm>
            <a:off x="3667052" y="4491368"/>
            <a:ext cx="2157665"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Do Something</a:t>
            </a:r>
          </a:p>
        </p:txBody>
      </p:sp>
    </p:spTree>
    <p:extLst>
      <p:ext uri="{BB962C8B-B14F-4D97-AF65-F5344CB8AC3E}">
        <p14:creationId xmlns:p14="http://schemas.microsoft.com/office/powerpoint/2010/main" val="2101340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cxnSp>
        <p:nvCxnSpPr>
          <p:cNvPr id="11" name="Straight Arrow Connector 10">
            <a:extLst>
              <a:ext uri="{FF2B5EF4-FFF2-40B4-BE49-F238E27FC236}">
                <a16:creationId xmlns:a16="http://schemas.microsoft.com/office/drawing/2014/main" id="{25A7E66B-C171-B92C-D5E5-A12297FF77E2}"/>
              </a:ext>
            </a:extLst>
          </p:cNvPr>
          <p:cNvCxnSpPr>
            <a:cxnSpLocks/>
            <a:stCxn id="22"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721F4C-E6D8-BABF-B0A5-51A72DE47822}"/>
              </a:ext>
            </a:extLst>
          </p:cNvPr>
          <p:cNvCxnSpPr>
            <a:cxnSpLocks/>
            <a:endCxn id="22"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FF3051A-FE63-F266-02B8-E1A13AB5B64C}"/>
              </a:ext>
            </a:extLst>
          </p:cNvPr>
          <p:cNvSpPr txBox="1"/>
          <p:nvPr/>
        </p:nvSpPr>
        <p:spPr>
          <a:xfrm>
            <a:off x="6785030" y="3337563"/>
            <a:ext cx="1253869" cy="369332"/>
          </a:xfrm>
          <a:prstGeom prst="rect">
            <a:avLst/>
          </a:prstGeom>
          <a:noFill/>
        </p:spPr>
        <p:txBody>
          <a:bodyPr wrap="none" rtlCol="0">
            <a:spAutoFit/>
          </a:bodyPr>
          <a:lstStyle/>
          <a:p>
            <a:r>
              <a:rPr lang="en-US" b="1" dirty="0">
                <a:solidFill>
                  <a:srgbClr val="FFFFFF"/>
                </a:solidFill>
              </a:rPr>
              <a:t>Condition</a:t>
            </a:r>
          </a:p>
        </p:txBody>
      </p:sp>
      <p:cxnSp>
        <p:nvCxnSpPr>
          <p:cNvPr id="21" name="Straight Connector 20">
            <a:extLst>
              <a:ext uri="{FF2B5EF4-FFF2-40B4-BE49-F238E27FC236}">
                <a16:creationId xmlns:a16="http://schemas.microsoft.com/office/drawing/2014/main" id="{34572E40-0361-AF53-B52F-DB0BA2B7AAA3}"/>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56E04F2F-7638-A8BA-CD76-2075FE55D4F4}"/>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FEC4ED3-4BF7-EA24-DB5A-623DFD24CE7F}"/>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cxnSp>
        <p:nvCxnSpPr>
          <p:cNvPr id="33" name="Straight Arrow Connector 32">
            <a:extLst>
              <a:ext uri="{FF2B5EF4-FFF2-40B4-BE49-F238E27FC236}">
                <a16:creationId xmlns:a16="http://schemas.microsoft.com/office/drawing/2014/main" id="{A10E12EE-F320-682E-46C0-CE3B77FB8E76}"/>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2F7F778-09F8-B18F-5DAD-33B47D19F3BF}"/>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322011-6787-DBE3-E837-88262FA3B097}"/>
              </a:ext>
            </a:extLst>
          </p:cNvPr>
          <p:cNvCxnSpPr>
            <a:cxnSpLocks/>
            <a:endCxn id="36"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5C755EB-FA92-285E-B8FE-9DFE4AC44024}"/>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Do Something</a:t>
            </a:r>
          </a:p>
        </p:txBody>
      </p:sp>
      <p:sp>
        <p:nvSpPr>
          <p:cNvPr id="39" name="TextBox 38">
            <a:extLst>
              <a:ext uri="{FF2B5EF4-FFF2-40B4-BE49-F238E27FC236}">
                <a16:creationId xmlns:a16="http://schemas.microsoft.com/office/drawing/2014/main" id="{22ACA4E0-BA05-D59D-DF35-C9B3CA954D7D}"/>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43" name="TextBox 42">
            <a:extLst>
              <a:ext uri="{FF2B5EF4-FFF2-40B4-BE49-F238E27FC236}">
                <a16:creationId xmlns:a16="http://schemas.microsoft.com/office/drawing/2014/main" id="{6240BFD3-436B-1471-0961-9C4805635EF8}"/>
              </a:ext>
            </a:extLst>
          </p:cNvPr>
          <p:cNvSpPr txBox="1"/>
          <p:nvPr/>
        </p:nvSpPr>
        <p:spPr>
          <a:xfrm>
            <a:off x="5385706" y="3358877"/>
            <a:ext cx="954107" cy="400110"/>
          </a:xfrm>
          <a:prstGeom prst="rect">
            <a:avLst/>
          </a:prstGeom>
          <a:noFill/>
        </p:spPr>
        <p:txBody>
          <a:bodyPr wrap="none" rtlCol="0">
            <a:spAutoFit/>
          </a:bodyPr>
          <a:lstStyle/>
          <a:p>
            <a:r>
              <a:rPr lang="en-US" sz="2000" b="1" dirty="0">
                <a:solidFill>
                  <a:srgbClr val="00FF00"/>
                </a:solidFill>
                <a:latin typeface="Courier New" panose="02070309020205020404" pitchFamily="49" charset="0"/>
                <a:cs typeface="Courier New" panose="02070309020205020404" pitchFamily="49" charset="0"/>
              </a:rPr>
              <a:t>while</a:t>
            </a:r>
          </a:p>
        </p:txBody>
      </p:sp>
      <p:sp>
        <p:nvSpPr>
          <p:cNvPr id="44" name="TextBox 43">
            <a:extLst>
              <a:ext uri="{FF2B5EF4-FFF2-40B4-BE49-F238E27FC236}">
                <a16:creationId xmlns:a16="http://schemas.microsoft.com/office/drawing/2014/main" id="{B1C5E91F-4BBE-76DE-CE4F-59653826C3B1}"/>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Tree>
    <p:extLst>
      <p:ext uri="{BB962C8B-B14F-4D97-AF65-F5344CB8AC3E}">
        <p14:creationId xmlns:p14="http://schemas.microsoft.com/office/powerpoint/2010/main" val="3716270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0</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015663"/>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4" name="TextBox 3">
            <a:extLst>
              <a:ext uri="{FF2B5EF4-FFF2-40B4-BE49-F238E27FC236}">
                <a16:creationId xmlns:a16="http://schemas.microsoft.com/office/drawing/2014/main" id="{A774C1B4-A09B-C569-314C-70EFD7ED6FD3}"/>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1" name="Rectangle: Rounded Corners 10">
            <a:extLst>
              <a:ext uri="{FF2B5EF4-FFF2-40B4-BE49-F238E27FC236}">
                <a16:creationId xmlns:a16="http://schemas.microsoft.com/office/drawing/2014/main" id="{F16B65CA-AFFD-7179-BEB8-0CE7EF50586A}"/>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0427E3A-9489-9979-C5D6-BDD3680918B3}"/>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6885E630-25BF-9F50-8DE0-9638FBEADDE4}"/>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Tree>
    <p:extLst>
      <p:ext uri="{BB962C8B-B14F-4D97-AF65-F5344CB8AC3E}">
        <p14:creationId xmlns:p14="http://schemas.microsoft.com/office/powerpoint/2010/main" val="1952696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0</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0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3" name="TextBox 12">
            <a:extLst>
              <a:ext uri="{FF2B5EF4-FFF2-40B4-BE49-F238E27FC236}">
                <a16:creationId xmlns:a16="http://schemas.microsoft.com/office/drawing/2014/main" id="{6FCC34F5-8778-FF9C-8914-867B39F45966}"/>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9E5BB657-0BA0-E12B-5F18-1BECFAFD2B2E}"/>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463DADDE-0BC5-C715-BEAA-DBD3255CCAF9}"/>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Tree>
    <p:extLst>
      <p:ext uri="{BB962C8B-B14F-4D97-AF65-F5344CB8AC3E}">
        <p14:creationId xmlns:p14="http://schemas.microsoft.com/office/powerpoint/2010/main" val="1496950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0</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0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6" name="TextBox 15">
            <a:extLst>
              <a:ext uri="{FF2B5EF4-FFF2-40B4-BE49-F238E27FC236}">
                <a16:creationId xmlns:a16="http://schemas.microsoft.com/office/drawing/2014/main" id="{318CD48C-3A3A-417D-177E-26C7D690375D}"/>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8" name="Rectangle: Rounded Corners 17">
            <a:extLst>
              <a:ext uri="{FF2B5EF4-FFF2-40B4-BE49-F238E27FC236}">
                <a16:creationId xmlns:a16="http://schemas.microsoft.com/office/drawing/2014/main" id="{697EE76A-EF9C-7020-9DD9-7FD5492B95F6}"/>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6E5BFEE7-28FB-AAE3-7D85-DA2C4C464254}"/>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20" name="TextBox 19">
            <a:extLst>
              <a:ext uri="{FF2B5EF4-FFF2-40B4-BE49-F238E27FC236}">
                <a16:creationId xmlns:a16="http://schemas.microsoft.com/office/drawing/2014/main" id="{B174F9A3-7223-7CCB-3FCB-D81489547012}"/>
              </a:ext>
            </a:extLst>
          </p:cNvPr>
          <p:cNvSpPr txBox="1"/>
          <p:nvPr/>
        </p:nvSpPr>
        <p:spPr>
          <a:xfrm>
            <a:off x="626006" y="4504012"/>
            <a:ext cx="873957" cy="369332"/>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p:txBody>
      </p:sp>
    </p:spTree>
    <p:extLst>
      <p:ext uri="{BB962C8B-B14F-4D97-AF65-F5344CB8AC3E}">
        <p14:creationId xmlns:p14="http://schemas.microsoft.com/office/powerpoint/2010/main" val="82447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6B917-0DF8-5EC6-94BD-1A983B906DE9}"/>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1</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0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6" name="TextBox 15">
            <a:extLst>
              <a:ext uri="{FF2B5EF4-FFF2-40B4-BE49-F238E27FC236}">
                <a16:creationId xmlns:a16="http://schemas.microsoft.com/office/drawing/2014/main" id="{318CD48C-3A3A-417D-177E-26C7D690375D}"/>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8" name="Rectangle: Rounded Corners 17">
            <a:extLst>
              <a:ext uri="{FF2B5EF4-FFF2-40B4-BE49-F238E27FC236}">
                <a16:creationId xmlns:a16="http://schemas.microsoft.com/office/drawing/2014/main" id="{697EE76A-EF9C-7020-9DD9-7FD5492B95F6}"/>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6E5BFEE7-28FB-AAE3-7D85-DA2C4C464254}"/>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20" name="TextBox 19">
            <a:extLst>
              <a:ext uri="{FF2B5EF4-FFF2-40B4-BE49-F238E27FC236}">
                <a16:creationId xmlns:a16="http://schemas.microsoft.com/office/drawing/2014/main" id="{B174F9A3-7223-7CCB-3FCB-D81489547012}"/>
              </a:ext>
            </a:extLst>
          </p:cNvPr>
          <p:cNvSpPr txBox="1"/>
          <p:nvPr/>
        </p:nvSpPr>
        <p:spPr>
          <a:xfrm>
            <a:off x="626006" y="4504012"/>
            <a:ext cx="873957" cy="369332"/>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p:txBody>
      </p:sp>
    </p:spTree>
    <p:extLst>
      <p:ext uri="{BB962C8B-B14F-4D97-AF65-F5344CB8AC3E}">
        <p14:creationId xmlns:p14="http://schemas.microsoft.com/office/powerpoint/2010/main" val="346910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6258954" cy="2308324"/>
          </a:xfrm>
          <a:prstGeom prst="rect">
            <a:avLst/>
          </a:prstGeom>
          <a:noFill/>
        </p:spPr>
        <p:txBody>
          <a:bodyPr wrap="square" rtlCol="0">
            <a:spAutoFit/>
          </a:bodyPr>
          <a:lstStyle/>
          <a:p>
            <a:r>
              <a:rPr lang="en-US" sz="2400" b="1" dirty="0">
                <a:solidFill>
                  <a:schemeClr val="accent6"/>
                </a:solidFill>
                <a:latin typeface="Courier New" panose="02070309020205020404" pitchFamily="49" charset="0"/>
                <a:cs typeface="Courier New" panose="02070309020205020404" pitchFamily="49" charset="0"/>
              </a:rPr>
              <a:t>def</a:t>
            </a:r>
            <a:r>
              <a:rPr lang="en-US" sz="2400" b="1" dirty="0">
                <a:solidFill>
                  <a:srgbClr val="00FF00"/>
                </a:solidFill>
                <a:latin typeface="Courier New" panose="02070309020205020404" pitchFamily="49" charset="0"/>
                <a:cs typeface="Courier New" panose="02070309020205020404" pitchFamily="49" charset="0"/>
              </a:rPr>
              <a:t> triangle_area(base, height):</a:t>
            </a:r>
          </a:p>
          <a:p>
            <a:r>
              <a:rPr lang="en-US" sz="2400" b="1" dirty="0">
                <a:solidFill>
                  <a:srgbClr val="92D050"/>
                </a:solidFill>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p>
          <a:p>
            <a:r>
              <a:rPr lang="en-US" sz="2400" b="1" dirty="0">
                <a:solidFill>
                  <a:srgbClr val="7030A0"/>
                </a:solidFill>
                <a:latin typeface="Courier New" panose="02070309020205020404" pitchFamily="49" charset="0"/>
                <a:cs typeface="Courier New" panose="02070309020205020404" pitchFamily="49" charset="0"/>
              </a:rPr>
              <a:t>    (number, number) -&gt; number</a:t>
            </a:r>
          </a:p>
          <a:p>
            <a:r>
              <a:rPr lang="en-US" sz="2400" b="1" dirty="0">
                <a:solidFill>
                  <a:srgbClr val="7030A0"/>
                </a:solidFill>
                <a:latin typeface="Courier New" panose="02070309020205020404" pitchFamily="49" charset="0"/>
                <a:cs typeface="Courier New" panose="02070309020205020404" pitchFamily="49" charset="0"/>
              </a:rPr>
              <a:t>    ""“</a:t>
            </a:r>
          </a:p>
          <a:p>
            <a:r>
              <a:rPr lang="en-US" sz="2400" b="1" dirty="0">
                <a:solidFill>
                  <a:srgbClr val="7030A0"/>
                </a:solidFill>
                <a:latin typeface="Courier New" panose="02070309020205020404" pitchFamily="49" charset="0"/>
                <a:cs typeface="Courier New" panose="02070309020205020404" pitchFamily="49" charset="0"/>
              </a:rPr>
              <a:t>    </a:t>
            </a:r>
            <a:r>
              <a:rPr lang="en-US" sz="2400" b="1" dirty="0">
                <a:solidFill>
                  <a:srgbClr val="00FF00"/>
                </a:solidFill>
                <a:latin typeface="Courier New" panose="02070309020205020404" pitchFamily="49" charset="0"/>
                <a:cs typeface="Courier New" panose="02070309020205020404" pitchFamily="49" charset="0"/>
              </a:rPr>
              <a:t>area = 0.5 * base * height</a:t>
            </a:r>
            <a:endParaRPr lang="en-US" sz="2400" b="1" dirty="0">
              <a:solidFill>
                <a:srgbClr val="7030A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chemeClr val="accent6"/>
                </a:solidFill>
                <a:latin typeface="Courier New" panose="02070309020205020404" pitchFamily="49" charset="0"/>
                <a:cs typeface="Courier New" panose="02070309020205020404" pitchFamily="49" charset="0"/>
              </a:rPr>
              <a:t> return </a:t>
            </a:r>
            <a:r>
              <a:rPr lang="en-US" sz="2400" b="1" dirty="0">
                <a:solidFill>
                  <a:srgbClr val="00FF00"/>
                </a:solidFill>
                <a:latin typeface="Courier New" panose="02070309020205020404" pitchFamily="49" charset="0"/>
                <a:cs typeface="Courier New" panose="02070309020205020404" pitchFamily="49" charset="0"/>
              </a:rPr>
              <a:t>area</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734065" y="6093515"/>
            <a:ext cx="696024" cy="523220"/>
          </a:xfrm>
          <a:prstGeom prst="rect">
            <a:avLst/>
          </a:prstGeom>
          <a:noFill/>
        </p:spPr>
        <p:txBody>
          <a:bodyPr wrap="none" rtlCol="0">
            <a:spAutoFit/>
          </a:bodyPr>
          <a:lstStyle/>
          <a:p>
            <a:pPr algn="ctr"/>
            <a:r>
              <a:rPr lang="en-US" sz="2800" b="1" dirty="0">
                <a:solidFill>
                  <a:srgbClr val="FFFFFF"/>
                </a:solidFill>
              </a:rPr>
              <a:t>0.5</a:t>
            </a:r>
          </a:p>
        </p:txBody>
      </p:sp>
      <p:sp>
        <p:nvSpPr>
          <p:cNvPr id="30" name="TextBox 29">
            <a:extLst>
              <a:ext uri="{FF2B5EF4-FFF2-40B4-BE49-F238E27FC236}">
                <a16:creationId xmlns:a16="http://schemas.microsoft.com/office/drawing/2014/main" id="{66021051-47E9-AC49-6FAB-BC0F71180CEF}"/>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31" name="TextBox 30">
            <a:extLst>
              <a:ext uri="{FF2B5EF4-FFF2-40B4-BE49-F238E27FC236}">
                <a16:creationId xmlns:a16="http://schemas.microsoft.com/office/drawing/2014/main" id="{45D093AB-131D-1846-A342-95295CF0BE92}"/>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32" name="TextBox 31">
            <a:extLst>
              <a:ext uri="{FF2B5EF4-FFF2-40B4-BE49-F238E27FC236}">
                <a16:creationId xmlns:a16="http://schemas.microsoft.com/office/drawing/2014/main" id="{48C468FF-6841-4DF4-A337-7F096E35133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33" name="Arrow: Down 32">
            <a:extLst>
              <a:ext uri="{FF2B5EF4-FFF2-40B4-BE49-F238E27FC236}">
                <a16:creationId xmlns:a16="http://schemas.microsoft.com/office/drawing/2014/main" id="{21BEB19A-0957-9E7B-7BC7-84D9A5F27ADE}"/>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Arrow: Down 33">
            <a:extLst>
              <a:ext uri="{FF2B5EF4-FFF2-40B4-BE49-F238E27FC236}">
                <a16:creationId xmlns:a16="http://schemas.microsoft.com/office/drawing/2014/main" id="{E64DC24D-0D73-68DC-F17D-85E21D0B73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Arrow: Down 34">
            <a:extLst>
              <a:ext uri="{FF2B5EF4-FFF2-40B4-BE49-F238E27FC236}">
                <a16:creationId xmlns:a16="http://schemas.microsoft.com/office/drawing/2014/main" id="{5FE63940-6FBB-E64F-E779-A8DBCA6C15A8}"/>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666246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1</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1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B9DD1054-5FA1-43C0-C299-97CB19AF2BF0}"/>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DF77B847-A6E0-D64F-42C8-F61AC28226F1}"/>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47B4568D-838B-37CE-477D-F52687055BE7}"/>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74EB795F-B8E0-48F9-C470-046DEF7DBCA5}"/>
              </a:ext>
            </a:extLst>
          </p:cNvPr>
          <p:cNvSpPr txBox="1"/>
          <p:nvPr/>
        </p:nvSpPr>
        <p:spPr>
          <a:xfrm>
            <a:off x="626006" y="4504012"/>
            <a:ext cx="873957" cy="369332"/>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p:txBody>
      </p:sp>
    </p:spTree>
    <p:extLst>
      <p:ext uri="{BB962C8B-B14F-4D97-AF65-F5344CB8AC3E}">
        <p14:creationId xmlns:p14="http://schemas.microsoft.com/office/powerpoint/2010/main" val="2251451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1</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1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8511D067-822D-DAB8-B453-31DD8F961B3B}"/>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7" name="Rectangle: Rounded Corners 16">
            <a:extLst>
              <a:ext uri="{FF2B5EF4-FFF2-40B4-BE49-F238E27FC236}">
                <a16:creationId xmlns:a16="http://schemas.microsoft.com/office/drawing/2014/main" id="{6F4EA73D-66F6-5BEE-056F-52C0C613E3C6}"/>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4F3CCCA6-92A7-5D2D-55BB-9E8E31478018}"/>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9" name="TextBox 18">
            <a:extLst>
              <a:ext uri="{FF2B5EF4-FFF2-40B4-BE49-F238E27FC236}">
                <a16:creationId xmlns:a16="http://schemas.microsoft.com/office/drawing/2014/main" id="{91322C44-B2A5-5123-658D-BE1917529EEC}"/>
              </a:ext>
            </a:extLst>
          </p:cNvPr>
          <p:cNvSpPr txBox="1"/>
          <p:nvPr/>
        </p:nvSpPr>
        <p:spPr>
          <a:xfrm>
            <a:off x="626006" y="4504012"/>
            <a:ext cx="873957" cy="646331"/>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p:txBody>
      </p:sp>
    </p:spTree>
    <p:extLst>
      <p:ext uri="{BB962C8B-B14F-4D97-AF65-F5344CB8AC3E}">
        <p14:creationId xmlns:p14="http://schemas.microsoft.com/office/powerpoint/2010/main" val="3288682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6B917-0DF8-5EC6-94BD-1A983B906DE9}"/>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2</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1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8511D067-822D-DAB8-B453-31DD8F961B3B}"/>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7" name="Rectangle: Rounded Corners 16">
            <a:extLst>
              <a:ext uri="{FF2B5EF4-FFF2-40B4-BE49-F238E27FC236}">
                <a16:creationId xmlns:a16="http://schemas.microsoft.com/office/drawing/2014/main" id="{6F4EA73D-66F6-5BEE-056F-52C0C613E3C6}"/>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4F3CCCA6-92A7-5D2D-55BB-9E8E31478018}"/>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9" name="TextBox 18">
            <a:extLst>
              <a:ext uri="{FF2B5EF4-FFF2-40B4-BE49-F238E27FC236}">
                <a16:creationId xmlns:a16="http://schemas.microsoft.com/office/drawing/2014/main" id="{91322C44-B2A5-5123-658D-BE1917529EEC}"/>
              </a:ext>
            </a:extLst>
          </p:cNvPr>
          <p:cNvSpPr txBox="1"/>
          <p:nvPr/>
        </p:nvSpPr>
        <p:spPr>
          <a:xfrm>
            <a:off x="626006" y="4504012"/>
            <a:ext cx="873957" cy="646331"/>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p:txBody>
      </p:sp>
    </p:spTree>
    <p:extLst>
      <p:ext uri="{BB962C8B-B14F-4D97-AF65-F5344CB8AC3E}">
        <p14:creationId xmlns:p14="http://schemas.microsoft.com/office/powerpoint/2010/main" val="3797367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2</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2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D6F8BCE9-BAF7-9916-2312-4DC0FB517099}"/>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804836EA-B44D-4D66-3030-F6A8346CC519}"/>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C8F8788-93FB-69EE-4546-B7852AB5BB63}"/>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E4E2CA42-AC55-E11E-FBE7-5DCDA6C7EB7A}"/>
              </a:ext>
            </a:extLst>
          </p:cNvPr>
          <p:cNvSpPr txBox="1"/>
          <p:nvPr/>
        </p:nvSpPr>
        <p:spPr>
          <a:xfrm>
            <a:off x="626006" y="4504012"/>
            <a:ext cx="873957" cy="646331"/>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p:txBody>
      </p:sp>
    </p:spTree>
    <p:extLst>
      <p:ext uri="{BB962C8B-B14F-4D97-AF65-F5344CB8AC3E}">
        <p14:creationId xmlns:p14="http://schemas.microsoft.com/office/powerpoint/2010/main" val="4139592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2</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2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F08B1D3B-D2FD-3AD6-00DF-E1E499ED9A0C}"/>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A53D7CC3-1291-F29C-1FF2-3814D85EF6E5}"/>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F1C3617-1132-F335-7E1A-B5CFB1079EF7}"/>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4CCD384B-DF02-D763-9F7B-1D33768BF1F5}"/>
              </a:ext>
            </a:extLst>
          </p:cNvPr>
          <p:cNvSpPr txBox="1"/>
          <p:nvPr/>
        </p:nvSpPr>
        <p:spPr>
          <a:xfrm>
            <a:off x="626006" y="4504012"/>
            <a:ext cx="873957"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p:txBody>
      </p:sp>
    </p:spTree>
    <p:extLst>
      <p:ext uri="{BB962C8B-B14F-4D97-AF65-F5344CB8AC3E}">
        <p14:creationId xmlns:p14="http://schemas.microsoft.com/office/powerpoint/2010/main" val="503614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6B917-0DF8-5EC6-94BD-1A983B906DE9}"/>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3</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2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F08B1D3B-D2FD-3AD6-00DF-E1E499ED9A0C}"/>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A53D7CC3-1291-F29C-1FF2-3814D85EF6E5}"/>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F1C3617-1132-F335-7E1A-B5CFB1079EF7}"/>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4CCD384B-DF02-D763-9F7B-1D33768BF1F5}"/>
              </a:ext>
            </a:extLst>
          </p:cNvPr>
          <p:cNvSpPr txBox="1"/>
          <p:nvPr/>
        </p:nvSpPr>
        <p:spPr>
          <a:xfrm>
            <a:off x="626006" y="4504012"/>
            <a:ext cx="873957"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p:txBody>
      </p:sp>
    </p:spTree>
    <p:extLst>
      <p:ext uri="{BB962C8B-B14F-4D97-AF65-F5344CB8AC3E}">
        <p14:creationId xmlns:p14="http://schemas.microsoft.com/office/powerpoint/2010/main" val="3681309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3</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3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69305227-8786-E4D7-4C6F-729C5AA1024E}"/>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CDC34027-AE58-9026-213A-75CA5EC00FC7}"/>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72A1BF74-57F2-2DC4-22C6-550FF20F2214}"/>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A6A29ECD-C4C1-4F19-791B-6E22C2C39328}"/>
              </a:ext>
            </a:extLst>
          </p:cNvPr>
          <p:cNvSpPr txBox="1"/>
          <p:nvPr/>
        </p:nvSpPr>
        <p:spPr>
          <a:xfrm>
            <a:off x="626006" y="4504012"/>
            <a:ext cx="873957" cy="923330"/>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p:txBody>
      </p:sp>
    </p:spTree>
    <p:extLst>
      <p:ext uri="{BB962C8B-B14F-4D97-AF65-F5344CB8AC3E}">
        <p14:creationId xmlns:p14="http://schemas.microsoft.com/office/powerpoint/2010/main" val="3140483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3</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3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C07F32B0-C4C2-13F4-59C9-3AAE7C612696}"/>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9B782E05-5D60-DB71-E124-F0B6A08917EC}"/>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82F7552B-9834-DD5C-EC8B-2128F65A6C0B}"/>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2F92E50D-8771-B237-A344-00B9823195AC}"/>
              </a:ext>
            </a:extLst>
          </p:cNvPr>
          <p:cNvSpPr txBox="1"/>
          <p:nvPr/>
        </p:nvSpPr>
        <p:spPr>
          <a:xfrm>
            <a:off x="626006" y="4504012"/>
            <a:ext cx="873957" cy="1200329"/>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p:txBody>
      </p:sp>
    </p:spTree>
    <p:extLst>
      <p:ext uri="{BB962C8B-B14F-4D97-AF65-F5344CB8AC3E}">
        <p14:creationId xmlns:p14="http://schemas.microsoft.com/office/powerpoint/2010/main" val="1886576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6B917-0DF8-5EC6-94BD-1A983B906DE9}"/>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4</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3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C07F32B0-C4C2-13F4-59C9-3AAE7C612696}"/>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9B782E05-5D60-DB71-E124-F0B6A08917EC}"/>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82F7552B-9834-DD5C-EC8B-2128F65A6C0B}"/>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2F92E50D-8771-B237-A344-00B9823195AC}"/>
              </a:ext>
            </a:extLst>
          </p:cNvPr>
          <p:cNvSpPr txBox="1"/>
          <p:nvPr/>
        </p:nvSpPr>
        <p:spPr>
          <a:xfrm>
            <a:off x="626006" y="4504012"/>
            <a:ext cx="873957" cy="1200329"/>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p:txBody>
      </p:sp>
    </p:spTree>
    <p:extLst>
      <p:ext uri="{BB962C8B-B14F-4D97-AF65-F5344CB8AC3E}">
        <p14:creationId xmlns:p14="http://schemas.microsoft.com/office/powerpoint/2010/main" val="1443529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4</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4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AD6FB531-9C25-1967-E433-35D78174C750}"/>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C713B807-68C5-C664-3C93-CC53C8C79167}"/>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D832DDCD-169C-D5FB-58DD-1E951EA43697}"/>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33E02EB7-9781-AD65-84BF-3144ACBCB88D}"/>
              </a:ext>
            </a:extLst>
          </p:cNvPr>
          <p:cNvSpPr txBox="1"/>
          <p:nvPr/>
        </p:nvSpPr>
        <p:spPr>
          <a:xfrm>
            <a:off x="626006" y="4504012"/>
            <a:ext cx="873957" cy="1200329"/>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p:txBody>
      </p:sp>
    </p:spTree>
    <p:extLst>
      <p:ext uri="{BB962C8B-B14F-4D97-AF65-F5344CB8AC3E}">
        <p14:creationId xmlns:p14="http://schemas.microsoft.com/office/powerpoint/2010/main" val="317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6258954" cy="2308324"/>
          </a:xfrm>
          <a:prstGeom prst="rect">
            <a:avLst/>
          </a:prstGeom>
          <a:noFill/>
        </p:spPr>
        <p:txBody>
          <a:bodyPr wrap="square" rtlCol="0">
            <a:spAutoFit/>
          </a:bodyPr>
          <a:lstStyle/>
          <a:p>
            <a:r>
              <a:rPr lang="en-US" sz="2400" b="1" dirty="0">
                <a:solidFill>
                  <a:schemeClr val="accent6"/>
                </a:solidFill>
                <a:latin typeface="Courier New" panose="02070309020205020404" pitchFamily="49" charset="0"/>
                <a:cs typeface="Courier New" panose="02070309020205020404" pitchFamily="49" charset="0"/>
              </a:rPr>
              <a:t>def</a:t>
            </a:r>
            <a:r>
              <a:rPr lang="en-US" sz="2400" b="1" dirty="0">
                <a:solidFill>
                  <a:srgbClr val="00FF00"/>
                </a:solidFill>
                <a:latin typeface="Courier New" panose="02070309020205020404" pitchFamily="49" charset="0"/>
                <a:cs typeface="Courier New" panose="02070309020205020404" pitchFamily="49" charset="0"/>
              </a:rPr>
              <a:t> triangle_area(base, height):</a:t>
            </a:r>
          </a:p>
          <a:p>
            <a:r>
              <a:rPr lang="en-US" sz="2400" b="1" dirty="0">
                <a:solidFill>
                  <a:srgbClr val="92D050"/>
                </a:solidFill>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p>
          <a:p>
            <a:r>
              <a:rPr lang="en-US" sz="2400" b="1" dirty="0">
                <a:solidFill>
                  <a:srgbClr val="7030A0"/>
                </a:solidFill>
                <a:latin typeface="Courier New" panose="02070309020205020404" pitchFamily="49" charset="0"/>
                <a:cs typeface="Courier New" panose="02070309020205020404" pitchFamily="49" charset="0"/>
              </a:rPr>
              <a:t>    (number, number) -&gt; number</a:t>
            </a:r>
          </a:p>
          <a:p>
            <a:r>
              <a:rPr lang="en-US" sz="2400" b="1" dirty="0">
                <a:solidFill>
                  <a:srgbClr val="7030A0"/>
                </a:solidFill>
                <a:latin typeface="Courier New" panose="02070309020205020404" pitchFamily="49" charset="0"/>
                <a:cs typeface="Courier New" panose="02070309020205020404" pitchFamily="49" charset="0"/>
              </a:rPr>
              <a:t>    ""“</a:t>
            </a:r>
          </a:p>
          <a:p>
            <a:r>
              <a:rPr lang="en-US" sz="2400" b="1" dirty="0">
                <a:solidFill>
                  <a:srgbClr val="7030A0"/>
                </a:solidFill>
                <a:latin typeface="Courier New" panose="02070309020205020404" pitchFamily="49" charset="0"/>
                <a:cs typeface="Courier New" panose="02070309020205020404" pitchFamily="49" charset="0"/>
              </a:rPr>
              <a:t>    </a:t>
            </a:r>
            <a:r>
              <a:rPr lang="en-US" sz="2400" b="1" dirty="0">
                <a:solidFill>
                  <a:srgbClr val="00FF00"/>
                </a:solidFill>
                <a:latin typeface="Courier New" panose="02070309020205020404" pitchFamily="49" charset="0"/>
                <a:cs typeface="Courier New" panose="02070309020205020404" pitchFamily="49" charset="0"/>
              </a:rPr>
              <a:t>area = 0.5 * base * height</a:t>
            </a:r>
            <a:endParaRPr lang="en-US" sz="2400" b="1" dirty="0">
              <a:solidFill>
                <a:srgbClr val="7030A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chemeClr val="accent6"/>
                </a:solidFill>
                <a:latin typeface="Courier New" panose="02070309020205020404" pitchFamily="49" charset="0"/>
                <a:cs typeface="Courier New" panose="02070309020205020404" pitchFamily="49" charset="0"/>
              </a:rPr>
              <a:t> return </a:t>
            </a:r>
            <a:r>
              <a:rPr lang="en-US" sz="2400" b="1" dirty="0">
                <a:solidFill>
                  <a:srgbClr val="00FF00"/>
                </a:solidFill>
                <a:latin typeface="Courier New" panose="02070309020205020404" pitchFamily="49" charset="0"/>
                <a:cs typeface="Courier New" panose="02070309020205020404" pitchFamily="49" charset="0"/>
              </a:rPr>
              <a:t>area</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734065" y="6093515"/>
            <a:ext cx="696024" cy="523220"/>
          </a:xfrm>
          <a:prstGeom prst="rect">
            <a:avLst/>
          </a:prstGeom>
          <a:noFill/>
        </p:spPr>
        <p:txBody>
          <a:bodyPr wrap="none" rtlCol="0">
            <a:spAutoFit/>
          </a:bodyPr>
          <a:lstStyle/>
          <a:p>
            <a:pPr algn="ctr"/>
            <a:r>
              <a:rPr lang="en-US" sz="2800" b="1" dirty="0">
                <a:solidFill>
                  <a:srgbClr val="FFFFFF"/>
                </a:solidFill>
              </a:rPr>
              <a:t>0.5</a:t>
            </a:r>
          </a:p>
        </p:txBody>
      </p:sp>
      <p:grpSp>
        <p:nvGrpSpPr>
          <p:cNvPr id="25" name="Group 24">
            <a:extLst>
              <a:ext uri="{FF2B5EF4-FFF2-40B4-BE49-F238E27FC236}">
                <a16:creationId xmlns:a16="http://schemas.microsoft.com/office/drawing/2014/main" id="{DDD95D1D-5083-F9E6-6571-AF1A48509338}"/>
              </a:ext>
            </a:extLst>
          </p:cNvPr>
          <p:cNvGrpSpPr/>
          <p:nvPr/>
        </p:nvGrpSpPr>
        <p:grpSpPr>
          <a:xfrm>
            <a:off x="4261680" y="2111295"/>
            <a:ext cx="5189400" cy="1013400"/>
            <a:chOff x="4261680" y="2111295"/>
            <a:chExt cx="5189400" cy="1013400"/>
          </a:xfrm>
        </p:grpSpPr>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3C35F665-6103-A6DC-26F3-019F0582C8D6}"/>
                    </a:ext>
                  </a:extLst>
                </p14:cNvPr>
                <p14:cNvContentPartPr/>
                <p14:nvPr/>
              </p14:nvContentPartPr>
              <p14:xfrm>
                <a:off x="4261680" y="2111295"/>
                <a:ext cx="5189400" cy="1013400"/>
              </p14:xfrm>
            </p:contentPart>
          </mc:Choice>
          <mc:Fallback xmlns="">
            <p:pic>
              <p:nvPicPr>
                <p:cNvPr id="23" name="Ink 22">
                  <a:extLst>
                    <a:ext uri="{FF2B5EF4-FFF2-40B4-BE49-F238E27FC236}">
                      <a16:creationId xmlns:a16="http://schemas.microsoft.com/office/drawing/2014/main" id="{3C35F665-6103-A6DC-26F3-019F0582C8D6}"/>
                    </a:ext>
                  </a:extLst>
                </p:cNvPr>
                <p:cNvPicPr/>
                <p:nvPr/>
              </p:nvPicPr>
              <p:blipFill>
                <a:blip r:embed="rId3"/>
                <a:stretch>
                  <a:fillRect/>
                </a:stretch>
              </p:blipFill>
              <p:spPr>
                <a:xfrm>
                  <a:off x="4233240" y="2082855"/>
                  <a:ext cx="5245920" cy="1069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C840B5F8-71E0-82A4-BC81-1BA8607D6E1B}"/>
                    </a:ext>
                  </a:extLst>
                </p14:cNvPr>
                <p14:cNvContentPartPr/>
                <p14:nvPr/>
              </p14:nvContentPartPr>
              <p14:xfrm>
                <a:off x="4323960" y="2964495"/>
                <a:ext cx="265320" cy="144720"/>
              </p14:xfrm>
            </p:contentPart>
          </mc:Choice>
          <mc:Fallback xmlns="">
            <p:pic>
              <p:nvPicPr>
                <p:cNvPr id="24" name="Ink 23">
                  <a:extLst>
                    <a:ext uri="{FF2B5EF4-FFF2-40B4-BE49-F238E27FC236}">
                      <a16:creationId xmlns:a16="http://schemas.microsoft.com/office/drawing/2014/main" id="{C840B5F8-71E0-82A4-BC81-1BA8607D6E1B}"/>
                    </a:ext>
                  </a:extLst>
                </p:cNvPr>
                <p:cNvPicPr/>
                <p:nvPr/>
              </p:nvPicPr>
              <p:blipFill>
                <a:blip r:embed="rId5"/>
                <a:stretch>
                  <a:fillRect/>
                </a:stretch>
              </p:blipFill>
              <p:spPr>
                <a:xfrm>
                  <a:off x="4295520" y="2936055"/>
                  <a:ext cx="321840" cy="20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2A88198D-64B0-6839-CA2E-3E1ABD1C359A}"/>
                  </a:ext>
                </a:extLst>
              </p14:cNvPr>
              <p14:cNvContentPartPr/>
              <p14:nvPr/>
            </p14:nvContentPartPr>
            <p14:xfrm>
              <a:off x="5612039" y="2477071"/>
              <a:ext cx="4983201" cy="665264"/>
            </p14:xfrm>
          </p:contentPart>
        </mc:Choice>
        <mc:Fallback xmlns="">
          <p:pic>
            <p:nvPicPr>
              <p:cNvPr id="27" name="Ink 26">
                <a:extLst>
                  <a:ext uri="{FF2B5EF4-FFF2-40B4-BE49-F238E27FC236}">
                    <a16:creationId xmlns:a16="http://schemas.microsoft.com/office/drawing/2014/main" id="{2A88198D-64B0-6839-CA2E-3E1ABD1C359A}"/>
                  </a:ext>
                </a:extLst>
              </p:cNvPr>
              <p:cNvPicPr/>
              <p:nvPr/>
            </p:nvPicPr>
            <p:blipFill>
              <a:blip r:embed="rId7"/>
              <a:stretch>
                <a:fillRect/>
              </a:stretch>
            </p:blipFill>
            <p:spPr>
              <a:xfrm>
                <a:off x="5583599" y="2448632"/>
                <a:ext cx="5040082" cy="7221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904EF76F-26B2-6D86-D301-BFF0CF0160DE}"/>
                  </a:ext>
                </a:extLst>
              </p14:cNvPr>
              <p14:cNvContentPartPr/>
              <p14:nvPr/>
            </p14:nvContentPartPr>
            <p14:xfrm rot="21393182">
              <a:off x="3576877" y="4317062"/>
              <a:ext cx="6613467" cy="1086889"/>
            </p14:xfrm>
          </p:contentPart>
        </mc:Choice>
        <mc:Fallback xmlns="">
          <p:pic>
            <p:nvPicPr>
              <p:cNvPr id="29" name="Ink 28">
                <a:extLst>
                  <a:ext uri="{FF2B5EF4-FFF2-40B4-BE49-F238E27FC236}">
                    <a16:creationId xmlns:a16="http://schemas.microsoft.com/office/drawing/2014/main" id="{904EF76F-26B2-6D86-D301-BFF0CF0160DE}"/>
                  </a:ext>
                </a:extLst>
              </p:cNvPr>
              <p:cNvPicPr/>
              <p:nvPr/>
            </p:nvPicPr>
            <p:blipFill>
              <a:blip r:embed="rId9"/>
              <a:stretch>
                <a:fillRect/>
              </a:stretch>
            </p:blipFill>
            <p:spPr>
              <a:xfrm rot="21393182">
                <a:off x="3548439" y="4288621"/>
                <a:ext cx="6669983" cy="1143772"/>
              </a:xfrm>
              <a:prstGeom prst="rect">
                <a:avLst/>
              </a:prstGeom>
            </p:spPr>
          </p:pic>
        </mc:Fallback>
      </mc:AlternateContent>
      <p:sp>
        <p:nvSpPr>
          <p:cNvPr id="6" name="TextBox 5">
            <a:extLst>
              <a:ext uri="{FF2B5EF4-FFF2-40B4-BE49-F238E27FC236}">
                <a16:creationId xmlns:a16="http://schemas.microsoft.com/office/drawing/2014/main" id="{E40289B7-C5DE-BC60-2BBC-4255C46F2FDB}"/>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1" name="TextBox 10">
            <a:extLst>
              <a:ext uri="{FF2B5EF4-FFF2-40B4-BE49-F238E27FC236}">
                <a16:creationId xmlns:a16="http://schemas.microsoft.com/office/drawing/2014/main" id="{134F59D3-84EB-F1D3-25D6-7544178A6DB3}"/>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2" name="TextBox 11">
            <a:extLst>
              <a:ext uri="{FF2B5EF4-FFF2-40B4-BE49-F238E27FC236}">
                <a16:creationId xmlns:a16="http://schemas.microsoft.com/office/drawing/2014/main" id="{590E127F-5599-9F64-FD21-B5DA9AAE44D3}"/>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3" name="Arrow: Down 12">
            <a:extLst>
              <a:ext uri="{FF2B5EF4-FFF2-40B4-BE49-F238E27FC236}">
                <a16:creationId xmlns:a16="http://schemas.microsoft.com/office/drawing/2014/main" id="{3588999B-5E1C-2C5D-0E59-7D0D3D45F22D}"/>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Arrow: Down 18">
            <a:extLst>
              <a:ext uri="{FF2B5EF4-FFF2-40B4-BE49-F238E27FC236}">
                <a16:creationId xmlns:a16="http://schemas.microsoft.com/office/drawing/2014/main" id="{E9AF7155-E5FF-A87D-6EC0-88417B825593}"/>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82FEFA33-CC10-8696-4AF6-86A172045CA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E8742E8D-B2EE-0AAA-7940-2C66C3259FA1}"/>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929351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4</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4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4D922EE4-AA8E-7B8E-4D3E-6CEF66B35906}"/>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C0DC9A31-CFC8-6A52-9F3B-4419886D3ADB}"/>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371D38B-989A-4B7F-9BBD-4C62EA75263E}"/>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967C74A6-AFEA-C3BB-CB9F-0156ACC05EAA}"/>
              </a:ext>
            </a:extLst>
          </p:cNvPr>
          <p:cNvSpPr txBox="1"/>
          <p:nvPr/>
        </p:nvSpPr>
        <p:spPr>
          <a:xfrm>
            <a:off x="626006" y="4504012"/>
            <a:ext cx="873957" cy="1477328"/>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a:p>
            <a:r>
              <a:rPr lang="en-US" b="1" dirty="0">
                <a:solidFill>
                  <a:srgbClr val="00FF00"/>
                </a:solidFill>
                <a:latin typeface="Courier New" panose="02070309020205020404" pitchFamily="49" charset="0"/>
                <a:cs typeface="Courier New" panose="02070309020205020404" pitchFamily="49" charset="0"/>
              </a:rPr>
              <a:t>x = 4</a:t>
            </a:r>
          </a:p>
        </p:txBody>
      </p:sp>
    </p:spTree>
    <p:extLst>
      <p:ext uri="{BB962C8B-B14F-4D97-AF65-F5344CB8AC3E}">
        <p14:creationId xmlns:p14="http://schemas.microsoft.com/office/powerpoint/2010/main" val="23196253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26B917-0DF8-5EC6-94BD-1A983B906DE9}"/>
              </a:ext>
            </a:extLst>
          </p:cNvPr>
          <p:cNvSpPr/>
          <p:nvPr/>
        </p:nvSpPr>
        <p:spPr>
          <a:xfrm>
            <a:off x="5713970" y="1698514"/>
            <a:ext cx="1487700" cy="47416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447D-28EC-015D-A8DF-43CAEDBD9AEB}"/>
              </a:ext>
            </a:extLst>
          </p:cNvPr>
          <p:cNvSpPr/>
          <p:nvPr/>
        </p:nvSpPr>
        <p:spPr>
          <a:xfrm>
            <a:off x="8442507" y="1735706"/>
            <a:ext cx="3426029" cy="1349143"/>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5</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4 &lt; 5</a:t>
            </a:r>
          </a:p>
          <a:p>
            <a:pPr algn="ctr"/>
            <a:r>
              <a:rPr lang="en-US" sz="2000" b="1" dirty="0">
                <a:solidFill>
                  <a:srgbClr val="00FF00"/>
                </a:solidFill>
                <a:latin typeface="Courier New" panose="02070309020205020404" pitchFamily="49" charset="0"/>
                <a:cs typeface="Courier New" panose="02070309020205020404" pitchFamily="49" charset="0"/>
              </a:rPr>
              <a:t>True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11" name="TextBox 10">
            <a:extLst>
              <a:ext uri="{FF2B5EF4-FFF2-40B4-BE49-F238E27FC236}">
                <a16:creationId xmlns:a16="http://schemas.microsoft.com/office/drawing/2014/main" id="{4D922EE4-AA8E-7B8E-4D3E-6CEF66B35906}"/>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C0DC9A31-CFC8-6A52-9F3B-4419886D3ADB}"/>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371D38B-989A-4B7F-9BBD-4C62EA75263E}"/>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7" name="TextBox 16">
            <a:extLst>
              <a:ext uri="{FF2B5EF4-FFF2-40B4-BE49-F238E27FC236}">
                <a16:creationId xmlns:a16="http://schemas.microsoft.com/office/drawing/2014/main" id="{967C74A6-AFEA-C3BB-CB9F-0156ACC05EAA}"/>
              </a:ext>
            </a:extLst>
          </p:cNvPr>
          <p:cNvSpPr txBox="1"/>
          <p:nvPr/>
        </p:nvSpPr>
        <p:spPr>
          <a:xfrm>
            <a:off x="626006" y="4504012"/>
            <a:ext cx="873957" cy="1477328"/>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a:p>
            <a:r>
              <a:rPr lang="en-US" b="1" dirty="0">
                <a:solidFill>
                  <a:srgbClr val="00FF00"/>
                </a:solidFill>
                <a:latin typeface="Courier New" panose="02070309020205020404" pitchFamily="49" charset="0"/>
                <a:cs typeface="Courier New" panose="02070309020205020404" pitchFamily="49" charset="0"/>
              </a:rPr>
              <a:t>x = 4</a:t>
            </a:r>
          </a:p>
        </p:txBody>
      </p:sp>
    </p:spTree>
    <p:extLst>
      <p:ext uri="{BB962C8B-B14F-4D97-AF65-F5344CB8AC3E}">
        <p14:creationId xmlns:p14="http://schemas.microsoft.com/office/powerpoint/2010/main" val="1582952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6B65CA-AFFD-7179-BEB8-0CE7EF50586A}"/>
              </a:ext>
            </a:extLst>
          </p:cNvPr>
          <p:cNvSpPr/>
          <p:nvPr/>
        </p:nvSpPr>
        <p:spPr>
          <a:xfrm rot="2724285">
            <a:off x="6504995" y="2634477"/>
            <a:ext cx="1839589" cy="1839365"/>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5</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5 &lt; 5</a:t>
            </a:r>
          </a:p>
          <a:p>
            <a:pPr algn="ctr"/>
            <a:r>
              <a:rPr lang="en-US" sz="2000" b="1" dirty="0">
                <a:solidFill>
                  <a:srgbClr val="00FF00"/>
                </a:solidFill>
                <a:latin typeface="Courier New" panose="02070309020205020404" pitchFamily="49" charset="0"/>
                <a:cs typeface="Courier New" panose="02070309020205020404" pitchFamily="49" charset="0"/>
              </a:rPr>
              <a:t>False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BD02F505-5CC6-05FF-7930-9BC416048955}"/>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14" name="Rectangle: Rounded Corners 13">
            <a:extLst>
              <a:ext uri="{FF2B5EF4-FFF2-40B4-BE49-F238E27FC236}">
                <a16:creationId xmlns:a16="http://schemas.microsoft.com/office/drawing/2014/main" id="{D0B43997-9017-D64D-F9D0-27A01D2AE5B6}"/>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074D2ED4-4740-58EA-16D1-7457072A60C0}"/>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6C9F0BC6-17EC-566C-0B42-9E1F83B4CCBA}"/>
              </a:ext>
            </a:extLst>
          </p:cNvPr>
          <p:cNvSpPr txBox="1"/>
          <p:nvPr/>
        </p:nvSpPr>
        <p:spPr>
          <a:xfrm>
            <a:off x="626006" y="4504012"/>
            <a:ext cx="873957" cy="1477328"/>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a:p>
            <a:r>
              <a:rPr lang="en-US" b="1" dirty="0">
                <a:solidFill>
                  <a:srgbClr val="00FF00"/>
                </a:solidFill>
                <a:latin typeface="Courier New" panose="02070309020205020404" pitchFamily="49" charset="0"/>
                <a:cs typeface="Courier New" panose="02070309020205020404" pitchFamily="49" charset="0"/>
              </a:rPr>
              <a:t>x = 4</a:t>
            </a:r>
          </a:p>
        </p:txBody>
      </p:sp>
    </p:spTree>
    <p:extLst>
      <p:ext uri="{BB962C8B-B14F-4D97-AF65-F5344CB8AC3E}">
        <p14:creationId xmlns:p14="http://schemas.microsoft.com/office/powerpoint/2010/main" val="2990511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E834253A-B688-8F9A-8E44-899EBF565A8F}"/>
              </a:ext>
            </a:extLst>
          </p:cNvPr>
          <p:cNvSpPr/>
          <p:nvPr/>
        </p:nvSpPr>
        <p:spPr>
          <a:xfrm>
            <a:off x="5652416" y="4994234"/>
            <a:ext cx="1439572" cy="1264104"/>
          </a:xfrm>
          <a:prstGeom prst="roundRect">
            <a:avLst/>
          </a:prstGeom>
          <a:solidFill>
            <a:schemeClr val="accent3">
              <a:alpha val="3000"/>
            </a:schemeClr>
          </a:solidFill>
          <a:ln>
            <a:noFill/>
          </a:ln>
          <a:effectLst>
            <a:glow rad="228600">
              <a:srgbClr val="43BB9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721DB-0D92-BFEB-8A7D-F3E230178058}"/>
              </a:ext>
            </a:extLst>
          </p:cNvPr>
          <p:cNvSpPr txBox="1"/>
          <p:nvPr/>
        </p:nvSpPr>
        <p:spPr>
          <a:xfrm>
            <a:off x="5762099" y="1628596"/>
            <a:ext cx="1439571" cy="584775"/>
          </a:xfrm>
          <a:prstGeom prst="rect">
            <a:avLst/>
          </a:prstGeom>
          <a:noFill/>
        </p:spPr>
        <p:txBody>
          <a:bodyPr wrap="square">
            <a:spAutoFit/>
          </a:bodyPr>
          <a:lstStyle/>
          <a:p>
            <a:r>
              <a:rPr lang="en-US" sz="3200" b="1" dirty="0">
                <a:solidFill>
                  <a:srgbClr val="00FF00"/>
                </a:solidFill>
                <a:latin typeface="Courier New" panose="02070309020205020404" pitchFamily="49" charset="0"/>
                <a:cs typeface="Courier New" panose="02070309020205020404" pitchFamily="49" charset="0"/>
              </a:rPr>
              <a:t>x = 5</a:t>
            </a:r>
          </a:p>
        </p:txBody>
      </p:sp>
      <p:cxnSp>
        <p:nvCxnSpPr>
          <p:cNvPr id="5" name="Straight Arrow Connector 4">
            <a:extLst>
              <a:ext uri="{FF2B5EF4-FFF2-40B4-BE49-F238E27FC236}">
                <a16:creationId xmlns:a16="http://schemas.microsoft.com/office/drawing/2014/main" id="{E3FEED38-15F8-BA31-C591-8D16318804E5}"/>
              </a:ext>
            </a:extLst>
          </p:cNvPr>
          <p:cNvCxnSpPr>
            <a:cxnSpLocks/>
            <a:stCxn id="9" idx="2"/>
          </p:cNvCxnSpPr>
          <p:nvPr/>
        </p:nvCxnSpPr>
        <p:spPr>
          <a:xfrm flipH="1">
            <a:off x="7411964" y="4492704"/>
            <a:ext cx="1" cy="2228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BDCA9-A303-014F-F69F-72C039AD3F31}"/>
              </a:ext>
            </a:extLst>
          </p:cNvPr>
          <p:cNvCxnSpPr>
            <a:cxnSpLocks/>
            <a:endCxn id="9" idx="0"/>
          </p:cNvCxnSpPr>
          <p:nvPr/>
        </p:nvCxnSpPr>
        <p:spPr>
          <a:xfrm>
            <a:off x="7411964" y="500185"/>
            <a:ext cx="1" cy="2118704"/>
          </a:xfrm>
          <a:prstGeom prst="straightConnector1">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B2CA57-D268-9E12-21E6-56F6BD882219}"/>
              </a:ext>
            </a:extLst>
          </p:cNvPr>
          <p:cNvSpPr txBox="1"/>
          <p:nvPr/>
        </p:nvSpPr>
        <p:spPr>
          <a:xfrm>
            <a:off x="6942725" y="3093320"/>
            <a:ext cx="954107" cy="1631216"/>
          </a:xfrm>
          <a:prstGeom prst="rect">
            <a:avLst/>
          </a:prstGeom>
          <a:noFill/>
        </p:spPr>
        <p:txBody>
          <a:bodyPr wrap="none" rtlCol="0">
            <a:spAutoFit/>
          </a:bodyPr>
          <a:lstStyle/>
          <a:p>
            <a:pPr algn="ctr"/>
            <a:r>
              <a:rPr lang="en-US" sz="2000" b="1" dirty="0">
                <a:solidFill>
                  <a:srgbClr val="00FF00"/>
                </a:solidFill>
                <a:latin typeface="Courier New" panose="02070309020205020404" pitchFamily="49" charset="0"/>
                <a:cs typeface="Courier New" panose="02070309020205020404" pitchFamily="49" charset="0"/>
              </a:rPr>
              <a:t>x &lt; 5</a:t>
            </a:r>
          </a:p>
          <a:p>
            <a:pPr algn="ctr"/>
            <a:r>
              <a:rPr lang="en-US" sz="2000" b="1" dirty="0">
                <a:solidFill>
                  <a:srgbClr val="00FF00"/>
                </a:solidFill>
                <a:latin typeface="Courier New" panose="02070309020205020404" pitchFamily="49" charset="0"/>
                <a:cs typeface="Courier New" panose="02070309020205020404" pitchFamily="49" charset="0"/>
              </a:rPr>
              <a:t>5 &lt; 5</a:t>
            </a:r>
          </a:p>
          <a:p>
            <a:pPr algn="ctr"/>
            <a:r>
              <a:rPr lang="en-US" sz="2000" b="1" dirty="0">
                <a:solidFill>
                  <a:srgbClr val="00FF00"/>
                </a:solidFill>
                <a:latin typeface="Courier New" panose="02070309020205020404" pitchFamily="49" charset="0"/>
                <a:cs typeface="Courier New" panose="02070309020205020404" pitchFamily="49" charset="0"/>
              </a:rPr>
              <a:t>False</a:t>
            </a:r>
          </a:p>
          <a:p>
            <a:pPr algn="ctr"/>
            <a:r>
              <a:rPr lang="en-US" sz="2000" b="1" dirty="0">
                <a:solidFill>
                  <a:srgbClr val="00FF00"/>
                </a:solidFill>
                <a:latin typeface="Courier New" panose="02070309020205020404" pitchFamily="49" charset="0"/>
                <a:cs typeface="Courier New" panose="02070309020205020404" pitchFamily="49" charset="0"/>
              </a:rPr>
              <a:t> </a:t>
            </a:r>
          </a:p>
          <a:p>
            <a:pPr algn="ctr"/>
            <a:r>
              <a:rPr lang="en-US" sz="2000" b="1" dirty="0">
                <a:solidFill>
                  <a:srgbClr val="00FF00"/>
                </a:solidFill>
                <a:latin typeface="Courier New" panose="02070309020205020404" pitchFamily="49" charset="0"/>
                <a:cs typeface="Courier New" panose="02070309020205020404" pitchFamily="49" charset="0"/>
              </a:rPr>
              <a:t> </a:t>
            </a:r>
          </a:p>
        </p:txBody>
      </p:sp>
      <p:cxnSp>
        <p:nvCxnSpPr>
          <p:cNvPr id="8" name="Straight Connector 7">
            <a:extLst>
              <a:ext uri="{FF2B5EF4-FFF2-40B4-BE49-F238E27FC236}">
                <a16:creationId xmlns:a16="http://schemas.microsoft.com/office/drawing/2014/main" id="{4F7BBB49-B585-9E42-6483-1D242A4E61DB}"/>
              </a:ext>
            </a:extLst>
          </p:cNvPr>
          <p:cNvCxnSpPr>
            <a:cxnSpLocks/>
          </p:cNvCxnSpPr>
          <p:nvPr/>
        </p:nvCxnSpPr>
        <p:spPr>
          <a:xfrm flipH="1">
            <a:off x="8386524" y="3551673"/>
            <a:ext cx="1804738" cy="41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A00E29B9-8E5D-129C-475E-B8B0916C5C35}"/>
              </a:ext>
            </a:extLst>
          </p:cNvPr>
          <p:cNvSpPr/>
          <p:nvPr/>
        </p:nvSpPr>
        <p:spPr>
          <a:xfrm>
            <a:off x="6437407" y="2618889"/>
            <a:ext cx="1949116" cy="1873815"/>
          </a:xfrm>
          <a:prstGeom prst="diamon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99C6B7A-F1BC-7D95-B1A1-475369EE1687}"/>
              </a:ext>
            </a:extLst>
          </p:cNvPr>
          <p:cNvCxnSpPr>
            <a:cxnSpLocks/>
          </p:cNvCxnSpPr>
          <p:nvPr/>
        </p:nvCxnSpPr>
        <p:spPr>
          <a:xfrm flipV="1">
            <a:off x="10158867" y="2938847"/>
            <a:ext cx="0" cy="6169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F33CE8-F165-D9FB-F840-BCB56733CB1A}"/>
              </a:ext>
            </a:extLst>
          </p:cNvPr>
          <p:cNvCxnSpPr>
            <a:cxnSpLocks/>
          </p:cNvCxnSpPr>
          <p:nvPr/>
        </p:nvCxnSpPr>
        <p:spPr>
          <a:xfrm flipH="1">
            <a:off x="7460094" y="1320856"/>
            <a:ext cx="26753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4E0F41-01D0-CCAF-46DE-A13218C3C9A5}"/>
              </a:ext>
            </a:extLst>
          </p:cNvPr>
          <p:cNvCxnSpPr>
            <a:cxnSpLocks/>
            <a:endCxn id="30" idx="0"/>
          </p:cNvCxnSpPr>
          <p:nvPr/>
        </p:nvCxnSpPr>
        <p:spPr>
          <a:xfrm>
            <a:off x="10135422" y="1289311"/>
            <a:ext cx="0" cy="57217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FFFCDE-1B32-D17B-9A13-55E4F1B4565A}"/>
              </a:ext>
            </a:extLst>
          </p:cNvPr>
          <p:cNvSpPr/>
          <p:nvPr/>
        </p:nvSpPr>
        <p:spPr>
          <a:xfrm>
            <a:off x="8563399" y="1861484"/>
            <a:ext cx="3144046" cy="107736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FF00"/>
                </a:solidFill>
                <a:latin typeface="Courier New" panose="02070309020205020404" pitchFamily="49" charset="0"/>
                <a:cs typeface="Courier New" panose="02070309020205020404" pitchFamily="49" charset="0"/>
              </a:rPr>
              <a:t> </a:t>
            </a:r>
            <a:r>
              <a:rPr lang="en-US" sz="2200" b="1" dirty="0">
                <a:solidFill>
                  <a:srgbClr val="00FF00"/>
                </a:solidFill>
                <a:latin typeface="Courier New" panose="02070309020205020404" pitchFamily="49" charset="0"/>
                <a:cs typeface="Courier New" panose="02070309020205020404" pitchFamily="49" charset="0"/>
              </a:rPr>
              <a:t>print(‘x = ', x)</a:t>
            </a:r>
          </a:p>
          <a:p>
            <a:r>
              <a:rPr lang="en-US" sz="2200" b="1" dirty="0">
                <a:solidFill>
                  <a:srgbClr val="00FF00"/>
                </a:solidFill>
                <a:latin typeface="Courier New" panose="02070309020205020404" pitchFamily="49" charset="0"/>
                <a:cs typeface="Courier New" panose="02070309020205020404" pitchFamily="49" charset="0"/>
              </a:rPr>
              <a:t> x += 1</a:t>
            </a:r>
          </a:p>
        </p:txBody>
      </p:sp>
      <p:sp>
        <p:nvSpPr>
          <p:cNvPr id="32" name="TextBox 31">
            <a:extLst>
              <a:ext uri="{FF2B5EF4-FFF2-40B4-BE49-F238E27FC236}">
                <a16:creationId xmlns:a16="http://schemas.microsoft.com/office/drawing/2014/main" id="{1DB1AF5C-916B-428D-AB2C-06BD2AE15A45}"/>
              </a:ext>
            </a:extLst>
          </p:cNvPr>
          <p:cNvSpPr txBox="1"/>
          <p:nvPr/>
        </p:nvSpPr>
        <p:spPr>
          <a:xfrm>
            <a:off x="7654745" y="5314580"/>
            <a:ext cx="1127809" cy="584775"/>
          </a:xfrm>
          <a:prstGeom prst="rect">
            <a:avLst/>
          </a:prstGeom>
          <a:noFill/>
        </p:spPr>
        <p:txBody>
          <a:bodyPr wrap="none" rtlCol="0">
            <a:spAutoFit/>
          </a:bodyPr>
          <a:lstStyle/>
          <a:p>
            <a:r>
              <a:rPr lang="en-US" sz="3200" b="1" dirty="0">
                <a:solidFill>
                  <a:srgbClr val="FF0000"/>
                </a:solidFill>
              </a:rPr>
              <a:t>False</a:t>
            </a:r>
          </a:p>
        </p:txBody>
      </p:sp>
      <p:sp>
        <p:nvSpPr>
          <p:cNvPr id="3" name="Title 1">
            <a:extLst>
              <a:ext uri="{FF2B5EF4-FFF2-40B4-BE49-F238E27FC236}">
                <a16:creationId xmlns:a16="http://schemas.microsoft.com/office/drawing/2014/main" id="{A87C041B-9650-6D57-A917-589FB4999536}"/>
              </a:ext>
            </a:extLst>
          </p:cNvPr>
          <p:cNvSpPr>
            <a:spLocks noGrp="1"/>
          </p:cNvSpPr>
          <p:nvPr>
            <p:ph type="title"/>
          </p:nvPr>
        </p:nvSpPr>
        <p:spPr/>
        <p:txBody>
          <a:bodyPr>
            <a:normAutofit fontScale="90000"/>
          </a:bodyPr>
          <a:lstStyle/>
          <a:p>
            <a:r>
              <a:rPr lang="en-US" b="1" dirty="0"/>
              <a:t>While Loops</a:t>
            </a:r>
          </a:p>
        </p:txBody>
      </p:sp>
      <p:sp>
        <p:nvSpPr>
          <p:cNvPr id="39" name="TextBox 38">
            <a:extLst>
              <a:ext uri="{FF2B5EF4-FFF2-40B4-BE49-F238E27FC236}">
                <a16:creationId xmlns:a16="http://schemas.microsoft.com/office/drawing/2014/main" id="{593CFF94-61F5-0FAF-5009-9D2C46E5A28E}"/>
              </a:ext>
            </a:extLst>
          </p:cNvPr>
          <p:cNvSpPr txBox="1"/>
          <p:nvPr/>
        </p:nvSpPr>
        <p:spPr>
          <a:xfrm>
            <a:off x="8788404" y="3614478"/>
            <a:ext cx="1030282" cy="584775"/>
          </a:xfrm>
          <a:prstGeom prst="rect">
            <a:avLst/>
          </a:prstGeom>
          <a:noFill/>
        </p:spPr>
        <p:txBody>
          <a:bodyPr wrap="none" rtlCol="0">
            <a:spAutoFit/>
          </a:bodyPr>
          <a:lstStyle/>
          <a:p>
            <a:r>
              <a:rPr lang="en-US" sz="3200" b="1" dirty="0">
                <a:solidFill>
                  <a:srgbClr val="00B050"/>
                </a:solidFill>
              </a:rPr>
              <a:t>True</a:t>
            </a:r>
          </a:p>
        </p:txBody>
      </p:sp>
      <p:sp>
        <p:nvSpPr>
          <p:cNvPr id="2" name="TextBox 1">
            <a:extLst>
              <a:ext uri="{FF2B5EF4-FFF2-40B4-BE49-F238E27FC236}">
                <a16:creationId xmlns:a16="http://schemas.microsoft.com/office/drawing/2014/main" id="{BD02F505-5CC6-05FF-7930-9BC416048955}"/>
              </a:ext>
            </a:extLst>
          </p:cNvPr>
          <p:cNvSpPr txBox="1"/>
          <p:nvPr/>
        </p:nvSpPr>
        <p:spPr>
          <a:xfrm>
            <a:off x="408050" y="1676767"/>
            <a:ext cx="4628190" cy="2062103"/>
          </a:xfrm>
          <a:prstGeom prst="rect">
            <a:avLst/>
          </a:prstGeom>
          <a:noFill/>
        </p:spPr>
        <p:txBody>
          <a:bodyPr wrap="none" rtlCol="0">
            <a:spAutoFit/>
          </a:bodyPr>
          <a:lstStyle/>
          <a:p>
            <a:r>
              <a:rPr lang="en-US" sz="3200" b="1" dirty="0">
                <a:solidFill>
                  <a:srgbClr val="00FF00"/>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x &lt; 5:</a:t>
            </a:r>
          </a:p>
          <a:p>
            <a:r>
              <a:rPr lang="en-US" sz="3200" b="1" dirty="0">
                <a:solidFill>
                  <a:srgbClr val="00FF00"/>
                </a:solidFill>
                <a:latin typeface="Courier New" panose="02070309020205020404" pitchFamily="49" charset="0"/>
                <a:cs typeface="Courier New" panose="02070309020205020404" pitchFamily="49" charset="0"/>
              </a:rPr>
              <a:t>  print(‘x = ', x)</a:t>
            </a:r>
          </a:p>
          <a:p>
            <a:r>
              <a:rPr lang="en-US" sz="3200" b="1" dirty="0">
                <a:solidFill>
                  <a:srgbClr val="00FF00"/>
                </a:solidFill>
                <a:latin typeface="Courier New" panose="02070309020205020404" pitchFamily="49" charset="0"/>
                <a:cs typeface="Courier New" panose="02070309020205020404" pitchFamily="49" charset="0"/>
              </a:rPr>
              <a:t>  x += 1</a:t>
            </a:r>
          </a:p>
        </p:txBody>
      </p:sp>
      <p:sp>
        <p:nvSpPr>
          <p:cNvPr id="4" name="TextBox 3">
            <a:extLst>
              <a:ext uri="{FF2B5EF4-FFF2-40B4-BE49-F238E27FC236}">
                <a16:creationId xmlns:a16="http://schemas.microsoft.com/office/drawing/2014/main" id="{0338BB23-C5FE-D42D-F0F5-9CA792B929F4}"/>
              </a:ext>
            </a:extLst>
          </p:cNvPr>
          <p:cNvSpPr txBox="1"/>
          <p:nvPr/>
        </p:nvSpPr>
        <p:spPr>
          <a:xfrm>
            <a:off x="5806772" y="5076713"/>
            <a:ext cx="1152880" cy="1077218"/>
          </a:xfrm>
          <a:prstGeom prst="rect">
            <a:avLst/>
          </a:prstGeom>
          <a:noFill/>
        </p:spPr>
        <p:txBody>
          <a:bodyPr wrap="none" rtlCol="0">
            <a:spAutoFit/>
          </a:bodyPr>
          <a:lstStyle/>
          <a:p>
            <a:pPr algn="ctr"/>
            <a:r>
              <a:rPr lang="en-US" sz="3200" b="1" dirty="0">
                <a:solidFill>
                  <a:srgbClr val="FFFFFF"/>
                </a:solidFill>
              </a:rPr>
              <a:t>Exit</a:t>
            </a:r>
          </a:p>
          <a:p>
            <a:pPr algn="ctr"/>
            <a:r>
              <a:rPr lang="en-US" sz="3200" b="1" dirty="0">
                <a:solidFill>
                  <a:srgbClr val="FFFFFF"/>
                </a:solidFill>
              </a:rPr>
              <a:t>Loop</a:t>
            </a:r>
          </a:p>
        </p:txBody>
      </p:sp>
      <p:sp>
        <p:nvSpPr>
          <p:cNvPr id="14" name="Rectangle: Rounded Corners 13">
            <a:extLst>
              <a:ext uri="{FF2B5EF4-FFF2-40B4-BE49-F238E27FC236}">
                <a16:creationId xmlns:a16="http://schemas.microsoft.com/office/drawing/2014/main" id="{621B06D3-CC7E-E5CC-F21C-12AF15227D0E}"/>
              </a:ext>
            </a:extLst>
          </p:cNvPr>
          <p:cNvSpPr/>
          <p:nvPr/>
        </p:nvSpPr>
        <p:spPr>
          <a:xfrm>
            <a:off x="506424" y="4058759"/>
            <a:ext cx="3893637" cy="241237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FF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8D372DCC-1346-667F-2B58-B4F34E460FC0}"/>
              </a:ext>
            </a:extLst>
          </p:cNvPr>
          <p:cNvSpPr txBox="1"/>
          <p:nvPr/>
        </p:nvSpPr>
        <p:spPr>
          <a:xfrm>
            <a:off x="626007" y="4167544"/>
            <a:ext cx="1583457" cy="369332"/>
          </a:xfrm>
          <a:prstGeom prst="rect">
            <a:avLst/>
          </a:prstGeom>
          <a:noFill/>
        </p:spPr>
        <p:txBody>
          <a:bodyPr wrap="square" rtlCol="0">
            <a:spAutoFit/>
          </a:bodyPr>
          <a:lstStyle/>
          <a:p>
            <a:r>
              <a:rPr lang="en-US" dirty="0">
                <a:solidFill>
                  <a:srgbClr val="FFFFFF"/>
                </a:solidFill>
              </a:rPr>
              <a:t>Standard Out</a:t>
            </a:r>
            <a:r>
              <a:rPr lang="en-US" dirty="0">
                <a:solidFill>
                  <a:schemeClr val="accent6"/>
                </a:solidFill>
              </a:rPr>
              <a:t>.</a:t>
            </a:r>
          </a:p>
        </p:txBody>
      </p:sp>
      <p:sp>
        <p:nvSpPr>
          <p:cNvPr id="16" name="TextBox 15">
            <a:extLst>
              <a:ext uri="{FF2B5EF4-FFF2-40B4-BE49-F238E27FC236}">
                <a16:creationId xmlns:a16="http://schemas.microsoft.com/office/drawing/2014/main" id="{3973C80E-EDB1-7BB4-7717-7C281F16DDB3}"/>
              </a:ext>
            </a:extLst>
          </p:cNvPr>
          <p:cNvSpPr txBox="1"/>
          <p:nvPr/>
        </p:nvSpPr>
        <p:spPr>
          <a:xfrm>
            <a:off x="626006" y="4504012"/>
            <a:ext cx="873957" cy="1477328"/>
          </a:xfrm>
          <a:prstGeom prst="rect">
            <a:avLst/>
          </a:prstGeom>
          <a:noFill/>
        </p:spPr>
        <p:txBody>
          <a:bodyPr wrap="none" rtlCol="0">
            <a:spAutoFit/>
          </a:bodyPr>
          <a:lstStyle/>
          <a:p>
            <a:r>
              <a:rPr lang="en-US" b="1" dirty="0">
                <a:solidFill>
                  <a:srgbClr val="00FF00"/>
                </a:solidFill>
                <a:latin typeface="Courier New" panose="02070309020205020404" pitchFamily="49" charset="0"/>
                <a:cs typeface="Courier New" panose="02070309020205020404" pitchFamily="49" charset="0"/>
              </a:rPr>
              <a:t>x = 0</a:t>
            </a:r>
          </a:p>
          <a:p>
            <a:r>
              <a:rPr lang="en-US" b="1" dirty="0">
                <a:solidFill>
                  <a:srgbClr val="00FF00"/>
                </a:solidFill>
                <a:latin typeface="Courier New" panose="02070309020205020404" pitchFamily="49" charset="0"/>
                <a:cs typeface="Courier New" panose="02070309020205020404" pitchFamily="49" charset="0"/>
              </a:rPr>
              <a:t>x = 1</a:t>
            </a:r>
          </a:p>
          <a:p>
            <a:r>
              <a:rPr lang="en-US" b="1" dirty="0">
                <a:solidFill>
                  <a:srgbClr val="00FF00"/>
                </a:solidFill>
                <a:latin typeface="Courier New" panose="02070309020205020404" pitchFamily="49" charset="0"/>
                <a:cs typeface="Courier New" panose="02070309020205020404" pitchFamily="49" charset="0"/>
              </a:rPr>
              <a:t>x = 2</a:t>
            </a:r>
          </a:p>
          <a:p>
            <a:r>
              <a:rPr lang="en-US" b="1" dirty="0">
                <a:solidFill>
                  <a:srgbClr val="00FF00"/>
                </a:solidFill>
                <a:latin typeface="Courier New" panose="02070309020205020404" pitchFamily="49" charset="0"/>
                <a:cs typeface="Courier New" panose="02070309020205020404" pitchFamily="49" charset="0"/>
              </a:rPr>
              <a:t>x = 3</a:t>
            </a:r>
          </a:p>
          <a:p>
            <a:r>
              <a:rPr lang="en-US" b="1" dirty="0">
                <a:solidFill>
                  <a:srgbClr val="00FF00"/>
                </a:solidFill>
                <a:latin typeface="Courier New" panose="02070309020205020404" pitchFamily="49" charset="0"/>
                <a:cs typeface="Courier New" panose="02070309020205020404" pitchFamily="49" charset="0"/>
              </a:rPr>
              <a:t>x = 4</a:t>
            </a:r>
          </a:p>
        </p:txBody>
      </p:sp>
    </p:spTree>
    <p:extLst>
      <p:ext uri="{BB962C8B-B14F-4D97-AF65-F5344CB8AC3E}">
        <p14:creationId xmlns:p14="http://schemas.microsoft.com/office/powerpoint/2010/main" val="41424399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While Loops</a:t>
            </a:r>
          </a:p>
        </p:txBody>
      </p:sp>
      <p:sp>
        <p:nvSpPr>
          <p:cNvPr id="11" name="Rectangle: Rounded Corners 10">
            <a:extLst>
              <a:ext uri="{FF2B5EF4-FFF2-40B4-BE49-F238E27FC236}">
                <a16:creationId xmlns:a16="http://schemas.microsoft.com/office/drawing/2014/main" id="{A5A3109E-E755-4A5A-A247-07E72E9B1BB6}"/>
              </a:ext>
            </a:extLst>
          </p:cNvPr>
          <p:cNvSpPr/>
          <p:nvPr/>
        </p:nvSpPr>
        <p:spPr>
          <a:xfrm>
            <a:off x="97455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3. </a:t>
            </a:r>
            <a:r>
              <a:rPr lang="en-US" sz="2600" b="1" dirty="0">
                <a:solidFill>
                  <a:schemeClr val="accent6"/>
                </a:solidFill>
              </a:rPr>
              <a:t>While Loops</a:t>
            </a:r>
          </a:p>
        </p:txBody>
      </p:sp>
      <p:sp>
        <p:nvSpPr>
          <p:cNvPr id="44" name="TextBox 43">
            <a:extLst>
              <a:ext uri="{FF2B5EF4-FFF2-40B4-BE49-F238E27FC236}">
                <a16:creationId xmlns:a16="http://schemas.microsoft.com/office/drawing/2014/main" id="{BFF9DC0C-BEDC-4219-840F-B95647FCD8A4}"/>
              </a:ext>
            </a:extLst>
          </p:cNvPr>
          <p:cNvSpPr txBox="1"/>
          <p:nvPr/>
        </p:nvSpPr>
        <p:spPr>
          <a:xfrm>
            <a:off x="7027397" y="1825624"/>
            <a:ext cx="462658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while expression:</a:t>
            </a:r>
          </a:p>
          <a:p>
            <a:r>
              <a:rPr lang="en-US" sz="3400" b="1" dirty="0">
                <a:solidFill>
                  <a:srgbClr val="00FF00"/>
                </a:solidFill>
                <a:latin typeface="Courier New" panose="02070309020205020404" pitchFamily="49" charset="0"/>
                <a:cs typeface="Courier New" panose="02070309020205020404" pitchFamily="49" charset="0"/>
              </a:rPr>
              <a:t>	do something.</a:t>
            </a:r>
          </a:p>
        </p:txBody>
      </p:sp>
      <p:sp>
        <p:nvSpPr>
          <p:cNvPr id="45" name="TextBox 44">
            <a:extLst>
              <a:ext uri="{FF2B5EF4-FFF2-40B4-BE49-F238E27FC236}">
                <a16:creationId xmlns:a16="http://schemas.microsoft.com/office/drawing/2014/main" id="{3BB28E4A-7D5C-4EA0-8D7C-51C362B257BC}"/>
              </a:ext>
            </a:extLst>
          </p:cNvPr>
          <p:cNvSpPr txBox="1"/>
          <p:nvPr/>
        </p:nvSpPr>
        <p:spPr>
          <a:xfrm>
            <a:off x="7087557" y="3678181"/>
            <a:ext cx="1290738" cy="523220"/>
          </a:xfrm>
          <a:prstGeom prst="rect">
            <a:avLst/>
          </a:prstGeom>
          <a:noFill/>
        </p:spPr>
        <p:txBody>
          <a:bodyPr wrap="none" rtlCol="0">
            <a:spAutoFit/>
          </a:bodyPr>
          <a:lstStyle/>
          <a:p>
            <a:r>
              <a:rPr lang="en-US" sz="2800" b="1" dirty="0">
                <a:solidFill>
                  <a:schemeClr val="accent6"/>
                </a:solidFill>
              </a:rPr>
              <a:t>Indent</a:t>
            </a:r>
          </a:p>
        </p:txBody>
      </p:sp>
      <p:sp>
        <p:nvSpPr>
          <p:cNvPr id="46" name="TextBox 45">
            <a:extLst>
              <a:ext uri="{FF2B5EF4-FFF2-40B4-BE49-F238E27FC236}">
                <a16:creationId xmlns:a16="http://schemas.microsoft.com/office/drawing/2014/main" id="{ABAE18D8-F423-450A-92D9-0BA0259ADE80}"/>
              </a:ext>
            </a:extLst>
          </p:cNvPr>
          <p:cNvSpPr txBox="1"/>
          <p:nvPr/>
        </p:nvSpPr>
        <p:spPr>
          <a:xfrm>
            <a:off x="10407761" y="815999"/>
            <a:ext cx="1168910" cy="523220"/>
          </a:xfrm>
          <a:prstGeom prst="rect">
            <a:avLst/>
          </a:prstGeom>
          <a:noFill/>
        </p:spPr>
        <p:txBody>
          <a:bodyPr wrap="none" rtlCol="0">
            <a:spAutoFit/>
          </a:bodyPr>
          <a:lstStyle/>
          <a:p>
            <a:r>
              <a:rPr lang="en-US" sz="2800" b="1" dirty="0">
                <a:solidFill>
                  <a:schemeClr val="accent6"/>
                </a:solidFill>
              </a:rPr>
              <a:t>Colon</a:t>
            </a:r>
          </a:p>
        </p:txBody>
      </p:sp>
      <p:sp>
        <p:nvSpPr>
          <p:cNvPr id="47" name="Arrow: Right 46">
            <a:extLst>
              <a:ext uri="{FF2B5EF4-FFF2-40B4-BE49-F238E27FC236}">
                <a16:creationId xmlns:a16="http://schemas.microsoft.com/office/drawing/2014/main" id="{4EE1A28F-2B6B-4F87-A083-CCD7218024DB}"/>
              </a:ext>
            </a:extLst>
          </p:cNvPr>
          <p:cNvSpPr/>
          <p:nvPr/>
        </p:nvSpPr>
        <p:spPr>
          <a:xfrm rot="16200000" flipH="1">
            <a:off x="11056723" y="1503532"/>
            <a:ext cx="656148" cy="318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Bent-Up 47">
            <a:extLst>
              <a:ext uri="{FF2B5EF4-FFF2-40B4-BE49-F238E27FC236}">
                <a16:creationId xmlns:a16="http://schemas.microsoft.com/office/drawing/2014/main" id="{A6668D85-FE70-4D60-9CA8-D8D34A50775D}"/>
              </a:ext>
            </a:extLst>
          </p:cNvPr>
          <p:cNvSpPr/>
          <p:nvPr/>
        </p:nvSpPr>
        <p:spPr>
          <a:xfrm rot="5400000" flipH="1">
            <a:off x="6976593" y="2776088"/>
            <a:ext cx="1189481" cy="728846"/>
          </a:xfrm>
          <a:prstGeom prst="bentUpArrow">
            <a:avLst>
              <a:gd name="adj1" fmla="val 14745"/>
              <a:gd name="adj2" fmla="val 1767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Bent-Up 48">
            <a:extLst>
              <a:ext uri="{FF2B5EF4-FFF2-40B4-BE49-F238E27FC236}">
                <a16:creationId xmlns:a16="http://schemas.microsoft.com/office/drawing/2014/main" id="{A0784CE2-C6B5-4163-B8CE-2BB20C781717}"/>
              </a:ext>
            </a:extLst>
          </p:cNvPr>
          <p:cNvSpPr/>
          <p:nvPr/>
        </p:nvSpPr>
        <p:spPr>
          <a:xfrm rot="10800000" flipH="1">
            <a:off x="8488561" y="1245544"/>
            <a:ext cx="1189481" cy="728846"/>
          </a:xfrm>
          <a:prstGeom prst="bentUpArrow">
            <a:avLst>
              <a:gd name="adj1" fmla="val 14745"/>
              <a:gd name="adj2" fmla="val 1767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216FF3F-0158-4480-BD45-BE366443DC85}"/>
              </a:ext>
            </a:extLst>
          </p:cNvPr>
          <p:cNvSpPr txBox="1"/>
          <p:nvPr/>
        </p:nvSpPr>
        <p:spPr>
          <a:xfrm>
            <a:off x="6174936" y="554470"/>
            <a:ext cx="3122714" cy="954107"/>
          </a:xfrm>
          <a:prstGeom prst="rect">
            <a:avLst/>
          </a:prstGeom>
          <a:noFill/>
        </p:spPr>
        <p:txBody>
          <a:bodyPr wrap="none" rtlCol="0">
            <a:spAutoFit/>
          </a:bodyPr>
          <a:lstStyle/>
          <a:p>
            <a:r>
              <a:rPr lang="en-US" sz="2800" b="1" dirty="0">
                <a:solidFill>
                  <a:schemeClr val="accent6"/>
                </a:solidFill>
              </a:rPr>
              <a:t>Must evaluate to </a:t>
            </a:r>
          </a:p>
          <a:p>
            <a:r>
              <a:rPr lang="en-US" sz="2800" b="1" dirty="0">
                <a:solidFill>
                  <a:schemeClr val="accent6"/>
                </a:solidFill>
              </a:rPr>
              <a:t>True or False</a:t>
            </a:r>
          </a:p>
        </p:txBody>
      </p:sp>
    </p:spTree>
    <p:extLst>
      <p:ext uri="{BB962C8B-B14F-4D97-AF65-F5344CB8AC3E}">
        <p14:creationId xmlns:p14="http://schemas.microsoft.com/office/powerpoint/2010/main" val="1268417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9F63-DA20-42B9-BE8B-BCE9947ACCC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p>
        </p:txBody>
      </p:sp>
      <p:sp>
        <p:nvSpPr>
          <p:cNvPr id="3" name="Content Placeholder 2">
            <a:extLst>
              <a:ext uri="{FF2B5EF4-FFF2-40B4-BE49-F238E27FC236}">
                <a16:creationId xmlns:a16="http://schemas.microsoft.com/office/drawing/2014/main" id="{3A0D67F6-93D8-4A5B-B408-087A8FBD56D6}"/>
              </a:ext>
            </a:extLst>
          </p:cNvPr>
          <p:cNvSpPr>
            <a:spLocks noGrp="1"/>
          </p:cNvSpPr>
          <p:nvPr>
            <p:ph idx="1"/>
          </p:nvPr>
        </p:nvSpPr>
        <p:spPr>
          <a:xfrm>
            <a:off x="838201" y="1825624"/>
            <a:ext cx="5057274" cy="4835479"/>
          </a:xfrm>
        </p:spPr>
        <p:txBody>
          <a:bodyPr/>
          <a:lstStyle/>
          <a:p>
            <a:r>
              <a:rPr lang="en-US" dirty="0"/>
              <a:t>In Python there are two types of loops </a:t>
            </a:r>
            <a:r>
              <a:rPr lang="en-US" b="1" dirty="0">
                <a:solidFill>
                  <a:srgbClr val="00FF00"/>
                </a:solidFill>
                <a:latin typeface="Courier New" panose="02070309020205020404" pitchFamily="49" charset="0"/>
                <a:cs typeface="Courier New" panose="02070309020205020404" pitchFamily="49" charset="0"/>
              </a:rPr>
              <a:t>for</a:t>
            </a:r>
            <a:r>
              <a:rPr lang="en-US" dirty="0"/>
              <a:t> and </a:t>
            </a:r>
            <a:r>
              <a:rPr lang="en-US" b="1" dirty="0">
                <a:solidFill>
                  <a:srgbClr val="00FF00"/>
                </a:solidFill>
                <a:latin typeface="Courier New" panose="02070309020205020404" pitchFamily="49" charset="0"/>
                <a:cs typeface="Courier New" panose="02070309020205020404" pitchFamily="49" charset="0"/>
              </a:rPr>
              <a:t>while</a:t>
            </a:r>
            <a:r>
              <a:rPr lang="en-US" dirty="0">
                <a:solidFill>
                  <a:schemeClr val="accent1"/>
                </a:solidFill>
              </a:rPr>
              <a:t>.</a:t>
            </a:r>
          </a:p>
          <a:p>
            <a:r>
              <a:rPr lang="en-US" dirty="0"/>
              <a:t>For loops will be introduced in Week 3</a:t>
            </a:r>
            <a:r>
              <a:rPr lang="en-US" dirty="0">
                <a:solidFill>
                  <a:schemeClr val="accent1"/>
                </a:solidFill>
              </a:rPr>
              <a:t>.</a:t>
            </a:r>
          </a:p>
          <a:p>
            <a:r>
              <a:rPr lang="en-US" dirty="0"/>
              <a:t>What is the difference between </a:t>
            </a:r>
            <a:r>
              <a:rPr lang="en-US" b="1" dirty="0">
                <a:solidFill>
                  <a:srgbClr val="00FF00"/>
                </a:solidFill>
                <a:latin typeface="Courier New" panose="02070309020205020404" pitchFamily="49" charset="0"/>
                <a:cs typeface="Courier New" panose="02070309020205020404" pitchFamily="49" charset="0"/>
              </a:rPr>
              <a:t>for</a:t>
            </a:r>
            <a:r>
              <a:rPr lang="en-US" dirty="0"/>
              <a:t> loops and </a:t>
            </a:r>
            <a:r>
              <a:rPr lang="en-US" b="1" dirty="0">
                <a:solidFill>
                  <a:srgbClr val="00FF00"/>
                </a:solidFill>
                <a:latin typeface="Courier New" panose="02070309020205020404" pitchFamily="49" charset="0"/>
                <a:cs typeface="Courier New" panose="02070309020205020404" pitchFamily="49" charset="0"/>
              </a:rPr>
              <a:t>while</a:t>
            </a:r>
            <a:r>
              <a:rPr lang="en-US" dirty="0"/>
              <a:t> loops and when would we use one over the other</a:t>
            </a:r>
            <a:r>
              <a:rPr lang="en-US" dirty="0">
                <a:solidFill>
                  <a:schemeClr val="accent1"/>
                </a:solidFill>
              </a:rPr>
              <a:t>?</a:t>
            </a:r>
          </a:p>
        </p:txBody>
      </p:sp>
      <p:sp>
        <p:nvSpPr>
          <p:cNvPr id="24" name="TextBox 23">
            <a:extLst>
              <a:ext uri="{FF2B5EF4-FFF2-40B4-BE49-F238E27FC236}">
                <a16:creationId xmlns:a16="http://schemas.microsoft.com/office/drawing/2014/main" id="{7F2DE41D-A1A0-4EE6-B60D-6EFC7510B727}"/>
              </a:ext>
            </a:extLst>
          </p:cNvPr>
          <p:cNvSpPr txBox="1"/>
          <p:nvPr/>
        </p:nvSpPr>
        <p:spPr>
          <a:xfrm>
            <a:off x="6461914" y="1825623"/>
            <a:ext cx="5671745"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for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item</a:t>
            </a:r>
            <a:r>
              <a:rPr lang="en-US" sz="3400" b="1" dirty="0">
                <a:solidFill>
                  <a:srgbClr val="00FF00"/>
                </a:solidFill>
                <a:latin typeface="Courier New" panose="02070309020205020404" pitchFamily="49" charset="0"/>
                <a:cs typeface="Courier New" panose="02070309020205020404" pitchFamily="49" charset="0"/>
              </a:rPr>
              <a:t> in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iterable</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
        <p:nvSpPr>
          <p:cNvPr id="27" name="TextBox 26">
            <a:extLst>
              <a:ext uri="{FF2B5EF4-FFF2-40B4-BE49-F238E27FC236}">
                <a16:creationId xmlns:a16="http://schemas.microsoft.com/office/drawing/2014/main" id="{80E59FA7-20B6-4224-A82E-E7AB18E6A826}"/>
              </a:ext>
            </a:extLst>
          </p:cNvPr>
          <p:cNvSpPr txBox="1"/>
          <p:nvPr/>
        </p:nvSpPr>
        <p:spPr>
          <a:xfrm>
            <a:off x="7483055" y="4508666"/>
            <a:ext cx="462658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while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expression</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Tree>
    <p:extLst>
      <p:ext uri="{BB962C8B-B14F-4D97-AF65-F5344CB8AC3E}">
        <p14:creationId xmlns:p14="http://schemas.microsoft.com/office/powerpoint/2010/main" val="1962793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9F63-DA20-42B9-BE8B-BCE9947ACCC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p>
        </p:txBody>
      </p:sp>
      <p:sp>
        <p:nvSpPr>
          <p:cNvPr id="3" name="Content Placeholder 2">
            <a:extLst>
              <a:ext uri="{FF2B5EF4-FFF2-40B4-BE49-F238E27FC236}">
                <a16:creationId xmlns:a16="http://schemas.microsoft.com/office/drawing/2014/main" id="{3A0D67F6-93D8-4A5B-B408-087A8FBD56D6}"/>
              </a:ext>
            </a:extLst>
          </p:cNvPr>
          <p:cNvSpPr>
            <a:spLocks noGrp="1"/>
          </p:cNvSpPr>
          <p:nvPr>
            <p:ph idx="1"/>
          </p:nvPr>
        </p:nvSpPr>
        <p:spPr>
          <a:xfrm>
            <a:off x="838201" y="1825624"/>
            <a:ext cx="5057274" cy="4835479"/>
          </a:xfrm>
        </p:spPr>
        <p:txBody>
          <a:bodyPr/>
          <a:lstStyle/>
          <a:p>
            <a:r>
              <a:rPr lang="en-US" b="1" dirty="0">
                <a:solidFill>
                  <a:srgbClr val="00FF00"/>
                </a:solidFill>
                <a:latin typeface="Courier New" panose="02070309020205020404" pitchFamily="49" charset="0"/>
                <a:cs typeface="Courier New" panose="02070309020205020404" pitchFamily="49" charset="0"/>
              </a:rPr>
              <a:t>for</a:t>
            </a:r>
            <a:r>
              <a:rPr lang="en-US" b="1" dirty="0">
                <a:cs typeface="Courier New" panose="02070309020205020404" pitchFamily="49" charset="0"/>
              </a:rPr>
              <a:t> loop</a:t>
            </a:r>
          </a:p>
          <a:p>
            <a:r>
              <a:rPr lang="en-US" dirty="0"/>
              <a:t>The number of iterations to be done is already known</a:t>
            </a:r>
            <a:r>
              <a:rPr lang="en-US" dirty="0">
                <a:solidFill>
                  <a:schemeClr val="accent2"/>
                </a:solidFill>
              </a:rPr>
              <a:t>.</a:t>
            </a:r>
          </a:p>
        </p:txBody>
      </p:sp>
      <p:sp>
        <p:nvSpPr>
          <p:cNvPr id="7" name="TextBox 6">
            <a:extLst>
              <a:ext uri="{FF2B5EF4-FFF2-40B4-BE49-F238E27FC236}">
                <a16:creationId xmlns:a16="http://schemas.microsoft.com/office/drawing/2014/main" id="{553D7C1D-C381-4DBC-A0A8-CF42F45D70EF}"/>
              </a:ext>
            </a:extLst>
          </p:cNvPr>
          <p:cNvSpPr txBox="1"/>
          <p:nvPr/>
        </p:nvSpPr>
        <p:spPr>
          <a:xfrm>
            <a:off x="6461914" y="1825623"/>
            <a:ext cx="5671745"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for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item</a:t>
            </a:r>
            <a:r>
              <a:rPr lang="en-US" sz="3400" b="1" dirty="0">
                <a:solidFill>
                  <a:srgbClr val="00FF00"/>
                </a:solidFill>
                <a:latin typeface="Courier New" panose="02070309020205020404" pitchFamily="49" charset="0"/>
                <a:cs typeface="Courier New" panose="02070309020205020404" pitchFamily="49" charset="0"/>
              </a:rPr>
              <a:t> in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iterable</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
        <p:nvSpPr>
          <p:cNvPr id="9" name="TextBox 8">
            <a:extLst>
              <a:ext uri="{FF2B5EF4-FFF2-40B4-BE49-F238E27FC236}">
                <a16:creationId xmlns:a16="http://schemas.microsoft.com/office/drawing/2014/main" id="{BBA4EA28-C818-4A8B-8D06-7FE64BDE3A52}"/>
              </a:ext>
            </a:extLst>
          </p:cNvPr>
          <p:cNvSpPr txBox="1"/>
          <p:nvPr/>
        </p:nvSpPr>
        <p:spPr>
          <a:xfrm>
            <a:off x="838200" y="3582235"/>
            <a:ext cx="7559842" cy="3046988"/>
          </a:xfrm>
          <a:prstGeom prst="rect">
            <a:avLst/>
          </a:prstGeom>
          <a:noFill/>
        </p:spPr>
        <p:txBody>
          <a:bodyPr wrap="square" rtlCol="0">
            <a:spAutoFit/>
          </a:bodyPr>
          <a:lstStyle/>
          <a:p>
            <a:r>
              <a:rPr lang="en-US" sz="2400" b="1" dirty="0">
                <a:solidFill>
                  <a:srgbClr val="00FF00"/>
                </a:solidFill>
                <a:latin typeface="Courier New" panose="02070309020205020404" pitchFamily="49" charset="0"/>
                <a:cs typeface="Courier New" panose="02070309020205020404" pitchFamily="49" charset="0"/>
              </a:rPr>
              <a:t>cats = [‘Persian’, ‘Siamese’, ‘Tabby’]</a:t>
            </a:r>
          </a:p>
          <a:p>
            <a:endParaRPr lang="en-US" sz="2400" b="1" dirty="0">
              <a:solidFill>
                <a:srgbClr val="00FF00"/>
              </a:solidFill>
              <a:latin typeface="Courier New" panose="02070309020205020404" pitchFamily="49" charset="0"/>
              <a:cs typeface="Courier New" panose="02070309020205020404" pitchFamily="49" charset="0"/>
            </a:endParaRPr>
          </a:p>
          <a:p>
            <a:r>
              <a:rPr lang="en-US" sz="2400" b="1" dirty="0">
                <a:solidFill>
                  <a:srgbClr val="00FF00"/>
                </a:solidFill>
                <a:latin typeface="Courier New" panose="02070309020205020404" pitchFamily="49" charset="0"/>
                <a:cs typeface="Courier New" panose="02070309020205020404" pitchFamily="49" charset="0"/>
              </a:rPr>
              <a:t>for </a:t>
            </a:r>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cat</a:t>
            </a:r>
            <a:r>
              <a:rPr lang="en-US" sz="2400" b="1" dirty="0">
                <a:solidFill>
                  <a:srgbClr val="00FF00"/>
                </a:solidFill>
                <a:latin typeface="Courier New" panose="02070309020205020404" pitchFamily="49" charset="0"/>
                <a:cs typeface="Courier New" panose="02070309020205020404" pitchFamily="49" charset="0"/>
              </a:rPr>
              <a:t> in </a:t>
            </a:r>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cats</a:t>
            </a:r>
            <a:r>
              <a:rPr lang="en-US" sz="2400" b="1" dirty="0">
                <a:solidFill>
                  <a:srgbClr val="00FF00"/>
                </a:solidFill>
                <a:latin typeface="Courier New" panose="02070309020205020404" pitchFamily="49" charset="0"/>
                <a:cs typeface="Courier New" panose="02070309020205020404" pitchFamily="49" charset="0"/>
              </a:rPr>
              <a:t>:</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print(cat)</a:t>
            </a:r>
          </a:p>
          <a:p>
            <a:endParaRPr lang="en-US" sz="2400" b="1" dirty="0">
              <a:solidFill>
                <a:schemeClr val="accent6">
                  <a:lumMod val="40000"/>
                  <a:lumOff val="60000"/>
                </a:schemeClr>
              </a:solidFill>
              <a:latin typeface="Courier New" panose="02070309020205020404" pitchFamily="49" charset="0"/>
              <a:cs typeface="Courier New" panose="02070309020205020404" pitchFamily="49" charset="0"/>
            </a:endParaRP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Persian</a:t>
            </a: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Siamese</a:t>
            </a: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Tabby</a:t>
            </a:r>
          </a:p>
        </p:txBody>
      </p:sp>
      <p:sp>
        <p:nvSpPr>
          <p:cNvPr id="10" name="TextBox 9">
            <a:extLst>
              <a:ext uri="{FF2B5EF4-FFF2-40B4-BE49-F238E27FC236}">
                <a16:creationId xmlns:a16="http://schemas.microsoft.com/office/drawing/2014/main" id="{E75A0466-E882-4178-9403-D227934B7793}"/>
              </a:ext>
            </a:extLst>
          </p:cNvPr>
          <p:cNvSpPr txBox="1"/>
          <p:nvPr/>
        </p:nvSpPr>
        <p:spPr>
          <a:xfrm>
            <a:off x="7483055" y="4508666"/>
            <a:ext cx="462658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while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expression</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
        <p:nvSpPr>
          <p:cNvPr id="4" name="Rectangle 3">
            <a:extLst>
              <a:ext uri="{FF2B5EF4-FFF2-40B4-BE49-F238E27FC236}">
                <a16:creationId xmlns:a16="http://schemas.microsoft.com/office/drawing/2014/main" id="{18BF32E0-9C25-4073-A4E4-9C5346035F6A}"/>
              </a:ext>
            </a:extLst>
          </p:cNvPr>
          <p:cNvSpPr/>
          <p:nvPr/>
        </p:nvSpPr>
        <p:spPr>
          <a:xfrm>
            <a:off x="7483055" y="4331515"/>
            <a:ext cx="4626588" cy="1660358"/>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286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9F63-DA20-42B9-BE8B-BCE9947ACCC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p>
        </p:txBody>
      </p:sp>
      <p:sp>
        <p:nvSpPr>
          <p:cNvPr id="3" name="Content Placeholder 2">
            <a:extLst>
              <a:ext uri="{FF2B5EF4-FFF2-40B4-BE49-F238E27FC236}">
                <a16:creationId xmlns:a16="http://schemas.microsoft.com/office/drawing/2014/main" id="{3A0D67F6-93D8-4A5B-B408-087A8FBD56D6}"/>
              </a:ext>
            </a:extLst>
          </p:cNvPr>
          <p:cNvSpPr>
            <a:spLocks noGrp="1"/>
          </p:cNvSpPr>
          <p:nvPr>
            <p:ph idx="1"/>
          </p:nvPr>
        </p:nvSpPr>
        <p:spPr>
          <a:xfrm>
            <a:off x="838200" y="1825624"/>
            <a:ext cx="5863389" cy="4835479"/>
          </a:xfrm>
        </p:spPr>
        <p:txBody>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cs typeface="Courier New" panose="02070309020205020404" pitchFamily="49" charset="0"/>
              </a:rPr>
              <a:t> loop</a:t>
            </a:r>
          </a:p>
          <a:p>
            <a:r>
              <a:rPr lang="en-US" dirty="0"/>
              <a:t>The number of iterations to be done is NOT known and iteration continues until a condition is met</a:t>
            </a:r>
            <a:r>
              <a:rPr lang="en-US" dirty="0">
                <a:solidFill>
                  <a:schemeClr val="accent2"/>
                </a:solidFill>
              </a:rPr>
              <a:t>.</a:t>
            </a:r>
          </a:p>
        </p:txBody>
      </p:sp>
      <p:sp>
        <p:nvSpPr>
          <p:cNvPr id="7" name="TextBox 6">
            <a:extLst>
              <a:ext uri="{FF2B5EF4-FFF2-40B4-BE49-F238E27FC236}">
                <a16:creationId xmlns:a16="http://schemas.microsoft.com/office/drawing/2014/main" id="{553D7C1D-C381-4DBC-A0A8-CF42F45D70EF}"/>
              </a:ext>
            </a:extLst>
          </p:cNvPr>
          <p:cNvSpPr txBox="1"/>
          <p:nvPr/>
        </p:nvSpPr>
        <p:spPr>
          <a:xfrm>
            <a:off x="6461914" y="1825623"/>
            <a:ext cx="5671745"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for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item</a:t>
            </a:r>
            <a:r>
              <a:rPr lang="en-US" sz="3400" b="1" dirty="0">
                <a:solidFill>
                  <a:srgbClr val="00FF00"/>
                </a:solidFill>
                <a:latin typeface="Courier New" panose="02070309020205020404" pitchFamily="49" charset="0"/>
                <a:cs typeface="Courier New" panose="02070309020205020404" pitchFamily="49" charset="0"/>
              </a:rPr>
              <a:t> in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iterable</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
        <p:nvSpPr>
          <p:cNvPr id="8" name="TextBox 7">
            <a:extLst>
              <a:ext uri="{FF2B5EF4-FFF2-40B4-BE49-F238E27FC236}">
                <a16:creationId xmlns:a16="http://schemas.microsoft.com/office/drawing/2014/main" id="{AEFFE7BA-3E72-442E-8125-68AC45F40D45}"/>
              </a:ext>
            </a:extLst>
          </p:cNvPr>
          <p:cNvSpPr txBox="1"/>
          <p:nvPr/>
        </p:nvSpPr>
        <p:spPr>
          <a:xfrm>
            <a:off x="7483055" y="4508666"/>
            <a:ext cx="462658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while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expression</a:t>
            </a:r>
            <a:r>
              <a:rPr lang="en-US" sz="3400" b="1" dirty="0">
                <a:solidFill>
                  <a:srgbClr val="00FF00"/>
                </a:solidFill>
                <a:latin typeface="Courier New" panose="02070309020205020404" pitchFamily="49" charset="0"/>
                <a:cs typeface="Courier New" panose="02070309020205020404" pitchFamily="49" charset="0"/>
              </a:rPr>
              <a:t>:</a:t>
            </a:r>
          </a:p>
          <a:p>
            <a:r>
              <a:rPr lang="en-US" sz="3400" b="1" dirty="0">
                <a:solidFill>
                  <a:srgbClr val="00FF00"/>
                </a:solidFill>
                <a:latin typeface="Courier New" panose="02070309020205020404" pitchFamily="49" charset="0"/>
                <a:cs typeface="Courier New" panose="02070309020205020404" pitchFamily="49" charset="0"/>
              </a:rPr>
              <a:t>	</a:t>
            </a:r>
            <a:r>
              <a:rPr lang="en-US" sz="3400" b="1" dirty="0">
                <a:solidFill>
                  <a:schemeClr val="accent6">
                    <a:lumMod val="40000"/>
                    <a:lumOff val="60000"/>
                  </a:schemeClr>
                </a:solidFill>
                <a:latin typeface="Courier New" panose="02070309020205020404" pitchFamily="49" charset="0"/>
                <a:cs typeface="Courier New" panose="02070309020205020404" pitchFamily="49" charset="0"/>
              </a:rPr>
              <a:t>do something.</a:t>
            </a:r>
          </a:p>
        </p:txBody>
      </p:sp>
      <p:sp>
        <p:nvSpPr>
          <p:cNvPr id="4" name="Rectangle 3">
            <a:extLst>
              <a:ext uri="{FF2B5EF4-FFF2-40B4-BE49-F238E27FC236}">
                <a16:creationId xmlns:a16="http://schemas.microsoft.com/office/drawing/2014/main" id="{18BF32E0-9C25-4073-A4E4-9C5346035F6A}"/>
              </a:ext>
            </a:extLst>
          </p:cNvPr>
          <p:cNvSpPr/>
          <p:nvPr/>
        </p:nvSpPr>
        <p:spPr>
          <a:xfrm>
            <a:off x="6461913" y="1670370"/>
            <a:ext cx="5623713" cy="1660358"/>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A4EA28-C818-4A8B-8D06-7FE64BDE3A52}"/>
              </a:ext>
            </a:extLst>
          </p:cNvPr>
          <p:cNvSpPr txBox="1"/>
          <p:nvPr/>
        </p:nvSpPr>
        <p:spPr>
          <a:xfrm>
            <a:off x="838200" y="3654428"/>
            <a:ext cx="5623714" cy="3046988"/>
          </a:xfrm>
          <a:prstGeom prst="rect">
            <a:avLst/>
          </a:prstGeom>
          <a:noFill/>
        </p:spPr>
        <p:txBody>
          <a:bodyPr wrap="square" rtlCol="0">
            <a:spAutoFit/>
          </a:bodyPr>
          <a:lstStyle/>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x = 0</a:t>
            </a:r>
          </a:p>
          <a:p>
            <a:r>
              <a:rPr lang="en-US" sz="2400" b="1" dirty="0">
                <a:solidFill>
                  <a:srgbClr val="00FF00"/>
                </a:solidFill>
                <a:latin typeface="Courier New" panose="02070309020205020404" pitchFamily="49" charset="0"/>
                <a:cs typeface="Courier New" panose="02070309020205020404" pitchFamily="49" charset="0"/>
              </a:rPr>
              <a:t>while </a:t>
            </a:r>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x*x &lt; 200</a:t>
            </a:r>
            <a:r>
              <a:rPr lang="en-US" sz="2400" b="1" dirty="0">
                <a:solidFill>
                  <a:srgbClr val="00FF00"/>
                </a:solidFill>
                <a:latin typeface="Courier New" panose="02070309020205020404" pitchFamily="49" charset="0"/>
                <a:cs typeface="Courier New" panose="02070309020205020404" pitchFamily="49" charset="0"/>
              </a:rPr>
              <a:t>:</a:t>
            </a:r>
          </a:p>
          <a:p>
            <a:r>
              <a:rPr lang="en-US" sz="2400" b="1" dirty="0">
                <a:solidFill>
                  <a:srgbClr val="00FF00"/>
                </a:solidFill>
                <a:latin typeface="Courier New" panose="02070309020205020404" pitchFamily="49" charset="0"/>
                <a:cs typeface="Courier New" panose="02070309020205020404" pitchFamily="49" charset="0"/>
              </a:rPr>
              <a:t>	</a:t>
            </a:r>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print(x)</a:t>
            </a: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     x += 1</a:t>
            </a:r>
          </a:p>
          <a:p>
            <a:endParaRPr lang="en-US" sz="2400" b="1" dirty="0">
              <a:solidFill>
                <a:schemeClr val="accent6">
                  <a:lumMod val="40000"/>
                  <a:lumOff val="60000"/>
                </a:schemeClr>
              </a:solidFill>
              <a:latin typeface="Courier New" panose="02070309020205020404" pitchFamily="49" charset="0"/>
              <a:cs typeface="Courier New" panose="02070309020205020404" pitchFamily="49" charset="0"/>
            </a:endParaRP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0</a:t>
            </a: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a:t>
            </a:r>
          </a:p>
          <a:p>
            <a:r>
              <a:rPr lang="en-US" sz="2400" b="1" dirty="0">
                <a:solidFill>
                  <a:schemeClr val="accent6">
                    <a:lumMod val="40000"/>
                    <a:lumOff val="60000"/>
                  </a:schemeClr>
                </a:solidFill>
                <a:latin typeface="Courier New" panose="02070309020205020404" pitchFamily="49" charset="0"/>
                <a:cs typeface="Courier New" panose="02070309020205020404" pitchFamily="49" charset="0"/>
              </a:rPr>
              <a:t>&gt;&gt;&gt; 14</a:t>
            </a:r>
          </a:p>
        </p:txBody>
      </p:sp>
      <p:sp>
        <p:nvSpPr>
          <p:cNvPr id="5" name="TextBox 4">
            <a:extLst>
              <a:ext uri="{FF2B5EF4-FFF2-40B4-BE49-F238E27FC236}">
                <a16:creationId xmlns:a16="http://schemas.microsoft.com/office/drawing/2014/main" id="{0F2C88BC-62CA-4A4B-8D5A-2CD1DA8D723D}"/>
              </a:ext>
            </a:extLst>
          </p:cNvPr>
          <p:cNvSpPr txBox="1"/>
          <p:nvPr/>
        </p:nvSpPr>
        <p:spPr>
          <a:xfrm>
            <a:off x="3951601" y="4793200"/>
            <a:ext cx="3140721" cy="1569660"/>
          </a:xfrm>
          <a:prstGeom prst="rect">
            <a:avLst/>
          </a:prstGeom>
          <a:noFill/>
        </p:spPr>
        <p:txBody>
          <a:bodyPr wrap="square" rtlCol="0">
            <a:spAutoFit/>
          </a:bodyPr>
          <a:lstStyle/>
          <a:p>
            <a:r>
              <a:rPr lang="en-US" sz="2400" dirty="0">
                <a:solidFill>
                  <a:srgbClr val="FFFFFF"/>
                </a:solidFill>
              </a:rPr>
              <a:t>I don</a:t>
            </a:r>
            <a:r>
              <a:rPr lang="en-US" sz="2400" dirty="0">
                <a:solidFill>
                  <a:schemeClr val="accent3"/>
                </a:solidFill>
              </a:rPr>
              <a:t>’</a:t>
            </a:r>
            <a:r>
              <a:rPr lang="en-US" sz="2400" dirty="0">
                <a:solidFill>
                  <a:srgbClr val="FFFFFF"/>
                </a:solidFill>
              </a:rPr>
              <a:t>t know how many times I should iterate but I know when I should stop</a:t>
            </a:r>
            <a:r>
              <a:rPr lang="en-US" sz="2400" dirty="0">
                <a:solidFill>
                  <a:schemeClr val="accent3"/>
                </a:solidFill>
              </a:rPr>
              <a:t>.</a:t>
            </a:r>
          </a:p>
        </p:txBody>
      </p:sp>
    </p:spTree>
    <p:extLst>
      <p:ext uri="{BB962C8B-B14F-4D97-AF65-F5344CB8AC3E}">
        <p14:creationId xmlns:p14="http://schemas.microsoft.com/office/powerpoint/2010/main" val="2976105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endParaRPr lang="en-US" b="1" dirty="0">
              <a:solidFill>
                <a:schemeClr val="accent6"/>
              </a:solidFill>
            </a:endParaRP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b="1" dirty="0">
                <a:solidFill>
                  <a:srgbClr val="00FF00"/>
                </a:solidFill>
                <a:latin typeface="Courier New" panose="02070309020205020404" pitchFamily="49" charset="0"/>
                <a:cs typeface="Courier New" panose="02070309020205020404" pitchFamily="49" charset="0"/>
              </a:rPr>
              <a:t>for</a:t>
            </a:r>
            <a:r>
              <a:rPr lang="en-US" dirty="0"/>
              <a:t> loop or </a:t>
            </a:r>
            <a:r>
              <a:rPr lang="en-US" b="1" dirty="0">
                <a:solidFill>
                  <a:srgbClr val="00FF00"/>
                </a:solidFill>
                <a:latin typeface="Courier New" panose="02070309020205020404" pitchFamily="49" charset="0"/>
                <a:cs typeface="Courier New" panose="02070309020205020404" pitchFamily="49" charset="0"/>
              </a:rPr>
              <a:t>while</a:t>
            </a:r>
            <a:r>
              <a:rPr lang="en-US" dirty="0"/>
              <a:t> loop</a:t>
            </a:r>
            <a:r>
              <a:rPr lang="en-US" dirty="0">
                <a:solidFill>
                  <a:schemeClr val="accent2"/>
                </a:solidFill>
              </a:rPr>
              <a:t>?</a:t>
            </a:r>
            <a:r>
              <a:rPr lang="en-US" dirty="0"/>
              <a:t> </a:t>
            </a:r>
            <a:endParaRPr lang="en-US" dirty="0">
              <a:solidFill>
                <a:schemeClr val="accent6"/>
              </a:solidFill>
            </a:endParaRPr>
          </a:p>
        </p:txBody>
      </p:sp>
      <p:sp>
        <p:nvSpPr>
          <p:cNvPr id="4" name="Rectangle: Rounded Corners 3">
            <a:extLst>
              <a:ext uri="{FF2B5EF4-FFF2-40B4-BE49-F238E27FC236}">
                <a16:creationId xmlns:a16="http://schemas.microsoft.com/office/drawing/2014/main" id="{2C31784B-D1D2-4AC4-804A-F98336B4D789}"/>
              </a:ext>
            </a:extLst>
          </p:cNvPr>
          <p:cNvSpPr/>
          <p:nvPr/>
        </p:nvSpPr>
        <p:spPr>
          <a:xfrm>
            <a:off x="9893218" y="837312"/>
            <a:ext cx="1940888" cy="1744316"/>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List of Customers</a:t>
            </a:r>
          </a:p>
        </p:txBody>
      </p:sp>
      <p:sp>
        <p:nvSpPr>
          <p:cNvPr id="5" name="Oval 4">
            <a:extLst>
              <a:ext uri="{FF2B5EF4-FFF2-40B4-BE49-F238E27FC236}">
                <a16:creationId xmlns:a16="http://schemas.microsoft.com/office/drawing/2014/main" id="{0D6B4462-C1F9-4A9B-A463-77B7999D3F7C}"/>
              </a:ext>
            </a:extLst>
          </p:cNvPr>
          <p:cNvSpPr/>
          <p:nvPr/>
        </p:nvSpPr>
        <p:spPr>
          <a:xfrm>
            <a:off x="5276975" y="3120758"/>
            <a:ext cx="3274143" cy="32741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Send Promotional Email</a:t>
            </a:r>
          </a:p>
        </p:txBody>
      </p:sp>
      <p:sp>
        <p:nvSpPr>
          <p:cNvPr id="6" name="Arrow: Right 5">
            <a:extLst>
              <a:ext uri="{FF2B5EF4-FFF2-40B4-BE49-F238E27FC236}">
                <a16:creationId xmlns:a16="http://schemas.microsoft.com/office/drawing/2014/main" id="{3AB7A9E8-073A-4922-A93D-4FF5B3DCB72A}"/>
              </a:ext>
            </a:extLst>
          </p:cNvPr>
          <p:cNvSpPr/>
          <p:nvPr/>
        </p:nvSpPr>
        <p:spPr>
          <a:xfrm flipH="1">
            <a:off x="2601620" y="4442213"/>
            <a:ext cx="2194559"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A0881C-07D1-4F04-9CD5-60FAB9F3BF33}"/>
              </a:ext>
            </a:extLst>
          </p:cNvPr>
          <p:cNvSpPr txBox="1"/>
          <p:nvPr/>
        </p:nvSpPr>
        <p:spPr>
          <a:xfrm>
            <a:off x="1416087" y="4496218"/>
            <a:ext cx="1103187" cy="523220"/>
          </a:xfrm>
          <a:prstGeom prst="rect">
            <a:avLst/>
          </a:prstGeom>
          <a:noFill/>
        </p:spPr>
        <p:txBody>
          <a:bodyPr wrap="none" rtlCol="0">
            <a:spAutoFit/>
          </a:bodyPr>
          <a:lstStyle/>
          <a:p>
            <a:r>
              <a:rPr lang="en-US" sz="2800" b="1" dirty="0">
                <a:solidFill>
                  <a:srgbClr val="FFFFFF"/>
                </a:solidFill>
              </a:rPr>
              <a:t>Email</a:t>
            </a:r>
          </a:p>
        </p:txBody>
      </p:sp>
      <p:pic>
        <p:nvPicPr>
          <p:cNvPr id="1026" name="Picture 2" descr="Cycle PNG Images, Free Clipart Cycles Download - Free Transparent PNG Logos">
            <a:extLst>
              <a:ext uri="{FF2B5EF4-FFF2-40B4-BE49-F238E27FC236}">
                <a16:creationId xmlns:a16="http://schemas.microsoft.com/office/drawing/2014/main" id="{02C69A0C-701A-41B7-B899-4F809C7C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371185" y="2466100"/>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DE1E47-C1E8-4BBC-BF41-6DF5197226B2}"/>
              </a:ext>
            </a:extLst>
          </p:cNvPr>
          <p:cNvSpPr txBox="1"/>
          <p:nvPr/>
        </p:nvSpPr>
        <p:spPr>
          <a:xfrm>
            <a:off x="7473741" y="1776710"/>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2426844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endParaRPr lang="en-US" b="1" dirty="0">
              <a:solidFill>
                <a:schemeClr val="accent6"/>
              </a:solidFill>
            </a:endParaRP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b="1" dirty="0">
                <a:solidFill>
                  <a:srgbClr val="00FF00"/>
                </a:solidFill>
                <a:latin typeface="Courier New" panose="02070309020205020404" pitchFamily="49" charset="0"/>
                <a:cs typeface="Courier New" panose="02070309020205020404" pitchFamily="49" charset="0"/>
              </a:rPr>
              <a:t>for</a:t>
            </a:r>
            <a:r>
              <a:rPr lang="en-US" dirty="0"/>
              <a:t> loop or </a:t>
            </a:r>
            <a:r>
              <a:rPr lang="en-US" b="1" dirty="0">
                <a:solidFill>
                  <a:srgbClr val="00FF00"/>
                </a:solidFill>
                <a:latin typeface="Courier New" panose="02070309020205020404" pitchFamily="49" charset="0"/>
                <a:cs typeface="Courier New" panose="02070309020205020404" pitchFamily="49" charset="0"/>
              </a:rPr>
              <a:t>while</a:t>
            </a:r>
            <a:r>
              <a:rPr lang="en-US" dirty="0"/>
              <a:t> loop</a:t>
            </a:r>
            <a:r>
              <a:rPr lang="en-US" dirty="0">
                <a:solidFill>
                  <a:schemeClr val="accent2"/>
                </a:solidFill>
              </a:rPr>
              <a:t>?</a:t>
            </a:r>
            <a:r>
              <a:rPr lang="en-US" dirty="0"/>
              <a:t> </a:t>
            </a:r>
            <a:endParaRPr lang="en-US" dirty="0">
              <a:solidFill>
                <a:schemeClr val="accent6"/>
              </a:solidFill>
            </a:endParaRPr>
          </a:p>
        </p:txBody>
      </p:sp>
      <p:sp>
        <p:nvSpPr>
          <p:cNvPr id="4" name="Rectangle: Rounded Corners 3">
            <a:extLst>
              <a:ext uri="{FF2B5EF4-FFF2-40B4-BE49-F238E27FC236}">
                <a16:creationId xmlns:a16="http://schemas.microsoft.com/office/drawing/2014/main" id="{2C31784B-D1D2-4AC4-804A-F98336B4D789}"/>
              </a:ext>
            </a:extLst>
          </p:cNvPr>
          <p:cNvSpPr/>
          <p:nvPr/>
        </p:nvSpPr>
        <p:spPr>
          <a:xfrm>
            <a:off x="9893218" y="837312"/>
            <a:ext cx="1940888" cy="1744316"/>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rPr>
              <a:t>List of Tweets</a:t>
            </a:r>
          </a:p>
        </p:txBody>
      </p:sp>
      <p:sp>
        <p:nvSpPr>
          <p:cNvPr id="5" name="Oval 4">
            <a:extLst>
              <a:ext uri="{FF2B5EF4-FFF2-40B4-BE49-F238E27FC236}">
                <a16:creationId xmlns:a16="http://schemas.microsoft.com/office/drawing/2014/main" id="{0D6B4462-C1F9-4A9B-A463-77B7999D3F7C}"/>
              </a:ext>
            </a:extLst>
          </p:cNvPr>
          <p:cNvSpPr/>
          <p:nvPr/>
        </p:nvSpPr>
        <p:spPr>
          <a:xfrm>
            <a:off x="5276975" y="3120758"/>
            <a:ext cx="3274143" cy="32741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Does the Tweet contain </a:t>
            </a:r>
            <a:r>
              <a:rPr lang="en-US" sz="2800" b="1" dirty="0">
                <a:solidFill>
                  <a:schemeClr val="accent6"/>
                </a:solidFill>
              </a:rPr>
              <a:t>#</a:t>
            </a:r>
            <a:r>
              <a:rPr lang="en-US" sz="2800" b="1" dirty="0">
                <a:solidFill>
                  <a:srgbClr val="FFFFFF"/>
                </a:solidFill>
              </a:rPr>
              <a:t>cleancode</a:t>
            </a:r>
          </a:p>
        </p:txBody>
      </p:sp>
      <p:sp>
        <p:nvSpPr>
          <p:cNvPr id="6" name="Arrow: Right 5">
            <a:extLst>
              <a:ext uri="{FF2B5EF4-FFF2-40B4-BE49-F238E27FC236}">
                <a16:creationId xmlns:a16="http://schemas.microsoft.com/office/drawing/2014/main" id="{3AB7A9E8-073A-4922-A93D-4FF5B3DCB72A}"/>
              </a:ext>
            </a:extLst>
          </p:cNvPr>
          <p:cNvSpPr/>
          <p:nvPr/>
        </p:nvSpPr>
        <p:spPr>
          <a:xfrm flipH="1">
            <a:off x="2601620" y="4442213"/>
            <a:ext cx="2194559"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A0881C-07D1-4F04-9CD5-60FAB9F3BF33}"/>
              </a:ext>
            </a:extLst>
          </p:cNvPr>
          <p:cNvSpPr txBox="1"/>
          <p:nvPr/>
        </p:nvSpPr>
        <p:spPr>
          <a:xfrm>
            <a:off x="1215512" y="4496218"/>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pic>
        <p:nvPicPr>
          <p:cNvPr id="1026" name="Picture 2" descr="Cycle PNG Images, Free Clipart Cycles Download - Free Transparent PNG Logos">
            <a:extLst>
              <a:ext uri="{FF2B5EF4-FFF2-40B4-BE49-F238E27FC236}">
                <a16:creationId xmlns:a16="http://schemas.microsoft.com/office/drawing/2014/main" id="{02C69A0C-701A-41B7-B899-4F809C7C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371185" y="2466100"/>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DE1E47-C1E8-4BBC-BF41-6DF5197226B2}"/>
              </a:ext>
            </a:extLst>
          </p:cNvPr>
          <p:cNvSpPr txBox="1"/>
          <p:nvPr/>
        </p:nvSpPr>
        <p:spPr>
          <a:xfrm>
            <a:off x="7473741" y="1776710"/>
            <a:ext cx="1574470" cy="523220"/>
          </a:xfrm>
          <a:prstGeom prst="rect">
            <a:avLst/>
          </a:prstGeom>
          <a:noFill/>
        </p:spPr>
        <p:txBody>
          <a:bodyPr wrap="none" rtlCol="0">
            <a:spAutoFit/>
          </a:bodyPr>
          <a:lstStyle/>
          <a:p>
            <a:r>
              <a:rPr lang="en-US" sz="2800" b="1" dirty="0">
                <a:solidFill>
                  <a:srgbClr val="FFFFFF"/>
                </a:solidFill>
              </a:rPr>
              <a:t>Looping</a:t>
            </a:r>
          </a:p>
        </p:txBody>
      </p:sp>
    </p:spTree>
    <p:extLst>
      <p:ext uri="{BB962C8B-B14F-4D97-AF65-F5344CB8AC3E}">
        <p14:creationId xmlns:p14="http://schemas.microsoft.com/office/powerpoint/2010/main" val="125367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1384995"/>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1</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1</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0.5</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1</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734065" y="6093515"/>
            <a:ext cx="696024" cy="523220"/>
          </a:xfrm>
          <a:prstGeom prst="rect">
            <a:avLst/>
          </a:prstGeom>
          <a:noFill/>
        </p:spPr>
        <p:txBody>
          <a:bodyPr wrap="none" rtlCol="0">
            <a:spAutoFit/>
          </a:bodyPr>
          <a:lstStyle/>
          <a:p>
            <a:pPr algn="ctr"/>
            <a:r>
              <a:rPr lang="en-US" sz="2800" b="1" dirty="0">
                <a:solidFill>
                  <a:srgbClr val="FFFFFF"/>
                </a:solidFill>
              </a:rPr>
              <a:t>0.5</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a:extLst>
              <a:ext uri="{FF2B5EF4-FFF2-40B4-BE49-F238E27FC236}">
                <a16:creationId xmlns:a16="http://schemas.microsoft.com/office/drawing/2014/main" id="{2D0C3733-7B80-0376-3F77-3C090E83A082}"/>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4100334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solidFill>
                  <a:srgbClr val="00FF00"/>
                </a:solidFill>
                <a:latin typeface="Courier New" panose="02070309020205020404" pitchFamily="49" charset="0"/>
                <a:cs typeface="Courier New" panose="02070309020205020404" pitchFamily="49" charset="0"/>
              </a:rPr>
              <a:t>while</a:t>
            </a:r>
            <a:r>
              <a:rPr lang="en-US" b="1" dirty="0"/>
              <a:t> </a:t>
            </a:r>
            <a:r>
              <a:rPr lang="en-US" b="1" dirty="0">
                <a:solidFill>
                  <a:schemeClr val="accent2"/>
                </a:solidFill>
              </a:rPr>
              <a:t>&amp;</a:t>
            </a:r>
            <a:r>
              <a:rPr lang="en-US" b="1" dirty="0"/>
              <a:t> </a:t>
            </a:r>
            <a:r>
              <a:rPr lang="en-US" b="1" dirty="0">
                <a:solidFill>
                  <a:srgbClr val="00FF00"/>
                </a:solidFill>
                <a:latin typeface="Courier New" panose="02070309020205020404" pitchFamily="49" charset="0"/>
                <a:cs typeface="Courier New" panose="02070309020205020404" pitchFamily="49" charset="0"/>
              </a:rPr>
              <a:t>for</a:t>
            </a:r>
            <a:r>
              <a:rPr lang="en-US" b="1" dirty="0"/>
              <a:t> Loops</a:t>
            </a:r>
            <a:endParaRPr lang="en-US" b="1" dirty="0">
              <a:solidFill>
                <a:schemeClr val="accent6"/>
              </a:solidFill>
            </a:endParaRP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4553810" cy="4900029"/>
          </a:xfrm>
        </p:spPr>
        <p:txBody>
          <a:bodyPr>
            <a:normAutofit/>
          </a:bodyPr>
          <a:lstStyle/>
          <a:p>
            <a:r>
              <a:rPr lang="en-US" b="1" dirty="0">
                <a:solidFill>
                  <a:srgbClr val="00FF00"/>
                </a:solidFill>
                <a:latin typeface="Courier New" panose="02070309020205020404" pitchFamily="49" charset="0"/>
                <a:cs typeface="Courier New" panose="02070309020205020404" pitchFamily="49" charset="0"/>
              </a:rPr>
              <a:t>for</a:t>
            </a:r>
            <a:r>
              <a:rPr lang="en-US" dirty="0"/>
              <a:t> loop or </a:t>
            </a:r>
            <a:r>
              <a:rPr lang="en-US" b="1" dirty="0">
                <a:solidFill>
                  <a:srgbClr val="00FF00"/>
                </a:solidFill>
                <a:latin typeface="Courier New" panose="02070309020205020404" pitchFamily="49" charset="0"/>
                <a:cs typeface="Courier New" panose="02070309020205020404" pitchFamily="49" charset="0"/>
              </a:rPr>
              <a:t>while</a:t>
            </a:r>
            <a:r>
              <a:rPr lang="en-US" dirty="0"/>
              <a:t> loop</a:t>
            </a:r>
            <a:r>
              <a:rPr lang="en-US" dirty="0">
                <a:solidFill>
                  <a:schemeClr val="accent2"/>
                </a:solidFill>
              </a:rPr>
              <a:t>?</a:t>
            </a:r>
            <a:r>
              <a:rPr lang="en-US" dirty="0"/>
              <a:t> </a:t>
            </a:r>
            <a:endParaRPr lang="en-US" dirty="0">
              <a:solidFill>
                <a:schemeClr val="accent6"/>
              </a:solidFill>
            </a:endParaRPr>
          </a:p>
        </p:txBody>
      </p:sp>
      <p:pic>
        <p:nvPicPr>
          <p:cNvPr id="1026" name="Picture 2" descr="Cycle PNG Images, Free Clipart Cycles Download - Free Transparent PNG Logos">
            <a:extLst>
              <a:ext uri="{FF2B5EF4-FFF2-40B4-BE49-F238E27FC236}">
                <a16:creationId xmlns:a16="http://schemas.microsoft.com/office/drawing/2014/main" id="{02C69A0C-701A-41B7-B899-4F809C7C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4798056" y="3296139"/>
            <a:ext cx="1616421" cy="16164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DE1E47-C1E8-4BBC-BF41-6DF5197226B2}"/>
              </a:ext>
            </a:extLst>
          </p:cNvPr>
          <p:cNvSpPr txBox="1"/>
          <p:nvPr/>
        </p:nvSpPr>
        <p:spPr>
          <a:xfrm>
            <a:off x="5172087" y="4982353"/>
            <a:ext cx="1574470" cy="523220"/>
          </a:xfrm>
          <a:prstGeom prst="rect">
            <a:avLst/>
          </a:prstGeom>
          <a:noFill/>
        </p:spPr>
        <p:txBody>
          <a:bodyPr wrap="none" rtlCol="0">
            <a:spAutoFit/>
          </a:bodyPr>
          <a:lstStyle/>
          <a:p>
            <a:r>
              <a:rPr lang="en-US" sz="2800" b="1" dirty="0">
                <a:solidFill>
                  <a:srgbClr val="FFFFFF"/>
                </a:solidFill>
              </a:rPr>
              <a:t>Looping</a:t>
            </a:r>
          </a:p>
        </p:txBody>
      </p:sp>
      <p:pic>
        <p:nvPicPr>
          <p:cNvPr id="2050" name="Picture 2" descr="You Can Play &amp;#39;Where&amp;#39;s Waldo?&amp;#39; on Google Maps Right Now - Concrete Playground">
            <a:extLst>
              <a:ext uri="{FF2B5EF4-FFF2-40B4-BE49-F238E27FC236}">
                <a16:creationId xmlns:a16="http://schemas.microsoft.com/office/drawing/2014/main" id="{8D377CFF-56ED-4468-9C90-201428D91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66"/>
          <a:stretch/>
        </p:blipFill>
        <p:spPr bwMode="auto">
          <a:xfrm>
            <a:off x="6972611" y="2571075"/>
            <a:ext cx="5219389" cy="41628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622B7E0-B526-41BC-8024-DD9FE4A9D64C}"/>
              </a:ext>
            </a:extLst>
          </p:cNvPr>
          <p:cNvSpPr/>
          <p:nvPr/>
        </p:nvSpPr>
        <p:spPr>
          <a:xfrm>
            <a:off x="6972611" y="2571075"/>
            <a:ext cx="500184" cy="500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EFF4A-61AE-498F-912B-59CDD2A8FA45}"/>
              </a:ext>
            </a:extLst>
          </p:cNvPr>
          <p:cNvSpPr/>
          <p:nvPr/>
        </p:nvSpPr>
        <p:spPr>
          <a:xfrm>
            <a:off x="2437214" y="4318649"/>
            <a:ext cx="2092104" cy="209210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FF"/>
                </a:solidFill>
              </a:rPr>
              <a:t>Check for Waldo</a:t>
            </a:r>
          </a:p>
        </p:txBody>
      </p:sp>
      <p:sp>
        <p:nvSpPr>
          <p:cNvPr id="13" name="Arrow: Right 12">
            <a:extLst>
              <a:ext uri="{FF2B5EF4-FFF2-40B4-BE49-F238E27FC236}">
                <a16:creationId xmlns:a16="http://schemas.microsoft.com/office/drawing/2014/main" id="{7C4C1ACB-F9BD-486E-BED2-7310B8F6952E}"/>
              </a:ext>
            </a:extLst>
          </p:cNvPr>
          <p:cNvSpPr/>
          <p:nvPr/>
        </p:nvSpPr>
        <p:spPr>
          <a:xfrm flipH="1">
            <a:off x="1516346" y="5115214"/>
            <a:ext cx="706612" cy="631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D5FE98-2EBF-42F1-A953-6551D95D7EFA}"/>
              </a:ext>
            </a:extLst>
          </p:cNvPr>
          <p:cNvSpPr txBox="1"/>
          <p:nvPr/>
        </p:nvSpPr>
        <p:spPr>
          <a:xfrm>
            <a:off x="130238" y="5169219"/>
            <a:ext cx="1385123" cy="523220"/>
          </a:xfrm>
          <a:prstGeom prst="rect">
            <a:avLst/>
          </a:prstGeom>
          <a:noFill/>
        </p:spPr>
        <p:txBody>
          <a:bodyPr wrap="none" rtlCol="0">
            <a:spAutoFit/>
          </a:bodyPr>
          <a:lstStyle/>
          <a:p>
            <a:r>
              <a:rPr lang="en-US" sz="2800" b="1" dirty="0">
                <a:solidFill>
                  <a:srgbClr val="FFFFFF"/>
                </a:solidFill>
              </a:rPr>
              <a:t>Yes</a:t>
            </a:r>
            <a:r>
              <a:rPr lang="en-US" sz="2800" b="1" dirty="0">
                <a:solidFill>
                  <a:schemeClr val="accent6"/>
                </a:solidFill>
              </a:rPr>
              <a:t>/</a:t>
            </a:r>
            <a:r>
              <a:rPr lang="en-US" sz="2800" b="1" dirty="0">
                <a:solidFill>
                  <a:srgbClr val="FFFFFF"/>
                </a:solidFill>
              </a:rPr>
              <a:t>No</a:t>
            </a:r>
          </a:p>
        </p:txBody>
      </p:sp>
    </p:spTree>
    <p:extLst>
      <p:ext uri="{BB962C8B-B14F-4D97-AF65-F5344CB8AC3E}">
        <p14:creationId xmlns:p14="http://schemas.microsoft.com/office/powerpoint/2010/main" val="1988805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Infinite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98105" cy="4900029"/>
          </a:xfrm>
        </p:spPr>
        <p:txBody>
          <a:bodyPr>
            <a:normAutofit/>
          </a:bodyPr>
          <a:lstStyle/>
          <a:p>
            <a:r>
              <a:rPr lang="en-US" dirty="0"/>
              <a:t>Remember that a </a:t>
            </a:r>
            <a:r>
              <a:rPr lang="en-US" b="1" dirty="0">
                <a:solidFill>
                  <a:srgbClr val="00FF00"/>
                </a:solidFill>
                <a:latin typeface="Courier New" panose="02070309020205020404" pitchFamily="49" charset="0"/>
                <a:cs typeface="Courier New" panose="02070309020205020404" pitchFamily="49" charset="0"/>
              </a:rPr>
              <a:t>while</a:t>
            </a:r>
            <a:r>
              <a:rPr lang="en-US" dirty="0"/>
              <a:t> loop ends when the condition is </a:t>
            </a:r>
            <a:r>
              <a:rPr lang="en-US" b="1" dirty="0">
                <a:solidFill>
                  <a:srgbClr val="00FF00"/>
                </a:solidFill>
                <a:latin typeface="Courier New" panose="02070309020205020404" pitchFamily="49" charset="0"/>
                <a:cs typeface="Courier New" panose="02070309020205020404" pitchFamily="49" charset="0"/>
              </a:rPr>
              <a:t>False</a:t>
            </a:r>
            <a:r>
              <a:rPr lang="en-US" dirty="0"/>
              <a:t>.</a:t>
            </a:r>
          </a:p>
          <a:p>
            <a:r>
              <a:rPr lang="en-US" dirty="0"/>
              <a:t>A common error when working with while loops is for the condition to never be satisfied and therefore</a:t>
            </a:r>
            <a:r>
              <a:rPr lang="en-US" dirty="0">
                <a:solidFill>
                  <a:schemeClr val="accent1"/>
                </a:solidFill>
              </a:rPr>
              <a:t>,</a:t>
            </a:r>
            <a:r>
              <a:rPr lang="en-US" dirty="0"/>
              <a:t> the loop to continue forever </a:t>
            </a:r>
            <a:r>
              <a:rPr lang="en-US" dirty="0">
                <a:solidFill>
                  <a:schemeClr val="accent6"/>
                </a:solidFill>
              </a:rPr>
              <a:t>(</a:t>
            </a:r>
            <a:r>
              <a:rPr lang="en-US" dirty="0"/>
              <a:t>till infinity</a:t>
            </a:r>
            <a:r>
              <a:rPr lang="en-US" dirty="0">
                <a:solidFill>
                  <a:schemeClr val="accent6"/>
                </a:solidFill>
              </a:rPr>
              <a:t>)</a:t>
            </a:r>
            <a:r>
              <a:rPr lang="en-US" dirty="0">
                <a:solidFill>
                  <a:schemeClr val="accent1"/>
                </a:solidFill>
              </a:rPr>
              <a:t>.</a:t>
            </a:r>
          </a:p>
          <a:p>
            <a:r>
              <a:rPr lang="en-US" b="1" dirty="0"/>
              <a:t>We need some way inside the loop for the condition to become false</a:t>
            </a:r>
            <a:r>
              <a:rPr lang="en-US" b="1" dirty="0">
                <a:solidFill>
                  <a:schemeClr val="accent1"/>
                </a:solidFill>
              </a:rPr>
              <a:t>.</a:t>
            </a:r>
          </a:p>
        </p:txBody>
      </p:sp>
      <p:sp>
        <p:nvSpPr>
          <p:cNvPr id="5" name="TextBox 4">
            <a:extLst>
              <a:ext uri="{FF2B5EF4-FFF2-40B4-BE49-F238E27FC236}">
                <a16:creationId xmlns:a16="http://schemas.microsoft.com/office/drawing/2014/main" id="{FDF91250-ADF2-40D2-B2D7-5D63E790AECC}"/>
              </a:ext>
            </a:extLst>
          </p:cNvPr>
          <p:cNvSpPr txBox="1"/>
          <p:nvPr/>
        </p:nvSpPr>
        <p:spPr>
          <a:xfrm>
            <a:off x="8325853" y="674255"/>
            <a:ext cx="3537283" cy="2062103"/>
          </a:xfrm>
          <a:prstGeom prst="rect">
            <a:avLst/>
          </a:prstGeom>
          <a:noFill/>
        </p:spPr>
        <p:txBody>
          <a:bodyPr wrap="square" rtlCol="0">
            <a:spAutoFit/>
          </a:bodyPr>
          <a:lstStyle/>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a:t>
            </a:r>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&lt; 10</a:t>
            </a:r>
            <a:r>
              <a:rPr lang="en-US" sz="3200" b="1" dirty="0">
                <a:solidFill>
                  <a:srgbClr val="00FF00"/>
                </a:solidFill>
                <a:latin typeface="Courier New" panose="02070309020205020404" pitchFamily="49" charset="0"/>
                <a:cs typeface="Courier New" panose="02070309020205020404" pitchFamily="49" charset="0"/>
              </a:rPr>
              <a:t>:</a:t>
            </a:r>
          </a:p>
          <a:p>
            <a:r>
              <a:rPr lang="en-US" sz="3200" b="1" dirty="0">
                <a:solidFill>
                  <a:srgbClr val="00FF00"/>
                </a:solidFill>
                <a:latin typeface="Courier New" panose="02070309020205020404" pitchFamily="49" charset="0"/>
                <a:cs typeface="Courier New" panose="02070309020205020404" pitchFamily="49" charset="0"/>
              </a:rPr>
              <a:t> 	</a:t>
            </a:r>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print(x)</a:t>
            </a:r>
          </a:p>
          <a:p>
            <a:r>
              <a:rPr lang="en-US" sz="3200" b="1" dirty="0">
                <a:solidFill>
                  <a:srgbClr val="00FF00"/>
                </a:solidFill>
                <a:latin typeface="Courier New" panose="02070309020205020404" pitchFamily="49" charset="0"/>
                <a:cs typeface="Courier New" panose="02070309020205020404" pitchFamily="49" charset="0"/>
              </a:rPr>
              <a:t> 	</a:t>
            </a:r>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1</a:t>
            </a:r>
          </a:p>
        </p:txBody>
      </p:sp>
      <p:sp>
        <p:nvSpPr>
          <p:cNvPr id="6" name="TextBox 5">
            <a:extLst>
              <a:ext uri="{FF2B5EF4-FFF2-40B4-BE49-F238E27FC236}">
                <a16:creationId xmlns:a16="http://schemas.microsoft.com/office/drawing/2014/main" id="{32464976-CE79-4883-BFA6-C6AAE93DBD7E}"/>
              </a:ext>
            </a:extLst>
          </p:cNvPr>
          <p:cNvSpPr txBox="1"/>
          <p:nvPr/>
        </p:nvSpPr>
        <p:spPr>
          <a:xfrm>
            <a:off x="8325853" y="3040047"/>
            <a:ext cx="3537283" cy="3539430"/>
          </a:xfrm>
          <a:prstGeom prst="rect">
            <a:avLst/>
          </a:prstGeom>
          <a:noFill/>
        </p:spPr>
        <p:txBody>
          <a:bodyPr wrap="square" rtlCol="0">
            <a:spAutoFit/>
          </a:bodyPr>
          <a:lstStyle/>
          <a:p>
            <a:r>
              <a:rPr lang="en-US" sz="3200" b="1" dirty="0">
                <a:solidFill>
                  <a:srgbClr val="00FF00"/>
                </a:solidFill>
                <a:latin typeface="Courier New" panose="02070309020205020404" pitchFamily="49" charset="0"/>
                <a:cs typeface="Courier New" panose="02070309020205020404" pitchFamily="49" charset="0"/>
              </a:rPr>
              <a:t>True</a:t>
            </a: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0, 1, 2, 3, 4, 5, 6, 7, 8, 9</a:t>
            </a:r>
          </a:p>
          <a:p>
            <a:endParaRPr lang="en-US" sz="3200" b="1" dirty="0">
              <a:solidFill>
                <a:schemeClr val="accent6">
                  <a:lumMod val="40000"/>
                  <a:lumOff val="60000"/>
                </a:schemeClr>
              </a:solidFill>
              <a:latin typeface="Courier New" panose="02070309020205020404" pitchFamily="49" charset="0"/>
              <a:cs typeface="Courier New" panose="02070309020205020404" pitchFamily="49" charset="0"/>
            </a:endParaRPr>
          </a:p>
          <a:p>
            <a:r>
              <a:rPr lang="en-US" sz="3200" b="1" dirty="0">
                <a:solidFill>
                  <a:srgbClr val="00FF00"/>
                </a:solidFill>
                <a:latin typeface="Courier New" panose="02070309020205020404" pitchFamily="49" charset="0"/>
                <a:cs typeface="Courier New" panose="02070309020205020404" pitchFamily="49" charset="0"/>
              </a:rPr>
              <a:t>False</a:t>
            </a: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10</a:t>
            </a:r>
          </a:p>
        </p:txBody>
      </p:sp>
    </p:spTree>
    <p:extLst>
      <p:ext uri="{BB962C8B-B14F-4D97-AF65-F5344CB8AC3E}">
        <p14:creationId xmlns:p14="http://schemas.microsoft.com/office/powerpoint/2010/main" val="2300201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Infinite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74041" cy="4900029"/>
          </a:xfrm>
        </p:spPr>
        <p:txBody>
          <a:bodyPr>
            <a:normAutofit/>
          </a:bodyPr>
          <a:lstStyle/>
          <a:p>
            <a:r>
              <a:rPr lang="en-US" dirty="0"/>
              <a:t>Remember that a </a:t>
            </a:r>
            <a:r>
              <a:rPr lang="en-US" b="1" dirty="0">
                <a:solidFill>
                  <a:srgbClr val="00FF00"/>
                </a:solidFill>
                <a:latin typeface="Courier New" panose="02070309020205020404" pitchFamily="49" charset="0"/>
                <a:cs typeface="Courier New" panose="02070309020205020404" pitchFamily="49" charset="0"/>
              </a:rPr>
              <a:t>while</a:t>
            </a:r>
            <a:r>
              <a:rPr lang="en-US" dirty="0"/>
              <a:t> loop ends when the condition is satisfied (</a:t>
            </a:r>
            <a:r>
              <a:rPr lang="en-US" b="1" dirty="0">
                <a:solidFill>
                  <a:srgbClr val="00FF00"/>
                </a:solidFill>
                <a:latin typeface="Courier New" panose="02070309020205020404" pitchFamily="49" charset="0"/>
                <a:cs typeface="Courier New" panose="02070309020205020404" pitchFamily="49" charset="0"/>
              </a:rPr>
              <a:t>True</a:t>
            </a:r>
            <a:r>
              <a:rPr lang="en-US" dirty="0"/>
              <a:t>).</a:t>
            </a:r>
          </a:p>
          <a:p>
            <a:r>
              <a:rPr lang="en-US" dirty="0"/>
              <a:t>A common error when working with while loops is for the condition to never be satisfied and therefore</a:t>
            </a:r>
            <a:r>
              <a:rPr lang="en-US" dirty="0">
                <a:solidFill>
                  <a:schemeClr val="accent1"/>
                </a:solidFill>
              </a:rPr>
              <a:t>,</a:t>
            </a:r>
            <a:r>
              <a:rPr lang="en-US" dirty="0"/>
              <a:t> the loop to continue forever </a:t>
            </a:r>
            <a:r>
              <a:rPr lang="en-US" dirty="0">
                <a:solidFill>
                  <a:schemeClr val="accent6"/>
                </a:solidFill>
              </a:rPr>
              <a:t>(</a:t>
            </a:r>
            <a:r>
              <a:rPr lang="en-US" dirty="0"/>
              <a:t>till infinity</a:t>
            </a:r>
            <a:r>
              <a:rPr lang="en-US" dirty="0">
                <a:solidFill>
                  <a:schemeClr val="accent6"/>
                </a:solidFill>
              </a:rPr>
              <a:t>)</a:t>
            </a:r>
            <a:r>
              <a:rPr lang="en-US" dirty="0">
                <a:solidFill>
                  <a:schemeClr val="accent1"/>
                </a:solidFill>
              </a:rPr>
              <a:t>.</a:t>
            </a:r>
          </a:p>
          <a:p>
            <a:r>
              <a:rPr lang="en-US" b="1" dirty="0"/>
              <a:t>We need some way inside the loop for the condition to become false</a:t>
            </a:r>
            <a:r>
              <a:rPr lang="en-US" b="1" dirty="0">
                <a:solidFill>
                  <a:schemeClr val="accent1"/>
                </a:solidFill>
              </a:rPr>
              <a:t>.</a:t>
            </a:r>
          </a:p>
          <a:p>
            <a:endParaRPr lang="en-US" dirty="0">
              <a:solidFill>
                <a:schemeClr val="accent1"/>
              </a:solidFill>
            </a:endParaRP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4. </a:t>
            </a:r>
            <a:r>
              <a:rPr lang="en-US" sz="2600" b="1" dirty="0">
                <a:solidFill>
                  <a:schemeClr val="accent6"/>
                </a:solidFill>
              </a:rPr>
              <a:t>Infinite Loops</a:t>
            </a:r>
          </a:p>
        </p:txBody>
      </p:sp>
    </p:spTree>
    <p:extLst>
      <p:ext uri="{BB962C8B-B14F-4D97-AF65-F5344CB8AC3E}">
        <p14:creationId xmlns:p14="http://schemas.microsoft.com/office/powerpoint/2010/main" val="3913889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Variable Scope </a:t>
            </a:r>
            <a:r>
              <a:rPr lang="en-US" b="1" dirty="0">
                <a:solidFill>
                  <a:schemeClr val="accent6"/>
                </a:solidFill>
              </a:rPr>
              <a:t>does not apply </a:t>
            </a:r>
            <a:r>
              <a:rPr lang="en-US" b="1" dirty="0"/>
              <a:t>to Loops</a:t>
            </a:r>
          </a:p>
        </p:txBody>
      </p:sp>
      <p:sp>
        <p:nvSpPr>
          <p:cNvPr id="5" name="TextBox 4">
            <a:extLst>
              <a:ext uri="{FF2B5EF4-FFF2-40B4-BE49-F238E27FC236}">
                <a16:creationId xmlns:a16="http://schemas.microsoft.com/office/drawing/2014/main" id="{538789B4-60FF-4D7A-96E5-DC85ACDF3A55}"/>
              </a:ext>
            </a:extLst>
          </p:cNvPr>
          <p:cNvSpPr txBox="1"/>
          <p:nvPr/>
        </p:nvSpPr>
        <p:spPr>
          <a:xfrm>
            <a:off x="8030499" y="3010148"/>
            <a:ext cx="3537283" cy="1569660"/>
          </a:xfrm>
          <a:prstGeom prst="rect">
            <a:avLst/>
          </a:prstGeom>
          <a:noFill/>
        </p:spPr>
        <p:txBody>
          <a:bodyPr wrap="square" rtlCol="0">
            <a:spAutoFit/>
          </a:bodyPr>
          <a:lstStyle/>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0</a:t>
            </a:r>
          </a:p>
          <a:p>
            <a:r>
              <a:rPr lang="en-US" sz="3200" b="1" dirty="0">
                <a:solidFill>
                  <a:srgbClr val="00FF00"/>
                </a:solidFill>
                <a:latin typeface="Courier New" panose="02070309020205020404" pitchFamily="49" charset="0"/>
                <a:cs typeface="Courier New" panose="02070309020205020404" pitchFamily="49" charset="0"/>
              </a:rPr>
              <a:t>while </a:t>
            </a:r>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&lt; 10</a:t>
            </a:r>
            <a:r>
              <a:rPr lang="en-US" sz="3200" b="1" dirty="0">
                <a:solidFill>
                  <a:srgbClr val="00FF00"/>
                </a:solidFill>
                <a:latin typeface="Courier New" panose="02070309020205020404" pitchFamily="49" charset="0"/>
                <a:cs typeface="Courier New" panose="02070309020205020404" pitchFamily="49" charset="0"/>
              </a:rPr>
              <a:t>:</a:t>
            </a: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    x += 1</a:t>
            </a:r>
          </a:p>
        </p:txBody>
      </p:sp>
      <p:sp>
        <p:nvSpPr>
          <p:cNvPr id="8" name="TextBox 7">
            <a:extLst>
              <a:ext uri="{FF2B5EF4-FFF2-40B4-BE49-F238E27FC236}">
                <a16:creationId xmlns:a16="http://schemas.microsoft.com/office/drawing/2014/main" id="{526E222B-D9EF-4478-B4B2-3B7DDEE6BF3E}"/>
              </a:ext>
            </a:extLst>
          </p:cNvPr>
          <p:cNvSpPr txBox="1"/>
          <p:nvPr/>
        </p:nvSpPr>
        <p:spPr>
          <a:xfrm>
            <a:off x="1320341" y="3010148"/>
            <a:ext cx="3537283" cy="3046988"/>
          </a:xfrm>
          <a:prstGeom prst="rect">
            <a:avLst/>
          </a:prstGeom>
          <a:noFill/>
        </p:spPr>
        <p:txBody>
          <a:bodyPr wrap="square" rtlCol="0">
            <a:spAutoFit/>
          </a:bodyPr>
          <a:lstStyle/>
          <a:p>
            <a:r>
              <a:rPr lang="en-US" sz="3200" b="1" dirty="0">
                <a:solidFill>
                  <a:srgbClr val="00FF00"/>
                </a:solidFill>
                <a:latin typeface="Courier New" panose="02070309020205020404" pitchFamily="49" charset="0"/>
                <a:cs typeface="Courier New" panose="02070309020205020404" pitchFamily="49" charset="0"/>
              </a:rPr>
              <a:t>def </a:t>
            </a:r>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func(x)</a:t>
            </a:r>
            <a:r>
              <a:rPr lang="en-US" sz="3200" b="1" dirty="0">
                <a:solidFill>
                  <a:srgbClr val="00FF00"/>
                </a:solidFill>
                <a:latin typeface="Courier New" panose="02070309020205020404" pitchFamily="49" charset="0"/>
                <a:cs typeface="Courier New" panose="02070309020205020404" pitchFamily="49" charset="0"/>
              </a:rPr>
              <a:t>:</a:t>
            </a: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    x += 1</a:t>
            </a:r>
          </a:p>
          <a:p>
            <a:endParaRPr lang="en-US" sz="3200" b="1" dirty="0">
              <a:solidFill>
                <a:schemeClr val="accent6">
                  <a:lumMod val="40000"/>
                  <a:lumOff val="60000"/>
                </a:schemeClr>
              </a:solidFill>
              <a:latin typeface="Courier New" panose="02070309020205020404" pitchFamily="49" charset="0"/>
              <a:cs typeface="Courier New" panose="02070309020205020404" pitchFamily="49" charset="0"/>
            </a:endParaRP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x = 0</a:t>
            </a:r>
          </a:p>
          <a:p>
            <a:r>
              <a:rPr lang="en-US" sz="3200" b="1" dirty="0">
                <a:solidFill>
                  <a:schemeClr val="accent6">
                    <a:lumMod val="40000"/>
                    <a:lumOff val="60000"/>
                  </a:schemeClr>
                </a:solidFill>
                <a:latin typeface="Courier New" panose="02070309020205020404" pitchFamily="49" charset="0"/>
                <a:cs typeface="Courier New" panose="02070309020205020404" pitchFamily="49" charset="0"/>
              </a:rPr>
              <a:t>func(x)</a:t>
            </a:r>
          </a:p>
          <a:p>
            <a:endParaRPr lang="en-US" sz="3200" b="1" dirty="0">
              <a:solidFill>
                <a:schemeClr val="accent6">
                  <a:lumMod val="40000"/>
                  <a:lumOff val="60000"/>
                </a:schemeClr>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90A3042-767F-40F7-B465-2DFEF2BAD882}"/>
              </a:ext>
            </a:extLst>
          </p:cNvPr>
          <p:cNvSpPr txBox="1"/>
          <p:nvPr/>
        </p:nvSpPr>
        <p:spPr>
          <a:xfrm>
            <a:off x="3804496" y="4331278"/>
            <a:ext cx="1843774" cy="461665"/>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x (Local)</a:t>
            </a:r>
          </a:p>
        </p:txBody>
      </p:sp>
      <p:sp>
        <p:nvSpPr>
          <p:cNvPr id="10" name="TextBox 9">
            <a:extLst>
              <a:ext uri="{FF2B5EF4-FFF2-40B4-BE49-F238E27FC236}">
                <a16:creationId xmlns:a16="http://schemas.microsoft.com/office/drawing/2014/main" id="{B60660D0-4C7A-48BA-9FC8-FB1BE03889F4}"/>
              </a:ext>
            </a:extLst>
          </p:cNvPr>
          <p:cNvSpPr txBox="1"/>
          <p:nvPr/>
        </p:nvSpPr>
        <p:spPr>
          <a:xfrm>
            <a:off x="215952" y="5996636"/>
            <a:ext cx="2028119" cy="461665"/>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x (Global)</a:t>
            </a:r>
          </a:p>
        </p:txBody>
      </p:sp>
      <p:sp>
        <p:nvSpPr>
          <p:cNvPr id="12" name="TextBox 11">
            <a:extLst>
              <a:ext uri="{FF2B5EF4-FFF2-40B4-BE49-F238E27FC236}">
                <a16:creationId xmlns:a16="http://schemas.microsoft.com/office/drawing/2014/main" id="{D6A0E1C0-0211-486A-AE4B-ABB40C52A6E4}"/>
              </a:ext>
            </a:extLst>
          </p:cNvPr>
          <p:cNvSpPr txBox="1"/>
          <p:nvPr/>
        </p:nvSpPr>
        <p:spPr>
          <a:xfrm>
            <a:off x="8338509" y="1591600"/>
            <a:ext cx="2028119" cy="461665"/>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x (Global)</a:t>
            </a:r>
          </a:p>
        </p:txBody>
      </p:sp>
      <p:sp>
        <p:nvSpPr>
          <p:cNvPr id="13" name="TextBox 12">
            <a:extLst>
              <a:ext uri="{FF2B5EF4-FFF2-40B4-BE49-F238E27FC236}">
                <a16:creationId xmlns:a16="http://schemas.microsoft.com/office/drawing/2014/main" id="{75C1668C-03E0-42B0-8AFE-83BACF7F90B4}"/>
              </a:ext>
            </a:extLst>
          </p:cNvPr>
          <p:cNvSpPr txBox="1"/>
          <p:nvPr/>
        </p:nvSpPr>
        <p:spPr>
          <a:xfrm>
            <a:off x="7250960" y="5206598"/>
            <a:ext cx="2028119" cy="461665"/>
          </a:xfrm>
          <a:prstGeom prst="rect">
            <a:avLst/>
          </a:prstGeom>
          <a:noFill/>
        </p:spPr>
        <p:txBody>
          <a:bodyPr wrap="none" rtlCol="0">
            <a:spAutoFit/>
          </a:bodyPr>
          <a:lstStyle/>
          <a:p>
            <a:r>
              <a:rPr lang="en-US" sz="2400" b="1" dirty="0">
                <a:solidFill>
                  <a:srgbClr val="00FF00"/>
                </a:solidFill>
                <a:latin typeface="Courier New" panose="02070309020205020404" pitchFamily="49" charset="0"/>
                <a:cs typeface="Courier New" panose="02070309020205020404" pitchFamily="49" charset="0"/>
              </a:rPr>
              <a:t>x (Global)</a:t>
            </a:r>
          </a:p>
        </p:txBody>
      </p:sp>
      <p:cxnSp>
        <p:nvCxnSpPr>
          <p:cNvPr id="14" name="Straight Arrow Connector 13">
            <a:extLst>
              <a:ext uri="{FF2B5EF4-FFF2-40B4-BE49-F238E27FC236}">
                <a16:creationId xmlns:a16="http://schemas.microsoft.com/office/drawing/2014/main" id="{8298B706-E35C-469D-B279-EB993D4C87D5}"/>
              </a:ext>
            </a:extLst>
          </p:cNvPr>
          <p:cNvCxnSpPr>
            <a:cxnSpLocks/>
          </p:cNvCxnSpPr>
          <p:nvPr/>
        </p:nvCxnSpPr>
        <p:spPr>
          <a:xfrm flipH="1">
            <a:off x="8265019" y="1976286"/>
            <a:ext cx="247751" cy="116217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37DC55-00BB-4BE7-B68E-B52580F53116}"/>
              </a:ext>
            </a:extLst>
          </p:cNvPr>
          <p:cNvCxnSpPr>
            <a:cxnSpLocks/>
          </p:cNvCxnSpPr>
          <p:nvPr/>
        </p:nvCxnSpPr>
        <p:spPr>
          <a:xfrm flipV="1">
            <a:off x="7562973" y="4418619"/>
            <a:ext cx="1474839" cy="94979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7A4D83-2A10-4C5A-A00A-A9BCA9B60295}"/>
              </a:ext>
            </a:extLst>
          </p:cNvPr>
          <p:cNvCxnSpPr>
            <a:cxnSpLocks/>
          </p:cNvCxnSpPr>
          <p:nvPr/>
        </p:nvCxnSpPr>
        <p:spPr>
          <a:xfrm flipV="1">
            <a:off x="529695" y="4980925"/>
            <a:ext cx="892047" cy="114956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E02F57-766B-4BBE-AA43-37093B0F69A8}"/>
              </a:ext>
            </a:extLst>
          </p:cNvPr>
          <p:cNvCxnSpPr>
            <a:cxnSpLocks/>
          </p:cNvCxnSpPr>
          <p:nvPr/>
        </p:nvCxnSpPr>
        <p:spPr>
          <a:xfrm flipH="1" flipV="1">
            <a:off x="2672405" y="3926438"/>
            <a:ext cx="1162173" cy="56297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18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p:txBody>
          <a:bodyPr>
            <a:normAutofit fontScale="90000"/>
          </a:bodyPr>
          <a:lstStyle/>
          <a:p>
            <a:r>
              <a:rPr lang="en-US" b="1" dirty="0"/>
              <a:t>While Loops</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6416842" cy="4900029"/>
          </a:xfrm>
        </p:spPr>
        <p:txBody>
          <a:bodyPr>
            <a:normAutofit/>
          </a:bodyPr>
          <a:lstStyle/>
          <a:p>
            <a:r>
              <a:rPr lang="en-US" sz="3200" dirty="0"/>
              <a:t>Let</a:t>
            </a:r>
            <a:r>
              <a:rPr lang="en-US" sz="3200" dirty="0">
                <a:solidFill>
                  <a:schemeClr val="accent2"/>
                </a:solidFill>
              </a:rPr>
              <a:t>’</a:t>
            </a:r>
            <a:r>
              <a:rPr lang="en-US" sz="3200" dirty="0"/>
              <a:t>s revisit our User Input code and see if the While Loop will solve our problem</a:t>
            </a:r>
            <a:r>
              <a:rPr lang="en-US" sz="3200" dirty="0">
                <a:solidFill>
                  <a:schemeClr val="accent2"/>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5. </a:t>
            </a:r>
            <a:r>
              <a:rPr lang="en-US" sz="2600" b="1" dirty="0">
                <a:solidFill>
                  <a:schemeClr val="accent6"/>
                </a:solidFill>
              </a:rPr>
              <a:t>Back to User Input</a:t>
            </a:r>
          </a:p>
        </p:txBody>
      </p:sp>
    </p:spTree>
    <p:extLst>
      <p:ext uri="{BB962C8B-B14F-4D97-AF65-F5344CB8AC3E}">
        <p14:creationId xmlns:p14="http://schemas.microsoft.com/office/powerpoint/2010/main" val="1582918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solidFill>
                  <a:schemeClr val="accent6"/>
                </a:solidFill>
              </a:rPr>
              <a:t>Breakout Session </a:t>
            </a:r>
            <a:r>
              <a:rPr lang="en-US" b="1" dirty="0"/>
              <a:t>1</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1" y="1825624"/>
            <a:ext cx="6657474" cy="4900029"/>
          </a:xfrm>
        </p:spPr>
        <p:txBody>
          <a:bodyPr>
            <a:normAutofit/>
          </a:bodyPr>
          <a:lstStyle/>
          <a:p>
            <a:r>
              <a:rPr lang="en-US" sz="3200" dirty="0"/>
              <a:t>Write code to print all the numbers from 0 to 20 that </a:t>
            </a:r>
            <a:r>
              <a:rPr lang="en-US" sz="3200"/>
              <a:t>aren’t evenly divisible </a:t>
            </a:r>
            <a:r>
              <a:rPr lang="en-US" sz="3200" dirty="0"/>
              <a:t>by either 3 or 5</a:t>
            </a:r>
            <a:r>
              <a:rPr lang="en-US" sz="3200" dirty="0">
                <a:solidFill>
                  <a:schemeClr val="accent2"/>
                </a:solidFill>
              </a:rPr>
              <a:t>.</a:t>
            </a:r>
          </a:p>
          <a:p>
            <a:r>
              <a:rPr lang="en-US" sz="3200" dirty="0"/>
              <a:t>Zero is divisible by everything and should not appear in the output</a:t>
            </a:r>
            <a:r>
              <a:rPr lang="en-US" sz="3200" dirty="0">
                <a:solidFill>
                  <a:schemeClr val="accent2"/>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6. </a:t>
            </a:r>
            <a:r>
              <a:rPr lang="en-US" sz="2600" b="1" dirty="0">
                <a:solidFill>
                  <a:schemeClr val="accent6"/>
                </a:solidFill>
              </a:rPr>
              <a:t>Breakout Session 1</a:t>
            </a:r>
          </a:p>
        </p:txBody>
      </p:sp>
    </p:spTree>
    <p:extLst>
      <p:ext uri="{BB962C8B-B14F-4D97-AF65-F5344CB8AC3E}">
        <p14:creationId xmlns:p14="http://schemas.microsoft.com/office/powerpoint/2010/main" val="1488241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521C-0C01-4201-9CDF-89824645A0DA}"/>
              </a:ext>
            </a:extLst>
          </p:cNvPr>
          <p:cNvSpPr>
            <a:spLocks noGrp="1"/>
          </p:cNvSpPr>
          <p:nvPr>
            <p:ph type="title"/>
          </p:nvPr>
        </p:nvSpPr>
        <p:spPr/>
        <p:txBody>
          <a:bodyPr>
            <a:normAutofit fontScale="90000"/>
          </a:bodyPr>
          <a:lstStyle/>
          <a:p>
            <a:r>
              <a:rPr lang="en-US" b="1"/>
              <a:t>Turtles and </a:t>
            </a:r>
            <a:r>
              <a:rPr lang="en-US" b="1">
                <a:solidFill>
                  <a:srgbClr val="00FF00"/>
                </a:solidFill>
                <a:latin typeface="Courier New" panose="02070309020205020404" pitchFamily="49" charset="0"/>
                <a:cs typeface="Courier New" panose="02070309020205020404" pitchFamily="49" charset="0"/>
              </a:rPr>
              <a:t>while</a:t>
            </a:r>
            <a:r>
              <a:rPr lang="en-US" b="1"/>
              <a:t> loops</a:t>
            </a:r>
            <a:endParaRPr lang="en-US" b="1" dirty="0"/>
          </a:p>
        </p:txBody>
      </p:sp>
      <p:sp>
        <p:nvSpPr>
          <p:cNvPr id="3" name="Content Placeholder 2">
            <a:extLst>
              <a:ext uri="{FF2B5EF4-FFF2-40B4-BE49-F238E27FC236}">
                <a16:creationId xmlns:a16="http://schemas.microsoft.com/office/drawing/2014/main" id="{36D38078-1B31-4266-8AD7-0006109FE6C2}"/>
              </a:ext>
            </a:extLst>
          </p:cNvPr>
          <p:cNvSpPr>
            <a:spLocks noGrp="1"/>
          </p:cNvSpPr>
          <p:nvPr>
            <p:ph idx="1"/>
          </p:nvPr>
        </p:nvSpPr>
        <p:spPr>
          <a:xfrm>
            <a:off x="838200" y="1825624"/>
            <a:ext cx="5923547" cy="4835479"/>
          </a:xfrm>
        </p:spPr>
        <p:txBody>
          <a:bodyPr/>
          <a:lstStyle/>
          <a:p>
            <a:r>
              <a:rPr lang="en-US" dirty="0"/>
              <a:t>I</a:t>
            </a:r>
            <a:r>
              <a:rPr lang="en-US" dirty="0">
                <a:solidFill>
                  <a:schemeClr val="accent2"/>
                </a:solidFill>
              </a:rPr>
              <a:t>’</a:t>
            </a:r>
            <a:r>
              <a:rPr lang="en-US" dirty="0"/>
              <a:t>m a little turtle and I want to take steps to the right until I get to the brick wall</a:t>
            </a:r>
            <a:r>
              <a:rPr lang="en-US" dirty="0">
                <a:solidFill>
                  <a:schemeClr val="accent2"/>
                </a:solidFill>
              </a:rPr>
              <a:t>.</a:t>
            </a:r>
          </a:p>
          <a:p>
            <a:r>
              <a:rPr lang="en-US" dirty="0"/>
              <a:t>However</a:t>
            </a:r>
            <a:r>
              <a:rPr lang="en-US" dirty="0">
                <a:solidFill>
                  <a:schemeClr val="accent2"/>
                </a:solidFill>
              </a:rPr>
              <a:t>,</a:t>
            </a:r>
            <a:r>
              <a:rPr lang="en-US" dirty="0"/>
              <a:t> I don</a:t>
            </a:r>
            <a:r>
              <a:rPr lang="en-US" dirty="0">
                <a:solidFill>
                  <a:schemeClr val="accent6"/>
                </a:solidFill>
              </a:rPr>
              <a:t>’</a:t>
            </a:r>
            <a:r>
              <a:rPr lang="en-US" dirty="0"/>
              <a:t>t know how far away the brick wall I am</a:t>
            </a:r>
            <a:r>
              <a:rPr lang="en-US" dirty="0">
                <a:solidFill>
                  <a:schemeClr val="accent2"/>
                </a:solidFill>
              </a:rPr>
              <a:t>.</a:t>
            </a:r>
          </a:p>
        </p:txBody>
      </p:sp>
      <p:pic>
        <p:nvPicPr>
          <p:cNvPr id="4" name="Picture 4" descr="Turtle Icon | Flat Animal Iconset | Martin Berube">
            <a:extLst>
              <a:ext uri="{FF2B5EF4-FFF2-40B4-BE49-F238E27FC236}">
                <a16:creationId xmlns:a16="http://schemas.microsoft.com/office/drawing/2014/main" id="{035FDF54-D5D3-4271-B4A0-650BC058A3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3"/>
          <a:stretch/>
        </p:blipFill>
        <p:spPr bwMode="auto">
          <a:xfrm>
            <a:off x="168440" y="3701120"/>
            <a:ext cx="2707320" cy="28516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3CCAC3EB-E8F0-4FE3-935D-BE18FF7E7B10}"/>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You can follow along in the linked </a:t>
            </a:r>
            <a:r>
              <a:rPr lang="en-US" sz="4400" b="1" dirty="0">
                <a:solidFill>
                  <a:schemeClr val="accent6"/>
                </a:solidFill>
              </a:rPr>
              <a:t>.</a:t>
            </a:r>
            <a:r>
              <a:rPr lang="en-US" sz="4400" b="1" dirty="0" err="1">
                <a:solidFill>
                  <a:schemeClr val="accent6"/>
                </a:solidFill>
              </a:rPr>
              <a:t>py</a:t>
            </a:r>
            <a:r>
              <a:rPr lang="en-US" sz="4400" b="1" dirty="0">
                <a:solidFill>
                  <a:schemeClr val="accent6"/>
                </a:solidFill>
              </a:rPr>
              <a:t> </a:t>
            </a:r>
            <a:r>
              <a:rPr lang="en-US" sz="4400" b="1" dirty="0">
                <a:solidFill>
                  <a:srgbClr val="FFFFFF"/>
                </a:solidFill>
              </a:rPr>
              <a:t>file</a:t>
            </a:r>
            <a:endParaRPr lang="en-US" sz="2600" b="1" dirty="0">
              <a:solidFill>
                <a:schemeClr val="accent6"/>
              </a:solidFill>
            </a:endParaRPr>
          </a:p>
        </p:txBody>
      </p:sp>
      <p:sp>
        <p:nvSpPr>
          <p:cNvPr id="6" name="Arrow: Right 5">
            <a:extLst>
              <a:ext uri="{FF2B5EF4-FFF2-40B4-BE49-F238E27FC236}">
                <a16:creationId xmlns:a16="http://schemas.microsoft.com/office/drawing/2014/main" id="{69AEA2D2-3CC8-4E94-9D78-9C4B1E45D6D5}"/>
              </a:ext>
            </a:extLst>
          </p:cNvPr>
          <p:cNvSpPr/>
          <p:nvPr/>
        </p:nvSpPr>
        <p:spPr>
          <a:xfrm>
            <a:off x="2937174" y="5101390"/>
            <a:ext cx="697832" cy="673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1B05114-C52F-4BA4-A972-BD511AACB75F}"/>
              </a:ext>
            </a:extLst>
          </p:cNvPr>
          <p:cNvSpPr/>
          <p:nvPr/>
        </p:nvSpPr>
        <p:spPr>
          <a:xfrm>
            <a:off x="3825827" y="5101390"/>
            <a:ext cx="697832" cy="673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6801C39-6F4F-4AED-9846-70E982601BE7}"/>
              </a:ext>
            </a:extLst>
          </p:cNvPr>
          <p:cNvSpPr/>
          <p:nvPr/>
        </p:nvSpPr>
        <p:spPr>
          <a:xfrm>
            <a:off x="4714480" y="5101390"/>
            <a:ext cx="697832" cy="673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lassic Red Brick Wall transparent PNG - StickPNG">
            <a:extLst>
              <a:ext uri="{FF2B5EF4-FFF2-40B4-BE49-F238E27FC236}">
                <a16:creationId xmlns:a16="http://schemas.microsoft.com/office/drawing/2014/main" id="{7AE4CA31-6F92-482A-9CF6-62C0EEAB8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642" y="4075640"/>
            <a:ext cx="1881068" cy="20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74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Random Module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62011" cy="4900029"/>
          </a:xfrm>
        </p:spPr>
        <p:txBody>
          <a:bodyPr>
            <a:normAutofit/>
          </a:bodyPr>
          <a:lstStyle/>
          <a:p>
            <a:r>
              <a:rPr lang="en-US" sz="3200" dirty="0"/>
              <a:t>This module implements pseudo</a:t>
            </a:r>
            <a:r>
              <a:rPr lang="en-US" sz="3200" dirty="0">
                <a:solidFill>
                  <a:schemeClr val="accent3"/>
                </a:solidFill>
              </a:rPr>
              <a:t>-</a:t>
            </a:r>
            <a:r>
              <a:rPr lang="en-US" sz="3200" dirty="0"/>
              <a:t>random number generators for various distributions</a:t>
            </a:r>
            <a:r>
              <a:rPr lang="en-US" sz="3200" dirty="0">
                <a:solidFill>
                  <a:schemeClr val="accent6"/>
                </a:solidFill>
              </a:rPr>
              <a:t>.</a:t>
            </a:r>
          </a:p>
          <a:p>
            <a:endParaRPr lang="en-US" sz="2800" dirty="0">
              <a:solidFill>
                <a:schemeClr val="accent1"/>
              </a:solidFill>
            </a:endParaRP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7. </a:t>
            </a:r>
            <a:r>
              <a:rPr lang="en-US" sz="2600" b="1" dirty="0">
                <a:solidFill>
                  <a:schemeClr val="accent6"/>
                </a:solidFill>
              </a:rPr>
              <a:t>Random Module</a:t>
            </a:r>
          </a:p>
        </p:txBody>
      </p:sp>
      <p:sp>
        <p:nvSpPr>
          <p:cNvPr id="5" name="TextBox 4">
            <a:extLst>
              <a:ext uri="{FF2B5EF4-FFF2-40B4-BE49-F238E27FC236}">
                <a16:creationId xmlns:a16="http://schemas.microsoft.com/office/drawing/2014/main" id="{34F983D5-35D0-4FA4-A078-52AE59EA8EE6}"/>
              </a:ext>
            </a:extLst>
          </p:cNvPr>
          <p:cNvSpPr txBox="1"/>
          <p:nvPr/>
        </p:nvSpPr>
        <p:spPr>
          <a:xfrm>
            <a:off x="987055" y="3429000"/>
            <a:ext cx="5154173" cy="3046988"/>
          </a:xfrm>
          <a:prstGeom prst="rect">
            <a:avLst/>
          </a:prstGeom>
          <a:noFill/>
        </p:spPr>
        <p:txBody>
          <a:bodyPr wrap="square" rtlCol="0">
            <a:spAutoFit/>
          </a:bodyPr>
          <a:lstStyle/>
          <a:p>
            <a:r>
              <a:rPr lang="en-US" sz="3200" b="1" dirty="0">
                <a:solidFill>
                  <a:srgbClr val="00FF00"/>
                </a:solidFill>
                <a:latin typeface="Courier New" panose="02070309020205020404" pitchFamily="49" charset="0"/>
                <a:cs typeface="Courier New" panose="02070309020205020404" pitchFamily="49" charset="0"/>
              </a:rPr>
              <a:t>import random</a:t>
            </a:r>
          </a:p>
          <a:p>
            <a:endParaRPr lang="en-US" sz="3200" b="1" dirty="0">
              <a:solidFill>
                <a:srgbClr val="00FF00"/>
              </a:solidFill>
              <a:latin typeface="Courier New" panose="02070309020205020404" pitchFamily="49" charset="0"/>
              <a:cs typeface="Courier New" panose="02070309020205020404" pitchFamily="49" charset="0"/>
            </a:endParaRPr>
          </a:p>
          <a:p>
            <a:r>
              <a:rPr lang="en-US" sz="3200" b="1" dirty="0">
                <a:solidFill>
                  <a:srgbClr val="00FF00"/>
                </a:solidFill>
                <a:latin typeface="Courier New" panose="02070309020205020404" pitchFamily="49" charset="0"/>
                <a:cs typeface="Courier New" panose="02070309020205020404" pitchFamily="49" charset="0"/>
              </a:rPr>
              <a:t>random.uniform()</a:t>
            </a:r>
          </a:p>
          <a:p>
            <a:r>
              <a:rPr lang="en-US" sz="3200" b="1" dirty="0">
                <a:solidFill>
                  <a:srgbClr val="00FF00"/>
                </a:solidFill>
                <a:latin typeface="Courier New" panose="02070309020205020404" pitchFamily="49" charset="0"/>
                <a:cs typeface="Courier New" panose="02070309020205020404" pitchFamily="49" charset="0"/>
              </a:rPr>
              <a:t>random.random()</a:t>
            </a:r>
          </a:p>
          <a:p>
            <a:r>
              <a:rPr lang="en-US" sz="3200" b="1" dirty="0">
                <a:solidFill>
                  <a:srgbClr val="00FF00"/>
                </a:solidFill>
                <a:latin typeface="Courier New" panose="02070309020205020404" pitchFamily="49" charset="0"/>
                <a:cs typeface="Courier New" panose="02070309020205020404" pitchFamily="49" charset="0"/>
              </a:rPr>
              <a:t>random.randint()</a:t>
            </a:r>
          </a:p>
          <a:p>
            <a:r>
              <a:rPr lang="en-US" sz="3200" b="1" dirty="0">
                <a:solidFill>
                  <a:srgbClr val="00FF00"/>
                </a:solidFill>
                <a:latin typeface="Courier New" panose="02070309020205020404" pitchFamily="49" charset="0"/>
                <a:cs typeface="Courier New" panose="02070309020205020404" pitchFamily="49" charset="0"/>
              </a:rPr>
              <a:t>…</a:t>
            </a:r>
            <a:endParaRPr lang="en-US" sz="3200" b="1" dirty="0">
              <a:solidFill>
                <a:schemeClr val="accent6">
                  <a:lumMod val="40000"/>
                  <a:lumOff val="6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7834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62011" cy="4900029"/>
          </a:xfrm>
        </p:spPr>
        <p:txBody>
          <a:bodyPr>
            <a:normAutofit lnSpcReduction="10000"/>
          </a:bodyPr>
          <a:lstStyle/>
          <a:p>
            <a:r>
              <a:rPr lang="en-US" sz="3200" dirty="0"/>
              <a:t>Let</a:t>
            </a:r>
            <a:r>
              <a:rPr lang="en-US" sz="3200" dirty="0">
                <a:solidFill>
                  <a:schemeClr val="accent1"/>
                </a:solidFill>
              </a:rPr>
              <a:t>’</a:t>
            </a:r>
            <a:r>
              <a:rPr lang="en-US" sz="3200" dirty="0"/>
              <a:t>s build a simple guessing game</a:t>
            </a:r>
            <a:r>
              <a:rPr lang="en-US" sz="3200" dirty="0">
                <a:solidFill>
                  <a:schemeClr val="accent1"/>
                </a:solidFill>
              </a:rPr>
              <a:t>.</a:t>
            </a:r>
            <a:r>
              <a:rPr lang="en-US" sz="3200" dirty="0"/>
              <a:t> </a:t>
            </a:r>
            <a:endParaRPr lang="en-US" sz="3200" dirty="0">
              <a:solidFill>
                <a:schemeClr val="accent1"/>
              </a:solidFill>
            </a:endParaRPr>
          </a:p>
          <a:p>
            <a:pPr lvl="1"/>
            <a:r>
              <a:rPr lang="en-US" sz="2800" dirty="0"/>
              <a:t>Get the computer to choose a random integer from 0 to 100</a:t>
            </a:r>
            <a:r>
              <a:rPr lang="en-US" sz="2800" dirty="0">
                <a:solidFill>
                  <a:schemeClr val="accent1"/>
                </a:solidFill>
              </a:rPr>
              <a:t>.</a:t>
            </a:r>
          </a:p>
          <a:p>
            <a:pPr lvl="1"/>
            <a:r>
              <a:rPr lang="en-US" sz="2800" dirty="0"/>
              <a:t>Ask the user for a guess and allow the user to input a guess or </a:t>
            </a:r>
            <a:r>
              <a:rPr lang="en-US" sz="2800" dirty="0">
                <a:solidFill>
                  <a:schemeClr val="accent6"/>
                </a:solidFill>
              </a:rPr>
              <a:t>"</a:t>
            </a:r>
            <a:r>
              <a:rPr lang="en-US" sz="2800" dirty="0"/>
              <a:t>q</a:t>
            </a:r>
            <a:r>
              <a:rPr lang="en-US" sz="2800" dirty="0">
                <a:solidFill>
                  <a:schemeClr val="accent6"/>
                </a:solidFill>
              </a:rPr>
              <a:t>“</a:t>
            </a:r>
            <a:r>
              <a:rPr lang="en-US" sz="2800" dirty="0">
                <a:solidFill>
                  <a:schemeClr val="accent1"/>
                </a:solidFill>
              </a:rPr>
              <a:t>.</a:t>
            </a:r>
          </a:p>
          <a:p>
            <a:pPr lvl="1"/>
            <a:r>
              <a:rPr lang="en-US" sz="2800" dirty="0"/>
              <a:t>If the user inputs </a:t>
            </a:r>
            <a:r>
              <a:rPr lang="en-US" sz="2800" dirty="0">
                <a:solidFill>
                  <a:schemeClr val="accent6"/>
                </a:solidFill>
              </a:rPr>
              <a:t>"</a:t>
            </a:r>
            <a:r>
              <a:rPr lang="en-US" sz="2800" dirty="0"/>
              <a:t>q</a:t>
            </a:r>
            <a:r>
              <a:rPr lang="en-US" sz="2800" dirty="0">
                <a:solidFill>
                  <a:schemeClr val="accent6"/>
                </a:solidFill>
              </a:rPr>
              <a:t>"</a:t>
            </a:r>
            <a:r>
              <a:rPr lang="en-US" sz="2800" dirty="0"/>
              <a:t> print a nice message and end the program</a:t>
            </a:r>
            <a:r>
              <a:rPr lang="en-US" sz="2800" dirty="0">
                <a:solidFill>
                  <a:schemeClr val="accent1"/>
                </a:solidFill>
              </a:rPr>
              <a:t>.</a:t>
            </a:r>
          </a:p>
          <a:p>
            <a:pPr lvl="1"/>
            <a:r>
              <a:rPr lang="en-US" sz="2800" dirty="0"/>
              <a:t>If the user enters a guess</a:t>
            </a:r>
            <a:r>
              <a:rPr lang="en-US" sz="2800" dirty="0">
                <a:solidFill>
                  <a:schemeClr val="accent1"/>
                </a:solidFill>
              </a:rPr>
              <a:t>,</a:t>
            </a:r>
            <a:r>
              <a:rPr lang="en-US" sz="2800" dirty="0"/>
              <a:t> tell them if they should guess higher</a:t>
            </a:r>
            <a:r>
              <a:rPr lang="en-US" sz="2800" dirty="0">
                <a:solidFill>
                  <a:schemeClr val="accent1"/>
                </a:solidFill>
              </a:rPr>
              <a:t>,</a:t>
            </a:r>
            <a:r>
              <a:rPr lang="en-US" sz="2800" dirty="0"/>
              <a:t> lower</a:t>
            </a:r>
            <a:r>
              <a:rPr lang="en-US" sz="2800" dirty="0">
                <a:solidFill>
                  <a:schemeClr val="accent1"/>
                </a:solidFill>
              </a:rPr>
              <a:t>,</a:t>
            </a:r>
            <a:r>
              <a:rPr lang="en-US" sz="2800" dirty="0"/>
              <a:t> or if they got it right</a:t>
            </a:r>
            <a:r>
              <a:rPr lang="en-US" sz="2800" dirty="0">
                <a:solidFill>
                  <a:schemeClr val="accent1"/>
                </a:solidFill>
              </a:rPr>
              <a:t>.</a:t>
            </a:r>
          </a:p>
          <a:p>
            <a:pPr lvl="1"/>
            <a:r>
              <a:rPr lang="en-US" sz="2800" dirty="0"/>
              <a:t>If they got it right</a:t>
            </a:r>
            <a:r>
              <a:rPr lang="en-US" sz="2800" dirty="0">
                <a:solidFill>
                  <a:schemeClr val="accent1"/>
                </a:solidFill>
              </a:rPr>
              <a:t>,</a:t>
            </a:r>
            <a:r>
              <a:rPr lang="en-US" sz="2800" dirty="0"/>
              <a:t> print a nice message and quit</a:t>
            </a:r>
            <a:r>
              <a:rPr lang="en-US" sz="2800" dirty="0">
                <a:solidFill>
                  <a:schemeClr val="accent1"/>
                </a:solidFill>
              </a:rPr>
              <a:t>.</a:t>
            </a:r>
          </a:p>
        </p:txBody>
      </p:sp>
      <p:pic>
        <p:nvPicPr>
          <p:cNvPr id="3080" name="Picture 8" descr="Fantasmas comecocos png 3 » PNG Image">
            <a:extLst>
              <a:ext uri="{FF2B5EF4-FFF2-40B4-BE49-F238E27FC236}">
                <a16:creationId xmlns:a16="http://schemas.microsoft.com/office/drawing/2014/main" id="{5ACEBED3-EB92-414C-81E9-E52FA32B2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072" y="1825624"/>
            <a:ext cx="3395580" cy="339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149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9316453" cy="4900029"/>
          </a:xfrm>
        </p:spPr>
        <p:txBody>
          <a:bodyPr>
            <a:normAutofit/>
          </a:bodyPr>
          <a:lstStyle/>
          <a:p>
            <a:r>
              <a:rPr lang="en-US" sz="3200" dirty="0"/>
              <a:t>Get the computer to choose a random integer from 0 to 100</a:t>
            </a:r>
            <a:r>
              <a:rPr lang="en-US" sz="3200" dirty="0">
                <a:solidFill>
                  <a:schemeClr val="accent1"/>
                </a:solidFill>
              </a:rPr>
              <a:t>.</a:t>
            </a:r>
          </a:p>
          <a:p>
            <a:pPr lvl="1"/>
            <a:r>
              <a:rPr lang="en-US" sz="2800" dirty="0"/>
              <a:t>The computer selects 45</a:t>
            </a:r>
            <a:r>
              <a:rPr lang="en-US" sz="2800" dirty="0">
                <a:solidFill>
                  <a:schemeClr val="accent1"/>
                </a:solidFill>
              </a:rPr>
              <a:t>.</a:t>
            </a:r>
          </a:p>
          <a:p>
            <a:pPr lvl="1"/>
            <a:endParaRPr lang="en-US" sz="2800" dirty="0">
              <a:solidFill>
                <a:schemeClr val="accent1"/>
              </a:solidFill>
            </a:endParaRP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772513" y="5588259"/>
            <a:ext cx="538930" cy="830997"/>
          </a:xfrm>
          <a:prstGeom prst="rect">
            <a:avLst/>
          </a:prstGeom>
          <a:noFill/>
        </p:spPr>
        <p:txBody>
          <a:bodyPr wrap="none" rtlCol="0">
            <a:spAutoFit/>
          </a:bodyPr>
          <a:lstStyle/>
          <a:p>
            <a:r>
              <a:rPr lang="en-US" sz="4800" b="1" dirty="0">
                <a:solidFill>
                  <a:srgbClr val="FFFFFF"/>
                </a:solidFill>
              </a:rPr>
              <a:t>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1247457" cy="830997"/>
          </a:xfrm>
          <a:prstGeom prst="rect">
            <a:avLst/>
          </a:prstGeom>
          <a:noFill/>
        </p:spPr>
        <p:txBody>
          <a:bodyPr wrap="none" rtlCol="0">
            <a:spAutoFit/>
          </a:bodyPr>
          <a:lstStyle/>
          <a:p>
            <a:r>
              <a:rPr lang="en-US" sz="4800" b="1" dirty="0">
                <a:solidFill>
                  <a:srgbClr val="FFFFFF"/>
                </a:solidFill>
              </a:rPr>
              <a:t>100</a:t>
            </a:r>
          </a:p>
        </p:txBody>
      </p:sp>
      <p:sp>
        <p:nvSpPr>
          <p:cNvPr id="6" name="Arrow: Down 5">
            <a:extLst>
              <a:ext uri="{FF2B5EF4-FFF2-40B4-BE49-F238E27FC236}">
                <a16:creationId xmlns:a16="http://schemas.microsoft.com/office/drawing/2014/main" id="{733B50B0-CDBA-4289-A206-53669331BC72}"/>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47DA6F-ABB0-4FBD-998C-3A0D0F70597C}"/>
              </a:ext>
            </a:extLst>
          </p:cNvPr>
          <p:cNvSpPr txBox="1"/>
          <p:nvPr/>
        </p:nvSpPr>
        <p:spPr>
          <a:xfrm>
            <a:off x="5652746" y="4102767"/>
            <a:ext cx="893193" cy="830997"/>
          </a:xfrm>
          <a:prstGeom prst="rect">
            <a:avLst/>
          </a:prstGeom>
          <a:noFill/>
        </p:spPr>
        <p:txBody>
          <a:bodyPr wrap="none" rtlCol="0">
            <a:spAutoFit/>
          </a:bodyPr>
          <a:lstStyle/>
          <a:p>
            <a:r>
              <a:rPr lang="en-US" sz="4800" b="1" dirty="0">
                <a:solidFill>
                  <a:srgbClr val="FFFFFF"/>
                </a:solidFill>
              </a:rPr>
              <a:t>45</a:t>
            </a:r>
          </a:p>
        </p:txBody>
      </p:sp>
    </p:spTree>
    <p:extLst>
      <p:ext uri="{BB962C8B-B14F-4D97-AF65-F5344CB8AC3E}">
        <p14:creationId xmlns:p14="http://schemas.microsoft.com/office/powerpoint/2010/main" val="27496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1384995"/>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2</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4</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4</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65483" y="734987"/>
            <a:ext cx="391454" cy="523220"/>
          </a:xfrm>
          <a:prstGeom prst="rect">
            <a:avLst/>
          </a:prstGeom>
          <a:noFill/>
        </p:spPr>
        <p:txBody>
          <a:bodyPr wrap="none" rtlCol="0">
            <a:spAutoFit/>
          </a:bodyPr>
          <a:lstStyle/>
          <a:p>
            <a:pPr algn="ctr"/>
            <a:r>
              <a:rPr lang="en-US" sz="2800" b="1" dirty="0">
                <a:solidFill>
                  <a:srgbClr val="FFFFFF"/>
                </a:solidFill>
              </a:rPr>
              <a:t>2</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392258" y="734987"/>
            <a:ext cx="391454" cy="523220"/>
          </a:xfrm>
          <a:prstGeom prst="rect">
            <a:avLst/>
          </a:prstGeom>
          <a:noFill/>
        </p:spPr>
        <p:txBody>
          <a:bodyPr wrap="none" rtlCol="0">
            <a:spAutoFit/>
          </a:bodyPr>
          <a:lstStyle/>
          <a:p>
            <a:pPr algn="ctr"/>
            <a:r>
              <a:rPr lang="en-US" sz="2800" b="1" dirty="0">
                <a:solidFill>
                  <a:srgbClr val="FFFFFF"/>
                </a:solidFill>
              </a:rPr>
              <a:t>4</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886350" y="6093515"/>
            <a:ext cx="391453" cy="523220"/>
          </a:xfrm>
          <a:prstGeom prst="rect">
            <a:avLst/>
          </a:prstGeom>
          <a:noFill/>
        </p:spPr>
        <p:txBody>
          <a:bodyPr wrap="none" rtlCol="0">
            <a:spAutoFit/>
          </a:bodyPr>
          <a:lstStyle/>
          <a:p>
            <a:pPr algn="ctr"/>
            <a:r>
              <a:rPr lang="en-US" sz="2800" b="1" dirty="0">
                <a:solidFill>
                  <a:srgbClr val="FFFFFF"/>
                </a:solidFill>
              </a:rPr>
              <a:t>4</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a:extLst>
              <a:ext uri="{FF2B5EF4-FFF2-40B4-BE49-F238E27FC236}">
                <a16:creationId xmlns:a16="http://schemas.microsoft.com/office/drawing/2014/main" id="{9C3C50F9-0336-7455-3295-19AB3E8F10B9}"/>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4260670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9316453" cy="4900029"/>
          </a:xfrm>
        </p:spPr>
        <p:txBody>
          <a:bodyPr>
            <a:normAutofit/>
          </a:bodyPr>
          <a:lstStyle/>
          <a:p>
            <a:r>
              <a:rPr lang="en-US" sz="3200" dirty="0"/>
              <a:t>The user guesses 64</a:t>
            </a:r>
            <a:r>
              <a:rPr lang="en-US" sz="3200" dirty="0">
                <a:solidFill>
                  <a:schemeClr val="accent1"/>
                </a:solidFill>
              </a:rPr>
              <a:t>.</a:t>
            </a:r>
          </a:p>
          <a:p>
            <a:pPr lvl="1"/>
            <a:r>
              <a:rPr lang="en-US" sz="2800" dirty="0"/>
              <a:t>The computer says </a:t>
            </a:r>
            <a:r>
              <a:rPr lang="en-US" sz="2800" b="1" dirty="0">
                <a:solidFill>
                  <a:schemeClr val="accent6"/>
                </a:solidFill>
              </a:rPr>
              <a:t>LOWER</a:t>
            </a:r>
            <a:r>
              <a:rPr lang="en-US" sz="2800" dirty="0">
                <a:solidFill>
                  <a:schemeClr val="accent1"/>
                </a:solidFill>
              </a:rPr>
              <a:t>.</a:t>
            </a:r>
          </a:p>
          <a:p>
            <a:pPr lvl="1"/>
            <a:endParaRPr lang="en-US" sz="2800" dirty="0">
              <a:solidFill>
                <a:schemeClr val="accent1"/>
              </a:solidFill>
            </a:endParaRP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772513" y="5588259"/>
            <a:ext cx="538930" cy="830997"/>
          </a:xfrm>
          <a:prstGeom prst="rect">
            <a:avLst/>
          </a:prstGeom>
          <a:noFill/>
        </p:spPr>
        <p:txBody>
          <a:bodyPr wrap="none" rtlCol="0">
            <a:spAutoFit/>
          </a:bodyPr>
          <a:lstStyle/>
          <a:p>
            <a:r>
              <a:rPr lang="en-US" sz="4800" b="1" dirty="0">
                <a:solidFill>
                  <a:srgbClr val="FFFFFF"/>
                </a:solidFill>
              </a:rPr>
              <a:t>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1247457" cy="830997"/>
          </a:xfrm>
          <a:prstGeom prst="rect">
            <a:avLst/>
          </a:prstGeom>
          <a:noFill/>
        </p:spPr>
        <p:txBody>
          <a:bodyPr wrap="none" rtlCol="0">
            <a:spAutoFit/>
          </a:bodyPr>
          <a:lstStyle/>
          <a:p>
            <a:r>
              <a:rPr lang="en-US" sz="4800" b="1" dirty="0">
                <a:solidFill>
                  <a:srgbClr val="FFFFFF"/>
                </a:solidFill>
              </a:rPr>
              <a:t>100</a:t>
            </a:r>
          </a:p>
        </p:txBody>
      </p:sp>
      <p:sp>
        <p:nvSpPr>
          <p:cNvPr id="6" name="Arrow: Down 5">
            <a:extLst>
              <a:ext uri="{FF2B5EF4-FFF2-40B4-BE49-F238E27FC236}">
                <a16:creationId xmlns:a16="http://schemas.microsoft.com/office/drawing/2014/main" id="{733B50B0-CDBA-4289-A206-53669331BC72}"/>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47DA6F-ABB0-4FBD-998C-3A0D0F70597C}"/>
              </a:ext>
            </a:extLst>
          </p:cNvPr>
          <p:cNvSpPr txBox="1"/>
          <p:nvPr/>
        </p:nvSpPr>
        <p:spPr>
          <a:xfrm>
            <a:off x="5652746" y="4102767"/>
            <a:ext cx="893193" cy="830997"/>
          </a:xfrm>
          <a:prstGeom prst="rect">
            <a:avLst/>
          </a:prstGeom>
          <a:noFill/>
        </p:spPr>
        <p:txBody>
          <a:bodyPr wrap="none" rtlCol="0">
            <a:spAutoFit/>
          </a:bodyPr>
          <a:lstStyle/>
          <a:p>
            <a:r>
              <a:rPr lang="en-US" sz="4800" b="1" dirty="0">
                <a:solidFill>
                  <a:srgbClr val="FFFFFF"/>
                </a:solidFill>
              </a:rPr>
              <a:t>45</a:t>
            </a:r>
          </a:p>
        </p:txBody>
      </p:sp>
      <p:sp>
        <p:nvSpPr>
          <p:cNvPr id="10" name="Arrow: Down 9">
            <a:extLst>
              <a:ext uri="{FF2B5EF4-FFF2-40B4-BE49-F238E27FC236}">
                <a16:creationId xmlns:a16="http://schemas.microsoft.com/office/drawing/2014/main" id="{C1DDC466-6659-4A36-A754-88725CFDBD2A}"/>
              </a:ext>
            </a:extLst>
          </p:cNvPr>
          <p:cNvSpPr/>
          <p:nvPr/>
        </p:nvSpPr>
        <p:spPr>
          <a:xfrm>
            <a:off x="7680733"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95CD0A-AEF3-4DF9-B80C-46CAB58B0EBE}"/>
              </a:ext>
            </a:extLst>
          </p:cNvPr>
          <p:cNvSpPr txBox="1"/>
          <p:nvPr/>
        </p:nvSpPr>
        <p:spPr>
          <a:xfrm>
            <a:off x="7314504" y="3613918"/>
            <a:ext cx="1309974" cy="1323439"/>
          </a:xfrm>
          <a:prstGeom prst="rect">
            <a:avLst/>
          </a:prstGeom>
          <a:noFill/>
        </p:spPr>
        <p:txBody>
          <a:bodyPr wrap="none" rtlCol="0">
            <a:spAutoFit/>
          </a:bodyPr>
          <a:lstStyle/>
          <a:p>
            <a:pPr algn="ctr"/>
            <a:r>
              <a:rPr lang="en-US" sz="3200" b="1" dirty="0">
                <a:solidFill>
                  <a:srgbClr val="FFFFFF"/>
                </a:solidFill>
              </a:rPr>
              <a:t>Guess</a:t>
            </a:r>
          </a:p>
          <a:p>
            <a:pPr algn="ctr"/>
            <a:r>
              <a:rPr lang="en-US" sz="4800" b="1" dirty="0">
                <a:solidFill>
                  <a:srgbClr val="FFFFFF"/>
                </a:solidFill>
              </a:rPr>
              <a:t>64</a:t>
            </a:r>
          </a:p>
        </p:txBody>
      </p:sp>
    </p:spTree>
    <p:extLst>
      <p:ext uri="{BB962C8B-B14F-4D97-AF65-F5344CB8AC3E}">
        <p14:creationId xmlns:p14="http://schemas.microsoft.com/office/powerpoint/2010/main" val="3339925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772513" y="5588259"/>
            <a:ext cx="538930" cy="830997"/>
          </a:xfrm>
          <a:prstGeom prst="rect">
            <a:avLst/>
          </a:prstGeom>
          <a:noFill/>
        </p:spPr>
        <p:txBody>
          <a:bodyPr wrap="none" rtlCol="0">
            <a:spAutoFit/>
          </a:bodyPr>
          <a:lstStyle/>
          <a:p>
            <a:r>
              <a:rPr lang="en-US" sz="4800" b="1" dirty="0">
                <a:solidFill>
                  <a:srgbClr val="FFFFFF"/>
                </a:solidFill>
              </a:rPr>
              <a:t>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893193" cy="830997"/>
          </a:xfrm>
          <a:prstGeom prst="rect">
            <a:avLst/>
          </a:prstGeom>
          <a:noFill/>
        </p:spPr>
        <p:txBody>
          <a:bodyPr wrap="none" rtlCol="0">
            <a:spAutoFit/>
          </a:bodyPr>
          <a:lstStyle/>
          <a:p>
            <a:r>
              <a:rPr lang="en-US" sz="4800" b="1" dirty="0">
                <a:solidFill>
                  <a:srgbClr val="FFFFFF"/>
                </a:solidFill>
              </a:rPr>
              <a:t>64</a:t>
            </a:r>
          </a:p>
        </p:txBody>
      </p:sp>
      <p:sp>
        <p:nvSpPr>
          <p:cNvPr id="6" name="Arrow: Down 5">
            <a:extLst>
              <a:ext uri="{FF2B5EF4-FFF2-40B4-BE49-F238E27FC236}">
                <a16:creationId xmlns:a16="http://schemas.microsoft.com/office/drawing/2014/main" id="{733B50B0-CDBA-4289-A206-53669331BC72}"/>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47DA6F-ABB0-4FBD-998C-3A0D0F70597C}"/>
              </a:ext>
            </a:extLst>
          </p:cNvPr>
          <p:cNvSpPr txBox="1"/>
          <p:nvPr/>
        </p:nvSpPr>
        <p:spPr>
          <a:xfrm>
            <a:off x="5652746" y="4102767"/>
            <a:ext cx="893193" cy="830997"/>
          </a:xfrm>
          <a:prstGeom prst="rect">
            <a:avLst/>
          </a:prstGeom>
          <a:noFill/>
        </p:spPr>
        <p:txBody>
          <a:bodyPr wrap="none" rtlCol="0">
            <a:spAutoFit/>
          </a:bodyPr>
          <a:lstStyle/>
          <a:p>
            <a:r>
              <a:rPr lang="en-US" sz="4800" b="1" dirty="0">
                <a:solidFill>
                  <a:srgbClr val="FFFFFF"/>
                </a:solidFill>
              </a:rPr>
              <a:t>45</a:t>
            </a:r>
          </a:p>
        </p:txBody>
      </p:sp>
    </p:spTree>
    <p:extLst>
      <p:ext uri="{BB962C8B-B14F-4D97-AF65-F5344CB8AC3E}">
        <p14:creationId xmlns:p14="http://schemas.microsoft.com/office/powerpoint/2010/main" val="994667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9316453" cy="4900029"/>
          </a:xfrm>
        </p:spPr>
        <p:txBody>
          <a:bodyPr>
            <a:normAutofit/>
          </a:bodyPr>
          <a:lstStyle/>
          <a:p>
            <a:r>
              <a:rPr lang="en-US" sz="3200" dirty="0"/>
              <a:t>The user guesses 40</a:t>
            </a:r>
            <a:r>
              <a:rPr lang="en-US" sz="3200" dirty="0">
                <a:solidFill>
                  <a:schemeClr val="accent1"/>
                </a:solidFill>
              </a:rPr>
              <a:t>.</a:t>
            </a:r>
          </a:p>
          <a:p>
            <a:pPr lvl="1"/>
            <a:r>
              <a:rPr lang="en-US" sz="2800" dirty="0"/>
              <a:t>The computer says </a:t>
            </a:r>
            <a:r>
              <a:rPr lang="en-US" sz="2800" b="1" dirty="0">
                <a:solidFill>
                  <a:schemeClr val="accent6"/>
                </a:solidFill>
              </a:rPr>
              <a:t>HIGHER</a:t>
            </a:r>
            <a:r>
              <a:rPr lang="en-US" sz="2800" dirty="0">
                <a:solidFill>
                  <a:schemeClr val="accent1"/>
                </a:solidFill>
              </a:rPr>
              <a:t>.</a:t>
            </a:r>
          </a:p>
          <a:p>
            <a:pPr lvl="1"/>
            <a:endParaRPr lang="en-US" sz="2800" dirty="0">
              <a:solidFill>
                <a:schemeClr val="accent1"/>
              </a:solidFill>
            </a:endParaRP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772513" y="5588259"/>
            <a:ext cx="538930" cy="830997"/>
          </a:xfrm>
          <a:prstGeom prst="rect">
            <a:avLst/>
          </a:prstGeom>
          <a:noFill/>
        </p:spPr>
        <p:txBody>
          <a:bodyPr wrap="none" rtlCol="0">
            <a:spAutoFit/>
          </a:bodyPr>
          <a:lstStyle/>
          <a:p>
            <a:r>
              <a:rPr lang="en-US" sz="4800" b="1" dirty="0">
                <a:solidFill>
                  <a:srgbClr val="FFFFFF"/>
                </a:solidFill>
              </a:rPr>
              <a:t>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893193" cy="830997"/>
          </a:xfrm>
          <a:prstGeom prst="rect">
            <a:avLst/>
          </a:prstGeom>
          <a:noFill/>
        </p:spPr>
        <p:txBody>
          <a:bodyPr wrap="none" rtlCol="0">
            <a:spAutoFit/>
          </a:bodyPr>
          <a:lstStyle/>
          <a:p>
            <a:r>
              <a:rPr lang="en-US" sz="4800" b="1" dirty="0">
                <a:solidFill>
                  <a:srgbClr val="FFFFFF"/>
                </a:solidFill>
              </a:rPr>
              <a:t>64</a:t>
            </a:r>
          </a:p>
        </p:txBody>
      </p:sp>
      <p:sp>
        <p:nvSpPr>
          <p:cNvPr id="6" name="Arrow: Down 5">
            <a:extLst>
              <a:ext uri="{FF2B5EF4-FFF2-40B4-BE49-F238E27FC236}">
                <a16:creationId xmlns:a16="http://schemas.microsoft.com/office/drawing/2014/main" id="{733B50B0-CDBA-4289-A206-53669331BC72}"/>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47DA6F-ABB0-4FBD-998C-3A0D0F70597C}"/>
              </a:ext>
            </a:extLst>
          </p:cNvPr>
          <p:cNvSpPr txBox="1"/>
          <p:nvPr/>
        </p:nvSpPr>
        <p:spPr>
          <a:xfrm>
            <a:off x="5652746" y="4102767"/>
            <a:ext cx="893193" cy="830997"/>
          </a:xfrm>
          <a:prstGeom prst="rect">
            <a:avLst/>
          </a:prstGeom>
          <a:noFill/>
        </p:spPr>
        <p:txBody>
          <a:bodyPr wrap="none" rtlCol="0">
            <a:spAutoFit/>
          </a:bodyPr>
          <a:lstStyle/>
          <a:p>
            <a:r>
              <a:rPr lang="en-US" sz="4800" b="1" dirty="0">
                <a:solidFill>
                  <a:srgbClr val="FFFFFF"/>
                </a:solidFill>
              </a:rPr>
              <a:t>45</a:t>
            </a:r>
          </a:p>
        </p:txBody>
      </p:sp>
      <p:sp>
        <p:nvSpPr>
          <p:cNvPr id="14" name="Arrow: Down 13">
            <a:extLst>
              <a:ext uri="{FF2B5EF4-FFF2-40B4-BE49-F238E27FC236}">
                <a16:creationId xmlns:a16="http://schemas.microsoft.com/office/drawing/2014/main" id="{80967259-EDFC-4AEC-86B9-263E0978450D}"/>
              </a:ext>
            </a:extLst>
          </p:cNvPr>
          <p:cNvSpPr/>
          <p:nvPr/>
        </p:nvSpPr>
        <p:spPr>
          <a:xfrm>
            <a:off x="4913464"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8612DF-7D67-4673-97CE-D63B0AD6F0EB}"/>
              </a:ext>
            </a:extLst>
          </p:cNvPr>
          <p:cNvSpPr txBox="1"/>
          <p:nvPr/>
        </p:nvSpPr>
        <p:spPr>
          <a:xfrm>
            <a:off x="4547235" y="3613918"/>
            <a:ext cx="1309974" cy="1323439"/>
          </a:xfrm>
          <a:prstGeom prst="rect">
            <a:avLst/>
          </a:prstGeom>
          <a:noFill/>
        </p:spPr>
        <p:txBody>
          <a:bodyPr wrap="none" rtlCol="0">
            <a:spAutoFit/>
          </a:bodyPr>
          <a:lstStyle/>
          <a:p>
            <a:pPr algn="ctr"/>
            <a:r>
              <a:rPr lang="en-US" sz="3200" b="1" dirty="0">
                <a:solidFill>
                  <a:srgbClr val="FFFFFF"/>
                </a:solidFill>
              </a:rPr>
              <a:t>Guess</a:t>
            </a:r>
          </a:p>
          <a:p>
            <a:pPr algn="ctr"/>
            <a:r>
              <a:rPr lang="en-US" sz="4800" b="1" dirty="0">
                <a:solidFill>
                  <a:srgbClr val="FFFFFF"/>
                </a:solidFill>
              </a:rPr>
              <a:t>40</a:t>
            </a:r>
          </a:p>
        </p:txBody>
      </p:sp>
    </p:spTree>
    <p:extLst>
      <p:ext uri="{BB962C8B-B14F-4D97-AF65-F5344CB8AC3E}">
        <p14:creationId xmlns:p14="http://schemas.microsoft.com/office/powerpoint/2010/main" val="522241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439728" y="5581835"/>
            <a:ext cx="893193" cy="830997"/>
          </a:xfrm>
          <a:prstGeom prst="rect">
            <a:avLst/>
          </a:prstGeom>
          <a:noFill/>
        </p:spPr>
        <p:txBody>
          <a:bodyPr wrap="none" rtlCol="0">
            <a:spAutoFit/>
          </a:bodyPr>
          <a:lstStyle/>
          <a:p>
            <a:r>
              <a:rPr lang="en-US" sz="4800" b="1" dirty="0">
                <a:solidFill>
                  <a:srgbClr val="FFFFFF"/>
                </a:solidFill>
              </a:rPr>
              <a:t>40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893193" cy="830997"/>
          </a:xfrm>
          <a:prstGeom prst="rect">
            <a:avLst/>
          </a:prstGeom>
          <a:noFill/>
        </p:spPr>
        <p:txBody>
          <a:bodyPr wrap="none" rtlCol="0">
            <a:spAutoFit/>
          </a:bodyPr>
          <a:lstStyle/>
          <a:p>
            <a:r>
              <a:rPr lang="en-US" sz="4800" b="1" dirty="0">
                <a:solidFill>
                  <a:srgbClr val="FFFFFF"/>
                </a:solidFill>
              </a:rPr>
              <a:t>64</a:t>
            </a:r>
          </a:p>
        </p:txBody>
      </p:sp>
      <p:sp>
        <p:nvSpPr>
          <p:cNvPr id="9" name="Arrow: Down 8">
            <a:extLst>
              <a:ext uri="{FF2B5EF4-FFF2-40B4-BE49-F238E27FC236}">
                <a16:creationId xmlns:a16="http://schemas.microsoft.com/office/drawing/2014/main" id="{4E85E84E-14DE-40EA-9247-23F52F7B9905}"/>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8F8F260-554C-44A4-81BC-AF9C67EB4CCC}"/>
              </a:ext>
            </a:extLst>
          </p:cNvPr>
          <p:cNvSpPr txBox="1"/>
          <p:nvPr/>
        </p:nvSpPr>
        <p:spPr>
          <a:xfrm>
            <a:off x="5652746" y="4102767"/>
            <a:ext cx="893193" cy="830997"/>
          </a:xfrm>
          <a:prstGeom prst="rect">
            <a:avLst/>
          </a:prstGeom>
          <a:noFill/>
        </p:spPr>
        <p:txBody>
          <a:bodyPr wrap="none" rtlCol="0">
            <a:spAutoFit/>
          </a:bodyPr>
          <a:lstStyle/>
          <a:p>
            <a:r>
              <a:rPr lang="en-US" sz="4800" b="1" dirty="0">
                <a:solidFill>
                  <a:srgbClr val="FFFFFF"/>
                </a:solidFill>
              </a:rPr>
              <a:t>45</a:t>
            </a:r>
          </a:p>
        </p:txBody>
      </p:sp>
    </p:spTree>
    <p:extLst>
      <p:ext uri="{BB962C8B-B14F-4D97-AF65-F5344CB8AC3E}">
        <p14:creationId xmlns:p14="http://schemas.microsoft.com/office/powerpoint/2010/main" val="14727628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9316453" cy="4900029"/>
          </a:xfrm>
        </p:spPr>
        <p:txBody>
          <a:bodyPr>
            <a:normAutofit/>
          </a:bodyPr>
          <a:lstStyle/>
          <a:p>
            <a:r>
              <a:rPr lang="en-US" sz="3200" dirty="0"/>
              <a:t>The user guesses 45</a:t>
            </a:r>
            <a:r>
              <a:rPr lang="en-US" sz="3200" dirty="0">
                <a:solidFill>
                  <a:schemeClr val="accent1"/>
                </a:solidFill>
              </a:rPr>
              <a:t>.</a:t>
            </a:r>
          </a:p>
          <a:p>
            <a:pPr lvl="1"/>
            <a:r>
              <a:rPr lang="en-US" sz="2800" dirty="0"/>
              <a:t>The computer says </a:t>
            </a:r>
            <a:r>
              <a:rPr lang="en-US" sz="2800" b="1" dirty="0">
                <a:solidFill>
                  <a:schemeClr val="accent6"/>
                </a:solidFill>
              </a:rPr>
              <a:t>YOU WIN</a:t>
            </a:r>
            <a:r>
              <a:rPr lang="en-US" sz="2800" dirty="0">
                <a:solidFill>
                  <a:schemeClr val="accent1"/>
                </a:solidFill>
              </a:rPr>
              <a:t>.</a:t>
            </a:r>
          </a:p>
          <a:p>
            <a:pPr lvl="1"/>
            <a:endParaRPr lang="en-US" sz="2800" dirty="0">
              <a:solidFill>
                <a:schemeClr val="accent1"/>
              </a:solidFill>
            </a:endParaRPr>
          </a:p>
        </p:txBody>
      </p:sp>
      <p:sp>
        <p:nvSpPr>
          <p:cNvPr id="4" name="Arrow: Left-Right 3">
            <a:extLst>
              <a:ext uri="{FF2B5EF4-FFF2-40B4-BE49-F238E27FC236}">
                <a16:creationId xmlns:a16="http://schemas.microsoft.com/office/drawing/2014/main" id="{022C15AC-AF7B-460E-8033-14D8CB69B82B}"/>
              </a:ext>
            </a:extLst>
          </p:cNvPr>
          <p:cNvSpPr/>
          <p:nvPr/>
        </p:nvSpPr>
        <p:spPr>
          <a:xfrm>
            <a:off x="1427748" y="5570621"/>
            <a:ext cx="8518358" cy="86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F36E5-475E-4F1E-8085-36D4D314CDDC}"/>
              </a:ext>
            </a:extLst>
          </p:cNvPr>
          <p:cNvSpPr txBox="1"/>
          <p:nvPr/>
        </p:nvSpPr>
        <p:spPr>
          <a:xfrm>
            <a:off x="439728" y="5581835"/>
            <a:ext cx="893193" cy="830997"/>
          </a:xfrm>
          <a:prstGeom prst="rect">
            <a:avLst/>
          </a:prstGeom>
          <a:noFill/>
        </p:spPr>
        <p:txBody>
          <a:bodyPr wrap="none" rtlCol="0">
            <a:spAutoFit/>
          </a:bodyPr>
          <a:lstStyle/>
          <a:p>
            <a:r>
              <a:rPr lang="en-US" sz="4800" b="1" dirty="0">
                <a:solidFill>
                  <a:srgbClr val="FFFFFF"/>
                </a:solidFill>
              </a:rPr>
              <a:t>40</a:t>
            </a:r>
          </a:p>
        </p:txBody>
      </p:sp>
      <p:sp>
        <p:nvSpPr>
          <p:cNvPr id="7" name="TextBox 6">
            <a:extLst>
              <a:ext uri="{FF2B5EF4-FFF2-40B4-BE49-F238E27FC236}">
                <a16:creationId xmlns:a16="http://schemas.microsoft.com/office/drawing/2014/main" id="{9F64FC8C-0292-4EC9-A622-76089CA49134}"/>
              </a:ext>
            </a:extLst>
          </p:cNvPr>
          <p:cNvSpPr txBox="1"/>
          <p:nvPr/>
        </p:nvSpPr>
        <p:spPr>
          <a:xfrm>
            <a:off x="10062411" y="5564195"/>
            <a:ext cx="893193" cy="830997"/>
          </a:xfrm>
          <a:prstGeom prst="rect">
            <a:avLst/>
          </a:prstGeom>
          <a:noFill/>
        </p:spPr>
        <p:txBody>
          <a:bodyPr wrap="none" rtlCol="0">
            <a:spAutoFit/>
          </a:bodyPr>
          <a:lstStyle/>
          <a:p>
            <a:r>
              <a:rPr lang="en-US" sz="4800" b="1" dirty="0">
                <a:solidFill>
                  <a:srgbClr val="FFFFFF"/>
                </a:solidFill>
              </a:rPr>
              <a:t>64</a:t>
            </a:r>
          </a:p>
        </p:txBody>
      </p:sp>
      <p:sp>
        <p:nvSpPr>
          <p:cNvPr id="6" name="Arrow: Down 5">
            <a:extLst>
              <a:ext uri="{FF2B5EF4-FFF2-40B4-BE49-F238E27FC236}">
                <a16:creationId xmlns:a16="http://schemas.microsoft.com/office/drawing/2014/main" id="{733B50B0-CDBA-4289-A206-53669331BC72}"/>
              </a:ext>
            </a:extLst>
          </p:cNvPr>
          <p:cNvSpPr/>
          <p:nvPr/>
        </p:nvSpPr>
        <p:spPr>
          <a:xfrm>
            <a:off x="5807242" y="4914900"/>
            <a:ext cx="577516" cy="7339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6051AC-A239-4D47-B9D0-CBCB7190414D}"/>
              </a:ext>
            </a:extLst>
          </p:cNvPr>
          <p:cNvSpPr txBox="1"/>
          <p:nvPr/>
        </p:nvSpPr>
        <p:spPr>
          <a:xfrm>
            <a:off x="5437571" y="3613918"/>
            <a:ext cx="1309974" cy="1323439"/>
          </a:xfrm>
          <a:prstGeom prst="rect">
            <a:avLst/>
          </a:prstGeom>
          <a:noFill/>
        </p:spPr>
        <p:txBody>
          <a:bodyPr wrap="none" rtlCol="0">
            <a:spAutoFit/>
          </a:bodyPr>
          <a:lstStyle/>
          <a:p>
            <a:pPr algn="ctr"/>
            <a:r>
              <a:rPr lang="en-US" sz="3200" b="1" dirty="0">
                <a:solidFill>
                  <a:srgbClr val="FFFFFF"/>
                </a:solidFill>
              </a:rPr>
              <a:t>Guess</a:t>
            </a:r>
          </a:p>
          <a:p>
            <a:pPr algn="ctr"/>
            <a:r>
              <a:rPr lang="en-US" sz="4800" b="1" dirty="0">
                <a:solidFill>
                  <a:srgbClr val="FFFFFF"/>
                </a:solidFill>
              </a:rPr>
              <a:t>45</a:t>
            </a:r>
          </a:p>
        </p:txBody>
      </p:sp>
    </p:spTree>
    <p:extLst>
      <p:ext uri="{BB962C8B-B14F-4D97-AF65-F5344CB8AC3E}">
        <p14:creationId xmlns:p14="http://schemas.microsoft.com/office/powerpoint/2010/main" val="24179197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012E-E27C-4455-914A-F84B2E984449}"/>
              </a:ext>
            </a:extLst>
          </p:cNvPr>
          <p:cNvSpPr>
            <a:spLocks noGrp="1"/>
          </p:cNvSpPr>
          <p:nvPr>
            <p:ph type="title"/>
          </p:nvPr>
        </p:nvSpPr>
        <p:spPr>
          <a:xfrm>
            <a:off x="838200" y="727514"/>
            <a:ext cx="10515600" cy="656148"/>
          </a:xfrm>
        </p:spPr>
        <p:txBody>
          <a:bodyPr>
            <a:normAutofit fontScale="90000"/>
          </a:bodyPr>
          <a:lstStyle/>
          <a:p>
            <a:r>
              <a:rPr lang="en-US" b="1" dirty="0"/>
              <a:t>Guessing Game</a:t>
            </a:r>
          </a:p>
        </p:txBody>
      </p:sp>
      <p:sp>
        <p:nvSpPr>
          <p:cNvPr id="3" name="Content Placeholder 2">
            <a:extLst>
              <a:ext uri="{FF2B5EF4-FFF2-40B4-BE49-F238E27FC236}">
                <a16:creationId xmlns:a16="http://schemas.microsoft.com/office/drawing/2014/main" id="{86B251CA-11BF-441F-8DAF-B316636B94DD}"/>
              </a:ext>
            </a:extLst>
          </p:cNvPr>
          <p:cNvSpPr>
            <a:spLocks noGrp="1"/>
          </p:cNvSpPr>
          <p:nvPr>
            <p:ph idx="1"/>
          </p:nvPr>
        </p:nvSpPr>
        <p:spPr>
          <a:xfrm>
            <a:off x="838200" y="1825624"/>
            <a:ext cx="6862011" cy="4900029"/>
          </a:xfrm>
        </p:spPr>
        <p:txBody>
          <a:bodyPr>
            <a:normAutofit lnSpcReduction="10000"/>
          </a:bodyPr>
          <a:lstStyle/>
          <a:p>
            <a:r>
              <a:rPr lang="en-US" sz="3200" dirty="0"/>
              <a:t>Let</a:t>
            </a:r>
            <a:r>
              <a:rPr lang="en-US" sz="3200" dirty="0">
                <a:solidFill>
                  <a:schemeClr val="accent1"/>
                </a:solidFill>
              </a:rPr>
              <a:t>’</a:t>
            </a:r>
            <a:r>
              <a:rPr lang="en-US" sz="3200" dirty="0"/>
              <a:t>s build a simple guessing game</a:t>
            </a:r>
            <a:r>
              <a:rPr lang="en-US" sz="3200" dirty="0">
                <a:solidFill>
                  <a:schemeClr val="accent1"/>
                </a:solidFill>
              </a:rPr>
              <a:t>.</a:t>
            </a:r>
            <a:r>
              <a:rPr lang="en-US" sz="3200" dirty="0"/>
              <a:t> </a:t>
            </a:r>
            <a:endParaRPr lang="en-US" sz="3200" dirty="0">
              <a:solidFill>
                <a:schemeClr val="accent1"/>
              </a:solidFill>
            </a:endParaRPr>
          </a:p>
          <a:p>
            <a:pPr marL="971550" lvl="1" indent="-514350">
              <a:buFont typeface="+mj-lt"/>
              <a:buAutoNum type="arabicPeriod"/>
            </a:pPr>
            <a:r>
              <a:rPr lang="en-US" sz="2800" dirty="0"/>
              <a:t>Get the computer to choose a random integer from 0 to 100</a:t>
            </a:r>
            <a:r>
              <a:rPr lang="en-US" sz="2800" dirty="0">
                <a:solidFill>
                  <a:schemeClr val="accent1"/>
                </a:solidFill>
              </a:rPr>
              <a:t>.</a:t>
            </a:r>
          </a:p>
          <a:p>
            <a:pPr marL="971550" lvl="1" indent="-514350">
              <a:buFont typeface="+mj-lt"/>
              <a:buAutoNum type="arabicPeriod"/>
            </a:pPr>
            <a:r>
              <a:rPr lang="en-US" sz="2800" dirty="0"/>
              <a:t>Ask the user for a guess and allow the user to input a guess or </a:t>
            </a:r>
            <a:r>
              <a:rPr lang="en-US" sz="2800" dirty="0">
                <a:solidFill>
                  <a:schemeClr val="accent6"/>
                </a:solidFill>
              </a:rPr>
              <a:t>"</a:t>
            </a:r>
            <a:r>
              <a:rPr lang="en-US" sz="2800" dirty="0"/>
              <a:t>q</a:t>
            </a:r>
            <a:r>
              <a:rPr lang="en-US" sz="2800" dirty="0">
                <a:solidFill>
                  <a:schemeClr val="accent6"/>
                </a:solidFill>
              </a:rPr>
              <a:t>“</a:t>
            </a:r>
            <a:r>
              <a:rPr lang="en-US" sz="2800" dirty="0">
                <a:solidFill>
                  <a:schemeClr val="accent1"/>
                </a:solidFill>
              </a:rPr>
              <a:t>.</a:t>
            </a:r>
          </a:p>
          <a:p>
            <a:pPr marL="971550" lvl="1" indent="-514350">
              <a:buFont typeface="+mj-lt"/>
              <a:buAutoNum type="arabicPeriod"/>
            </a:pPr>
            <a:r>
              <a:rPr lang="en-US" sz="2800" dirty="0"/>
              <a:t>If the user inputs </a:t>
            </a:r>
            <a:r>
              <a:rPr lang="en-US" sz="2800" dirty="0">
                <a:solidFill>
                  <a:schemeClr val="accent6"/>
                </a:solidFill>
              </a:rPr>
              <a:t>"</a:t>
            </a:r>
            <a:r>
              <a:rPr lang="en-US" sz="2800" dirty="0"/>
              <a:t>q</a:t>
            </a:r>
            <a:r>
              <a:rPr lang="en-US" sz="2800" dirty="0">
                <a:solidFill>
                  <a:schemeClr val="accent6"/>
                </a:solidFill>
              </a:rPr>
              <a:t>"</a:t>
            </a:r>
            <a:r>
              <a:rPr lang="en-US" sz="2800" dirty="0"/>
              <a:t> print a nice message and end the program</a:t>
            </a:r>
            <a:r>
              <a:rPr lang="en-US" sz="2800" dirty="0">
                <a:solidFill>
                  <a:schemeClr val="accent1"/>
                </a:solidFill>
              </a:rPr>
              <a:t>.</a:t>
            </a:r>
          </a:p>
          <a:p>
            <a:pPr marL="971550" lvl="1" indent="-514350">
              <a:buFont typeface="+mj-lt"/>
              <a:buAutoNum type="arabicPeriod"/>
            </a:pPr>
            <a:r>
              <a:rPr lang="en-US" sz="2800" dirty="0"/>
              <a:t>If the user enters a guess</a:t>
            </a:r>
            <a:r>
              <a:rPr lang="en-US" sz="2800" dirty="0">
                <a:solidFill>
                  <a:schemeClr val="accent1"/>
                </a:solidFill>
              </a:rPr>
              <a:t>,</a:t>
            </a:r>
            <a:r>
              <a:rPr lang="en-US" sz="2800" dirty="0"/>
              <a:t> tell them if they should guess higher</a:t>
            </a:r>
            <a:r>
              <a:rPr lang="en-US" sz="2800" dirty="0">
                <a:solidFill>
                  <a:schemeClr val="accent1"/>
                </a:solidFill>
              </a:rPr>
              <a:t>,</a:t>
            </a:r>
            <a:r>
              <a:rPr lang="en-US" sz="2800" dirty="0"/>
              <a:t> lower</a:t>
            </a:r>
            <a:r>
              <a:rPr lang="en-US" sz="2800" dirty="0">
                <a:solidFill>
                  <a:schemeClr val="accent1"/>
                </a:solidFill>
              </a:rPr>
              <a:t>,</a:t>
            </a:r>
            <a:r>
              <a:rPr lang="en-US" sz="2800" dirty="0"/>
              <a:t> or if they got it right</a:t>
            </a:r>
            <a:r>
              <a:rPr lang="en-US" sz="2800" dirty="0">
                <a:solidFill>
                  <a:schemeClr val="accent1"/>
                </a:solidFill>
              </a:rPr>
              <a:t>.</a:t>
            </a:r>
          </a:p>
          <a:p>
            <a:pPr marL="971550" lvl="1" indent="-514350">
              <a:buFont typeface="+mj-lt"/>
              <a:buAutoNum type="arabicPeriod"/>
            </a:pPr>
            <a:r>
              <a:rPr lang="en-US" sz="2800" dirty="0"/>
              <a:t>If they got it right</a:t>
            </a:r>
            <a:r>
              <a:rPr lang="en-US" sz="2800" dirty="0">
                <a:solidFill>
                  <a:schemeClr val="accent1"/>
                </a:solidFill>
              </a:rPr>
              <a:t>,</a:t>
            </a:r>
            <a:r>
              <a:rPr lang="en-US" sz="2800" dirty="0"/>
              <a:t> print a nice message and quit</a:t>
            </a:r>
            <a:r>
              <a:rPr lang="en-US" sz="2800" dirty="0">
                <a:solidFill>
                  <a:schemeClr val="accent1"/>
                </a:solidFill>
              </a:rPr>
              <a:t>.</a:t>
            </a:r>
          </a:p>
        </p:txBody>
      </p:sp>
      <p:sp>
        <p:nvSpPr>
          <p:cNvPr id="11" name="Rectangle: Rounded Corners 10">
            <a:extLst>
              <a:ext uri="{FF2B5EF4-FFF2-40B4-BE49-F238E27FC236}">
                <a16:creationId xmlns:a16="http://schemas.microsoft.com/office/drawing/2014/main" id="{2AD12892-252D-47E8-9C1B-32729A13BC0B}"/>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8. </a:t>
            </a:r>
            <a:r>
              <a:rPr lang="en-US" sz="2600" b="1" dirty="0">
                <a:solidFill>
                  <a:schemeClr val="accent6"/>
                </a:solidFill>
              </a:rPr>
              <a:t>A Simple Guessing Game</a:t>
            </a:r>
          </a:p>
        </p:txBody>
      </p:sp>
    </p:spTree>
    <p:extLst>
      <p:ext uri="{BB962C8B-B14F-4D97-AF65-F5344CB8AC3E}">
        <p14:creationId xmlns:p14="http://schemas.microsoft.com/office/powerpoint/2010/main" val="3911853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18C3C-13F5-4EA8-9EA9-3448AC35375E}"/>
              </a:ext>
            </a:extLst>
          </p:cNvPr>
          <p:cNvSpPr>
            <a:spLocks noGrp="1"/>
          </p:cNvSpPr>
          <p:nvPr>
            <p:ph type="title"/>
          </p:nvPr>
        </p:nvSpPr>
        <p:spPr/>
        <p:txBody>
          <a:bodyPr>
            <a:normAutofit fontScale="90000"/>
          </a:bodyPr>
          <a:lstStyle/>
          <a:p>
            <a:r>
              <a:rPr lang="en-US" b="1" dirty="0"/>
              <a:t>Lecture Recap</a:t>
            </a:r>
          </a:p>
        </p:txBody>
      </p:sp>
      <p:sp>
        <p:nvSpPr>
          <p:cNvPr id="5" name="Content Placeholder 4">
            <a:extLst>
              <a:ext uri="{FF2B5EF4-FFF2-40B4-BE49-F238E27FC236}">
                <a16:creationId xmlns:a16="http://schemas.microsoft.com/office/drawing/2014/main" id="{85F37492-86E3-47CA-8641-D7457D28B946}"/>
              </a:ext>
            </a:extLst>
          </p:cNvPr>
          <p:cNvSpPr>
            <a:spLocks noGrp="1"/>
          </p:cNvSpPr>
          <p:nvPr>
            <p:ph idx="1"/>
          </p:nvPr>
        </p:nvSpPr>
        <p:spPr>
          <a:xfrm>
            <a:off x="838199" y="1825624"/>
            <a:ext cx="11073063" cy="4835479"/>
          </a:xfrm>
        </p:spPr>
        <p:txBody>
          <a:bodyPr>
            <a:normAutofit/>
          </a:bodyPr>
          <a:lstStyle/>
          <a:p>
            <a:r>
              <a:rPr lang="en-US" sz="3600" dirty="0"/>
              <a:t>Looping </a:t>
            </a:r>
            <a:r>
              <a:rPr lang="en-US" sz="3600" dirty="0">
                <a:solidFill>
                  <a:schemeClr val="accent6"/>
                </a:solidFill>
              </a:rPr>
              <a:t>(</a:t>
            </a:r>
            <a:r>
              <a:rPr lang="en-US" sz="3600" dirty="0"/>
              <a:t>aka iteration</a:t>
            </a:r>
            <a:r>
              <a:rPr lang="en-US" sz="3600" dirty="0">
                <a:solidFill>
                  <a:schemeClr val="accent6"/>
                </a:solidFill>
              </a:rPr>
              <a:t>)</a:t>
            </a:r>
            <a:r>
              <a:rPr lang="en-US" sz="3600" dirty="0"/>
              <a:t> is the second key control structure in programming </a:t>
            </a:r>
            <a:r>
              <a:rPr lang="en-US" sz="3600" dirty="0">
                <a:solidFill>
                  <a:schemeClr val="accent6"/>
                </a:solidFill>
              </a:rPr>
              <a:t>(</a:t>
            </a:r>
            <a:r>
              <a:rPr lang="en-US" sz="3600" dirty="0"/>
              <a:t>if</a:t>
            </a:r>
            <a:r>
              <a:rPr lang="en-US" sz="3600" dirty="0">
                <a:solidFill>
                  <a:schemeClr val="accent2"/>
                </a:solidFill>
              </a:rPr>
              <a:t>-</a:t>
            </a:r>
            <a:r>
              <a:rPr lang="en-US" sz="3600" dirty="0"/>
              <a:t>statements</a:t>
            </a:r>
            <a:r>
              <a:rPr lang="en-US" sz="3600" dirty="0">
                <a:solidFill>
                  <a:schemeClr val="accent2"/>
                </a:solidFill>
              </a:rPr>
              <a:t>/</a:t>
            </a:r>
            <a:r>
              <a:rPr lang="en-US" sz="3600" dirty="0"/>
              <a:t>branching was the first</a:t>
            </a:r>
            <a:r>
              <a:rPr lang="en-US" sz="3600" dirty="0">
                <a:solidFill>
                  <a:schemeClr val="accent6"/>
                </a:solidFill>
              </a:rPr>
              <a:t>)</a:t>
            </a:r>
            <a:r>
              <a:rPr lang="en-US" sz="3600" dirty="0">
                <a:solidFill>
                  <a:schemeClr val="accent2"/>
                </a:solidFill>
              </a:rPr>
              <a:t>.</a:t>
            </a:r>
          </a:p>
          <a:p>
            <a:r>
              <a:rPr lang="en-US" sz="3600" dirty="0"/>
              <a:t>The basic idea of loops is to repeated execute the same block code</a:t>
            </a:r>
            <a:r>
              <a:rPr lang="en-US" sz="3600" dirty="0">
                <a:solidFill>
                  <a:schemeClr val="accent2"/>
                </a:solidFill>
              </a:rPr>
              <a:t>.</a:t>
            </a:r>
          </a:p>
          <a:p>
            <a:r>
              <a:rPr lang="en-US" sz="3600" dirty="0"/>
              <a:t>Looping is very powerful idea</a:t>
            </a:r>
            <a:r>
              <a:rPr lang="en-US" sz="3600" dirty="0">
                <a:solidFill>
                  <a:schemeClr val="accent2"/>
                </a:solidFill>
              </a:rPr>
              <a:t>.</a:t>
            </a:r>
          </a:p>
          <a:p>
            <a:r>
              <a:rPr lang="en-US" sz="3600" dirty="0"/>
              <a:t>While loops is one of two loop types in Python</a:t>
            </a:r>
            <a:r>
              <a:rPr lang="en-US" sz="3600" dirty="0">
                <a:solidFill>
                  <a:schemeClr val="accent2"/>
                </a:solidFill>
              </a:rPr>
              <a:t>.</a:t>
            </a:r>
          </a:p>
        </p:txBody>
      </p:sp>
      <p:sp>
        <p:nvSpPr>
          <p:cNvPr id="6" name="TextBox 5">
            <a:extLst>
              <a:ext uri="{FF2B5EF4-FFF2-40B4-BE49-F238E27FC236}">
                <a16:creationId xmlns:a16="http://schemas.microsoft.com/office/drawing/2014/main" id="{51EFBA85-7420-448C-A7B1-F6D46D6A491D}"/>
              </a:ext>
            </a:extLst>
          </p:cNvPr>
          <p:cNvSpPr txBox="1"/>
          <p:nvPr/>
        </p:nvSpPr>
        <p:spPr>
          <a:xfrm>
            <a:off x="9546576" y="775642"/>
            <a:ext cx="2265364" cy="707886"/>
          </a:xfrm>
          <a:prstGeom prst="rect">
            <a:avLst/>
          </a:prstGeom>
          <a:noFill/>
        </p:spPr>
        <p:txBody>
          <a:bodyPr wrap="none" rtlCol="0">
            <a:spAutoFit/>
          </a:bodyPr>
          <a:lstStyle/>
          <a:p>
            <a:r>
              <a:rPr lang="en-US" sz="4000" b="1" dirty="0">
                <a:solidFill>
                  <a:schemeClr val="accent6"/>
                </a:solidFill>
              </a:rPr>
              <a:t>Practice</a:t>
            </a:r>
            <a:r>
              <a:rPr lang="en-US" sz="4000" b="1" dirty="0">
                <a:solidFill>
                  <a:schemeClr val="accent1"/>
                </a:solidFill>
              </a:rPr>
              <a:t>!</a:t>
            </a:r>
          </a:p>
        </p:txBody>
      </p:sp>
    </p:spTree>
    <p:extLst>
      <p:ext uri="{BB962C8B-B14F-4D97-AF65-F5344CB8AC3E}">
        <p14:creationId xmlns:p14="http://schemas.microsoft.com/office/powerpoint/2010/main" val="5775222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while loops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2.2.2</a:t>
            </a:r>
            <a:r>
              <a:rPr lang="en-US" dirty="0">
                <a:solidFill>
                  <a:schemeClr val="accent1"/>
                </a:solidFill>
              </a:rPr>
              <a:t>)</a:t>
            </a:r>
          </a:p>
        </p:txBody>
      </p:sp>
    </p:spTree>
    <p:extLst>
      <p:ext uri="{BB962C8B-B14F-4D97-AF65-F5344CB8AC3E}">
        <p14:creationId xmlns:p14="http://schemas.microsoft.com/office/powerpoint/2010/main" val="310499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400D-AED9-F18C-5FE1-6D73B1D882D4}"/>
              </a:ext>
            </a:extLst>
          </p:cNvPr>
          <p:cNvSpPr>
            <a:spLocks noGrp="1"/>
          </p:cNvSpPr>
          <p:nvPr>
            <p:ph type="title"/>
          </p:nvPr>
        </p:nvSpPr>
        <p:spPr/>
        <p:txBody>
          <a:bodyPr>
            <a:normAutofit fontScale="90000"/>
          </a:bodyPr>
          <a:lstStyle/>
          <a:p>
            <a:r>
              <a:rPr lang="en-US" b="1" dirty="0"/>
              <a:t>parameters</a:t>
            </a:r>
            <a:r>
              <a:rPr lang="en-US" b="1" dirty="0">
                <a:solidFill>
                  <a:schemeClr val="accent6"/>
                </a:solidFill>
              </a:rPr>
              <a:t> &amp; </a:t>
            </a:r>
            <a:r>
              <a:rPr lang="en-US" b="1" dirty="0"/>
              <a:t>arguments</a:t>
            </a:r>
            <a:endParaRPr lang="en-US" dirty="0">
              <a:solidFill>
                <a:schemeClr val="accent2"/>
              </a:solidFill>
            </a:endParaRPr>
          </a:p>
        </p:txBody>
      </p:sp>
      <p:sp>
        <p:nvSpPr>
          <p:cNvPr id="7" name="Rectangle: Rounded Corners 6">
            <a:extLst>
              <a:ext uri="{FF2B5EF4-FFF2-40B4-BE49-F238E27FC236}">
                <a16:creationId xmlns:a16="http://schemas.microsoft.com/office/drawing/2014/main" id="{1A06847B-5E3A-FC0E-2993-6275DD467C9C}"/>
              </a:ext>
            </a:extLst>
          </p:cNvPr>
          <p:cNvSpPr/>
          <p:nvPr/>
        </p:nvSpPr>
        <p:spPr>
          <a:xfrm>
            <a:off x="8211899" y="1592827"/>
            <a:ext cx="3607947" cy="402336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solidFill>
              </a:rPr>
              <a:t>Function</a:t>
            </a:r>
          </a:p>
          <a:p>
            <a:pPr algn="ctr"/>
            <a:r>
              <a:rPr lang="en-US" sz="2000" b="1" dirty="0">
                <a:solidFill>
                  <a:srgbClr val="00FF00"/>
                </a:solidFill>
                <a:latin typeface="Courier New" panose="02070309020205020404" pitchFamily="49" charset="0"/>
                <a:cs typeface="Courier New" panose="02070309020205020404" pitchFamily="49" charset="0"/>
              </a:rPr>
              <a:t>triangle_area</a:t>
            </a:r>
          </a:p>
        </p:txBody>
      </p:sp>
      <p:sp>
        <p:nvSpPr>
          <p:cNvPr id="8" name="Arrow: Down 7">
            <a:extLst>
              <a:ext uri="{FF2B5EF4-FFF2-40B4-BE49-F238E27FC236}">
                <a16:creationId xmlns:a16="http://schemas.microsoft.com/office/drawing/2014/main" id="{0814C594-5B7D-15FE-C117-2B6863943D7E}"/>
              </a:ext>
            </a:extLst>
          </p:cNvPr>
          <p:cNvSpPr/>
          <p:nvPr/>
        </p:nvSpPr>
        <p:spPr>
          <a:xfrm>
            <a:off x="9272715"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91FBDED0-663E-A5F2-E2CA-6B644D65DA64}"/>
              </a:ext>
            </a:extLst>
          </p:cNvPr>
          <p:cNvSpPr txBox="1"/>
          <p:nvPr/>
        </p:nvSpPr>
        <p:spPr>
          <a:xfrm>
            <a:off x="7142807" y="777304"/>
            <a:ext cx="1788054" cy="461665"/>
          </a:xfrm>
          <a:prstGeom prst="rect">
            <a:avLst/>
          </a:prstGeom>
          <a:noFill/>
        </p:spPr>
        <p:txBody>
          <a:bodyPr wrap="none" rtlCol="0">
            <a:spAutoFit/>
          </a:bodyPr>
          <a:lstStyle/>
          <a:p>
            <a:r>
              <a:rPr lang="en-US" sz="2400" b="1" dirty="0">
                <a:solidFill>
                  <a:schemeClr val="accent6"/>
                </a:solidFill>
              </a:rPr>
              <a:t>Arguments</a:t>
            </a:r>
          </a:p>
        </p:txBody>
      </p:sp>
      <p:sp>
        <p:nvSpPr>
          <p:cNvPr id="10" name="TextBox 9">
            <a:extLst>
              <a:ext uri="{FF2B5EF4-FFF2-40B4-BE49-F238E27FC236}">
                <a16:creationId xmlns:a16="http://schemas.microsoft.com/office/drawing/2014/main" id="{8B549743-3CC1-E5C2-07F3-7051B075CCB1}"/>
              </a:ext>
            </a:extLst>
          </p:cNvPr>
          <p:cNvSpPr txBox="1"/>
          <p:nvPr/>
        </p:nvSpPr>
        <p:spPr>
          <a:xfrm>
            <a:off x="7638794" y="6155070"/>
            <a:ext cx="1293559" cy="461665"/>
          </a:xfrm>
          <a:prstGeom prst="rect">
            <a:avLst/>
          </a:prstGeom>
          <a:noFill/>
        </p:spPr>
        <p:txBody>
          <a:bodyPr wrap="none" rtlCol="0">
            <a:spAutoFit/>
          </a:bodyPr>
          <a:lstStyle/>
          <a:p>
            <a:r>
              <a:rPr lang="en-US" sz="2400" b="1" dirty="0">
                <a:solidFill>
                  <a:schemeClr val="accent6"/>
                </a:solidFill>
              </a:rPr>
              <a:t>Returns</a:t>
            </a:r>
          </a:p>
        </p:txBody>
      </p:sp>
      <p:sp>
        <p:nvSpPr>
          <p:cNvPr id="14" name="TextBox 13">
            <a:extLst>
              <a:ext uri="{FF2B5EF4-FFF2-40B4-BE49-F238E27FC236}">
                <a16:creationId xmlns:a16="http://schemas.microsoft.com/office/drawing/2014/main" id="{D24481A5-5A13-6EF6-2922-3D581276F3A0}"/>
              </a:ext>
            </a:extLst>
          </p:cNvPr>
          <p:cNvSpPr txBox="1"/>
          <p:nvPr/>
        </p:nvSpPr>
        <p:spPr>
          <a:xfrm>
            <a:off x="579202" y="3132351"/>
            <a:ext cx="7556008" cy="1384995"/>
          </a:xfrm>
          <a:prstGeom prst="rect">
            <a:avLst/>
          </a:prstGeom>
          <a:noFill/>
        </p:spPr>
        <p:txBody>
          <a:bodyPr wrap="square" rtlCol="0">
            <a:spAutoFit/>
          </a:bodyPr>
          <a:lstStyle/>
          <a:p>
            <a:r>
              <a:rPr lang="en-US" sz="2800" b="1" dirty="0">
                <a:solidFill>
                  <a:srgbClr val="00FF00"/>
                </a:solidFill>
                <a:latin typeface="Courier New" panose="02070309020205020404" pitchFamily="49" charset="0"/>
                <a:cs typeface="Courier New" panose="02070309020205020404" pitchFamily="49" charset="0"/>
              </a:rPr>
              <a:t>&gt;&gt;&gt; area = triangle_area(</a:t>
            </a:r>
            <a:r>
              <a:rPr lang="en-US" sz="2800" b="1" dirty="0">
                <a:solidFill>
                  <a:srgbClr val="FFFFFF"/>
                </a:solidFill>
                <a:latin typeface="Courier New" panose="02070309020205020404" pitchFamily="49" charset="0"/>
                <a:cs typeface="Courier New" panose="02070309020205020404" pitchFamily="49" charset="0"/>
              </a:rPr>
              <a:t>1+1</a:t>
            </a:r>
            <a:r>
              <a:rPr lang="en-US" sz="2800" b="1" dirty="0">
                <a:solidFill>
                  <a:srgbClr val="00FF00"/>
                </a:solidFill>
                <a:latin typeface="Courier New" panose="02070309020205020404" pitchFamily="49" charset="0"/>
                <a:cs typeface="Courier New" panose="02070309020205020404" pitchFamily="49" charset="0"/>
              </a:rPr>
              <a:t>, </a:t>
            </a:r>
            <a:r>
              <a:rPr lang="en-US" sz="2800" b="1" dirty="0">
                <a:solidFill>
                  <a:srgbClr val="FFFFFF"/>
                </a:solidFill>
                <a:latin typeface="Courier New" panose="02070309020205020404" pitchFamily="49" charset="0"/>
                <a:cs typeface="Courier New" panose="02070309020205020404" pitchFamily="49" charset="0"/>
              </a:rPr>
              <a:t>2/2</a:t>
            </a:r>
            <a:r>
              <a:rPr lang="en-US" sz="2800" b="1" dirty="0">
                <a:solidFill>
                  <a:srgbClr val="00FF00"/>
                </a:solidFill>
                <a:latin typeface="Courier New" panose="02070309020205020404" pitchFamily="49" charset="0"/>
                <a:cs typeface="Courier New" panose="02070309020205020404" pitchFamily="49" charset="0"/>
              </a:rPr>
              <a:t>)</a:t>
            </a:r>
          </a:p>
          <a:p>
            <a:r>
              <a:rPr lang="en-US" sz="2800" b="1" dirty="0">
                <a:solidFill>
                  <a:srgbClr val="00FF00"/>
                </a:solidFill>
                <a:latin typeface="Courier New" panose="02070309020205020404" pitchFamily="49" charset="0"/>
                <a:cs typeface="Courier New" panose="02070309020205020404" pitchFamily="49" charset="0"/>
              </a:rPr>
              <a:t>&gt;&gt;&gt; print(area)</a:t>
            </a:r>
          </a:p>
          <a:p>
            <a:r>
              <a:rPr lang="en-US" sz="2800" b="1" dirty="0">
                <a:solidFill>
                  <a:srgbClr val="FFFFFF"/>
                </a:solidFill>
                <a:latin typeface="Courier New" panose="02070309020205020404" pitchFamily="49" charset="0"/>
                <a:cs typeface="Courier New" panose="02070309020205020404" pitchFamily="49" charset="0"/>
              </a:rPr>
              <a:t>?</a:t>
            </a:r>
          </a:p>
        </p:txBody>
      </p:sp>
      <p:sp>
        <p:nvSpPr>
          <p:cNvPr id="3" name="Arrow: Down 2">
            <a:extLst>
              <a:ext uri="{FF2B5EF4-FFF2-40B4-BE49-F238E27FC236}">
                <a16:creationId xmlns:a16="http://schemas.microsoft.com/office/drawing/2014/main" id="{FC726E71-CAA0-9834-827E-BC031FA63B52}"/>
              </a:ext>
            </a:extLst>
          </p:cNvPr>
          <p:cNvSpPr/>
          <p:nvPr/>
        </p:nvSpPr>
        <p:spPr>
          <a:xfrm>
            <a:off x="10399491" y="1268360"/>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extBox 3">
            <a:extLst>
              <a:ext uri="{FF2B5EF4-FFF2-40B4-BE49-F238E27FC236}">
                <a16:creationId xmlns:a16="http://schemas.microsoft.com/office/drawing/2014/main" id="{045C904A-CFDD-D85B-BFA3-5C322006208F}"/>
              </a:ext>
            </a:extLst>
          </p:cNvPr>
          <p:cNvSpPr txBox="1"/>
          <p:nvPr/>
        </p:nvSpPr>
        <p:spPr>
          <a:xfrm>
            <a:off x="9094640" y="2075361"/>
            <a:ext cx="736099"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base</a:t>
            </a:r>
          </a:p>
        </p:txBody>
      </p:sp>
      <p:sp>
        <p:nvSpPr>
          <p:cNvPr id="5" name="TextBox 4">
            <a:extLst>
              <a:ext uri="{FF2B5EF4-FFF2-40B4-BE49-F238E27FC236}">
                <a16:creationId xmlns:a16="http://schemas.microsoft.com/office/drawing/2014/main" id="{D05B0FB2-5ED5-FB74-3FF9-B48B6B28608C}"/>
              </a:ext>
            </a:extLst>
          </p:cNvPr>
          <p:cNvSpPr txBox="1"/>
          <p:nvPr/>
        </p:nvSpPr>
        <p:spPr>
          <a:xfrm>
            <a:off x="10082078" y="2075361"/>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height</a:t>
            </a:r>
          </a:p>
        </p:txBody>
      </p:sp>
      <p:sp>
        <p:nvSpPr>
          <p:cNvPr id="15" name="Arrow: Down 14">
            <a:extLst>
              <a:ext uri="{FF2B5EF4-FFF2-40B4-BE49-F238E27FC236}">
                <a16:creationId xmlns:a16="http://schemas.microsoft.com/office/drawing/2014/main" id="{DCF38939-2675-1934-1DA8-08C305BE7EBC}"/>
              </a:ext>
            </a:extLst>
          </p:cNvPr>
          <p:cNvSpPr/>
          <p:nvPr/>
        </p:nvSpPr>
        <p:spPr>
          <a:xfrm>
            <a:off x="9893582" y="5247777"/>
            <a:ext cx="376991" cy="810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a:extLst>
              <a:ext uri="{FF2B5EF4-FFF2-40B4-BE49-F238E27FC236}">
                <a16:creationId xmlns:a16="http://schemas.microsoft.com/office/drawing/2014/main" id="{4FC9E07B-3F70-A78A-CCCD-D4BF355E017D}"/>
              </a:ext>
            </a:extLst>
          </p:cNvPr>
          <p:cNvSpPr txBox="1"/>
          <p:nvPr/>
        </p:nvSpPr>
        <p:spPr>
          <a:xfrm>
            <a:off x="9290330" y="734987"/>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17" name="TextBox 16">
            <a:extLst>
              <a:ext uri="{FF2B5EF4-FFF2-40B4-BE49-F238E27FC236}">
                <a16:creationId xmlns:a16="http://schemas.microsoft.com/office/drawing/2014/main" id="{5790DB4C-FDA6-FC8E-8ED3-68BB74F80DF6}"/>
              </a:ext>
            </a:extLst>
          </p:cNvPr>
          <p:cNvSpPr txBox="1"/>
          <p:nvPr/>
        </p:nvSpPr>
        <p:spPr>
          <a:xfrm>
            <a:off x="10417105" y="734987"/>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18" name="TextBox 17">
            <a:extLst>
              <a:ext uri="{FF2B5EF4-FFF2-40B4-BE49-F238E27FC236}">
                <a16:creationId xmlns:a16="http://schemas.microsoft.com/office/drawing/2014/main" id="{8B52C673-EDFF-DF26-EDFA-1B612F419ADB}"/>
              </a:ext>
            </a:extLst>
          </p:cNvPr>
          <p:cNvSpPr txBox="1"/>
          <p:nvPr/>
        </p:nvSpPr>
        <p:spPr>
          <a:xfrm>
            <a:off x="9911196" y="6093515"/>
            <a:ext cx="341760" cy="523220"/>
          </a:xfrm>
          <a:prstGeom prst="rect">
            <a:avLst/>
          </a:prstGeom>
          <a:noFill/>
        </p:spPr>
        <p:txBody>
          <a:bodyPr wrap="none" rtlCol="0">
            <a:spAutoFit/>
          </a:bodyPr>
          <a:lstStyle/>
          <a:p>
            <a:pPr algn="ctr"/>
            <a:r>
              <a:rPr lang="en-US" sz="2800" b="1" dirty="0">
                <a:solidFill>
                  <a:srgbClr val="FFFFFF"/>
                </a:solidFill>
              </a:rPr>
              <a:t>?</a:t>
            </a:r>
          </a:p>
        </p:txBody>
      </p:sp>
      <p:sp>
        <p:nvSpPr>
          <p:cNvPr id="6" name="TextBox 5">
            <a:extLst>
              <a:ext uri="{FF2B5EF4-FFF2-40B4-BE49-F238E27FC236}">
                <a16:creationId xmlns:a16="http://schemas.microsoft.com/office/drawing/2014/main" id="{73332280-C4EA-FB5A-74DA-6E28968FF66C}"/>
              </a:ext>
            </a:extLst>
          </p:cNvPr>
          <p:cNvSpPr txBox="1"/>
          <p:nvPr/>
        </p:nvSpPr>
        <p:spPr>
          <a:xfrm>
            <a:off x="6843993" y="1983028"/>
            <a:ext cx="1811009" cy="461665"/>
          </a:xfrm>
          <a:prstGeom prst="rect">
            <a:avLst/>
          </a:prstGeom>
          <a:noFill/>
        </p:spPr>
        <p:txBody>
          <a:bodyPr wrap="none" rtlCol="0">
            <a:spAutoFit/>
          </a:bodyPr>
          <a:lstStyle/>
          <a:p>
            <a:r>
              <a:rPr lang="en-US" sz="2400" b="1" dirty="0">
                <a:solidFill>
                  <a:schemeClr val="accent6"/>
                </a:solidFill>
              </a:rPr>
              <a:t>Parameters</a:t>
            </a:r>
          </a:p>
        </p:txBody>
      </p:sp>
      <p:sp>
        <p:nvSpPr>
          <p:cNvPr id="19" name="Arrow: Down 18">
            <a:extLst>
              <a:ext uri="{FF2B5EF4-FFF2-40B4-BE49-F238E27FC236}">
                <a16:creationId xmlns:a16="http://schemas.microsoft.com/office/drawing/2014/main" id="{A1162CD1-729D-B7F7-878D-EC9B66D6329B}"/>
              </a:ext>
            </a:extLst>
          </p:cNvPr>
          <p:cNvSpPr/>
          <p:nvPr/>
        </p:nvSpPr>
        <p:spPr>
          <a:xfrm rot="16200000">
            <a:off x="9155498" y="6081524"/>
            <a:ext cx="376991" cy="645050"/>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Arrow: Down 19">
            <a:extLst>
              <a:ext uri="{FF2B5EF4-FFF2-40B4-BE49-F238E27FC236}">
                <a16:creationId xmlns:a16="http://schemas.microsoft.com/office/drawing/2014/main" id="{93B945C4-069E-825F-FF9B-D5C24ED99A2E}"/>
              </a:ext>
            </a:extLst>
          </p:cNvPr>
          <p:cNvSpPr/>
          <p:nvPr/>
        </p:nvSpPr>
        <p:spPr>
          <a:xfrm rot="16200000">
            <a:off x="8916085" y="897500"/>
            <a:ext cx="376991" cy="258134"/>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Arrow: Down 20">
            <a:extLst>
              <a:ext uri="{FF2B5EF4-FFF2-40B4-BE49-F238E27FC236}">
                <a16:creationId xmlns:a16="http://schemas.microsoft.com/office/drawing/2014/main" id="{3EF5A832-D334-17A1-B723-700BF4F752E3}"/>
              </a:ext>
            </a:extLst>
          </p:cNvPr>
          <p:cNvSpPr/>
          <p:nvPr/>
        </p:nvSpPr>
        <p:spPr>
          <a:xfrm rot="16200000">
            <a:off x="8690844" y="2067302"/>
            <a:ext cx="376991" cy="318029"/>
          </a:xfrm>
          <a:prstGeom prst="down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a:extLst>
              <a:ext uri="{FF2B5EF4-FFF2-40B4-BE49-F238E27FC236}">
                <a16:creationId xmlns:a16="http://schemas.microsoft.com/office/drawing/2014/main" id="{F6F573D1-8D7F-D927-AA41-4529DF76AB45}"/>
              </a:ext>
            </a:extLst>
          </p:cNvPr>
          <p:cNvSpPr txBox="1"/>
          <p:nvPr/>
        </p:nvSpPr>
        <p:spPr>
          <a:xfrm>
            <a:off x="9566955" y="4865753"/>
            <a:ext cx="1011815" cy="369332"/>
          </a:xfrm>
          <a:prstGeom prst="rect">
            <a:avLst/>
          </a:prstGeom>
          <a:noFill/>
        </p:spPr>
        <p:txBody>
          <a:bodyPr wrap="none" rtlCol="0">
            <a:spAutoFit/>
          </a:bodyPr>
          <a:lstStyle/>
          <a:p>
            <a:pPr algn="ctr"/>
            <a:r>
              <a:rPr lang="en-US" b="1" dirty="0">
                <a:solidFill>
                  <a:srgbClr val="00FF00"/>
                </a:solidFill>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1665278788"/>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21354</TotalTime>
  <Words>4686</Words>
  <Application>Microsoft Macintosh PowerPoint</Application>
  <PresentationFormat>Widescreen</PresentationFormat>
  <Paragraphs>1251</Paragraphs>
  <Slides>87</Slides>
  <Notes>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Consolas</vt:lpstr>
      <vt:lpstr>Courier New</vt:lpstr>
      <vt:lpstr>Segoe UI</vt:lpstr>
      <vt:lpstr>Wingdings</vt:lpstr>
      <vt:lpstr>APS106_PPTX_Theme</vt:lpstr>
      <vt:lpstr>while loops.</vt:lpstr>
      <vt:lpstr>Today’s Content</vt:lpstr>
      <vt:lpstr>function confusion</vt:lpstr>
      <vt:lpstr>function, what are they?</vt:lpstr>
      <vt:lpstr>parameters &amp; arguments</vt:lpstr>
      <vt:lpstr>parameters &amp; arguments</vt:lpstr>
      <vt:lpstr>parameters &amp; arguments</vt:lpstr>
      <vt:lpstr>parameters &amp; arguments</vt:lpstr>
      <vt:lpstr>parameters &amp; arguments</vt:lpstr>
      <vt:lpstr>parameters &amp; arguments</vt:lpstr>
      <vt:lpstr>parameters &amp; arguments</vt:lpstr>
      <vt:lpstr>parameters &amp; arguments</vt:lpstr>
      <vt:lpstr>parameters &amp; arguments</vt:lpstr>
      <vt:lpstr>parameters &amp; arguments</vt:lpstr>
      <vt:lpstr>print v.s. return</vt:lpstr>
      <vt:lpstr>print</vt:lpstr>
      <vt:lpstr>print</vt:lpstr>
      <vt:lpstr>print</vt:lpstr>
      <vt:lpstr>print</vt:lpstr>
      <vt:lpstr>print v.s. return</vt:lpstr>
      <vt:lpstr>When is a function done?</vt:lpstr>
      <vt:lpstr>When is a function done?</vt:lpstr>
      <vt:lpstr>When is a function done?</vt:lpstr>
      <vt:lpstr>When is a function done?</vt:lpstr>
      <vt:lpstr>When is a function done?</vt:lpstr>
      <vt:lpstr>When is a function done?</vt:lpstr>
      <vt:lpstr>When is a function done?</vt:lpstr>
      <vt:lpstr>When is a function done?</vt:lpstr>
      <vt:lpstr>When is a function done?</vt:lpstr>
      <vt:lpstr>When is a function done?</vt:lpstr>
      <vt:lpstr>Looping (Iterating)</vt:lpstr>
      <vt:lpstr>Looping (Iterating)</vt:lpstr>
      <vt:lpstr>Looping (Iterating)</vt:lpstr>
      <vt:lpstr>Looping (Iterating)</vt:lpstr>
      <vt:lpstr>Looping (Iterating)</vt:lpstr>
      <vt:lpstr>Looping (Iterating)</vt:lpstr>
      <vt:lpstr>Looping (Iterating)</vt:lpstr>
      <vt:lpstr>Looping (Iterating)</vt:lpstr>
      <vt:lpstr>Our programming branches so far…</vt:lpstr>
      <vt:lpstr>While Loops</vt:lpstr>
      <vt:lpstr>While Loops</vt:lpstr>
      <vt:lpstr>While Loops</vt:lpstr>
      <vt:lpstr>While Loops</vt:lpstr>
      <vt:lpstr>PowerPoint Presentation</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Loops</vt:lpstr>
      <vt:lpstr>while &amp; for Loops</vt:lpstr>
      <vt:lpstr>while &amp; for Loops</vt:lpstr>
      <vt:lpstr>while &amp; for Loops</vt:lpstr>
      <vt:lpstr>while &amp; for Loops</vt:lpstr>
      <vt:lpstr>while &amp; for Loops</vt:lpstr>
      <vt:lpstr>while &amp; for Loops</vt:lpstr>
      <vt:lpstr>Infinite Loops</vt:lpstr>
      <vt:lpstr>Infinite Loops</vt:lpstr>
      <vt:lpstr>Variable Scope does not apply to Loops</vt:lpstr>
      <vt:lpstr>While Loops</vt:lpstr>
      <vt:lpstr>Breakout Session 1</vt:lpstr>
      <vt:lpstr>Turtles and while loops</vt:lpstr>
      <vt:lpstr>Random Module</vt:lpstr>
      <vt:lpstr>Guessing Game</vt:lpstr>
      <vt:lpstr>Guessing Game</vt:lpstr>
      <vt:lpstr>Guessing Game</vt:lpstr>
      <vt:lpstr>Guessing Game</vt:lpstr>
      <vt:lpstr>Guessing Game</vt:lpstr>
      <vt:lpstr>Guessing Game</vt:lpstr>
      <vt:lpstr>Guessing Game</vt:lpstr>
      <vt:lpstr>Guessing Game</vt:lpstr>
      <vt:lpstr>Lecture Recap</vt:lpstr>
      <vt:lpstr>while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 Kinsella</cp:lastModifiedBy>
  <cp:revision>118</cp:revision>
  <dcterms:created xsi:type="dcterms:W3CDTF">2021-11-03T00:49:37Z</dcterms:created>
  <dcterms:modified xsi:type="dcterms:W3CDTF">2024-05-16T03:28:27Z</dcterms:modified>
</cp:coreProperties>
</file>