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361" r:id="rId3"/>
    <p:sldId id="327" r:id="rId4"/>
    <p:sldId id="329" r:id="rId5"/>
    <p:sldId id="330" r:id="rId6"/>
    <p:sldId id="331" r:id="rId7"/>
    <p:sldId id="332" r:id="rId8"/>
    <p:sldId id="333" r:id="rId9"/>
    <p:sldId id="351" r:id="rId10"/>
    <p:sldId id="258" r:id="rId11"/>
    <p:sldId id="347" r:id="rId12"/>
    <p:sldId id="348" r:id="rId13"/>
    <p:sldId id="349" r:id="rId14"/>
    <p:sldId id="350" r:id="rId15"/>
    <p:sldId id="352" r:id="rId16"/>
    <p:sldId id="354" r:id="rId17"/>
    <p:sldId id="353" r:id="rId18"/>
    <p:sldId id="355" r:id="rId19"/>
    <p:sldId id="324" r:id="rId20"/>
    <p:sldId id="3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334E"/>
    <a:srgbClr val="1C8B3C"/>
    <a:srgbClr val="000000"/>
    <a:srgbClr val="FBB132"/>
    <a:srgbClr val="0885C2"/>
    <a:srgbClr val="00FF00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</a:t>
            </a:r>
            <a:r>
              <a:rPr lang="en-US" dirty="0">
                <a:solidFill>
                  <a:schemeClr val="accent6"/>
                </a:solidFill>
              </a:rPr>
              <a:t> 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20527-0C04-4B8F-1660-AD6BBA0BDECF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3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3 deadline</a:t>
            </a:r>
            <a:r>
              <a:rPr lang="en-CA" b="1" dirty="0"/>
              <a:t> </a:t>
            </a:r>
            <a:r>
              <a:rPr lang="en-CA" dirty="0"/>
              <a:t>this Friday @ 11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 (ONLINE)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Midterm</a:t>
            </a:r>
            <a:r>
              <a:rPr lang="en-CA" dirty="0"/>
              <a:t> - May 31 in lecture @ 9:10 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FA2EB-7CBD-11CA-1AE5-BBA4EB31A760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3.2.2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Looping through indices with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Nested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43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Through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918-11BD-413E-B45E-3A3673C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78218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Last lecture we saw that we can use while loops to loop over the indices of a string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Then we saw that a for</a:t>
            </a:r>
            <a:r>
              <a:rPr lang="en-US" sz="3200" dirty="0">
                <a:solidFill>
                  <a:schemeClr val="accent2"/>
                </a:solidFill>
              </a:rPr>
              <a:t>-</a:t>
            </a:r>
            <a:r>
              <a:rPr lang="en-US" sz="3200" dirty="0"/>
              <a:t>loop requires less code but it iterates over the values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not the indices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3A639-9D7F-4592-B422-D8AEECD8101E}"/>
              </a:ext>
            </a:extLst>
          </p:cNvPr>
          <p:cNvSpPr txBox="1"/>
          <p:nvPr/>
        </p:nvSpPr>
        <p:spPr>
          <a:xfrm>
            <a:off x="275582" y="4702832"/>
            <a:ext cx="55547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print(i, chrome_4[i])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05BEE-F882-41B1-97CA-85F6652734B4}"/>
              </a:ext>
            </a:extLst>
          </p:cNvPr>
          <p:cNvSpPr txBox="1"/>
          <p:nvPr/>
        </p:nvSpPr>
        <p:spPr>
          <a:xfrm>
            <a:off x="6124598" y="4702832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print(character)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E84FB-99AF-424E-A64C-6050A6B0B58F}"/>
              </a:ext>
            </a:extLst>
          </p:cNvPr>
          <p:cNvSpPr txBox="1"/>
          <p:nvPr/>
        </p:nvSpPr>
        <p:spPr>
          <a:xfrm>
            <a:off x="6124598" y="421299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CE24D-71F5-401E-A2F9-D69C16495EBA}"/>
              </a:ext>
            </a:extLst>
          </p:cNvPr>
          <p:cNvSpPr txBox="1"/>
          <p:nvPr/>
        </p:nvSpPr>
        <p:spPr>
          <a:xfrm>
            <a:off x="275582" y="421299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139318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Through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918-11BD-413E-B45E-3A3673C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5512" cy="4835479"/>
          </a:xfrm>
        </p:spPr>
        <p:txBody>
          <a:bodyPr>
            <a:normAutofit/>
          </a:bodyPr>
          <a:lstStyle/>
          <a:p>
            <a:r>
              <a:rPr lang="en-US" sz="3600" dirty="0"/>
              <a:t>Can we use a for loop to loop over indices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  <a:r>
              <a:rPr lang="en-US" sz="3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3A639-9D7F-4592-B422-D8AEECD8101E}"/>
              </a:ext>
            </a:extLst>
          </p:cNvPr>
          <p:cNvSpPr txBox="1"/>
          <p:nvPr/>
        </p:nvSpPr>
        <p:spPr>
          <a:xfrm>
            <a:off x="275582" y="4702832"/>
            <a:ext cx="555472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print(i, chrome_4[i])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05BEE-F882-41B1-97CA-85F6652734B4}"/>
              </a:ext>
            </a:extLst>
          </p:cNvPr>
          <p:cNvSpPr txBox="1"/>
          <p:nvPr/>
        </p:nvSpPr>
        <p:spPr>
          <a:xfrm>
            <a:off x="6124598" y="4702832"/>
            <a:ext cx="57695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print(character)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E84FB-99AF-424E-A64C-6050A6B0B58F}"/>
              </a:ext>
            </a:extLst>
          </p:cNvPr>
          <p:cNvSpPr txBox="1"/>
          <p:nvPr/>
        </p:nvSpPr>
        <p:spPr>
          <a:xfrm>
            <a:off x="6124598" y="4212998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CE24D-71F5-401E-A2F9-D69C16495EBA}"/>
              </a:ext>
            </a:extLst>
          </p:cNvPr>
          <p:cNvSpPr txBox="1"/>
          <p:nvPr/>
        </p:nvSpPr>
        <p:spPr>
          <a:xfrm>
            <a:off x="275582" y="421299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2785700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on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A918-11BD-413E-B45E-3A3673CB5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5512" cy="483547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Python has a built</a:t>
            </a:r>
            <a:r>
              <a:rPr lang="en-US" sz="3600" dirty="0">
                <a:solidFill>
                  <a:schemeClr val="accent2"/>
                </a:solidFill>
              </a:rPr>
              <a:t>-</a:t>
            </a:r>
            <a:r>
              <a:rPr lang="en-US" sz="3600" dirty="0"/>
              <a:t>in function called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  <a:r>
              <a:rPr lang="en-US" sz="3600" dirty="0"/>
              <a:t> that can be used to generate a sequence of numbers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The general syntax of range is as follows</a:t>
            </a:r>
            <a:r>
              <a:rPr lang="en-US" sz="3600" dirty="0">
                <a:solidFill>
                  <a:schemeClr val="accent2"/>
                </a:solidFill>
              </a:rPr>
              <a:t>: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Similar to the string slicing syntax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The stop value is not included in the sequence of </a:t>
            </a:r>
            <a:r>
              <a:rPr lang="en-US" sz="3200" dirty="0"/>
              <a:t>numbers generated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Can omit start and step which will result in default values being used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  <a:r>
              <a:rPr lang="en-US" sz="2800" dirty="0"/>
              <a:t>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range(n)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range(0, n, 1)</a:t>
            </a:r>
            <a:endParaRPr lang="en-US" sz="3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E9557-9CB1-45E7-85A2-2D1F0C09F32C}"/>
              </a:ext>
            </a:extLst>
          </p:cNvPr>
          <p:cNvSpPr txBox="1"/>
          <p:nvPr/>
        </p:nvSpPr>
        <p:spPr>
          <a:xfrm>
            <a:off x="1002279" y="3406677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range(start, stop, step)</a:t>
            </a:r>
          </a:p>
        </p:txBody>
      </p:sp>
    </p:spTree>
    <p:extLst>
      <p:ext uri="{BB962C8B-B14F-4D97-AF65-F5344CB8AC3E}">
        <p14:creationId xmlns:p14="http://schemas.microsoft.com/office/powerpoint/2010/main" val="340714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on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3AEE27-48F2-4968-8C6C-389EF326C74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Using range()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07629" cy="230698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range() </a:t>
            </a:r>
            <a:r>
              <a:rPr lang="en-US" sz="3200" dirty="0"/>
              <a:t>is typically used in a for loop to iterate over a sequence of numbers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range() </a:t>
            </a:r>
            <a:r>
              <a:rPr lang="en-US" sz="3200" dirty="0"/>
              <a:t>is an iterable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30FA7-BE6B-4A0F-BA58-7D7CAB323535}"/>
              </a:ext>
            </a:extLst>
          </p:cNvPr>
          <p:cNvSpPr txBox="1"/>
          <p:nvPr/>
        </p:nvSpPr>
        <p:spPr>
          <a:xfrm>
            <a:off x="1003623" y="5236955"/>
            <a:ext cx="488787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range(5)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D350BB-F114-445C-A244-7B04064948E4}"/>
              </a:ext>
            </a:extLst>
          </p:cNvPr>
          <p:cNvSpPr/>
          <p:nvPr/>
        </p:nvSpPr>
        <p:spPr>
          <a:xfrm>
            <a:off x="3304933" y="5260705"/>
            <a:ext cx="2181467" cy="569387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75AB1-1108-4398-BC89-969EFEFD13DA}"/>
              </a:ext>
            </a:extLst>
          </p:cNvPr>
          <p:cNvSpPr txBox="1"/>
          <p:nvPr/>
        </p:nvSpPr>
        <p:spPr>
          <a:xfrm>
            <a:off x="183138" y="4267854"/>
            <a:ext cx="445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This thing has to be an iterable.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C312CC2-07A5-4C75-82B2-001BC7CAA9FB}"/>
              </a:ext>
            </a:extLst>
          </p:cNvPr>
          <p:cNvSpPr/>
          <p:nvPr/>
        </p:nvSpPr>
        <p:spPr>
          <a:xfrm flipV="1">
            <a:off x="4595749" y="4438572"/>
            <a:ext cx="748146" cy="676894"/>
          </a:xfrm>
          <a:prstGeom prst="bent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7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1384" cy="3061180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Add up all the even numbers between </a:t>
            </a:r>
            <a:r>
              <a:rPr lang="en-US" sz="4000" dirty="0">
                <a:solidFill>
                  <a:schemeClr val="accent1"/>
                </a:solidFill>
              </a:rPr>
              <a:t>1</a:t>
            </a:r>
            <a:r>
              <a:rPr lang="en-US" sz="4000" dirty="0"/>
              <a:t> and </a:t>
            </a:r>
            <a:r>
              <a:rPr lang="en-US" sz="4000" dirty="0">
                <a:solidFill>
                  <a:schemeClr val="accent1"/>
                </a:solidFill>
              </a:rPr>
              <a:t>100</a:t>
            </a:r>
            <a:r>
              <a:rPr lang="en-US" sz="4000" dirty="0"/>
              <a:t> using a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4000" dirty="0"/>
              <a:t> loop and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range()</a:t>
            </a:r>
            <a:r>
              <a:rPr lang="en-US" sz="4000" dirty="0">
                <a:solidFill>
                  <a:schemeClr val="accent2"/>
                </a:solidFill>
              </a:rPr>
              <a:t>.</a:t>
            </a:r>
          </a:p>
          <a:p>
            <a:endParaRPr lang="en-US" sz="4000" dirty="0"/>
          </a:p>
          <a:p>
            <a:r>
              <a:rPr lang="en-US" sz="4400" dirty="0"/>
              <a:t>2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4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>
                <a:solidFill>
                  <a:schemeClr val="accent6"/>
                </a:solidFill>
              </a:rPr>
              <a:t>…..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96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98</a:t>
            </a:r>
            <a:r>
              <a:rPr lang="en-US" sz="4400" dirty="0">
                <a:solidFill>
                  <a:schemeClr val="accent2"/>
                </a:solidFill>
              </a:rPr>
              <a:t>+</a:t>
            </a:r>
            <a:r>
              <a:rPr lang="en-US" sz="4400" dirty="0"/>
              <a:t>100</a:t>
            </a:r>
            <a:endParaRPr lang="en-US" sz="4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2 </a:t>
            </a:r>
          </a:p>
        </p:txBody>
      </p:sp>
    </p:spTree>
    <p:extLst>
      <p:ext uri="{BB962C8B-B14F-4D97-AF65-F5344CB8AC3E}">
        <p14:creationId xmlns:p14="http://schemas.microsoft.com/office/powerpoint/2010/main" val="402856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1FC2-042A-4FE1-91CE-570B465C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3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4B6F-75A6-4652-A2E2-CC3ECDF7A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56265" cy="3375768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returns the number of times that a character and the next character are the same</a:t>
            </a:r>
            <a:r>
              <a:rPr lang="en-US" sz="3200" dirty="0">
                <a:solidFill>
                  <a:schemeClr val="accent2"/>
                </a:solidFill>
              </a:rPr>
              <a:t>. </a:t>
            </a:r>
          </a:p>
          <a:p>
            <a:r>
              <a:rPr lang="en-US" sz="3200" dirty="0"/>
              <a:t>If you have a bug in a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with probability </a:t>
            </a:r>
            <a:r>
              <a:rPr lang="en-US" sz="3200" dirty="0">
                <a:solidFill>
                  <a:schemeClr val="accent2"/>
                </a:solidFill>
              </a:rPr>
              <a:t>~</a:t>
            </a:r>
            <a:r>
              <a:rPr lang="en-US" sz="3200" dirty="0"/>
              <a:t>1 its an off</a:t>
            </a:r>
            <a:r>
              <a:rPr lang="en-US" sz="3200" dirty="0">
                <a:solidFill>
                  <a:schemeClr val="accent2"/>
                </a:solidFill>
              </a:rPr>
              <a:t>-</a:t>
            </a:r>
            <a:r>
              <a:rPr lang="en-US" sz="3200" dirty="0"/>
              <a:t>by</a:t>
            </a:r>
            <a:r>
              <a:rPr lang="en-US" sz="3200" dirty="0">
                <a:solidFill>
                  <a:schemeClr val="accent2"/>
                </a:solidFill>
              </a:rPr>
              <a:t>-</a:t>
            </a:r>
            <a:r>
              <a:rPr lang="en-US" sz="3200" dirty="0"/>
              <a:t>one index error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A4A2D17-1D2A-4454-A1F5-243F3E9B5D39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772D-454E-443B-BC52-152732F9F12E}"/>
              </a:ext>
            </a:extLst>
          </p:cNvPr>
          <p:cNvSpPr txBox="1"/>
          <p:nvPr/>
        </p:nvSpPr>
        <p:spPr>
          <a:xfrm>
            <a:off x="389020" y="5347768"/>
            <a:ext cx="70054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count_adjacent_repeats('</a:t>
            </a:r>
            <a:r>
              <a:rPr lang="en-US" sz="2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abccdeffggh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652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39A-D924-4AF9-8E2E-1F4D376A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Nested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7163-E557-4860-84DC-948ABC43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02405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bodies of loops can contain any statement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including other loops</a:t>
            </a:r>
            <a:r>
              <a:rPr lang="en-US" sz="3600" dirty="0">
                <a:solidFill>
                  <a:schemeClr val="accent1"/>
                </a:solidFill>
              </a:rPr>
              <a:t>! </a:t>
            </a:r>
          </a:p>
          <a:p>
            <a:r>
              <a:rPr lang="en-US" sz="3600" dirty="0"/>
              <a:t>When this occurs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it is known as a nested loop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D4C09-3BE5-48F4-89CC-20CDA38C9B6D}"/>
              </a:ext>
            </a:extLst>
          </p:cNvPr>
          <p:cNvSpPr txBox="1"/>
          <p:nvPr/>
        </p:nvSpPr>
        <p:spPr>
          <a:xfrm>
            <a:off x="5511330" y="686851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E6644-210B-4700-A8EA-4CD9A86FFF4B}"/>
              </a:ext>
            </a:extLst>
          </p:cNvPr>
          <p:cNvSpPr txBox="1"/>
          <p:nvPr/>
        </p:nvSpPr>
        <p:spPr>
          <a:xfrm>
            <a:off x="5511330" y="2830250"/>
            <a:ext cx="6595075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range(10, 13)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range(1, 5)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print(i, j)</a:t>
            </a:r>
          </a:p>
          <a:p>
            <a:endParaRPr lang="en-US" sz="24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10, 1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10, 2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10, 3</a:t>
            </a:r>
          </a:p>
          <a:p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2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39A-D924-4AF9-8E2E-1F4D376A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Nested 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7163-E557-4860-84DC-948ABC43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02405" cy="4835479"/>
          </a:xfrm>
        </p:spPr>
        <p:txBody>
          <a:bodyPr>
            <a:normAutofit/>
          </a:bodyPr>
          <a:lstStyle/>
          <a:p>
            <a:r>
              <a:rPr lang="en-US" sz="3600" dirty="0"/>
              <a:t>The bodies of loops can contain any statement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including other loops</a:t>
            </a:r>
            <a:r>
              <a:rPr lang="en-US" sz="3600" dirty="0">
                <a:solidFill>
                  <a:schemeClr val="accent1"/>
                </a:solidFill>
              </a:rPr>
              <a:t>! </a:t>
            </a:r>
          </a:p>
          <a:p>
            <a:r>
              <a:rPr lang="en-US" sz="3600" dirty="0"/>
              <a:t>When this occurs</a:t>
            </a:r>
            <a:r>
              <a:rPr lang="en-US" sz="3600" dirty="0">
                <a:solidFill>
                  <a:schemeClr val="accent1"/>
                </a:solidFill>
              </a:rPr>
              <a:t>,</a:t>
            </a:r>
            <a:r>
              <a:rPr lang="en-US" sz="3600" dirty="0"/>
              <a:t> it is known as a nested loop</a:t>
            </a:r>
            <a:r>
              <a:rPr lang="en-US" sz="3600" dirty="0">
                <a:solidFill>
                  <a:schemeClr val="accent1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C1DE76-444E-4AC4-B3C7-C95CFC7B07A4}"/>
              </a:ext>
            </a:extLst>
          </p:cNvPr>
          <p:cNvSpPr/>
          <p:nvPr/>
        </p:nvSpPr>
        <p:spPr>
          <a:xfrm>
            <a:off x="7844590" y="3561473"/>
            <a:ext cx="3958389" cy="3099630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Nested for Loops</a:t>
            </a:r>
          </a:p>
        </p:txBody>
      </p:sp>
      <p:pic>
        <p:nvPicPr>
          <p:cNvPr id="1026" name="Picture 2" descr="Yo Dawg Heard You Meme - Imgflip">
            <a:extLst>
              <a:ext uri="{FF2B5EF4-FFF2-40B4-BE49-F238E27FC236}">
                <a16:creationId xmlns:a16="http://schemas.microsoft.com/office/drawing/2014/main" id="{95E87BB1-CBA2-6931-41FF-AAB7E23BA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29" y="622702"/>
            <a:ext cx="4344115" cy="280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28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The general form of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endParaRPr lang="en-US" sz="3600" dirty="0">
              <a:solidFill>
                <a:schemeClr val="accent3"/>
              </a:solidFill>
            </a:endParaRPr>
          </a:p>
          <a:p>
            <a:endParaRPr lang="en-US" sz="3600" dirty="0">
              <a:solidFill>
                <a:schemeClr val="accent3"/>
              </a:solidFill>
            </a:endParaRPr>
          </a:p>
          <a:p>
            <a:endParaRPr lang="en-US" sz="3600" dirty="0">
              <a:solidFill>
                <a:schemeClr val="accent3"/>
              </a:solidFill>
            </a:endParaRPr>
          </a:p>
          <a:p>
            <a:r>
              <a:rPr lang="en-US" sz="3600" dirty="0"/>
              <a:t>Iterable types have indices and items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For loops always iterate over the items in the iterable variable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Using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range(start, end, step) </a:t>
            </a:r>
            <a:r>
              <a:rPr lang="en-US" sz="3600" dirty="0"/>
              <a:t>we can keep track of where we are in a sequence (i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e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  <a:r>
              <a:rPr lang="en-US" sz="3600" dirty="0"/>
              <a:t> index)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endParaRPr lang="en-US" sz="3600" dirty="0">
              <a:solidFill>
                <a:schemeClr val="accent3"/>
              </a:solidFill>
            </a:endParaRPr>
          </a:p>
          <a:p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F91CE-B465-4447-A09D-2F820586963C}"/>
              </a:ext>
            </a:extLst>
          </p:cNvPr>
          <p:cNvSpPr txBox="1"/>
          <p:nvPr/>
        </p:nvSpPr>
        <p:spPr>
          <a:xfrm>
            <a:off x="1648969" y="2671037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3.2.1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3.2.2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 on indices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nested loops</a:t>
            </a:r>
          </a:p>
        </p:txBody>
      </p:sp>
    </p:spTree>
    <p:extLst>
      <p:ext uri="{BB962C8B-B14F-4D97-AF65-F5344CB8AC3E}">
        <p14:creationId xmlns:p14="http://schemas.microsoft.com/office/powerpoint/2010/main" val="206881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</a:t>
            </a:r>
            <a:r>
              <a:rPr lang="en-US" dirty="0">
                <a:solidFill>
                  <a:schemeClr val="accent6"/>
                </a:solidFill>
              </a:rPr>
              <a:t> 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3.2.2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30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A3E4-D06F-4F67-959E-5EB38438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64D9-1EBE-4498-9407-D1C67AB3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07629" cy="3061180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We want to do some analysis of Dean Yip</a:t>
            </a:r>
            <a:r>
              <a:rPr lang="en-US" sz="3200" dirty="0">
                <a:solidFill>
                  <a:schemeClr val="accent6"/>
                </a:solidFill>
              </a:rPr>
              <a:t>’</a:t>
            </a:r>
            <a:r>
              <a:rPr lang="en-US" sz="3200" dirty="0"/>
              <a:t>s Tweets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r>
              <a:rPr lang="en-US" sz="3200" dirty="0"/>
              <a:t>Before we can do this</a:t>
            </a:r>
            <a:r>
              <a:rPr lang="en-US" sz="3200" dirty="0">
                <a:solidFill>
                  <a:schemeClr val="accent6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6"/>
                </a:solidFill>
              </a:rPr>
              <a:t>’</a:t>
            </a:r>
            <a:r>
              <a:rPr lang="en-US" sz="3200" dirty="0"/>
              <a:t>ll need to make the tweet all lower case and replace all the punctuations with white space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‘impact... Exciting’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 ‘</a:t>
            </a:r>
            <a:r>
              <a:rPr lang="en-US" dirty="0">
                <a:solidFill>
                  <a:schemeClr val="accent6"/>
                </a:solidFill>
              </a:rPr>
              <a:t>impact   exciting‘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6C0B66-D21E-4DAE-871C-5EC33E4FD3B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C93AE-995C-4ADF-8B7C-CC7036845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548" t="16258" r="1189" b="68106"/>
          <a:stretch/>
        </p:blipFill>
        <p:spPr>
          <a:xfrm>
            <a:off x="282146" y="5017429"/>
            <a:ext cx="6854927" cy="1480967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425835485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27286</TotalTime>
  <Words>1072</Words>
  <Application>Microsoft Macintosh PowerPoint</Application>
  <PresentationFormat>Widescreen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Courier New</vt:lpstr>
      <vt:lpstr>Segoe UI</vt:lpstr>
      <vt:lpstr>Wingdings</vt:lpstr>
      <vt:lpstr>APS106_PPTX_Theme</vt:lpstr>
      <vt:lpstr>more for loops.</vt:lpstr>
      <vt:lpstr>Today’s Content</vt:lpstr>
      <vt:lpstr>for loops</vt:lpstr>
      <vt:lpstr>for loops</vt:lpstr>
      <vt:lpstr>for loops</vt:lpstr>
      <vt:lpstr>for loops</vt:lpstr>
      <vt:lpstr>for loops</vt:lpstr>
      <vt:lpstr>for loops</vt:lpstr>
      <vt:lpstr>Breakout Session 1</vt:lpstr>
      <vt:lpstr>Today’s Content</vt:lpstr>
      <vt:lpstr>Looping Through Indices</vt:lpstr>
      <vt:lpstr>Looping Through Indices</vt:lpstr>
      <vt:lpstr>Looping on a range()</vt:lpstr>
      <vt:lpstr>Looping on a range()</vt:lpstr>
      <vt:lpstr>Breakout Session 2</vt:lpstr>
      <vt:lpstr>Breakout Session 3</vt:lpstr>
      <vt:lpstr>Nested for Loops</vt:lpstr>
      <vt:lpstr>Nested for Loops</vt:lpstr>
      <vt:lpstr>Lecture Recap</vt:lpstr>
      <vt:lpstr>more 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154</cp:revision>
  <dcterms:created xsi:type="dcterms:W3CDTF">2021-11-03T00:49:37Z</dcterms:created>
  <dcterms:modified xsi:type="dcterms:W3CDTF">2024-05-23T17:47:17Z</dcterms:modified>
</cp:coreProperties>
</file>