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1"/>
  </p:notesMasterIdLst>
  <p:sldIdLst>
    <p:sldId id="256" r:id="rId2"/>
    <p:sldId id="406" r:id="rId3"/>
    <p:sldId id="330" r:id="rId4"/>
    <p:sldId id="326" r:id="rId5"/>
    <p:sldId id="328" r:id="rId6"/>
    <p:sldId id="329" r:id="rId7"/>
    <p:sldId id="331" r:id="rId8"/>
    <p:sldId id="332" r:id="rId9"/>
    <p:sldId id="333" r:id="rId10"/>
    <p:sldId id="335" r:id="rId11"/>
    <p:sldId id="337" r:id="rId12"/>
    <p:sldId id="336" r:id="rId13"/>
    <p:sldId id="338" r:id="rId14"/>
    <p:sldId id="573" r:id="rId15"/>
    <p:sldId id="361" r:id="rId16"/>
    <p:sldId id="324" r:id="rId17"/>
    <p:sldId id="574" r:id="rId18"/>
    <p:sldId id="498" r:id="rId19"/>
    <p:sldId id="493" r:id="rId20"/>
    <p:sldId id="563" r:id="rId21"/>
    <p:sldId id="496" r:id="rId22"/>
    <p:sldId id="502" r:id="rId23"/>
    <p:sldId id="529" r:id="rId24"/>
    <p:sldId id="541" r:id="rId25"/>
    <p:sldId id="564" r:id="rId26"/>
    <p:sldId id="542" r:id="rId27"/>
    <p:sldId id="503" r:id="rId28"/>
    <p:sldId id="544" r:id="rId29"/>
    <p:sldId id="546" r:id="rId30"/>
    <p:sldId id="545" r:id="rId31"/>
    <p:sldId id="356" r:id="rId32"/>
    <p:sldId id="411" r:id="rId33"/>
    <p:sldId id="570" r:id="rId34"/>
    <p:sldId id="547" r:id="rId35"/>
    <p:sldId id="548" r:id="rId36"/>
    <p:sldId id="571" r:id="rId37"/>
    <p:sldId id="291" r:id="rId38"/>
    <p:sldId id="575" r:id="rId39"/>
    <p:sldId id="57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406"/>
            <p14:sldId id="330"/>
            <p14:sldId id="326"/>
            <p14:sldId id="328"/>
            <p14:sldId id="329"/>
            <p14:sldId id="331"/>
            <p14:sldId id="332"/>
            <p14:sldId id="333"/>
            <p14:sldId id="335"/>
            <p14:sldId id="337"/>
            <p14:sldId id="336"/>
            <p14:sldId id="338"/>
            <p14:sldId id="573"/>
            <p14:sldId id="361"/>
            <p14:sldId id="324"/>
            <p14:sldId id="574"/>
            <p14:sldId id="498"/>
            <p14:sldId id="493"/>
            <p14:sldId id="563"/>
            <p14:sldId id="496"/>
            <p14:sldId id="502"/>
            <p14:sldId id="529"/>
            <p14:sldId id="541"/>
            <p14:sldId id="564"/>
            <p14:sldId id="542"/>
            <p14:sldId id="503"/>
            <p14:sldId id="544"/>
            <p14:sldId id="546"/>
            <p14:sldId id="545"/>
            <p14:sldId id="356"/>
            <p14:sldId id="411"/>
            <p14:sldId id="570"/>
            <p14:sldId id="547"/>
            <p14:sldId id="548"/>
            <p14:sldId id="571"/>
            <p14:sldId id="291"/>
            <p14:sldId id="575"/>
            <p14:sldId id="5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E00BE5"/>
    <a:srgbClr val="FF5050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88962-212E-354E-9F0A-BD91D5C0951B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45578-F236-A04D-A3A4-886269DB90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09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874C1-937B-F927-E02D-C82BB62F8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A9675E-B70F-99F1-B8D5-585EC8F3C4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44BAC-84C3-556A-3EB4-D466FEADC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66A05-3DE2-2271-98CF-EA89B188C1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5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9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3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FA71-C4FA-E399-CEB6-B521264A1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D2BAF-E88D-05C1-9440-1433DBE64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0249FD-831D-249C-8223-25704F0D3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BB0F0-C31C-BDD4-6464-994D61B4A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7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hyperlink" Target="https://youtu.be/kM9Wuzj4k24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Object Oriented Programming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the file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3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3.3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541CF-0995-37EB-7179-D08A34EE1BA9}"/>
              </a:ext>
            </a:extLst>
          </p:cNvPr>
          <p:cNvSpPr txBox="1"/>
          <p:nvPr/>
        </p:nvSpPr>
        <p:spPr>
          <a:xfrm>
            <a:off x="6382564" y="4361688"/>
            <a:ext cx="559749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Upcoming (</a:t>
            </a:r>
            <a:r>
              <a:rPr lang="en-CA" b="1" u="sng" dirty="0"/>
              <a:t>Today!</a:t>
            </a:r>
            <a:r>
              <a:rPr lang="en-CA" b="1" dirty="0"/>
              <a:t>):</a:t>
            </a:r>
          </a:p>
          <a:p>
            <a:pPr algn="ctr"/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Reflection 3 released Friday @ 11 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3 </a:t>
            </a:r>
            <a:r>
              <a:rPr lang="en-CA" b="1" dirty="0"/>
              <a:t>deadline </a:t>
            </a:r>
            <a:r>
              <a:rPr lang="en-CA" dirty="0"/>
              <a:t>this Friday @ 11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PRA (Lab) on Friday @ 2PM this week (ONLINE)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Midterm</a:t>
            </a:r>
            <a:r>
              <a:rPr lang="en-CA" dirty="0"/>
              <a:t> - May 31 in lecture @ 9:10 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63EA6-E476-A6DF-E460-1FCC5976EB05}"/>
              </a:ext>
            </a:extLst>
          </p:cNvPr>
          <p:cNvSpPr txBox="1"/>
          <p:nvPr/>
        </p:nvSpPr>
        <p:spPr>
          <a:xfrm>
            <a:off x="335947" y="4361688"/>
            <a:ext cx="5788535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While waiting for class to start:</a:t>
            </a:r>
          </a:p>
          <a:p>
            <a:pPr algn="ctr"/>
            <a:endParaRPr lang="en-CA" dirty="0"/>
          </a:p>
          <a:p>
            <a:r>
              <a:rPr lang="en-CA" dirty="0"/>
              <a:t>Download and open the </a:t>
            </a:r>
            <a:r>
              <a:rPr lang="en-CA" dirty="0" err="1"/>
              <a:t>Jupyter</a:t>
            </a:r>
            <a:r>
              <a:rPr lang="en-CA" dirty="0"/>
              <a:t> Notebook (.</a:t>
            </a:r>
            <a:r>
              <a:rPr lang="en-CA" dirty="0" err="1"/>
              <a:t>ipynb</a:t>
            </a:r>
            <a:r>
              <a:rPr lang="en-CA" dirty="0"/>
              <a:t>) for Lecture 3.3</a:t>
            </a:r>
          </a:p>
          <a:p>
            <a:endParaRPr lang="en-CA" dirty="0"/>
          </a:p>
          <a:p>
            <a:r>
              <a:rPr lang="en-CA" dirty="0"/>
              <a:t>You may also use this lecture’s </a:t>
            </a:r>
            <a:r>
              <a:rPr lang="en-CA" dirty="0" err="1"/>
              <a:t>JupyterHub</a:t>
            </a:r>
            <a:r>
              <a:rPr lang="en-CA" dirty="0"/>
              <a:t> link instead (although opening it locally is encouraged).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A template or blueprint for object types</a:t>
            </a:r>
          </a:p>
          <a:p>
            <a:r>
              <a:rPr lang="en-US" sz="3200" dirty="0"/>
              <a:t>An instance of a class refers to one object whose type is defined as the 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words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instance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object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are used interchangeably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is made up of attributes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data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and methods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functions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D9A07-5658-446E-8B1E-5EFC2E19E3EF}"/>
              </a:ext>
            </a:extLst>
          </p:cNvPr>
          <p:cNvSpPr txBox="1"/>
          <p:nvPr/>
        </p:nvSpPr>
        <p:spPr>
          <a:xfrm>
            <a:off x="5089241" y="5608908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str.upper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(‘hello’)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hello’.upper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95FA9263-A69C-446B-AFD5-AE72A76FD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4" t="66665"/>
          <a:stretch/>
        </p:blipFill>
        <p:spPr bwMode="auto">
          <a:xfrm>
            <a:off x="4968599" y="220439"/>
            <a:ext cx="2721845" cy="279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B4A46116-4CA4-4928-90E5-8FBBA492F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 b="66899"/>
          <a:stretch/>
        </p:blipFill>
        <p:spPr bwMode="auto">
          <a:xfrm>
            <a:off x="2719533" y="2546992"/>
            <a:ext cx="2840809" cy="27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0413-2C42-4459-81FD-A632536C545D}"/>
              </a:ext>
            </a:extLst>
          </p:cNvPr>
          <p:cNvSpPr txBox="1"/>
          <p:nvPr/>
        </p:nvSpPr>
        <p:spPr>
          <a:xfrm>
            <a:off x="3413791" y="4949185"/>
            <a:ext cx="2433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31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Kingston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him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767E2-4D42-44C6-99F0-953B5BD92191}"/>
              </a:ext>
            </a:extLst>
          </p:cNvPr>
          <p:cNvSpPr txBox="1"/>
          <p:nvPr/>
        </p:nvSpPr>
        <p:spPr>
          <a:xfrm>
            <a:off x="5429190" y="2621184"/>
            <a:ext cx="2917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Majid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28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Toronto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they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them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148000" cy="56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69069" y="1939159"/>
            <a:ext cx="891799" cy="307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6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11062" cy="13494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154214" y="1573113"/>
            <a:ext cx="1113599" cy="74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lue Car Clip Art at Clker.com - vector clip art online, royalty free &amp;amp;  public domain">
            <a:extLst>
              <a:ext uri="{FF2B5EF4-FFF2-40B4-BE49-F238E27FC236}">
                <a16:creationId xmlns:a16="http://schemas.microsoft.com/office/drawing/2014/main" id="{7C41D54A-752A-4240-83EB-AD12C178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189" y="769300"/>
            <a:ext cx="2857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w Bulli Camping Bus - Free photo on Pixabay">
            <a:extLst>
              <a:ext uri="{FF2B5EF4-FFF2-40B4-BE49-F238E27FC236}">
                <a16:creationId xmlns:a16="http://schemas.microsoft.com/office/drawing/2014/main" id="{A6B57B64-A693-4C30-9454-2A029217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93" y="3625682"/>
            <a:ext cx="2913341" cy="14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78DFABA-DB9C-4E04-AF4E-E3D21148E276}"/>
              </a:ext>
            </a:extLst>
          </p:cNvPr>
          <p:cNvSpPr txBox="1"/>
          <p:nvPr/>
        </p:nvSpPr>
        <p:spPr>
          <a:xfrm>
            <a:off x="2967193" y="5039865"/>
            <a:ext cx="3394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Bus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Volkswagen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1976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orange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1A1814-97B9-4709-AB10-B7835AB25339}"/>
              </a:ext>
            </a:extLst>
          </p:cNvPr>
          <p:cNvSpPr txBox="1"/>
          <p:nvPr/>
        </p:nvSpPr>
        <p:spPr>
          <a:xfrm>
            <a:off x="5267813" y="1995119"/>
            <a:ext cx="2454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Model 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Tesla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2017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89708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82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Vinodh</a:t>
            </a:r>
            <a:endParaRPr lang="en-US" sz="2400" b="1" dirty="0">
              <a:solidFill>
                <a:srgbClr val="FFFFFF"/>
              </a:solidFill>
            </a:endParaRP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A1703-5E68-6BC4-5177-0B13147F7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8B75-0213-C20C-AC1C-93DE385E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05" y="801507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We’ve already been using objects!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236791-53B7-1432-CD4A-CEC8F0192FFA}"/>
              </a:ext>
            </a:extLst>
          </p:cNvPr>
          <p:cNvSpPr/>
          <p:nvPr/>
        </p:nvSpPr>
        <p:spPr>
          <a:xfrm>
            <a:off x="8525668" y="792331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math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D0C643-64A0-4360-6B3B-170F7E5A6602}"/>
              </a:ext>
            </a:extLst>
          </p:cNvPr>
          <p:cNvSpPr/>
          <p:nvPr/>
        </p:nvSpPr>
        <p:spPr>
          <a:xfrm>
            <a:off x="8525667" y="1758490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pi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inf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FEF5D3-346D-F14A-CC25-6D36BD4A033F}"/>
              </a:ext>
            </a:extLst>
          </p:cNvPr>
          <p:cNvSpPr/>
          <p:nvPr/>
        </p:nvSpPr>
        <p:spPr>
          <a:xfrm>
            <a:off x="8525667" y="3994584"/>
            <a:ext cx="3153103" cy="265304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factorial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ceil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floor</a:t>
            </a:r>
          </a:p>
          <a:p>
            <a:pPr algn="ctr"/>
            <a:r>
              <a:rPr lang="en-US" sz="2800" b="1" dirty="0" err="1">
                <a:solidFill>
                  <a:srgbClr val="FFFFFF"/>
                </a:solidFill>
              </a:rPr>
              <a:t>isfinite</a:t>
            </a:r>
            <a:endParaRPr lang="en-US" sz="2800" b="1" dirty="0">
              <a:solidFill>
                <a:srgbClr val="FFFFFF"/>
              </a:solidFill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log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988F96C2-80D0-E9F8-567B-7AC00EF1F020}"/>
              </a:ext>
            </a:extLst>
          </p:cNvPr>
          <p:cNvSpPr/>
          <p:nvPr/>
        </p:nvSpPr>
        <p:spPr>
          <a:xfrm>
            <a:off x="5116042" y="1590822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string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F453D7BA-ABF3-117B-78F4-A680CE8ABCD2}"/>
              </a:ext>
            </a:extLst>
          </p:cNvPr>
          <p:cNvSpPr/>
          <p:nvPr/>
        </p:nvSpPr>
        <p:spPr>
          <a:xfrm>
            <a:off x="5116041" y="2539594"/>
            <a:ext cx="3153103" cy="410803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replace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find</a:t>
            </a:r>
          </a:p>
          <a:p>
            <a:pPr algn="ctr"/>
            <a:r>
              <a:rPr lang="en-US" sz="2800" b="1" dirty="0" err="1">
                <a:solidFill>
                  <a:srgbClr val="FFFFFF"/>
                </a:solidFill>
              </a:rPr>
              <a:t>rfind</a:t>
            </a:r>
            <a:endParaRPr lang="en-US" sz="2800" b="1" dirty="0">
              <a:solidFill>
                <a:srgbClr val="FFFFFF"/>
              </a:solidFill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upper</a:t>
            </a:r>
          </a:p>
          <a:p>
            <a:pPr algn="ctr"/>
            <a:r>
              <a:rPr lang="en-US" sz="2800" b="1" dirty="0" err="1">
                <a:solidFill>
                  <a:srgbClr val="FFFFFF"/>
                </a:solidFill>
              </a:rPr>
              <a:t>isupper</a:t>
            </a:r>
            <a:endParaRPr lang="en-US" sz="2800" b="1" dirty="0">
              <a:solidFill>
                <a:srgbClr val="FFFFFF"/>
              </a:solidFill>
            </a:endParaRPr>
          </a:p>
          <a:p>
            <a:pPr algn="ctr"/>
            <a:r>
              <a:rPr lang="en-US" sz="2800" b="1" dirty="0" err="1">
                <a:solidFill>
                  <a:srgbClr val="FFFFFF"/>
                </a:solidFill>
              </a:rPr>
              <a:t>islower</a:t>
            </a:r>
            <a:endParaRPr lang="en-US" sz="2800" b="1" dirty="0">
              <a:solidFill>
                <a:srgbClr val="FFFFFF"/>
              </a:solidFill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capitalize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count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9" name="Rectangle: Rounded Corners 3">
            <a:extLst>
              <a:ext uri="{FF2B5EF4-FFF2-40B4-BE49-F238E27FC236}">
                <a16:creationId xmlns:a16="http://schemas.microsoft.com/office/drawing/2014/main" id="{DD3B5168-B82B-970D-E425-3393ED4AE7A1}"/>
              </a:ext>
            </a:extLst>
          </p:cNvPr>
          <p:cNvSpPr/>
          <p:nvPr/>
        </p:nvSpPr>
        <p:spPr>
          <a:xfrm>
            <a:off x="1706415" y="1604922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integer</a:t>
            </a:r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B45BB3E5-3B79-04E3-6D84-6E3E87EA1B02}"/>
              </a:ext>
            </a:extLst>
          </p:cNvPr>
          <p:cNvSpPr/>
          <p:nvPr/>
        </p:nvSpPr>
        <p:spPr>
          <a:xfrm>
            <a:off x="1706415" y="2539595"/>
            <a:ext cx="3153103" cy="288454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</a:rPr>
              <a:t>is_integer</a:t>
            </a:r>
            <a:endParaRPr lang="en-US" sz="2800" b="1" dirty="0">
              <a:solidFill>
                <a:srgbClr val="FFFFFF"/>
              </a:solidFill>
            </a:endParaRPr>
          </a:p>
          <a:p>
            <a:pPr algn="ctr"/>
            <a:r>
              <a:rPr lang="en-US" sz="2800" b="1" dirty="0" err="1">
                <a:solidFill>
                  <a:srgbClr val="FFFFFF"/>
                </a:solidFill>
              </a:rPr>
              <a:t>as_integer_ratio</a:t>
            </a:r>
            <a:endParaRPr lang="en-US" sz="2800" b="1" dirty="0">
              <a:solidFill>
                <a:srgbClr val="FFFFFF"/>
              </a:solidFill>
            </a:endParaRPr>
          </a:p>
          <a:p>
            <a:pPr algn="ctr"/>
            <a:r>
              <a:rPr lang="en-US" sz="2800" b="1" dirty="0" err="1">
                <a:solidFill>
                  <a:srgbClr val="FFFFFF"/>
                </a:solidFill>
              </a:rPr>
              <a:t>to_bytes</a:t>
            </a:r>
            <a:endParaRPr lang="en-US" sz="2800" b="1" dirty="0">
              <a:solidFill>
                <a:srgbClr val="FFFFFF"/>
              </a:solidFill>
            </a:endParaRPr>
          </a:p>
          <a:p>
            <a:pPr algn="ctr"/>
            <a:r>
              <a:rPr lang="en-US" sz="2800" b="1" dirty="0" err="1">
                <a:solidFill>
                  <a:srgbClr val="FFFFFF"/>
                </a:solidFill>
              </a:rPr>
              <a:t>from_bytes</a:t>
            </a:r>
            <a:endParaRPr lang="en-US" sz="2800" b="1" dirty="0">
              <a:solidFill>
                <a:srgbClr val="FFFFFF"/>
              </a:solidFill>
            </a:endParaRPr>
          </a:p>
          <a:p>
            <a:pPr algn="ctr"/>
            <a:r>
              <a:rPr lang="en-US" sz="2800" b="1" dirty="0" err="1">
                <a:solidFill>
                  <a:srgbClr val="FFFFFF"/>
                </a:solidFill>
              </a:rPr>
              <a:t>bit_count</a:t>
            </a:r>
            <a:endParaRPr lang="en-US" sz="2800" b="1" dirty="0">
              <a:solidFill>
                <a:srgbClr val="FFFFFF"/>
              </a:solidFill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775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filename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 (ex: read or write)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83175"/>
            <a:ext cx="3153103" cy="2403139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</a:t>
            </a:r>
          </a:p>
          <a:p>
            <a:pPr algn="ctr"/>
            <a:r>
              <a:rPr lang="en-US" sz="2800" b="1" dirty="0" err="1">
                <a:solidFill>
                  <a:srgbClr val="FFFFFF"/>
                </a:solidFill>
              </a:rPr>
              <a:t>readline</a:t>
            </a:r>
            <a:endParaRPr lang="en-US" sz="2800" b="1" dirty="0">
              <a:solidFill>
                <a:srgbClr val="FFFFFF"/>
              </a:solidFill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write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close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bills.txt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append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file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90754" cy="115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483288" cy="566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620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grades.txt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869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itinerary.txt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write</a:t>
            </a:r>
          </a:p>
        </p:txBody>
      </p:sp>
      <p:pic>
        <p:nvPicPr>
          <p:cNvPr id="1026" name="Picture 2" descr="BlueProgramming: PHP: Suma de enteros desde un archivo">
            <a:extLst>
              <a:ext uri="{FF2B5EF4-FFF2-40B4-BE49-F238E27FC236}">
                <a16:creationId xmlns:a16="http://schemas.microsoft.com/office/drawing/2014/main" id="{1273D2BC-B509-4185-86EF-8AC559B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277546" y="2418717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lueProgramming: PHP: Suma de enteros desde un archivo">
            <a:extLst>
              <a:ext uri="{FF2B5EF4-FFF2-40B4-BE49-F238E27FC236}">
                <a16:creationId xmlns:a16="http://schemas.microsoft.com/office/drawing/2014/main" id="{1000E23E-D04E-49B2-932B-16CF67CAF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5352732" y="994729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lueProgramming: PHP: Suma de enteros desde un archivo">
            <a:extLst>
              <a:ext uri="{FF2B5EF4-FFF2-40B4-BE49-F238E27FC236}">
                <a16:creationId xmlns:a16="http://schemas.microsoft.com/office/drawing/2014/main" id="{6FCB1D95-B613-465F-8019-D03B14B6E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3493372" y="3596131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28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342F3-76AB-4231-93A5-33157B7514CA}"/>
              </a:ext>
            </a:extLst>
          </p:cNvPr>
          <p:cNvSpPr txBox="1"/>
          <p:nvPr/>
        </p:nvSpPr>
        <p:spPr>
          <a:xfrm>
            <a:off x="26388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4D4F8-8898-4119-8855-0C4DDEF2FA56}"/>
              </a:ext>
            </a:extLst>
          </p:cNvPr>
          <p:cNvSpPr txBox="1"/>
          <p:nvPr/>
        </p:nvSpPr>
        <p:spPr>
          <a:xfrm>
            <a:off x="5352120" y="2012309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AF327F94-8753-4212-8602-FAA2129C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1200950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880642-D477-05AF-3784-5F5D6DB46196}"/>
              </a:ext>
            </a:extLst>
          </p:cNvPr>
          <p:cNvSpPr txBox="1"/>
          <p:nvPr/>
        </p:nvSpPr>
        <p:spPr>
          <a:xfrm>
            <a:off x="5352120" y="727514"/>
            <a:ext cx="6453894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This code existed somewhere when you wrote Lab 1, but we didn’t need to know the details to be able to use them!</a:t>
            </a:r>
          </a:p>
          <a:p>
            <a:endParaRPr lang="en-CA" dirty="0"/>
          </a:p>
          <a:p>
            <a:r>
              <a:rPr lang="en-CA" dirty="0"/>
              <a:t>We will learn more about building custom classes later (Week 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C0F20-AFD0-E6A2-1C9D-DA9C94183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D20E-207C-15BE-3DF0-1FAA2057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C6A31-1AEB-E405-5420-4B9E1638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Objects in Python</a:t>
            </a:r>
          </a:p>
          <a:p>
            <a:pPr lvl="1"/>
            <a:r>
              <a:rPr lang="en-CA" dirty="0"/>
              <a:t>One potential ACORN design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8DF3BD45-CDFE-D07B-5F7E-9C648A5A3769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Breakout Session!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Objects in Python</a:t>
            </a:r>
          </a:p>
        </p:txBody>
      </p:sp>
    </p:spTree>
    <p:extLst>
      <p:ext uri="{BB962C8B-B14F-4D97-AF65-F5344CB8AC3E}">
        <p14:creationId xmlns:p14="http://schemas.microsoft.com/office/powerpoint/2010/main" val="65818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68F2-3FAC-F941-8BE0-D089053D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care about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2CD2-B798-8145-867C-70B1F48DB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we’ve done so far is essentially deleted when our program ends</a:t>
            </a:r>
          </a:p>
          <a:p>
            <a:r>
              <a:rPr lang="en-US" dirty="0"/>
              <a:t>What if we wanted to store information?</a:t>
            </a:r>
          </a:p>
          <a:p>
            <a:pPr lvl="1"/>
            <a:endParaRPr lang="en-US" dirty="0"/>
          </a:p>
        </p:txBody>
      </p:sp>
      <p:pic>
        <p:nvPicPr>
          <p:cNvPr id="1026" name="Picture 2" descr="Your ATM could provide you with: | Washington Hospitality Association | We  Deliver Wins for the Hospitality Industry.">
            <a:extLst>
              <a:ext uri="{FF2B5EF4-FFF2-40B4-BE49-F238E27FC236}">
                <a16:creationId xmlns:a16="http://schemas.microsoft.com/office/drawing/2014/main" id="{D2F9B369-6DFE-E34B-AE5B-CB79364E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06" y="3344424"/>
            <a:ext cx="2918936" cy="324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imal Crossing: New Horizons review — A paradise worth the wait | iMore">
            <a:extLst>
              <a:ext uri="{FF2B5EF4-FFF2-40B4-BE49-F238E27FC236}">
                <a16:creationId xmlns:a16="http://schemas.microsoft.com/office/drawing/2014/main" id="{3DC91F57-0543-D641-B73F-7EADE73A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103" y="3801624"/>
            <a:ext cx="4140199" cy="232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es tough grading improve student learning?">
            <a:extLst>
              <a:ext uri="{FF2B5EF4-FFF2-40B4-BE49-F238E27FC236}">
                <a16:creationId xmlns:a16="http://schemas.microsoft.com/office/drawing/2014/main" id="{824D8469-8365-1148-B768-6811B7FAA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563" y="3801624"/>
            <a:ext cx="3493294" cy="232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9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515D-556E-6B45-9B28-46B778A8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work with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352-5DE4-804B-808E-585C34C0F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3" y="1754187"/>
            <a:ext cx="8062913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Recall from Week 1: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While a program is running, its data is stored in random access memory (RAM). RAM is fast and inexpensive, but it is also volatile, which means that </a:t>
            </a:r>
            <a:r>
              <a:rPr lang="en-US" i="1" u="sng" dirty="0"/>
              <a:t>when the program ends data in RAM disappears</a:t>
            </a:r>
            <a:r>
              <a:rPr lang="en-US" dirty="0"/>
              <a:t>.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To make data available the next time the program is started, it must be written to a non-volatile storage medium, such a hard drive, USB drive, cloud storage, or CD-R. </a:t>
            </a:r>
          </a:p>
        </p:txBody>
      </p:sp>
      <p:pic>
        <p:nvPicPr>
          <p:cNvPr id="2050" name="Picture 2" descr="10+ Ways to Free up RAM On Your Windows or Mac Device">
            <a:extLst>
              <a:ext uri="{FF2B5EF4-FFF2-40B4-BE49-F238E27FC236}">
                <a16:creationId xmlns:a16="http://schemas.microsoft.com/office/drawing/2014/main" id="{6759C5D5-A863-8E47-A0BF-D48E879B4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6" y="1687712"/>
            <a:ext cx="3433763" cy="193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struggle is real | /r/MildlyInfuriating | USB Insertion Issues | Know  Your Meme">
            <a:extLst>
              <a:ext uri="{FF2B5EF4-FFF2-40B4-BE49-F238E27FC236}">
                <a16:creationId xmlns:a16="http://schemas.microsoft.com/office/drawing/2014/main" id="{05833825-4ABE-0744-B85C-6BFC55AA3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3775697"/>
            <a:ext cx="3433763" cy="288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3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5" y="1903610"/>
            <a:ext cx="6993835" cy="376679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3.1</a:t>
            </a:r>
          </a:p>
          <a:p>
            <a:pPr lvl="1"/>
            <a:r>
              <a:rPr lang="en-US" dirty="0"/>
              <a:t>Objects &amp; Strings: Operators and Methods</a:t>
            </a:r>
          </a:p>
          <a:p>
            <a:pPr lvl="1"/>
            <a:r>
              <a:rPr lang="en-US" dirty="0"/>
              <a:t>Strings: Conversions, Indexing, Slicing, and Immutability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3.2 </a:t>
            </a:r>
          </a:p>
          <a:p>
            <a:pPr lvl="1"/>
            <a:r>
              <a:rPr lang="en-US" dirty="0"/>
              <a:t>For Loops</a:t>
            </a:r>
          </a:p>
          <a:p>
            <a:pPr lvl="1"/>
            <a:r>
              <a:rPr lang="en-US" dirty="0"/>
              <a:t>Looping over Strings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3.3</a:t>
            </a:r>
          </a:p>
          <a:p>
            <a:pPr lvl="1"/>
            <a:r>
              <a:rPr lang="en-GB" b="1" i="0" u="none" strike="noStrike" dirty="0">
                <a:effectLst/>
                <a:latin typeface="Lato Extended"/>
              </a:rPr>
              <a:t>Introduction to Object-Oriented Programming and the File Object</a:t>
            </a:r>
          </a:p>
        </p:txBody>
      </p:sp>
    </p:spTree>
    <p:extLst>
      <p:ext uri="{BB962C8B-B14F-4D97-AF65-F5344CB8AC3E}">
        <p14:creationId xmlns:p14="http://schemas.microsoft.com/office/powerpoint/2010/main" val="3118733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E51F-CD54-2948-B037-47C5E556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work with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084EC-D3D1-F042-8447-C2BAC0B2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91288" cy="4835479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Data on non-volatile storage media are stored in named locations on the media called </a:t>
            </a:r>
            <a:r>
              <a:rPr lang="en-US" b="1" dirty="0"/>
              <a:t>files</a:t>
            </a:r>
            <a:r>
              <a:rPr lang="en-US" dirty="0"/>
              <a:t>.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By </a:t>
            </a:r>
            <a:r>
              <a:rPr lang="en-US" b="1" dirty="0"/>
              <a:t>reading</a:t>
            </a:r>
            <a:r>
              <a:rPr lang="en-US" dirty="0"/>
              <a:t> and </a:t>
            </a:r>
            <a:r>
              <a:rPr lang="en-US" b="1" dirty="0"/>
              <a:t>writing</a:t>
            </a:r>
            <a:r>
              <a:rPr lang="en-US" dirty="0"/>
              <a:t> files, </a:t>
            </a:r>
            <a:r>
              <a:rPr lang="en-US" u="sng" dirty="0"/>
              <a:t>programs can save information between program runs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098" name="Picture 2" descr="File cabinet I have a meme for this hang on | Stupid funny memes, Funny  relatable memes, Funny memes">
            <a:extLst>
              <a:ext uri="{FF2B5EF4-FFF2-40B4-BE49-F238E27FC236}">
                <a16:creationId xmlns:a16="http://schemas.microsoft.com/office/drawing/2014/main" id="{D6DB6BEC-E447-3B42-A914-459B3C425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649" y="1011212"/>
            <a:ext cx="3232151" cy="323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ur favorite Microsoft memes | TechRepublic">
            <a:extLst>
              <a:ext uri="{FF2B5EF4-FFF2-40B4-BE49-F238E27FC236}">
                <a16:creationId xmlns:a16="http://schemas.microsoft.com/office/drawing/2014/main" id="{4519E2D7-8E5A-5840-A929-25182B402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824" y="4527061"/>
            <a:ext cx="2717800" cy="165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967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515D-556E-6B45-9B28-46B778A8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It’s like working with a notebook!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352-5DE4-804B-808E-585C34C0F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36026" cy="48354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file</a:t>
            </a:r>
            <a:r>
              <a:rPr lang="en-CA" dirty="0"/>
              <a:t> must be </a:t>
            </a:r>
            <a:r>
              <a:rPr lang="en-CA" b="1" dirty="0"/>
              <a:t>opened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When you are done, it has to be </a:t>
            </a:r>
            <a:r>
              <a:rPr lang="en-CA" b="1" dirty="0"/>
              <a:t>closed</a:t>
            </a:r>
            <a:r>
              <a:rPr lang="en-CA" dirty="0"/>
              <a:t>. </a:t>
            </a:r>
          </a:p>
          <a:p>
            <a:endParaRPr lang="en-CA" dirty="0"/>
          </a:p>
          <a:p>
            <a:r>
              <a:rPr lang="en-CA" dirty="0"/>
              <a:t>While the file is open, it can either be </a:t>
            </a:r>
            <a:r>
              <a:rPr lang="en-CA" b="1" dirty="0"/>
              <a:t>read from or written to</a:t>
            </a:r>
            <a:r>
              <a:rPr lang="en-CA" dirty="0"/>
              <a:t>. </a:t>
            </a:r>
          </a:p>
          <a:p>
            <a:endParaRPr lang="en-CA" dirty="0"/>
          </a:p>
          <a:p>
            <a:r>
              <a:rPr lang="en-CA" dirty="0"/>
              <a:t>Like a bookmark, the file </a:t>
            </a:r>
            <a:r>
              <a:rPr lang="en-CA" b="1" dirty="0"/>
              <a:t>keeps track of </a:t>
            </a:r>
            <a:r>
              <a:rPr lang="en-CA" dirty="0"/>
              <a:t>where you are reading to or writing from. </a:t>
            </a:r>
          </a:p>
          <a:p>
            <a:endParaRPr lang="en-CA" dirty="0"/>
          </a:p>
          <a:p>
            <a:r>
              <a:rPr lang="en-CA" dirty="0"/>
              <a:t>You can read the whole file in its </a:t>
            </a:r>
            <a:r>
              <a:rPr lang="en-CA" b="1" dirty="0"/>
              <a:t>natural order </a:t>
            </a:r>
            <a:r>
              <a:rPr lang="en-CA" dirty="0"/>
              <a:t>or you can </a:t>
            </a:r>
            <a:r>
              <a:rPr lang="en-CA" b="1" dirty="0"/>
              <a:t>skip</a:t>
            </a:r>
            <a:r>
              <a:rPr lang="en-CA" dirty="0"/>
              <a:t> around</a:t>
            </a:r>
          </a:p>
        </p:txBody>
      </p:sp>
      <p:pic>
        <p:nvPicPr>
          <p:cNvPr id="5122" name="Picture 2" descr="i know dat file wuz in here somewhere - Cheezburger - Funny Memes | Funny  Pictures">
            <a:extLst>
              <a:ext uri="{FF2B5EF4-FFF2-40B4-BE49-F238E27FC236}">
                <a16:creationId xmlns:a16="http://schemas.microsoft.com/office/drawing/2014/main" id="{5B608F98-5439-7240-B6CF-A5C8E1947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825624"/>
            <a:ext cx="3715025" cy="278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009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60F4-CC26-0B46-981C-0C1F0062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7601-639B-724F-87FC-B4B0A1EB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Python has a built-in function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 that creates and returns a file object with a connection between the file information on the disk and the program.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 general form for opening a file is:</a:t>
            </a:r>
          </a:p>
          <a:p>
            <a:pPr marL="0" indent="0">
              <a:spcBef>
                <a:spcPct val="0"/>
              </a:spcBef>
              <a:spcAft>
                <a:spcPts val="1800"/>
              </a:spcAft>
              <a:buNone/>
            </a:pPr>
            <a:endParaRPr lang="en-US" dirty="0"/>
          </a:p>
          <a:p>
            <a:pPr marL="0" indent="0">
              <a:spcBef>
                <a:spcPct val="0"/>
              </a:spcBef>
              <a:spcAft>
                <a:spcPts val="1800"/>
              </a:spcAft>
              <a:buNone/>
            </a:pPr>
            <a:endParaRPr lang="en-US" sz="800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where </a:t>
            </a:r>
            <a:r>
              <a:rPr lang="en-US" b="1" dirty="0"/>
              <a:t>mode</a:t>
            </a:r>
            <a:r>
              <a:rPr lang="en-US" dirty="0"/>
              <a:t> is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lang="en-US" dirty="0"/>
              <a:t> (to open for reading),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dirty="0"/>
              <a:t> (to open for writing), or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(to open for appending to what is already in the file).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b="1" dirty="0"/>
              <a:t>filename</a:t>
            </a:r>
            <a:r>
              <a:rPr lang="en-US" dirty="0"/>
              <a:t> is an external storage location.</a:t>
            </a:r>
            <a:endParaRPr lang="en-US" sz="24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7B6B15E-FD69-E041-82B7-8C3078FDFDE0}"/>
              </a:ext>
            </a:extLst>
          </p:cNvPr>
          <p:cNvSpPr txBox="1"/>
          <p:nvPr/>
        </p:nvSpPr>
        <p:spPr>
          <a:xfrm>
            <a:off x="1055442" y="3809199"/>
            <a:ext cx="1029835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5" dirty="0">
                <a:solidFill>
                  <a:srgbClr val="00FF00"/>
                </a:solidFill>
                <a:latin typeface="Courier New"/>
                <a:cs typeface="Courier New"/>
              </a:rPr>
              <a:t>open(filename, mode)</a:t>
            </a:r>
            <a:endParaRPr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5916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to a File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78"/>
            <a:ext cx="10515600" cy="4835479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 following statement opens the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test.txt</a:t>
            </a:r>
            <a:r>
              <a:rPr lang="en-US" dirty="0"/>
              <a:t> in write mode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‘w’</a:t>
            </a:r>
            <a:r>
              <a:rPr lang="en-US" dirty="0">
                <a:cs typeface="Courier New" panose="02070309020205020404" pitchFamily="49" charset="0"/>
              </a:rPr>
              <a:t>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If there is no file named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on the disk, it will be created. </a:t>
            </a:r>
            <a:r>
              <a:rPr lang="en-US" i="1" u="sng" dirty="0"/>
              <a:t>If there already is one, it will be replaced by the file we are writing</a:t>
            </a:r>
            <a:r>
              <a:rPr lang="en-US" dirty="0"/>
              <a:t>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 file information will be assigned to the file object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dirty="0"/>
              <a:t>.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B9E7D43-AD30-B347-9931-0848D08C333E}"/>
              </a:ext>
            </a:extLst>
          </p:cNvPr>
          <p:cNvSpPr txBox="1"/>
          <p:nvPr/>
        </p:nvSpPr>
        <p:spPr>
          <a:xfrm>
            <a:off x="1910861" y="2594764"/>
            <a:ext cx="876300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5" dirty="0" err="1">
                <a:solidFill>
                  <a:srgbClr val="00FF00"/>
                </a:solidFill>
                <a:latin typeface="Courier New"/>
                <a:cs typeface="Courier New"/>
              </a:rPr>
              <a:t>myfile</a:t>
            </a:r>
            <a:r>
              <a:rPr lang="en-US" sz="3600" spc="-5" dirty="0">
                <a:solidFill>
                  <a:srgbClr val="00FF00"/>
                </a:solidFill>
                <a:latin typeface="Courier New"/>
                <a:cs typeface="Courier New"/>
              </a:rPr>
              <a:t> = open(‘</a:t>
            </a:r>
            <a:r>
              <a:rPr lang="en-US" sz="3600" spc="-5" dirty="0" err="1">
                <a:solidFill>
                  <a:srgbClr val="00FF00"/>
                </a:solidFill>
                <a:latin typeface="Courier New"/>
                <a:cs typeface="Courier New"/>
              </a:rPr>
              <a:t>test.txt</a:t>
            </a:r>
            <a:r>
              <a:rPr lang="en-US" sz="3600" spc="-5" dirty="0">
                <a:solidFill>
                  <a:srgbClr val="00FF00"/>
                </a:solidFill>
                <a:latin typeface="Courier New"/>
                <a:cs typeface="Courier New"/>
              </a:rPr>
              <a:t>’, ‘w’)</a:t>
            </a:r>
            <a:endParaRPr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6528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to a File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78"/>
            <a:ext cx="10515600" cy="4835479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To write something we need to use the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/>
              <a:t> method as shown: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/>
              <a:t> method does not attach a </a:t>
            </a:r>
            <a:r>
              <a:rPr lang="en-US" dirty="0">
                <a:solidFill>
                  <a:srgbClr val="00B0F0"/>
                </a:solidFill>
              </a:rPr>
              <a:t>new line character </a:t>
            </a:r>
            <a:r>
              <a:rPr lang="en-US" dirty="0"/>
              <a:t>by default.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  <a:p>
            <a:pPr marL="457200" lvl="1" indent="-457200">
              <a:spcBef>
                <a:spcPct val="0"/>
              </a:spcBef>
              <a:spcAft>
                <a:spcPts val="1800"/>
              </a:spcAft>
              <a:buFontTx/>
              <a:buChar char="•"/>
            </a:pPr>
            <a:endParaRPr lang="en-US" sz="1400" dirty="0"/>
          </a:p>
          <a:p>
            <a:pPr marL="457200" lvl="1" indent="-457200">
              <a:spcBef>
                <a:spcPct val="0"/>
              </a:spcBef>
              <a:spcAft>
                <a:spcPts val="1800"/>
              </a:spcAft>
              <a:buFontTx/>
              <a:buChar char="•"/>
            </a:pPr>
            <a:r>
              <a:rPr lang="en-US" dirty="0"/>
              <a:t>Every time we use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myfile.write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a string is added to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/>
              <a:t> where we left off.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B9E7D43-AD30-B347-9931-0848D08C333E}"/>
              </a:ext>
            </a:extLst>
          </p:cNvPr>
          <p:cNvSpPr txBox="1"/>
          <p:nvPr/>
        </p:nvSpPr>
        <p:spPr>
          <a:xfrm>
            <a:off x="1910861" y="2594764"/>
            <a:ext cx="876300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5" dirty="0" err="1">
                <a:solidFill>
                  <a:srgbClr val="00FF00"/>
                </a:solidFill>
                <a:latin typeface="Courier New"/>
                <a:cs typeface="Courier New"/>
              </a:rPr>
              <a:t>myfile.write</a:t>
            </a:r>
            <a:r>
              <a:rPr lang="en-US" sz="3600" spc="-5" dirty="0">
                <a:solidFill>
                  <a:srgbClr val="00FF00"/>
                </a:solidFill>
                <a:latin typeface="Courier New"/>
                <a:cs typeface="Courier New"/>
              </a:rPr>
              <a:t>(‘CATS!…’)</a:t>
            </a:r>
            <a:endParaRPr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835F72E-430E-CF4E-A367-D43DE10E22FF}"/>
              </a:ext>
            </a:extLst>
          </p:cNvPr>
          <p:cNvSpPr txBox="1"/>
          <p:nvPr/>
        </p:nvSpPr>
        <p:spPr>
          <a:xfrm>
            <a:off x="978876" y="4091717"/>
            <a:ext cx="1097866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5" dirty="0" err="1">
                <a:solidFill>
                  <a:srgbClr val="00FF00"/>
                </a:solidFill>
                <a:latin typeface="Courier New"/>
                <a:cs typeface="Courier New"/>
              </a:rPr>
              <a:t>myfile.write</a:t>
            </a:r>
            <a:r>
              <a:rPr lang="en-US" sz="3600" spc="-5" dirty="0">
                <a:solidFill>
                  <a:srgbClr val="00FF00"/>
                </a:solidFill>
                <a:latin typeface="Courier New"/>
                <a:cs typeface="Courier New"/>
              </a:rPr>
              <a:t>(‘\n’)</a:t>
            </a:r>
          </a:p>
          <a:p>
            <a:pPr marL="12700">
              <a:lnSpc>
                <a:spcPct val="100000"/>
              </a:lnSpc>
            </a:pPr>
            <a:r>
              <a:rPr lang="en-US" sz="3600" spc="-5" dirty="0" err="1">
                <a:solidFill>
                  <a:srgbClr val="00FF00"/>
                </a:solidFill>
                <a:latin typeface="Courier New"/>
                <a:cs typeface="Courier New"/>
              </a:rPr>
              <a:t>myfile.write</a:t>
            </a:r>
            <a:r>
              <a:rPr lang="en-US" sz="3600" spc="-5" dirty="0">
                <a:solidFill>
                  <a:srgbClr val="00FF00"/>
                </a:solidFill>
                <a:latin typeface="Courier New"/>
                <a:cs typeface="Courier New"/>
              </a:rPr>
              <a:t>(‘I &lt;3 my second line… \n’)</a:t>
            </a:r>
            <a:endParaRPr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388033-4869-C442-9DC9-32C9FF84F1A3}"/>
              </a:ext>
            </a:extLst>
          </p:cNvPr>
          <p:cNvCxnSpPr/>
          <p:nvPr/>
        </p:nvCxnSpPr>
        <p:spPr>
          <a:xfrm>
            <a:off x="9744075" y="3786188"/>
            <a:ext cx="929787" cy="814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90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E3B2-900B-5B49-8F16-52BDAA2E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3EDF7-69CD-1E42-92FC-4C541DDEB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906000" cy="4835479"/>
          </a:xfrm>
        </p:spPr>
        <p:txBody>
          <a:bodyPr/>
          <a:lstStyle/>
          <a:p>
            <a:pPr marL="0" indent="0">
              <a:buNone/>
            </a:pPr>
            <a:r>
              <a:rPr lang="en-US" spc="-5" dirty="0" err="1">
                <a:solidFill>
                  <a:srgbClr val="00FF00"/>
                </a:solidFill>
                <a:latin typeface="Courier New"/>
                <a:cs typeface="Courier New"/>
              </a:rPr>
              <a:t>myfile</a:t>
            </a:r>
            <a:r>
              <a:rPr lang="en-US" spc="-5" dirty="0">
                <a:solidFill>
                  <a:srgbClr val="00FF00"/>
                </a:solidFill>
                <a:latin typeface="Courier New"/>
                <a:cs typeface="Courier New"/>
              </a:rPr>
              <a:t> = open(‘</a:t>
            </a:r>
            <a:r>
              <a:rPr lang="en-US" spc="-5" dirty="0" err="1">
                <a:solidFill>
                  <a:srgbClr val="00FF00"/>
                </a:solidFill>
                <a:latin typeface="Courier New"/>
                <a:cs typeface="Courier New"/>
              </a:rPr>
              <a:t>test.txt</a:t>
            </a:r>
            <a:r>
              <a:rPr lang="en-US" spc="-5" dirty="0">
                <a:solidFill>
                  <a:srgbClr val="00FF00"/>
                </a:solidFill>
                <a:latin typeface="Courier New"/>
                <a:cs typeface="Courier New"/>
              </a:rPr>
              <a:t>’, ‘w’)</a:t>
            </a:r>
          </a:p>
          <a:p>
            <a:pPr marL="0" indent="0">
              <a:buNone/>
            </a:pPr>
            <a:r>
              <a:rPr lang="en-US" spc="-5" dirty="0" err="1">
                <a:solidFill>
                  <a:srgbClr val="00FF00"/>
                </a:solidFill>
                <a:latin typeface="Courier New"/>
                <a:cs typeface="Courier New"/>
              </a:rPr>
              <a:t>myfile.write</a:t>
            </a:r>
            <a:r>
              <a:rPr lang="en-US" spc="-5" dirty="0">
                <a:solidFill>
                  <a:srgbClr val="00FF00"/>
                </a:solidFill>
                <a:latin typeface="Courier New"/>
                <a:cs typeface="Courier New"/>
              </a:rPr>
              <a:t>(‘CATS!…’)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pc="-5" dirty="0" err="1">
                <a:solidFill>
                  <a:srgbClr val="00FF00"/>
                </a:solidFill>
                <a:latin typeface="Courier New"/>
                <a:cs typeface="Courier New"/>
              </a:rPr>
              <a:t>myfile.write</a:t>
            </a:r>
            <a:r>
              <a:rPr lang="en-US" spc="-5" dirty="0">
                <a:solidFill>
                  <a:srgbClr val="00FF00"/>
                </a:solidFill>
                <a:latin typeface="Courier New"/>
                <a:cs typeface="Courier New"/>
              </a:rPr>
              <a:t>(‘\n’)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pc="-5" dirty="0" err="1">
                <a:solidFill>
                  <a:srgbClr val="00FF00"/>
                </a:solidFill>
                <a:latin typeface="Courier New"/>
                <a:cs typeface="Courier New"/>
              </a:rPr>
              <a:t>myfile.write</a:t>
            </a:r>
            <a:r>
              <a:rPr lang="en-US" spc="-5" dirty="0">
                <a:solidFill>
                  <a:srgbClr val="00FF00"/>
                </a:solidFill>
                <a:latin typeface="Courier New"/>
                <a:cs typeface="Courier New"/>
              </a:rPr>
              <a:t>(‘I &lt;3 my second sentence… \n’)</a:t>
            </a:r>
            <a:endParaRPr lang="en-US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03BBA-6C5F-F849-B6E5-9C7DE8028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5" y="3568700"/>
            <a:ext cx="42291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69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Closing a File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78"/>
            <a:ext cx="10515600" cy="4835479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Once you have finished with the file, you need to close it: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This tells the system that we are done writing and makes the disk file available for reading or writing by other programs (or by our own program).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B9E7D43-AD30-B347-9931-0848D08C333E}"/>
              </a:ext>
            </a:extLst>
          </p:cNvPr>
          <p:cNvSpPr txBox="1"/>
          <p:nvPr/>
        </p:nvSpPr>
        <p:spPr>
          <a:xfrm>
            <a:off x="1910861" y="2471672"/>
            <a:ext cx="876300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5" dirty="0" err="1">
                <a:solidFill>
                  <a:srgbClr val="00FF00"/>
                </a:solidFill>
                <a:latin typeface="Courier New"/>
                <a:cs typeface="Courier New"/>
              </a:rPr>
              <a:t>myfile.close</a:t>
            </a:r>
            <a:r>
              <a:rPr lang="en-US" sz="3600" spc="-5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  <a:endParaRPr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6108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>
                <a:solidFill>
                  <a:srgbClr val="FFFF00"/>
                </a:solidFill>
              </a:rPr>
              <a:t>Writing to your first file</a:t>
            </a:r>
          </a:p>
          <a:p>
            <a:pPr lvl="1"/>
            <a:r>
              <a:rPr lang="en-CA" dirty="0">
                <a:solidFill>
                  <a:srgbClr val="FFFF00"/>
                </a:solidFill>
              </a:rPr>
              <a:t>Figure out where your files are getting saved!</a:t>
            </a:r>
          </a:p>
          <a:p>
            <a:pPr lvl="2"/>
            <a:r>
              <a:rPr lang="en-CA" dirty="0">
                <a:solidFill>
                  <a:srgbClr val="FFFF00"/>
                </a:solidFill>
              </a:rPr>
              <a:t>Current working directory</a:t>
            </a:r>
          </a:p>
          <a:p>
            <a:pPr lvl="1"/>
            <a:r>
              <a:rPr lang="en-CA" dirty="0">
                <a:solidFill>
                  <a:srgbClr val="FFFF00"/>
                </a:solidFill>
              </a:rPr>
              <a:t>Try playing with “w” and “a” mode!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Breakout Session!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The File Object</a:t>
            </a:r>
          </a:p>
        </p:txBody>
      </p:sp>
    </p:spTree>
    <p:extLst>
      <p:ext uri="{BB962C8B-B14F-4D97-AF65-F5344CB8AC3E}">
        <p14:creationId xmlns:p14="http://schemas.microsoft.com/office/powerpoint/2010/main" val="2386556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CLOSE THE FILE!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73978"/>
            <a:ext cx="10915067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Always close a file that you’ve opened!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Many changes don’t occur until </a:t>
            </a:r>
            <a:r>
              <a:rPr lang="en-US" b="1" dirty="0"/>
              <a:t>after</a:t>
            </a:r>
            <a:r>
              <a:rPr lang="en-US" dirty="0"/>
              <a:t> the file is closed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Leaving open is a waste of a computer’s resources</a:t>
            </a:r>
          </a:p>
          <a:p>
            <a:pPr lvl="2"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Slows down program, uses more space in RAM, impacts performance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Other files may treat the file as “open” and won’t be able to read the file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Could run into limits about how many files you have open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Not #</a:t>
            </a:r>
            <a:r>
              <a:rPr lang="en-US" dirty="0" err="1"/>
              <a:t>cleancode</a:t>
            </a:r>
            <a:endParaRPr lang="en-US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1081D2-D55E-8549-A8BE-7DD579CA4843}"/>
              </a:ext>
            </a:extLst>
          </p:cNvPr>
          <p:cNvSpPr/>
          <p:nvPr/>
        </p:nvSpPr>
        <p:spPr>
          <a:xfrm>
            <a:off x="8568169" y="1532036"/>
            <a:ext cx="3185098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myfile.close()</a:t>
            </a:r>
            <a:endParaRPr lang="sv-SE" sz="2800" b="1" dirty="0">
              <a:solidFill>
                <a:srgbClr val="FF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AF1C390A-DABA-FC4A-9E48-989CFA163607}"/>
              </a:ext>
            </a:extLst>
          </p:cNvPr>
          <p:cNvSpPr/>
          <p:nvPr/>
        </p:nvSpPr>
        <p:spPr>
          <a:xfrm>
            <a:off x="9783790" y="2122574"/>
            <a:ext cx="647114" cy="5978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9F0C7FA4-FB43-9F4C-92C8-59B77DC489A1}"/>
              </a:ext>
            </a:extLst>
          </p:cNvPr>
          <p:cNvSpPr/>
          <p:nvPr/>
        </p:nvSpPr>
        <p:spPr>
          <a:xfrm rot="10800000">
            <a:off x="9783790" y="866841"/>
            <a:ext cx="647114" cy="5978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74" name="Picture 2" descr="Download More RAM | Know Your Meme">
            <a:extLst>
              <a:ext uri="{FF2B5EF4-FFF2-40B4-BE49-F238E27FC236}">
                <a16:creationId xmlns:a16="http://schemas.microsoft.com/office/drawing/2014/main" id="{D5344579-2411-4442-8126-401551743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0" y="4532089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78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”Writing to Files” Recipe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FF35E-4A45-2149-8375-84C4CBF5E77F}"/>
              </a:ext>
            </a:extLst>
          </p:cNvPr>
          <p:cNvSpPr/>
          <p:nvPr/>
        </p:nvSpPr>
        <p:spPr>
          <a:xfrm>
            <a:off x="1535713" y="2255209"/>
            <a:ext cx="64111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# open/create a file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= open("grades.txt", "w")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5B9BD5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5B9BD5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# write to a file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myfile.write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(’string’)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5B9BD5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5B9BD5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# close the file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myfile.close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()</a:t>
            </a:r>
            <a:endParaRPr lang="sv-SE" sz="2400" b="1" dirty="0">
              <a:solidFill>
                <a:srgbClr val="00B0F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79AA0B-9B01-A344-A95F-BB77AC0B08E9}"/>
              </a:ext>
            </a:extLst>
          </p:cNvPr>
          <p:cNvCxnSpPr/>
          <p:nvPr/>
        </p:nvCxnSpPr>
        <p:spPr bwMode="auto">
          <a:xfrm flipH="1">
            <a:off x="857250" y="2562986"/>
            <a:ext cx="533400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CFEB30-4335-124F-A699-57617E2D9586}"/>
              </a:ext>
            </a:extLst>
          </p:cNvPr>
          <p:cNvCxnSpPr>
            <a:cxnSpLocks/>
          </p:cNvCxnSpPr>
          <p:nvPr/>
        </p:nvCxnSpPr>
        <p:spPr bwMode="auto">
          <a:xfrm>
            <a:off x="857250" y="2562986"/>
            <a:ext cx="0" cy="288045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E7681-6B70-3948-9FE7-F632B9A4B12C}"/>
              </a:ext>
            </a:extLst>
          </p:cNvPr>
          <p:cNvCxnSpPr/>
          <p:nvPr/>
        </p:nvCxnSpPr>
        <p:spPr bwMode="auto">
          <a:xfrm flipH="1">
            <a:off x="857250" y="5443436"/>
            <a:ext cx="533400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A57D9A-78A9-9040-AA12-8D654FA813A6}"/>
              </a:ext>
            </a:extLst>
          </p:cNvPr>
          <p:cNvSpPr txBox="1"/>
          <p:nvPr/>
        </p:nvSpPr>
        <p:spPr>
          <a:xfrm rot="16200000">
            <a:off x="-450182" y="3886425"/>
            <a:ext cx="2070182" cy="5232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go together</a:t>
            </a:r>
          </a:p>
        </p:txBody>
      </p:sp>
      <p:pic>
        <p:nvPicPr>
          <p:cNvPr id="7170" name="Picture 2" descr="Final Paper due in 11 Hours | Writing humor, A writer's life, Ron burgundy  quotes">
            <a:extLst>
              <a:ext uri="{FF2B5EF4-FFF2-40B4-BE49-F238E27FC236}">
                <a16:creationId xmlns:a16="http://schemas.microsoft.com/office/drawing/2014/main" id="{F7B22A22-64A8-B242-AD87-ABC307CD5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14"/>
          <a:stretch/>
        </p:blipFill>
        <p:spPr bwMode="auto">
          <a:xfrm>
            <a:off x="7946843" y="1555768"/>
            <a:ext cx="3889323" cy="201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7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Procedural </a:t>
            </a:r>
            <a:r>
              <a:rPr lang="en-US" b="1" dirty="0">
                <a:solidFill>
                  <a:schemeClr val="accent2"/>
                </a:solidFill>
              </a:rPr>
              <a:t>vs</a:t>
            </a:r>
            <a:r>
              <a:rPr lang="en-US" b="1" dirty="0"/>
              <a:t> 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Object</a:t>
            </a:r>
            <a:r>
              <a:rPr lang="en-US" i="1" dirty="0">
                <a:solidFill>
                  <a:schemeClr val="accent2"/>
                </a:solidFill>
              </a:rPr>
              <a:t>-</a:t>
            </a:r>
            <a:r>
              <a:rPr lang="en-US" i="1" dirty="0"/>
              <a:t>oriented programming 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/>
              <a:t>OOP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  <a:r>
              <a:rPr lang="en-US" i="1" dirty="0"/>
              <a:t> is a programming paradigm based on the concept of “objects”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which may contain data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fields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attributes</a:t>
            </a:r>
            <a:r>
              <a:rPr lang="en-US" i="1" dirty="0">
                <a:solidFill>
                  <a:schemeClr val="accent2"/>
                </a:solidFill>
              </a:rPr>
              <a:t>;</a:t>
            </a:r>
            <a:r>
              <a:rPr lang="en-US" i="1" dirty="0"/>
              <a:t> and code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methods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  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Procedural programming is a programming paradigm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derived from structured programming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based upon the concept of the procedure call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/>
              <a:t>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also known as 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subroutines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or functions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simply contain a series of computational steps to be carried out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                                   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</a:t>
            </a:r>
          </a:p>
        </p:txBody>
      </p:sp>
    </p:spTree>
    <p:extLst>
      <p:ext uri="{BB962C8B-B14F-4D97-AF65-F5344CB8AC3E}">
        <p14:creationId xmlns:p14="http://schemas.microsoft.com/office/powerpoint/2010/main" val="3667075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Writing to Files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78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How would we write a string to a file?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FF35E-4A45-2149-8375-84C4CBF5E77F}"/>
              </a:ext>
            </a:extLst>
          </p:cNvPr>
          <p:cNvSpPr/>
          <p:nvPr/>
        </p:nvSpPr>
        <p:spPr>
          <a:xfrm>
            <a:off x="360730" y="2652611"/>
            <a:ext cx="97119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students = ‘</a:t>
            </a:r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Kendrick,A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+\</a:t>
            </a:r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nDre:C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-\</a:t>
            </a:r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nSnoop:B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\n’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5B9BD5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# create a file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= open("grades.txt", "w")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5B9BD5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# store string to the file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myfile.write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(students)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00B0F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# close the file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myfile.close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()</a:t>
            </a:r>
            <a:endParaRPr lang="sv-SE" sz="2000" b="1" dirty="0">
              <a:solidFill>
                <a:srgbClr val="00B0F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1D33C5-D340-214D-8C90-BF06DA0D4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98" y="2652611"/>
            <a:ext cx="35941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07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To encapsulate something means to enclose it in some kind of container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encapsulation means keeping </a:t>
            </a:r>
            <a:r>
              <a:rPr lang="en-US" b="1" dirty="0">
                <a:solidFill>
                  <a:srgbClr val="E00BE5"/>
                </a:solidFill>
              </a:rPr>
              <a:t>data</a:t>
            </a:r>
            <a:r>
              <a:rPr lang="en-US" dirty="0"/>
              <a:t> and the </a:t>
            </a:r>
            <a:r>
              <a:rPr lang="en-US" b="1" dirty="0">
                <a:solidFill>
                  <a:srgbClr val="E00BE5"/>
                </a:solidFill>
              </a:rPr>
              <a:t>code</a:t>
            </a:r>
            <a:r>
              <a:rPr lang="en-US" dirty="0"/>
              <a:t> that uses it in one place and hiding the details of exactly how they work together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8C931-5832-4830-8E6E-DC988A727470}"/>
              </a:ext>
            </a:extLst>
          </p:cNvPr>
          <p:cNvSpPr txBox="1"/>
          <p:nvPr/>
        </p:nvSpPr>
        <p:spPr>
          <a:xfrm>
            <a:off x="4942733" y="727514"/>
            <a:ext cx="4463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</a:t>
            </a:r>
            <a:r>
              <a:rPr lang="en-US" sz="2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kitty.</a:t>
            </a:r>
            <a:r>
              <a:rPr lang="en-US" sz="2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   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E9CA-3CBC-5841-8561-1BC587C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Encapsulate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4B4A-8438-D54A-B041-EC96B896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05" y="1848718"/>
            <a:ext cx="5494225" cy="4835479"/>
          </a:xfrm>
        </p:spPr>
        <p:txBody>
          <a:bodyPr>
            <a:normAutofit/>
          </a:bodyPr>
          <a:lstStyle/>
          <a:p>
            <a:r>
              <a:rPr lang="en-US" dirty="0"/>
              <a:t>For example, each instance of class</a:t>
            </a:r>
            <a:r>
              <a:rPr lang="en-US" dirty="0">
                <a:solidFill>
                  <a:srgbClr val="00FF00"/>
                </a:solidFill>
                <a:latin typeface="Courier" pitchFamily="2" charset="0"/>
              </a:rPr>
              <a:t> file </a:t>
            </a:r>
            <a:r>
              <a:rPr lang="en-US" dirty="0"/>
              <a:t>keeps track of which file on the disk it is reading/writing and where it currently is on that file.</a:t>
            </a:r>
          </a:p>
          <a:p>
            <a:r>
              <a:rPr lang="en-US" dirty="0"/>
              <a:t>The class hides the details of how it is done, so we (as programmers) can use it without needing to know how it is implemented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8C905-178B-CA41-8B19-EA10E8450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87" y="1890282"/>
            <a:ext cx="3215081" cy="987874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F3FD835-FD46-F34C-BF61-7E7B64F80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074" y="2236567"/>
            <a:ext cx="3608926" cy="2927007"/>
          </a:xfrm>
          <a:prstGeom prst="rect">
            <a:avLst/>
          </a:prstGeom>
        </p:spPr>
      </p:pic>
      <p:pic>
        <p:nvPicPr>
          <p:cNvPr id="12" name="Picture 11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8356DD0C-A1C9-5E48-9D39-547659B49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87" y="4521984"/>
            <a:ext cx="3215078" cy="987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C792F3-70FB-1A4E-BBF6-02951E641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86" y="5459295"/>
            <a:ext cx="6144519" cy="26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5A2B-9370-D544-B240-2EBC0C44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156" y="2915727"/>
            <a:ext cx="5119688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and Reading</a:t>
            </a:r>
          </a:p>
        </p:txBody>
      </p:sp>
      <p:pic>
        <p:nvPicPr>
          <p:cNvPr id="5" name="Graphic 4" descr="Tick with solid fill">
            <a:extLst>
              <a:ext uri="{FF2B5EF4-FFF2-40B4-BE49-F238E27FC236}">
                <a16:creationId xmlns:a16="http://schemas.microsoft.com/office/drawing/2014/main" id="{81A12F20-181F-C848-ADF7-E8E07B513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1462" y="2001327"/>
            <a:ext cx="914400" cy="914400"/>
          </a:xfrm>
          <a:prstGeom prst="rect">
            <a:avLst/>
          </a:prstGeom>
        </p:spPr>
      </p:pic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B2951A74-51E0-004C-BF6C-1DC6A2ADA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3237" y="2087590"/>
            <a:ext cx="914400" cy="91440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A819C8B6-94AE-7E43-BC03-FB7E87A28409}"/>
              </a:ext>
            </a:extLst>
          </p:cNvPr>
          <p:cNvSpPr txBox="1"/>
          <p:nvPr/>
        </p:nvSpPr>
        <p:spPr>
          <a:xfrm>
            <a:off x="366713" y="3676238"/>
            <a:ext cx="474711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myfile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 = open(‘</a:t>
            </a:r>
            <a:r>
              <a:rPr lang="en-US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test.txt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’, ‘w’)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CDC388A-2E0C-DB44-9802-4420B36F6B19}"/>
              </a:ext>
            </a:extLst>
          </p:cNvPr>
          <p:cNvSpPr txBox="1"/>
          <p:nvPr/>
        </p:nvSpPr>
        <p:spPr>
          <a:xfrm>
            <a:off x="366713" y="4316440"/>
            <a:ext cx="474711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myfile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 = open(‘</a:t>
            </a:r>
            <a:r>
              <a:rPr lang="en-US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test.txt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’, ‘a’)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E30196-7EE1-6241-B592-A3F01CFFBA53}"/>
              </a:ext>
            </a:extLst>
          </p:cNvPr>
          <p:cNvSpPr txBox="1"/>
          <p:nvPr/>
        </p:nvSpPr>
        <p:spPr>
          <a:xfrm>
            <a:off x="323849" y="49566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pc="-5" dirty="0" err="1">
                <a:solidFill>
                  <a:srgbClr val="00FF00"/>
                </a:solidFill>
                <a:latin typeface="Courier New"/>
                <a:cs typeface="Courier New"/>
              </a:rPr>
              <a:t>myfile.write</a:t>
            </a:r>
            <a:r>
              <a:rPr lang="en-US" spc="-5" dirty="0">
                <a:solidFill>
                  <a:srgbClr val="00FF00"/>
                </a:solidFill>
                <a:latin typeface="Courier New"/>
                <a:cs typeface="Courier New"/>
              </a:rPr>
              <a:t>(‘CATS!…’)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5FF49E-AF4D-6F42-822B-B2E6CB5E8167}"/>
              </a:ext>
            </a:extLst>
          </p:cNvPr>
          <p:cNvCxnSpPr>
            <a:cxnSpLocks/>
          </p:cNvCxnSpPr>
          <p:nvPr/>
        </p:nvCxnSpPr>
        <p:spPr>
          <a:xfrm flipH="1">
            <a:off x="942975" y="2544790"/>
            <a:ext cx="657225" cy="8946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BD4AF5-E7E8-7145-92C1-EDA4A8079DD1}"/>
              </a:ext>
            </a:extLst>
          </p:cNvPr>
          <p:cNvCxnSpPr>
            <a:cxnSpLocks/>
          </p:cNvCxnSpPr>
          <p:nvPr/>
        </p:nvCxnSpPr>
        <p:spPr>
          <a:xfrm>
            <a:off x="2057400" y="2544790"/>
            <a:ext cx="1109662" cy="102708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F828E9-9F4A-0B42-A48B-9984040F2E0C}"/>
              </a:ext>
            </a:extLst>
          </p:cNvPr>
          <p:cNvSpPr txBox="1"/>
          <p:nvPr/>
        </p:nvSpPr>
        <p:spPr>
          <a:xfrm>
            <a:off x="942975" y="2071095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Can be any name!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14BD2-089B-C04B-82F3-0DFB8BF9B7EB}"/>
              </a:ext>
            </a:extLst>
          </p:cNvPr>
          <p:cNvSpPr txBox="1"/>
          <p:nvPr/>
        </p:nvSpPr>
        <p:spPr>
          <a:xfrm>
            <a:off x="4008926" y="396080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'w’ OR ‘a’</a:t>
            </a:r>
          </a:p>
        </p:txBody>
      </p:sp>
    </p:spTree>
    <p:extLst>
      <p:ext uri="{BB962C8B-B14F-4D97-AF65-F5344CB8AC3E}">
        <p14:creationId xmlns:p14="http://schemas.microsoft.com/office/powerpoint/2010/main" val="1157831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ways of Reading a File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78"/>
            <a:ext cx="10515600" cy="483547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Reading a file is similar to writing a file. First we need to open a file for reading (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“r”</a:t>
            </a:r>
            <a:r>
              <a:rPr lang="en-US" dirty="0"/>
              <a:t>):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If file doesn’t exist?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Then to read a file we apply one of the following approaches which take advantage of various read methods:</a:t>
            </a:r>
          </a:p>
          <a:p>
            <a:pPr marL="1657350" lvl="3" indent="-51435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 approach</a:t>
            </a:r>
          </a:p>
          <a:p>
            <a:pPr marL="1657350" lvl="3" indent="-51435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dirty="0"/>
              <a:t> approach</a:t>
            </a:r>
          </a:p>
          <a:p>
            <a:pPr marL="1657350" lvl="3" indent="-51435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file </a:t>
            </a:r>
            <a:r>
              <a:rPr lang="en-US" dirty="0"/>
              <a:t>approach</a:t>
            </a:r>
          </a:p>
          <a:p>
            <a:pPr marL="1657350" lvl="3" indent="-51435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dirty="0"/>
              <a:t> approach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52D1E3B6-E39E-D841-A944-7DF0BD96DED0}"/>
              </a:ext>
            </a:extLst>
          </p:cNvPr>
          <p:cNvSpPr txBox="1"/>
          <p:nvPr/>
        </p:nvSpPr>
        <p:spPr>
          <a:xfrm>
            <a:off x="1910861" y="2471672"/>
            <a:ext cx="876300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5" dirty="0" err="1">
                <a:solidFill>
                  <a:srgbClr val="00FF00"/>
                </a:solidFill>
                <a:latin typeface="Courier New"/>
                <a:cs typeface="Courier New"/>
              </a:rPr>
              <a:t>myfile</a:t>
            </a:r>
            <a:r>
              <a:rPr lang="en-US" sz="3600" spc="-5" dirty="0">
                <a:solidFill>
                  <a:srgbClr val="00FF00"/>
                </a:solidFill>
                <a:latin typeface="Courier New"/>
                <a:cs typeface="Courier New"/>
              </a:rPr>
              <a:t> = open(‘</a:t>
            </a:r>
            <a:r>
              <a:rPr lang="en-US" sz="3600" spc="-5" dirty="0" err="1">
                <a:solidFill>
                  <a:srgbClr val="00FF00"/>
                </a:solidFill>
                <a:latin typeface="Courier New"/>
                <a:cs typeface="Courier New"/>
              </a:rPr>
              <a:t>test.txt</a:t>
            </a:r>
            <a:r>
              <a:rPr lang="en-US" sz="3600" spc="-5" dirty="0">
                <a:solidFill>
                  <a:srgbClr val="00FF00"/>
                </a:solidFill>
                <a:latin typeface="Courier New"/>
                <a:cs typeface="Courier New"/>
              </a:rPr>
              <a:t>’, </a:t>
            </a:r>
            <a:r>
              <a:rPr lang="en-US" sz="3600" spc="-5" dirty="0">
                <a:solidFill>
                  <a:schemeClr val="accent6"/>
                </a:solidFill>
                <a:latin typeface="Courier New"/>
                <a:cs typeface="Courier New"/>
              </a:rPr>
              <a:t>‘r’</a:t>
            </a:r>
            <a:r>
              <a:rPr lang="en-US" sz="3600" spc="-5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  <a:endParaRPr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596DF-A5C0-3A4D-8DAC-5BC81AB0CA43}"/>
              </a:ext>
            </a:extLst>
          </p:cNvPr>
          <p:cNvSpPr txBox="1"/>
          <p:nvPr/>
        </p:nvSpPr>
        <p:spPr>
          <a:xfrm>
            <a:off x="7543801" y="4722357"/>
            <a:ext cx="3130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No correct approach!</a:t>
            </a:r>
          </a:p>
          <a:p>
            <a:r>
              <a:rPr lang="en-US" dirty="0">
                <a:solidFill>
                  <a:srgbClr val="FFFF00"/>
                </a:solidFill>
              </a:rPr>
              <a:t>Multiple methods to help with contexts and purposes</a:t>
            </a:r>
          </a:p>
        </p:txBody>
      </p:sp>
    </p:spTree>
    <p:extLst>
      <p:ext uri="{BB962C8B-B14F-4D97-AF65-F5344CB8AC3E}">
        <p14:creationId xmlns:p14="http://schemas.microsoft.com/office/powerpoint/2010/main" val="22216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ways of Reading a File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58FBE8-A4CC-D040-B901-16DD3E094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56744"/>
              </p:ext>
            </p:extLst>
          </p:nvPr>
        </p:nvGraphicFramePr>
        <p:xfrm>
          <a:off x="209550" y="1383662"/>
          <a:ext cx="10241280" cy="5140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5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6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9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Approach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Code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When to use it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The read approach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myfile = open(filename, 'r')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contents =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  <a:effectLst/>
                        </a:rPr>
                        <a:t>myfile.read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myfile.close()</a:t>
                      </a:r>
                      <a:endParaRPr lang="en-US" sz="1600" dirty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When you want to read the whole file at once and use it as a single string.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The </a:t>
                      </a:r>
                      <a:r>
                        <a:rPr lang="en-US" sz="1600" dirty="0" err="1">
                          <a:effectLst/>
                        </a:rPr>
                        <a:t>readline</a:t>
                      </a:r>
                      <a:r>
                        <a:rPr lang="en-US" sz="1600" dirty="0">
                          <a:effectLst/>
                        </a:rPr>
                        <a:t> approach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myfile = open(filename, 'r')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contents = ''</a:t>
                      </a:r>
                      <a:b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line =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  <a:effectLst/>
                        </a:rPr>
                        <a:t>myfile.readline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while line != '':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    contents += line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    line =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  <a:effectLst/>
                        </a:rPr>
                        <a:t>myfile.readline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()</a:t>
                      </a:r>
                      <a:b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sz="1600" dirty="0" err="1">
                          <a:solidFill>
                            <a:srgbClr val="0070C0"/>
                          </a:solidFill>
                          <a:effectLst/>
                        </a:rPr>
                        <a:t>myfile.close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()</a:t>
                      </a:r>
                      <a:endParaRPr lang="en-US" sz="1600" dirty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When you want to process only part of a file. Each time through the loop line contains one line of the file.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The for line in file approach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myfile = open(filename, 'r')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contents = ''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for line in myfile:</a:t>
                      </a:r>
                      <a:b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    contents += line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myfile.close()</a:t>
                      </a:r>
                      <a:endParaRPr lang="en-US" sz="1600" dirty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When you want to process every line in the file one at a time.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The </a:t>
                      </a:r>
                      <a:r>
                        <a:rPr lang="en-US" sz="1600" dirty="0" err="1">
                          <a:effectLst/>
                        </a:rPr>
                        <a:t>readlines</a:t>
                      </a:r>
                      <a:r>
                        <a:rPr lang="en-US" sz="1600" dirty="0">
                          <a:effectLst/>
                        </a:rPr>
                        <a:t> approach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myfile = open(filename, 'r')</a:t>
                      </a:r>
                      <a:b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lines =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  <a:effectLst/>
                        </a:rPr>
                        <a:t>myfile.readlines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myfile.close()</a:t>
                      </a:r>
                      <a:endParaRPr lang="en-US" sz="1600" dirty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When you want to examine each line of a file by index.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397AE32E-3EFC-4E23-C68B-EC6852BE3F36}"/>
              </a:ext>
            </a:extLst>
          </p:cNvPr>
          <p:cNvSpPr/>
          <p:nvPr/>
        </p:nvSpPr>
        <p:spPr>
          <a:xfrm>
            <a:off x="10597515" y="2046089"/>
            <a:ext cx="609600" cy="3132175"/>
          </a:xfrm>
          <a:prstGeom prst="rightBrace">
            <a:avLst/>
          </a:prstGeom>
          <a:ln w="571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B96C498-D9C3-2108-E59F-1B550AC8AB6D}"/>
              </a:ext>
            </a:extLst>
          </p:cNvPr>
          <p:cNvSpPr/>
          <p:nvPr/>
        </p:nvSpPr>
        <p:spPr>
          <a:xfrm>
            <a:off x="10597515" y="5703922"/>
            <a:ext cx="609600" cy="763919"/>
          </a:xfrm>
          <a:prstGeom prst="rightBrace">
            <a:avLst>
              <a:gd name="adj1" fmla="val 8333"/>
              <a:gd name="adj2" fmla="val 38322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B52D5-F4B1-FDB5-9CD1-CDF12F7FC8A1}"/>
              </a:ext>
            </a:extLst>
          </p:cNvPr>
          <p:cNvSpPr txBox="1"/>
          <p:nvPr/>
        </p:nvSpPr>
        <p:spPr>
          <a:xfrm rot="5400000">
            <a:off x="10936827" y="3282182"/>
            <a:ext cx="135716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2800" b="1" dirty="0"/>
              <a:t>TODAY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CC6A3-D8AA-C28E-E79F-D839FC0706A1}"/>
              </a:ext>
            </a:extLst>
          </p:cNvPr>
          <p:cNvSpPr txBox="1"/>
          <p:nvPr/>
        </p:nvSpPr>
        <p:spPr>
          <a:xfrm rot="5400000">
            <a:off x="10853022" y="5679043"/>
            <a:ext cx="152477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3648069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Different read approaches</a:t>
            </a:r>
          </a:p>
          <a:p>
            <a:pPr lvl="2"/>
            <a:r>
              <a:rPr lang="en-CA" dirty="0"/>
              <a:t>read()</a:t>
            </a:r>
          </a:p>
          <a:p>
            <a:pPr lvl="2"/>
            <a:r>
              <a:rPr lang="en-CA" dirty="0" err="1"/>
              <a:t>readline</a:t>
            </a:r>
            <a:r>
              <a:rPr lang="en-CA" dirty="0"/>
              <a:t>()</a:t>
            </a:r>
          </a:p>
          <a:p>
            <a:pPr lvl="2"/>
            <a:r>
              <a:rPr lang="en-CA" dirty="0"/>
              <a:t>for line in file</a:t>
            </a:r>
          </a:p>
          <a:p>
            <a:pPr lvl="2"/>
            <a:r>
              <a:rPr lang="en-CA" dirty="0" err="1"/>
              <a:t>readlines</a:t>
            </a:r>
            <a:r>
              <a:rPr lang="en-CA" dirty="0"/>
              <a:t>()</a:t>
            </a:r>
          </a:p>
          <a:p>
            <a:pPr lvl="1"/>
            <a:endParaRPr lang="en-CA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Reading Files</a:t>
            </a:r>
          </a:p>
        </p:txBody>
      </p:sp>
    </p:spTree>
    <p:extLst>
      <p:ext uri="{BB962C8B-B14F-4D97-AF65-F5344CB8AC3E}">
        <p14:creationId xmlns:p14="http://schemas.microsoft.com/office/powerpoint/2010/main" val="151772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AFC5-C885-4A4E-AEB5-4761FC0C4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1496"/>
            <a:ext cx="10671313" cy="3171379"/>
          </a:xfrm>
        </p:spPr>
        <p:txBody>
          <a:bodyPr>
            <a:normAutofit fontScale="92500"/>
          </a:bodyPr>
          <a:lstStyle/>
          <a:p>
            <a:r>
              <a:rPr lang="en-CA" sz="2400" dirty="0" err="1"/>
              <a:t>Madlibs</a:t>
            </a:r>
            <a:r>
              <a:rPr lang="en-CA" sz="2400" dirty="0"/>
              <a:t> is a story game</a:t>
            </a:r>
          </a:p>
          <a:p>
            <a:r>
              <a:rPr lang="en-CA" sz="2400" dirty="0"/>
              <a:t>A story is written, and a few important words are taken out, replaced by blanks</a:t>
            </a:r>
          </a:p>
          <a:p>
            <a:r>
              <a:rPr lang="en-CA" sz="2400" dirty="0"/>
              <a:t>The blanks are labelled with their part of speech or other category ("noun", "adjective", "an animal", and so on)</a:t>
            </a:r>
          </a:p>
          <a:p>
            <a:r>
              <a:rPr lang="en-CA" sz="2400" dirty="0"/>
              <a:t>Replace the categories with specific words without knowing the story</a:t>
            </a:r>
          </a:p>
          <a:p>
            <a:r>
              <a:rPr lang="en-CA" sz="2400" dirty="0"/>
              <a:t>When all the blanks have been filled in, the story is read out, usually with comic results</a:t>
            </a:r>
          </a:p>
          <a:p>
            <a:r>
              <a:rPr lang="en-CA" sz="2400" dirty="0"/>
              <a:t>Example: </a:t>
            </a:r>
            <a:r>
              <a:rPr lang="en-CA" sz="2400" dirty="0">
                <a:hlinkClick r:id="rId2"/>
              </a:rPr>
              <a:t>https://youtu.be/kM9Wuzj4k24</a:t>
            </a:r>
            <a:r>
              <a:rPr lang="en-CA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B9987-751C-D3A0-0CFF-F069A4A91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915" y="767896"/>
            <a:ext cx="9005881" cy="25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43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01F9A-52B7-F146-A805-0BAC2A04D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CF1A-8EA7-38A8-1B02-C412F5E0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AB99-99F8-8F0C-5D0B-A3E98CB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Bringing it all together with </a:t>
            </a:r>
            <a:r>
              <a:rPr lang="en-CA" dirty="0" err="1"/>
              <a:t>Madlibs</a:t>
            </a:r>
            <a:r>
              <a:rPr lang="en-CA" dirty="0"/>
              <a:t>!</a:t>
            </a:r>
          </a:p>
          <a:p>
            <a:pPr lvl="1"/>
            <a:endParaRPr lang="en-CA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CDC5D849-44CB-7BFB-E8F1-139ADFB51302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800" b="1" dirty="0" err="1">
                <a:solidFill>
                  <a:schemeClr val="accent6"/>
                </a:solidFill>
              </a:rPr>
              <a:t>Madlibs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38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Object Oriented Programming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the file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3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3.3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541CF-0995-37EB-7179-D08A34EE1BA9}"/>
              </a:ext>
            </a:extLst>
          </p:cNvPr>
          <p:cNvSpPr txBox="1"/>
          <p:nvPr/>
        </p:nvSpPr>
        <p:spPr>
          <a:xfrm>
            <a:off x="6382564" y="4361688"/>
            <a:ext cx="559749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Upcoming (</a:t>
            </a:r>
            <a:r>
              <a:rPr lang="en-CA" b="1" u="sng" dirty="0"/>
              <a:t>Today!</a:t>
            </a:r>
            <a:r>
              <a:rPr lang="en-CA" b="1" dirty="0"/>
              <a:t>):</a:t>
            </a:r>
          </a:p>
          <a:p>
            <a:pPr algn="ctr"/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Reflection 3 released Friday @ 11 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3 </a:t>
            </a:r>
            <a:r>
              <a:rPr lang="en-CA" b="1" dirty="0"/>
              <a:t>deadline </a:t>
            </a:r>
            <a:r>
              <a:rPr lang="en-CA" dirty="0"/>
              <a:t>this Friday @ 11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PRA (Lab) on Friday @ 2PM this week (ONLINE)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Midterm</a:t>
            </a:r>
            <a:r>
              <a:rPr lang="en-CA" dirty="0"/>
              <a:t> - May 31 in lecture @ 9:10 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63EA6-E476-A6DF-E460-1FCC5976EB05}"/>
              </a:ext>
            </a:extLst>
          </p:cNvPr>
          <p:cNvSpPr txBox="1"/>
          <p:nvPr/>
        </p:nvSpPr>
        <p:spPr>
          <a:xfrm>
            <a:off x="335947" y="4361688"/>
            <a:ext cx="5788535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While waiting for class to start:</a:t>
            </a:r>
          </a:p>
          <a:p>
            <a:pPr algn="ctr"/>
            <a:endParaRPr lang="en-CA" dirty="0"/>
          </a:p>
          <a:p>
            <a:r>
              <a:rPr lang="en-CA" dirty="0"/>
              <a:t>Download and open the </a:t>
            </a:r>
            <a:r>
              <a:rPr lang="en-CA" dirty="0" err="1"/>
              <a:t>Jupyter</a:t>
            </a:r>
            <a:r>
              <a:rPr lang="en-CA" dirty="0"/>
              <a:t> Notebook (.</a:t>
            </a:r>
            <a:r>
              <a:rPr lang="en-CA" dirty="0" err="1"/>
              <a:t>ipynb</a:t>
            </a:r>
            <a:r>
              <a:rPr lang="en-CA" dirty="0"/>
              <a:t>) for Lecture 3.3.1</a:t>
            </a:r>
          </a:p>
          <a:p>
            <a:endParaRPr lang="en-CA" dirty="0"/>
          </a:p>
          <a:p>
            <a:r>
              <a:rPr lang="en-CA" dirty="0"/>
              <a:t>You may also use this lecture’s </a:t>
            </a:r>
            <a:r>
              <a:rPr lang="en-CA" dirty="0" err="1"/>
              <a:t>JupyterHub</a:t>
            </a:r>
            <a:r>
              <a:rPr lang="en-CA" dirty="0"/>
              <a:t> link instead (although opening it locally is encouraged).</a:t>
            </a:r>
          </a:p>
        </p:txBody>
      </p:sp>
    </p:spTree>
    <p:extLst>
      <p:ext uri="{BB962C8B-B14F-4D97-AF65-F5344CB8AC3E}">
        <p14:creationId xmlns:p14="http://schemas.microsoft.com/office/powerpoint/2010/main" val="279548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pic>
        <p:nvPicPr>
          <p:cNvPr id="103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0D9FC449-4D6C-4FDD-AAFC-DA28BFB8C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CFA74-CDA3-41F2-B352-4ECEC366B2DF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454D01B-C5E0-4871-B907-0AEC55EF35EE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76CFF-3B57-416A-8503-E7C2A01809E4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D53E02-EEE0-40F2-86D1-06EBF1600F75}"/>
              </a:ext>
            </a:extLst>
          </p:cNvPr>
          <p:cNvSpPr txBox="1"/>
          <p:nvPr/>
        </p:nvSpPr>
        <p:spPr>
          <a:xfrm>
            <a:off x="969250" y="4325032"/>
            <a:ext cx="500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Separation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FF6E95-7403-4DE0-8948-6E36F2C7EA44}"/>
              </a:ext>
            </a:extLst>
          </p:cNvPr>
          <p:cNvSpPr txBox="1"/>
          <p:nvPr/>
        </p:nvSpPr>
        <p:spPr>
          <a:xfrm>
            <a:off x="54606" y="2557387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63E4B6-9A90-446A-BE18-79B624047611}"/>
              </a:ext>
            </a:extLst>
          </p:cNvPr>
          <p:cNvSpPr txBox="1"/>
          <p:nvPr/>
        </p:nvSpPr>
        <p:spPr>
          <a:xfrm>
            <a:off x="1081014" y="364986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traffic_light 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‘red’</a:t>
            </a:r>
          </a:p>
        </p:txBody>
      </p:sp>
    </p:spTree>
    <p:extLst>
      <p:ext uri="{BB962C8B-B14F-4D97-AF65-F5344CB8AC3E}">
        <p14:creationId xmlns:p14="http://schemas.microsoft.com/office/powerpoint/2010/main" val="364738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48D17-47FC-4AFC-A1DF-EE18D74C068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378886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6ACC4-6344-43D7-A5EF-2CBAA47F501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4412538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CC06FA-46B2-4234-AD26-9C1A549172A8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H="1" flipV="1">
            <a:off x="1466106" y="2467047"/>
            <a:ext cx="197068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028B6-EA06-4E82-8FE0-FD396200BDC0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3436792" y="2467047"/>
            <a:ext cx="46140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6376EF-0655-41B9-8C69-549DFB7096CE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3436792" y="2467047"/>
            <a:ext cx="206296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52344C-048E-4BC9-BD01-F51FE6BA8B7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087220" y="3559577"/>
            <a:ext cx="1388288" cy="199257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A11B7C-8854-4FB8-9DEC-C664443BE76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2395712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pic>
        <p:nvPicPr>
          <p:cNvPr id="27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169141F7-340D-4C3B-A84D-F3ADE9D49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ED3751-3474-4DAE-A378-42459C1C7CD1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C0B46A9-832E-4D50-A97C-AC9492805ECB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D09675-12CF-4398-A2B3-37A9A2E8F9C2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517AC-8245-40B4-B14B-42C10D65F167}"/>
              </a:ext>
            </a:extLst>
          </p:cNvPr>
          <p:cNvSpPr txBox="1"/>
          <p:nvPr/>
        </p:nvSpPr>
        <p:spPr>
          <a:xfrm>
            <a:off x="489027" y="38249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41D5E-9EA4-46A5-95D2-FF33F17F9AED}"/>
              </a:ext>
            </a:extLst>
          </p:cNvPr>
          <p:cNvSpPr txBox="1"/>
          <p:nvPr/>
        </p:nvSpPr>
        <p:spPr>
          <a:xfrm>
            <a:off x="4020962" y="457750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3400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482409" y="1873036"/>
            <a:ext cx="2657290" cy="13024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Car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Pedestrian in Intersection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8E359DE-2859-4B17-8BB2-DEDE363D1550}"/>
              </a:ext>
            </a:extLst>
          </p:cNvPr>
          <p:cNvSpPr txBox="1">
            <a:spLocks/>
          </p:cNvSpPr>
          <p:nvPr/>
        </p:nvSpPr>
        <p:spPr>
          <a:xfrm>
            <a:off x="663351" y="727514"/>
            <a:ext cx="5859844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dirty="0"/>
              <a:t>Object</a:t>
            </a:r>
            <a:r>
              <a:rPr lang="en-US" sz="3100" b="1" dirty="0">
                <a:solidFill>
                  <a:schemeClr val="accent2"/>
                </a:solidFill>
              </a:rPr>
              <a:t>-</a:t>
            </a:r>
            <a:r>
              <a:rPr lang="en-US" sz="3100" b="1" dirty="0"/>
              <a:t>Oriented Programming</a:t>
            </a:r>
          </a:p>
        </p:txBody>
      </p:sp>
      <p:pic>
        <p:nvPicPr>
          <p:cNvPr id="2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AAE781A1-8250-4184-922E-BEB5C75A4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D596FA-A75B-48B1-8949-0DE7980134E9}"/>
              </a:ext>
            </a:extLst>
          </p:cNvPr>
          <p:cNvSpPr txBox="1"/>
          <p:nvPr/>
        </p:nvSpPr>
        <p:spPr>
          <a:xfrm>
            <a:off x="519600" y="3551306"/>
            <a:ext cx="2216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Encapsulation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  <a:r>
              <a:rPr lang="en-US" sz="2400" b="1" dirty="0">
                <a:solidFill>
                  <a:srgbClr val="FFFFFF"/>
                </a:solidFill>
              </a:rPr>
              <a:t>, like real life!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5E9D34-66DD-42AD-99FA-D0981DA6B10F}"/>
              </a:ext>
            </a:extLst>
          </p:cNvPr>
          <p:cNvSpPr/>
          <p:nvPr/>
        </p:nvSpPr>
        <p:spPr>
          <a:xfrm>
            <a:off x="4031964" y="2366473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Traffic Light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Color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Change Color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254CE6-5376-45E9-A055-7D290E4E73A6}"/>
              </a:ext>
            </a:extLst>
          </p:cNvPr>
          <p:cNvSpPr/>
          <p:nvPr/>
        </p:nvSpPr>
        <p:spPr>
          <a:xfrm>
            <a:off x="3295320" y="4005632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6FE8F-3C6B-4AF9-BAC5-0EEEE08B94E7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7F3CE67-C35B-4958-A00F-146F9AE716B3}"/>
              </a:ext>
            </a:extLst>
          </p:cNvPr>
          <p:cNvSpPr/>
          <p:nvPr/>
        </p:nvSpPr>
        <p:spPr>
          <a:xfrm rot="3371865">
            <a:off x="7549109" y="514339"/>
            <a:ext cx="423081" cy="229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0B83C-B106-47BF-A47F-1B668E4AABAE}"/>
              </a:ext>
            </a:extLst>
          </p:cNvPr>
          <p:cNvSpPr txBox="1"/>
          <p:nvPr/>
        </p:nvSpPr>
        <p:spPr>
          <a:xfrm>
            <a:off x="7083200" y="1018827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383E88F-E4FB-4324-8B2F-201FB593CA02}"/>
              </a:ext>
            </a:extLst>
          </p:cNvPr>
          <p:cNvSpPr/>
          <p:nvPr/>
        </p:nvSpPr>
        <p:spPr>
          <a:xfrm>
            <a:off x="3338133" y="2653931"/>
            <a:ext cx="493149" cy="241741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FDF67FD-5C7A-4273-84A1-88A031A5497D}"/>
              </a:ext>
            </a:extLst>
          </p:cNvPr>
          <p:cNvSpPr/>
          <p:nvPr/>
        </p:nvSpPr>
        <p:spPr>
          <a:xfrm rot="5400000">
            <a:off x="4843384" y="3647009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Left-Right 33">
            <a:extLst>
              <a:ext uri="{FF2B5EF4-FFF2-40B4-BE49-F238E27FC236}">
                <a16:creationId xmlns:a16="http://schemas.microsoft.com/office/drawing/2014/main" id="{C309A414-3185-A63A-EF75-39BC5E03BEF4}"/>
              </a:ext>
            </a:extLst>
          </p:cNvPr>
          <p:cNvSpPr/>
          <p:nvPr/>
        </p:nvSpPr>
        <p:spPr>
          <a:xfrm rot="2548584">
            <a:off x="2630188" y="3482298"/>
            <a:ext cx="790198" cy="290045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6487" cy="4835479"/>
          </a:xfrm>
        </p:spPr>
        <p:txBody>
          <a:bodyPr>
            <a:normAutofit/>
          </a:bodyPr>
          <a:lstStyle/>
          <a:p>
            <a:r>
              <a:rPr lang="en-US" dirty="0"/>
              <a:t>Often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 object definition corresponds to some object or concept in the real world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functions that operate on that object correspond to the ways real</a:t>
            </a:r>
            <a:r>
              <a:rPr lang="en-US" dirty="0">
                <a:solidFill>
                  <a:schemeClr val="accent2"/>
                </a:solidFill>
              </a:rPr>
              <a:t>-­</a:t>
            </a:r>
            <a:r>
              <a:rPr lang="en-US" dirty="0"/>
              <a:t>world objects interact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sz="2400" dirty="0"/>
          </a:p>
          <a:p>
            <a:r>
              <a:rPr lang="en-US" sz="2400" dirty="0"/>
              <a:t>Models </a:t>
            </a:r>
            <a:r>
              <a:rPr lang="en-CA" sz="2400" dirty="0"/>
              <a:t>our real-life thinking </a:t>
            </a:r>
          </a:p>
          <a:p>
            <a:pPr lvl="1"/>
            <a:r>
              <a:rPr lang="en-CA" dirty="0"/>
              <a:t>Sandwich – </a:t>
            </a:r>
            <a:r>
              <a:rPr lang="en-CA" dirty="0">
                <a:solidFill>
                  <a:srgbClr val="00B0F0"/>
                </a:solidFill>
              </a:rPr>
              <a:t>ingredients,  freshness, </a:t>
            </a:r>
            <a:r>
              <a:rPr lang="en-CA" dirty="0"/>
              <a:t>etc. </a:t>
            </a:r>
          </a:p>
          <a:p>
            <a:pPr lvl="1"/>
            <a:r>
              <a:rPr lang="en-CA" dirty="0"/>
              <a:t>Car – </a:t>
            </a:r>
            <a:r>
              <a:rPr lang="en-CA" dirty="0">
                <a:solidFill>
                  <a:srgbClr val="00B0F0"/>
                </a:solidFill>
              </a:rPr>
              <a:t>model, year, fuel level, </a:t>
            </a:r>
            <a:r>
              <a:rPr lang="en-CA" dirty="0">
                <a:solidFill>
                  <a:schemeClr val="accent6"/>
                </a:solidFill>
              </a:rPr>
              <a:t>forward, reverse </a:t>
            </a:r>
            <a:r>
              <a:rPr lang="en-CA" dirty="0"/>
              <a:t>etc. </a:t>
            </a:r>
          </a:p>
          <a:p>
            <a:pPr lvl="1"/>
            <a:r>
              <a:rPr lang="en-CA" dirty="0"/>
              <a:t>Cat – </a:t>
            </a:r>
            <a:r>
              <a:rPr lang="en-CA" dirty="0">
                <a:solidFill>
                  <a:srgbClr val="00B0F0"/>
                </a:solidFill>
              </a:rPr>
              <a:t>weight, name, colour, </a:t>
            </a:r>
            <a:r>
              <a:rPr lang="en-CA" dirty="0">
                <a:solidFill>
                  <a:schemeClr val="accent6"/>
                </a:solidFill>
              </a:rPr>
              <a:t>scratch, meow, sleep,</a:t>
            </a:r>
            <a:r>
              <a:rPr lang="en-CA" dirty="0"/>
              <a:t> etc.</a:t>
            </a:r>
          </a:p>
          <a:p>
            <a:pPr lvl="1"/>
            <a:r>
              <a:rPr lang="en-US" dirty="0"/>
              <a:t>Turtle Object – </a:t>
            </a:r>
            <a:r>
              <a:rPr lang="en-US" dirty="0" err="1">
                <a:solidFill>
                  <a:srgbClr val="00B0F0"/>
                </a:solidFill>
              </a:rPr>
              <a:t>x_position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y_position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forward, up, left</a:t>
            </a:r>
            <a:r>
              <a:rPr lang="en-US" dirty="0"/>
              <a:t>, etc.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12C87E-58E9-4624-8985-A62E8C7BA528}"/>
              </a:ext>
            </a:extLst>
          </p:cNvPr>
          <p:cNvSpPr txBox="1"/>
          <p:nvPr/>
        </p:nvSpPr>
        <p:spPr>
          <a:xfrm>
            <a:off x="7313657" y="225057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Object</a:t>
            </a:r>
            <a:r>
              <a:rPr lang="en-US" sz="2800" b="1" dirty="0">
                <a:solidFill>
                  <a:schemeClr val="accent1"/>
                </a:solidFill>
              </a:rPr>
              <a:t>-</a:t>
            </a:r>
            <a:r>
              <a:rPr lang="en-US" sz="2800" b="1" dirty="0">
                <a:solidFill>
                  <a:srgbClr val="FFFFFF"/>
                </a:solidFill>
              </a:rPr>
              <a:t>Oriented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52E65-141C-4542-8B87-484193F9CEB5}"/>
              </a:ext>
            </a:extLst>
          </p:cNvPr>
          <p:cNvSpPr txBox="1"/>
          <p:nvPr/>
        </p:nvSpPr>
        <p:spPr>
          <a:xfrm>
            <a:off x="343817" y="3041097"/>
            <a:ext cx="6044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alex_x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alex_y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alex_y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alex_y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alex_x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alex_y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alex_x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alex_x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alex_x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alex_y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A1C7D-266C-4AA9-9895-3D314D41A9B1}"/>
              </a:ext>
            </a:extLst>
          </p:cNvPr>
          <p:cNvSpPr txBox="1"/>
          <p:nvPr/>
        </p:nvSpPr>
        <p:spPr>
          <a:xfrm>
            <a:off x="7313657" y="3046544"/>
            <a:ext cx="40559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       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right()</a:t>
            </a:r>
          </a:p>
          <a:p>
            <a:endParaRPr lang="en-US" sz="2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A170A-0181-48B6-BBA3-18BA8D6E820E}"/>
              </a:ext>
            </a:extLst>
          </p:cNvPr>
          <p:cNvSpPr txBox="1"/>
          <p:nvPr/>
        </p:nvSpPr>
        <p:spPr>
          <a:xfrm>
            <a:off x="343817" y="2250572"/>
            <a:ext cx="201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Procedural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034C4-4D22-4BD1-BCEB-FDF7F0DB3216}"/>
              </a:ext>
            </a:extLst>
          </p:cNvPr>
          <p:cNvSpPr txBox="1"/>
          <p:nvPr/>
        </p:nvSpPr>
        <p:spPr>
          <a:xfrm>
            <a:off x="9288380" y="822163"/>
            <a:ext cx="2421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2"/>
                </a:solidFill>
              </a:rPr>
              <a:t>Data</a:t>
            </a:r>
          </a:p>
          <a:p>
            <a:pPr algn="r"/>
            <a:r>
              <a:rPr lang="en-US" sz="36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1E211-BE94-4FBB-8180-A5E4F1ACEE48}"/>
              </a:ext>
            </a:extLst>
          </p:cNvPr>
          <p:cNvSpPr txBox="1"/>
          <p:nvPr/>
        </p:nvSpPr>
        <p:spPr>
          <a:xfrm>
            <a:off x="2888775" y="1619630"/>
            <a:ext cx="33554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83134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Everything in Python is an object</a:t>
            </a:r>
            <a:r>
              <a:rPr lang="en-US" sz="3200" b="1" dirty="0">
                <a:solidFill>
                  <a:schemeClr val="accent2"/>
                </a:solidFill>
              </a:rPr>
              <a:t>.</a:t>
            </a:r>
            <a:r>
              <a:rPr lang="en-US" sz="3200" b="1" dirty="0"/>
              <a:t> </a:t>
            </a:r>
          </a:p>
          <a:p>
            <a:r>
              <a:rPr lang="en-US" sz="3200" dirty="0"/>
              <a:t>Every value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variable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function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etc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is an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Every time we create a variable we are making a new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B533A-8E7A-405F-A8D6-FC467895066E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56B3C0E-ED5D-4BCE-9F74-0D095CADE14D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DB3C0D-9EB1-4FBE-A0A0-BE78B218E2E6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011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49751</TotalTime>
  <Words>2741</Words>
  <Application>Microsoft Macintosh PowerPoint</Application>
  <PresentationFormat>Widescreen</PresentationFormat>
  <Paragraphs>500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Courier</vt:lpstr>
      <vt:lpstr>Courier New</vt:lpstr>
      <vt:lpstr>Lato Extended</vt:lpstr>
      <vt:lpstr>Segoe UI</vt:lpstr>
      <vt:lpstr>Times New Roman</vt:lpstr>
      <vt:lpstr>Wingdings</vt:lpstr>
      <vt:lpstr>APS106_PPTX_Theme</vt:lpstr>
      <vt:lpstr>introduction to Object Oriented Programming, and the file object.</vt:lpstr>
      <vt:lpstr>This Week’s Content</vt:lpstr>
      <vt:lpstr>Procedural vs Object-Oriented</vt:lpstr>
      <vt:lpstr>Procedural Programming</vt:lpstr>
      <vt:lpstr>Procedural Programming</vt:lpstr>
      <vt:lpstr>PowerPoint Presentation</vt:lpstr>
      <vt:lpstr>Object-Oriented Programming</vt:lpstr>
      <vt:lpstr>Object-Oriented Programming</vt:lpstr>
      <vt:lpstr>Objects in Python</vt:lpstr>
      <vt:lpstr>Classes</vt:lpstr>
      <vt:lpstr>Classes</vt:lpstr>
      <vt:lpstr>Classes</vt:lpstr>
      <vt:lpstr>Classes</vt:lpstr>
      <vt:lpstr>We’ve already been using objects!</vt:lpstr>
      <vt:lpstr>Classes</vt:lpstr>
      <vt:lpstr>Classes</vt:lpstr>
      <vt:lpstr>Let’s Code!</vt:lpstr>
      <vt:lpstr>Why do we care about files?</vt:lpstr>
      <vt:lpstr>Why work with files?</vt:lpstr>
      <vt:lpstr>Why work with files?</vt:lpstr>
      <vt:lpstr>It’s like working with a notebook!</vt:lpstr>
      <vt:lpstr>Opening a File</vt:lpstr>
      <vt:lpstr>Writing to a File</vt:lpstr>
      <vt:lpstr>Writing to a File</vt:lpstr>
      <vt:lpstr>PowerPoint Presentation</vt:lpstr>
      <vt:lpstr>Closing a File</vt:lpstr>
      <vt:lpstr>Let’s Code!</vt:lpstr>
      <vt:lpstr>CLOSE THE FILE!</vt:lpstr>
      <vt:lpstr>The ”Writing to Files” Recipe</vt:lpstr>
      <vt:lpstr>Example: Writing to Files</vt:lpstr>
      <vt:lpstr>Encapsulation</vt:lpstr>
      <vt:lpstr>Encapsulate it!</vt:lpstr>
      <vt:lpstr>Writing and Reading</vt:lpstr>
      <vt:lpstr>Different ways of Reading a File</vt:lpstr>
      <vt:lpstr>Different ways of Reading a File</vt:lpstr>
      <vt:lpstr>Let’s Code!</vt:lpstr>
      <vt:lpstr>PowerPoint Presentation</vt:lpstr>
      <vt:lpstr>Let’s Code!</vt:lpstr>
      <vt:lpstr>introduction to Object Oriented Programming, and the file object.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 Kinsella</cp:lastModifiedBy>
  <cp:revision>275</cp:revision>
  <dcterms:created xsi:type="dcterms:W3CDTF">2021-11-03T00:49:37Z</dcterms:created>
  <dcterms:modified xsi:type="dcterms:W3CDTF">2024-05-24T12:56:00Z</dcterms:modified>
</cp:coreProperties>
</file>