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0"/>
  </p:notesMasterIdLst>
  <p:sldIdLst>
    <p:sldId id="256" r:id="rId2"/>
    <p:sldId id="541" r:id="rId3"/>
    <p:sldId id="406" r:id="rId4"/>
    <p:sldId id="494" r:id="rId5"/>
    <p:sldId id="495" r:id="rId6"/>
    <p:sldId id="493" r:id="rId7"/>
    <p:sldId id="496" r:id="rId8"/>
    <p:sldId id="498" r:id="rId9"/>
    <p:sldId id="501" r:id="rId10"/>
    <p:sldId id="327" r:id="rId11"/>
    <p:sldId id="502" r:id="rId12"/>
    <p:sldId id="529" r:id="rId13"/>
    <p:sldId id="532" r:id="rId14"/>
    <p:sldId id="531" r:id="rId15"/>
    <p:sldId id="533" r:id="rId16"/>
    <p:sldId id="534" r:id="rId17"/>
    <p:sldId id="535" r:id="rId18"/>
    <p:sldId id="536" r:id="rId19"/>
    <p:sldId id="537" r:id="rId20"/>
    <p:sldId id="538" r:id="rId21"/>
    <p:sldId id="539" r:id="rId22"/>
    <p:sldId id="540" r:id="rId23"/>
    <p:sldId id="503" r:id="rId24"/>
    <p:sldId id="506" r:id="rId25"/>
    <p:sldId id="507" r:id="rId26"/>
    <p:sldId id="504" r:id="rId27"/>
    <p:sldId id="508" r:id="rId28"/>
    <p:sldId id="528" r:id="rId29"/>
    <p:sldId id="509" r:id="rId30"/>
    <p:sldId id="510" r:id="rId31"/>
    <p:sldId id="513" r:id="rId32"/>
    <p:sldId id="512" r:id="rId33"/>
    <p:sldId id="514" r:id="rId34"/>
    <p:sldId id="515" r:id="rId35"/>
    <p:sldId id="516" r:id="rId36"/>
    <p:sldId id="517" r:id="rId37"/>
    <p:sldId id="518" r:id="rId38"/>
    <p:sldId id="519" r:id="rId39"/>
    <p:sldId id="520" r:id="rId40"/>
    <p:sldId id="521" r:id="rId41"/>
    <p:sldId id="522" r:id="rId42"/>
    <p:sldId id="523" r:id="rId43"/>
    <p:sldId id="524" r:id="rId44"/>
    <p:sldId id="525" r:id="rId45"/>
    <p:sldId id="526" r:id="rId46"/>
    <p:sldId id="527" r:id="rId47"/>
    <p:sldId id="401" r:id="rId48"/>
    <p:sldId id="542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0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5/26/22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15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6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7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2.0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looping through lists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4.3.2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82" y="1676335"/>
            <a:ext cx="4997116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</a:p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</a:t>
            </a:r>
            <a:r>
              <a:rPr lang="en-US" sz="3200" dirty="0" err="1"/>
              <a:t>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</a:t>
            </a:r>
            <a:r>
              <a:rPr lang="en-US" sz="3200" dirty="0" err="1"/>
              <a:t>iterable</a:t>
            </a:r>
            <a:r>
              <a:rPr lang="en-US" sz="3200" dirty="0"/>
              <a:t>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GENERAL FORM: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 err="1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</a:t>
            </a:r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</a:t>
            </a:r>
            <a:endParaRPr lang="en-US" sz="3400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360F4-CC26-0B46-981C-0C1F0062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for Loop through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7601-639B-724F-87FC-B4B0A1EB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Iterate over a list of strings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7B6B15E-FD69-E041-82B7-8C3078FDFDE0}"/>
              </a:ext>
            </a:extLst>
          </p:cNvPr>
          <p:cNvSpPr txBox="1"/>
          <p:nvPr/>
        </p:nvSpPr>
        <p:spPr>
          <a:xfrm>
            <a:off x="838200" y="2572386"/>
            <a:ext cx="8623852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9591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528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2290294" y="1754888"/>
            <a:ext cx="1267916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8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2290294" y="1754888"/>
            <a:ext cx="1267916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66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778981" y="1749070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96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067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778981" y="1759199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354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5411255" y="1759199"/>
            <a:ext cx="119782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188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5391377" y="1749449"/>
            <a:ext cx="119782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466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067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6840233" y="1786242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71646" y="2462530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903610"/>
            <a:ext cx="6993835" cy="3766793"/>
          </a:xfr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4.3.1</a:t>
            </a:r>
          </a:p>
          <a:p>
            <a:pPr lvl="1"/>
            <a:r>
              <a:rPr lang="en-US" dirty="0"/>
              <a:t>Lists: indexing and slicing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4.3.2</a:t>
            </a:r>
          </a:p>
          <a:p>
            <a:pPr lvl="1"/>
            <a:r>
              <a:rPr lang="en-US" b="1" dirty="0"/>
              <a:t>Lists: nested lists and looping</a:t>
            </a:r>
          </a:p>
          <a:p>
            <a:r>
              <a:rPr lang="en-US" b="1" dirty="0"/>
              <a:t>Next Week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Design Problems!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3925760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apricot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19332" y="2355570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6840233" y="1801955"/>
            <a:ext cx="1449002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34900" y="27574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2503CACF-E529-0F45-9FFD-68AC7158274B}"/>
              </a:ext>
            </a:extLst>
          </p:cNvPr>
          <p:cNvSpPr/>
          <p:nvPr/>
        </p:nvSpPr>
        <p:spPr>
          <a:xfrm>
            <a:off x="2151119" y="2709104"/>
            <a:ext cx="97096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608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apricot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636600" y="2355570"/>
            <a:ext cx="1080635" cy="427007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628397" y="1749070"/>
            <a:ext cx="1197822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111562" y="2475909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74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4">
            <a:extLst>
              <a:ext uri="{FF2B5EF4-FFF2-40B4-BE49-F238E27FC236}">
                <a16:creationId xmlns:a16="http://schemas.microsoft.com/office/drawing/2014/main" id="{C4C30B9F-1A97-784C-A3DF-6A449E448D68}"/>
              </a:ext>
            </a:extLst>
          </p:cNvPr>
          <p:cNvSpPr txBox="1"/>
          <p:nvPr/>
        </p:nvSpPr>
        <p:spPr>
          <a:xfrm>
            <a:off x="790768" y="1868685"/>
            <a:ext cx="8512258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fr</a:t>
            </a:r>
            <a:r>
              <a:rPr sz="2000" spc="-10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['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ap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l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'o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s'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'p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ea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000" dirty="0">
                <a:solidFill>
                  <a:srgbClr val="00FF00"/>
                </a:solidFill>
                <a:latin typeface="Courier New"/>
                <a:cs typeface="Courier New"/>
              </a:rPr>
              <a:t> ‘apricot’]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for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n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u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endParaRPr lang="en-US" sz="2000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559435" marR="2597785" indent="-547370">
              <a:lnSpc>
                <a:spcPct val="100000"/>
              </a:lnSpc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	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(f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ru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spc="5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Visualize for Loop through a List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9303026" y="1868685"/>
            <a:ext cx="2502680" cy="25063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apples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oranges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pears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apricot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76733" y="3275666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D978BC-1C2E-AE45-9686-1724BDB52848}"/>
              </a:ext>
            </a:extLst>
          </p:cNvPr>
          <p:cNvSpPr txBox="1"/>
          <p:nvPr/>
        </p:nvSpPr>
        <p:spPr>
          <a:xfrm>
            <a:off x="838200" y="3244334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FF00"/>
                </a:solidFill>
                <a:latin typeface="Courier" pitchFamily="2" charset="0"/>
              </a:rPr>
              <a:t>Next line of code…</a:t>
            </a:r>
          </a:p>
        </p:txBody>
      </p:sp>
    </p:spTree>
    <p:extLst>
      <p:ext uri="{BB962C8B-B14F-4D97-AF65-F5344CB8AC3E}">
        <p14:creationId xmlns:p14="http://schemas.microsoft.com/office/powerpoint/2010/main" val="3503790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Looping through a list</a:t>
            </a:r>
          </a:p>
          <a:p>
            <a:pPr lvl="1"/>
            <a:r>
              <a:rPr lang="en-CA" dirty="0"/>
              <a:t>BREAKOUT SESSION 1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For Loops Over Lists</a:t>
            </a:r>
          </a:p>
        </p:txBody>
      </p:sp>
    </p:spTree>
    <p:extLst>
      <p:ext uri="{BB962C8B-B14F-4D97-AF65-F5344CB8AC3E}">
        <p14:creationId xmlns:p14="http://schemas.microsoft.com/office/powerpoint/2010/main" val="1994900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68F2-3FAC-F941-8BE0-D089053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 to Our Speedster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2CD2-B798-8145-867C-70B1F48D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list of numbers that represent velocity of a car taken at regular intervals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the speed limit is 100 km/h, we want to examine many times the car is speeding.   How do we achieve this?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94321B-B020-7B49-A502-19EBC88D1F4C}"/>
              </a:ext>
            </a:extLst>
          </p:cNvPr>
          <p:cNvSpPr txBox="1"/>
          <p:nvPr/>
        </p:nvSpPr>
        <p:spPr>
          <a:xfrm>
            <a:off x="354497" y="3213556"/>
            <a:ext cx="1148300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err="1">
                <a:solidFill>
                  <a:srgbClr val="00FF00"/>
                </a:solidFill>
                <a:latin typeface="Courier New"/>
                <a:cs typeface="Courier New"/>
              </a:rPr>
              <a:t>speed_list</a:t>
            </a:r>
            <a:r>
              <a:rPr lang="en-US" sz="240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70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97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1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01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120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116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98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 99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102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5332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BREAKOUT SESSION 2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Speedster 1.0</a:t>
            </a:r>
          </a:p>
        </p:txBody>
      </p:sp>
    </p:spTree>
    <p:extLst>
      <p:ext uri="{BB962C8B-B14F-4D97-AF65-F5344CB8AC3E}">
        <p14:creationId xmlns:p14="http://schemas.microsoft.com/office/powerpoint/2010/main" val="196127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A7F1EBA-B275-9949-94B0-6AEBC696B861}"/>
              </a:ext>
            </a:extLst>
          </p:cNvPr>
          <p:cNvSpPr/>
          <p:nvPr/>
        </p:nvSpPr>
        <p:spPr>
          <a:xfrm>
            <a:off x="119688" y="1825624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0" name="Picture 2" descr="Learning Python 10 minutes a day #7 | by Dennis Bakhuis | Towards Data  Science">
            <a:extLst>
              <a:ext uri="{FF2B5EF4-FFF2-40B4-BE49-F238E27FC236}">
                <a16:creationId xmlns:a16="http://schemas.microsoft.com/office/drawing/2014/main" id="{FA50EF21-EB9C-674B-BF7D-4C09B0EAC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018" y="2575573"/>
            <a:ext cx="50800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5260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print(element)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2DC7CC9-F82E-2044-A072-50066DD9E910}"/>
              </a:ext>
            </a:extLst>
          </p:cNvPr>
          <p:cNvSpPr/>
          <p:nvPr/>
        </p:nvSpPr>
        <p:spPr>
          <a:xfrm>
            <a:off x="88551" y="3536625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0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print(element)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82DC7CC9-F82E-2044-A072-50066DD9E910}"/>
              </a:ext>
            </a:extLst>
          </p:cNvPr>
          <p:cNvSpPr/>
          <p:nvPr/>
        </p:nvSpPr>
        <p:spPr>
          <a:xfrm>
            <a:off x="88551" y="3536625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418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7499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53799" y="1732835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AEF068CD-5C8F-944C-92C2-80F878C58613}"/>
              </a:ext>
            </a:extLst>
          </p:cNvPr>
          <p:cNvSpPr/>
          <p:nvPr/>
        </p:nvSpPr>
        <p:spPr>
          <a:xfrm>
            <a:off x="129366" y="39687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7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Recap!  Adding to a list…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3B999A-381B-D247-82CE-F102F62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775314"/>
              </p:ext>
            </p:extLst>
          </p:nvPr>
        </p:nvGraphicFramePr>
        <p:xfrm>
          <a:off x="354564" y="1825625"/>
          <a:ext cx="11569959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5">
                  <a:extLst>
                    <a:ext uri="{9D8B030D-6E8A-4147-A177-3AD203B41FA5}">
                      <a16:colId xmlns:a16="http://schemas.microsoft.com/office/drawing/2014/main" val="1749523164"/>
                    </a:ext>
                  </a:extLst>
                </a:gridCol>
                <a:gridCol w="3041780">
                  <a:extLst>
                    <a:ext uri="{9D8B030D-6E8A-4147-A177-3AD203B41FA5}">
                      <a16:colId xmlns:a16="http://schemas.microsoft.com/office/drawing/2014/main" val="1742736448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312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3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list.append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object to end of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colours.append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('brown’)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'brown']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list.extend</a:t>
                      </a:r>
                      <a:r>
                        <a:rPr lang="en-US" dirty="0"/>
                        <a:t>(list)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Append the items in the list parameter to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colours.extend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([‘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pink’,‘green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’])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'brown’, ‘pink’, ‘green’]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list.insert</a:t>
                      </a:r>
                      <a:r>
                        <a:rPr lang="en-US" dirty="0"/>
                        <a:t>(int, 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object at the given index, moving items to make room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&gt;&gt;&gt; grades = [95, 65, 75, 85]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</a:t>
                      </a:r>
                      <a:r>
                        <a:rPr lang="en-US" dirty="0" err="1">
                          <a:latin typeface="Courier" pitchFamily="2" charset="0"/>
                        </a:rPr>
                        <a:t>grades.insert</a:t>
                      </a:r>
                      <a:r>
                        <a:rPr lang="en-US" dirty="0">
                          <a:latin typeface="Courier" pitchFamily="2" charset="0"/>
                        </a:rPr>
                        <a:t>(3, 80)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grades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[95, 65, 75, 80, 85]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4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956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53799" y="1732835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C8BF107-E315-8A40-85EE-084B382066FA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85A662B-FD03-A244-A45E-DD2507108867}"/>
              </a:ext>
            </a:extLst>
          </p:cNvPr>
          <p:cNvSpPr/>
          <p:nvPr/>
        </p:nvSpPr>
        <p:spPr>
          <a:xfrm>
            <a:off x="87274" y="4361289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35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162813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74432" y="1743783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22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23895" y="1727975"/>
            <a:ext cx="697460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108664" y="4314839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076C6B98-4539-D94D-A84B-99B6ABA8F889}"/>
              </a:ext>
            </a:extLst>
          </p:cNvPr>
          <p:cNvSpPr/>
          <p:nvPr/>
        </p:nvSpPr>
        <p:spPr>
          <a:xfrm>
            <a:off x="2833205" y="4249436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036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1710740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9630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70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9441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5373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9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24441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9441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37DB951-A117-274B-BB67-44D42EBC21EE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48E4229-3B68-C74B-A14B-34EA418648A7}"/>
              </a:ext>
            </a:extLst>
          </p:cNvPr>
          <p:cNvSpPr/>
          <p:nvPr/>
        </p:nvSpPr>
        <p:spPr>
          <a:xfrm>
            <a:off x="3540580" y="2155250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22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9441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100208" y="4316196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37DB951-A117-274B-BB67-44D42EBC21EE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648E4229-3B68-C74B-A14B-34EA418648A7}"/>
              </a:ext>
            </a:extLst>
          </p:cNvPr>
          <p:cNvSpPr/>
          <p:nvPr/>
        </p:nvSpPr>
        <p:spPr>
          <a:xfrm>
            <a:off x="3540580" y="2155250"/>
            <a:ext cx="170866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AC6492E5-F720-BC46-97A5-779C112AEEFA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65673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845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2121287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61992" y="2152702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150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823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73015" y="2121287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5361992" y="2152702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439814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5173B6-FF4D-4D49-99A8-7698ACD56EB1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84982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6341" y="2137454"/>
            <a:ext cx="2667001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9630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8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Recap! Removing from a list…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3B999A-381B-D247-82CE-F102F62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104864"/>
              </p:ext>
            </p:extLst>
          </p:nvPr>
        </p:nvGraphicFramePr>
        <p:xfrm>
          <a:off x="354564" y="1825625"/>
          <a:ext cx="11569959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0685">
                  <a:extLst>
                    <a:ext uri="{9D8B030D-6E8A-4147-A177-3AD203B41FA5}">
                      <a16:colId xmlns:a16="http://schemas.microsoft.com/office/drawing/2014/main" val="1749523164"/>
                    </a:ext>
                  </a:extLst>
                </a:gridCol>
                <a:gridCol w="3041780">
                  <a:extLst>
                    <a:ext uri="{9D8B030D-6E8A-4147-A177-3AD203B41FA5}">
                      <a16:colId xmlns:a16="http://schemas.microsoft.com/office/drawing/2014/main" val="1742736448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312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3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list.remove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first occurrence of the object;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 if not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colours.remove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(‘blue’)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['yellow’]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list.pop</a:t>
                      </a:r>
                      <a:r>
                        <a:rPr lang="en-US" dirty="0"/>
                        <a:t>([index])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the item at the end of the list; optional index to remove from anywhere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'yellow’, ‘pink’]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colours.pop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‘pink’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colours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[‘blue’, ‘yellow’]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colours.pop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‘blue’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colours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[‘yellow’]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2596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32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391677" y="2623207"/>
            <a:ext cx="2020079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53730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380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382361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08313" y="2616877"/>
            <a:ext cx="1056692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96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701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439814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5173B6-FF4D-4D49-99A8-7698ACD56EB1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1BBFBF46-4955-1040-8762-5EFDC04756EA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3508313" y="2615971"/>
            <a:ext cx="1056692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2627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26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3981218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6F0E7B22-DCEF-754C-84B1-44F5B0073582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4725176" y="2636467"/>
            <a:ext cx="628261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0093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5140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100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75FACA0D-35D3-0445-8F23-3D17ACA1209F}"/>
              </a:ext>
            </a:extLst>
          </p:cNvPr>
          <p:cNvSpPr/>
          <p:nvPr/>
        </p:nvSpPr>
        <p:spPr>
          <a:xfrm>
            <a:off x="1925608" y="3858531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7168096-8476-794E-A321-7BFC0FAEDBA4}"/>
              </a:ext>
            </a:extLst>
          </p:cNvPr>
          <p:cNvSpPr/>
          <p:nvPr/>
        </p:nvSpPr>
        <p:spPr>
          <a:xfrm>
            <a:off x="100208" y="4398142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5D5173B6-FF4D-4D49-99A8-7698ACD56EB1}"/>
              </a:ext>
            </a:extLst>
          </p:cNvPr>
          <p:cNvSpPr/>
          <p:nvPr/>
        </p:nvSpPr>
        <p:spPr>
          <a:xfrm>
            <a:off x="2852054" y="4251033"/>
            <a:ext cx="115271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9D08B9B-1ADB-5548-AB61-B362D800637D}"/>
              </a:ext>
            </a:extLst>
          </p:cNvPr>
          <p:cNvSpPr/>
          <p:nvPr/>
        </p:nvSpPr>
        <p:spPr>
          <a:xfrm>
            <a:off x="3464770" y="2609681"/>
            <a:ext cx="1946985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3FA8279-8200-2840-9B4A-B40B6C743169}"/>
              </a:ext>
            </a:extLst>
          </p:cNvPr>
          <p:cNvSpPr/>
          <p:nvPr/>
        </p:nvSpPr>
        <p:spPr>
          <a:xfrm>
            <a:off x="4706515" y="2611145"/>
            <a:ext cx="649256" cy="527180"/>
          </a:xfrm>
          <a:prstGeom prst="fram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7152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200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100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43AD443-1536-B74C-B5AE-0481C9095E29}"/>
              </a:ext>
            </a:extLst>
          </p:cNvPr>
          <p:cNvSpPr/>
          <p:nvPr/>
        </p:nvSpPr>
        <p:spPr>
          <a:xfrm>
            <a:off x="1343608" y="3429000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4C1F0B3D-FC6C-F948-BF54-F95CD70B9FDB}"/>
              </a:ext>
            </a:extLst>
          </p:cNvPr>
          <p:cNvSpPr/>
          <p:nvPr/>
        </p:nvSpPr>
        <p:spPr>
          <a:xfrm>
            <a:off x="3428999" y="2580075"/>
            <a:ext cx="2020079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9099494D-C4C1-454F-A9EB-7F1556068784}"/>
              </a:ext>
            </a:extLst>
          </p:cNvPr>
          <p:cNvSpPr/>
          <p:nvPr/>
        </p:nvSpPr>
        <p:spPr>
          <a:xfrm>
            <a:off x="3464770" y="3870962"/>
            <a:ext cx="671804" cy="527180"/>
          </a:xfrm>
          <a:prstGeom prst="fram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963087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849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AA8B-F3B4-7B44-B7CD-433A5271E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Nested Lists Require Nested Loops!</a:t>
            </a: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BE1E23E-F70E-9949-93A7-F198DF77F3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4"/>
            <a:ext cx="5730551" cy="3282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aps106_grades = [[‘Midterm 1’, 60],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[‘Midterm 2’, 90],</a:t>
            </a:r>
          </a:p>
          <a:p>
            <a:pPr marL="0" marR="5080" indent="0">
              <a:lnSpc>
                <a:spcPct val="100699"/>
              </a:lnSpc>
              <a:buNone/>
            </a:pP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		     [‘Exam’, 100]]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for row in aps106_grades: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for column in row: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FF00"/>
                </a:solidFill>
                <a:latin typeface="Courier" pitchFamily="2" charset="0"/>
              </a:rPr>
              <a:t>        print(column)</a:t>
            </a:r>
          </a:p>
          <a:p>
            <a:pPr marL="0" marR="5080" indent="0">
              <a:lnSpc>
                <a:spcPct val="100699"/>
              </a:lnSpc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C4C2B48-86F0-C145-A833-365E92D54203}"/>
              </a:ext>
            </a:extLst>
          </p:cNvPr>
          <p:cNvSpPr txBox="1">
            <a:spLocks/>
          </p:cNvSpPr>
          <p:nvPr/>
        </p:nvSpPr>
        <p:spPr>
          <a:xfrm>
            <a:off x="7570237" y="1825624"/>
            <a:ext cx="3783563" cy="42005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OUTPUT: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1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60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Midterm 2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90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Exam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r>
              <a:rPr lang="en-US" sz="2000" spc="-5" dirty="0">
                <a:solidFill>
                  <a:schemeClr val="accent6"/>
                </a:solidFill>
                <a:latin typeface="Courier New"/>
                <a:cs typeface="Courier New"/>
              </a:rPr>
              <a:t>100</a:t>
            </a: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16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chemeClr val="accent6"/>
              </a:solidFill>
              <a:latin typeface="Courier New"/>
              <a:cs typeface="Courier New"/>
            </a:endParaRPr>
          </a:p>
          <a:p>
            <a:pPr marL="0" marR="5080" indent="0">
              <a:lnSpc>
                <a:spcPct val="100699"/>
              </a:lnSpc>
              <a:buFont typeface="Wingdings" panose="05000000000000000000" pitchFamily="2" charset="2"/>
              <a:buNone/>
            </a:pPr>
            <a:endParaRPr lang="en-US" sz="2000" spc="-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814CC0CF-BAAA-B241-AF22-CDE33564719B}"/>
              </a:ext>
            </a:extLst>
          </p:cNvPr>
          <p:cNvSpPr/>
          <p:nvPr/>
        </p:nvSpPr>
        <p:spPr>
          <a:xfrm>
            <a:off x="2401858" y="3429000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ACBE13A-AEB4-E74A-9164-A5C0FE3D9594}"/>
              </a:ext>
            </a:extLst>
          </p:cNvPr>
          <p:cNvSpPr/>
          <p:nvPr/>
        </p:nvSpPr>
        <p:spPr>
          <a:xfrm>
            <a:off x="727786" y="1709314"/>
            <a:ext cx="2163147" cy="527180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9D7684E-2ABC-454D-B1A4-8318F779DBA3}"/>
              </a:ext>
            </a:extLst>
          </p:cNvPr>
          <p:cNvSpPr/>
          <p:nvPr/>
        </p:nvSpPr>
        <p:spPr>
          <a:xfrm>
            <a:off x="88551" y="3539256"/>
            <a:ext cx="619122" cy="306668"/>
          </a:xfrm>
          <a:prstGeom prst="rightArrow">
            <a:avLst/>
          </a:prstGeom>
          <a:solidFill>
            <a:srgbClr val="00FF0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534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702598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Looping through nested lists with nested loops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Looping Over Nested Lists</a:t>
            </a:r>
          </a:p>
        </p:txBody>
      </p:sp>
      <p:pic>
        <p:nvPicPr>
          <p:cNvPr id="5" name="Picture 2" descr="Learning Python 10 minutes a day #7 | by Dennis Bakhuis | Towards Data  Science">
            <a:extLst>
              <a:ext uri="{FF2B5EF4-FFF2-40B4-BE49-F238E27FC236}">
                <a16:creationId xmlns:a16="http://schemas.microsoft.com/office/drawing/2014/main" id="{1C856F09-E852-5C44-8B4A-7E27F2063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043" y="3429000"/>
            <a:ext cx="50800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066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Lists 2.0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looping through lists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3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4.3.2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380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828D-ED06-8840-8EEE-4D78E6BF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Recap!  The fun stuff…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D3B999A-381B-D247-82CE-F102F6217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684745"/>
              </p:ext>
            </p:extLst>
          </p:nvPr>
        </p:nvGraphicFramePr>
        <p:xfrm>
          <a:off x="354564" y="1825625"/>
          <a:ext cx="11569959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4620">
                  <a:extLst>
                    <a:ext uri="{9D8B030D-6E8A-4147-A177-3AD203B41FA5}">
                      <a16:colId xmlns:a16="http://schemas.microsoft.com/office/drawing/2014/main" val="1749523164"/>
                    </a:ext>
                  </a:extLst>
                </a:gridCol>
                <a:gridCol w="2817845">
                  <a:extLst>
                    <a:ext uri="{9D8B030D-6E8A-4147-A177-3AD203B41FA5}">
                      <a16:colId xmlns:a16="http://schemas.microsoft.com/office/drawing/2014/main" val="1742736448"/>
                    </a:ext>
                  </a:extLst>
                </a:gridCol>
                <a:gridCol w="6307494">
                  <a:extLst>
                    <a:ext uri="{9D8B030D-6E8A-4147-A177-3AD203B41FA5}">
                      <a16:colId xmlns:a16="http://schemas.microsoft.com/office/drawing/2014/main" val="3312331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435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list.reverse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Reverse the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s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['blue'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, 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'yellow’, ‘pink’]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spc="-5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colours.reverse</a:t>
                      </a: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colours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[‘pink’, ’yellow’, ‘blue’]</a:t>
                      </a:r>
                      <a:endParaRPr lang="en-CA" sz="180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99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list.sort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 the list from smallest to largest (also sorts list of strings alphabetically)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US" dirty="0">
                          <a:latin typeface="Courier" pitchFamily="2" charset="0"/>
                        </a:rPr>
                        <a:t>grades = [95, 65, 75, 85]</a:t>
                      </a:r>
                      <a:b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CA" sz="1800" spc="-5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 </a:t>
                      </a:r>
                      <a:r>
                        <a:rPr lang="en-CA" sz="1800" dirty="0" err="1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grades.sort</a:t>
                      </a: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&gt;&gt;&gt; grades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dirty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[65, 75, 85, 95]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88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list.count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number of times object occurs in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&gt;&gt;&gt; letters = ['a', 'a', 'b', 'c’]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</a:t>
                      </a:r>
                      <a:r>
                        <a:rPr lang="en-US" dirty="0" err="1">
                          <a:latin typeface="Courier" pitchFamily="2" charset="0"/>
                        </a:rPr>
                        <a:t>letters.count</a:t>
                      </a:r>
                      <a:r>
                        <a:rPr lang="en-US" dirty="0">
                          <a:latin typeface="Courier" pitchFamily="2" charset="0"/>
                        </a:rPr>
                        <a:t>(‘a’)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940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list.index</a:t>
                      </a:r>
                      <a:r>
                        <a:rPr lang="en-US" dirty="0"/>
                        <a:t>(object)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the index of the first occurrence of object;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error if not there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" pitchFamily="2" charset="0"/>
                        </a:rPr>
                        <a:t>&gt;&gt;&gt; letters = ['a', 'a', 'b', 'c’]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&gt;&gt;&gt; </a:t>
                      </a:r>
                      <a:r>
                        <a:rPr lang="en-US" dirty="0" err="1">
                          <a:latin typeface="Courier" pitchFamily="2" charset="0"/>
                        </a:rPr>
                        <a:t>letters.index</a:t>
                      </a:r>
                      <a:r>
                        <a:rPr lang="en-US" dirty="0">
                          <a:latin typeface="Courier" pitchFamily="2" charset="0"/>
                        </a:rPr>
                        <a:t>(‘a’)</a:t>
                      </a:r>
                    </a:p>
                    <a:p>
                      <a:r>
                        <a:rPr lang="en-US" dirty="0">
                          <a:latin typeface="Courier" pitchFamily="2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033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68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15D-556E-6B45-9B28-46B778A8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and String Similarities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352-5DE4-804B-808E-585C34C0F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share many similarities with strings</a:t>
            </a:r>
          </a:p>
          <a:p>
            <a:pPr lvl="1"/>
            <a:r>
              <a:rPr lang="en-US" dirty="0"/>
              <a:t>Indexing (the [ ] operator)</a:t>
            </a:r>
          </a:p>
          <a:p>
            <a:pPr lvl="1"/>
            <a:r>
              <a:rPr lang="en-US" dirty="0"/>
              <a:t>Slicing ([start : end] and [start : end : step])</a:t>
            </a:r>
          </a:p>
          <a:p>
            <a:pPr lvl="1"/>
            <a:r>
              <a:rPr lang="en-US" dirty="0"/>
              <a:t>Membership (the in operator)</a:t>
            </a:r>
          </a:p>
          <a:p>
            <a:pPr lvl="1"/>
            <a:r>
              <a:rPr lang="en-US" dirty="0"/>
              <a:t>Length (built-in function </a:t>
            </a:r>
            <a:r>
              <a:rPr lang="en-US" dirty="0" err="1"/>
              <a:t>len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Concatenate (the + operator combining lists with other lists)</a:t>
            </a:r>
          </a:p>
          <a:p>
            <a:pPr lvl="1"/>
            <a:r>
              <a:rPr lang="en-US" dirty="0"/>
              <a:t>Repeat (the * operator between lists and an integer)</a:t>
            </a:r>
          </a:p>
          <a:p>
            <a:pPr lvl="1"/>
            <a:r>
              <a:rPr lang="en-US" dirty="0"/>
              <a:t>Comparison operators (&gt;, &lt; , ==, !=, etc.)</a:t>
            </a:r>
          </a:p>
        </p:txBody>
      </p:sp>
    </p:spTree>
    <p:extLst>
      <p:ext uri="{BB962C8B-B14F-4D97-AF65-F5344CB8AC3E}">
        <p14:creationId xmlns:p14="http://schemas.microsoft.com/office/powerpoint/2010/main" val="277533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15D-556E-6B45-9B28-46B778A8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List and String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5352-5DE4-804B-808E-585C34C0F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36026" cy="4835479"/>
          </a:xfrm>
        </p:spPr>
        <p:txBody>
          <a:bodyPr/>
          <a:lstStyle/>
          <a:p>
            <a:r>
              <a:rPr lang="en-US" dirty="0"/>
              <a:t>Lists can contain a mixture of any Python objects</a:t>
            </a:r>
          </a:p>
          <a:p>
            <a:pPr lvl="1"/>
            <a:r>
              <a:rPr lang="en-US" dirty="0"/>
              <a:t>Strings only hold characters</a:t>
            </a:r>
          </a:p>
          <a:p>
            <a:r>
              <a:rPr lang="en-US" dirty="0"/>
              <a:t>Lists are mutable (i.e. their elements can be changed)</a:t>
            </a:r>
          </a:p>
          <a:p>
            <a:pPr lvl="1"/>
            <a:r>
              <a:rPr lang="en-US" dirty="0"/>
              <a:t>Strings are immutable</a:t>
            </a:r>
          </a:p>
          <a:p>
            <a:r>
              <a:rPr lang="en-US" dirty="0"/>
              <a:t>Lists are designated with [ ], with elements separated by commas</a:t>
            </a:r>
          </a:p>
          <a:p>
            <a:pPr lvl="1"/>
            <a:r>
              <a:rPr lang="en-US" dirty="0"/>
              <a:t>Strings are designated with “ ” or ‘ ’</a:t>
            </a:r>
          </a:p>
        </p:txBody>
      </p:sp>
      <p:pic>
        <p:nvPicPr>
          <p:cNvPr id="11266" name="Picture 2" descr="Python: list de-duping, list of lists batches | by mike fettis |  HackerNoon.com | Medium">
            <a:extLst>
              <a:ext uri="{FF2B5EF4-FFF2-40B4-BE49-F238E27FC236}">
                <a16:creationId xmlns:a16="http://schemas.microsoft.com/office/drawing/2014/main" id="{57F876E1-37B9-814D-AD3E-98074910E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5"/>
          <a:stretch/>
        </p:blipFill>
        <p:spPr bwMode="auto">
          <a:xfrm>
            <a:off x="7792278" y="703440"/>
            <a:ext cx="4253948" cy="272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900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68F2-3FAC-F941-8BE0-D089053D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Example: The Speeder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32CD2-B798-8145-867C-70B1F48DB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list of numbers that represent velocity of a car taken at regular intervals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Assuming the speed limit is 100 km/h, we want to examine many times the car is speeding.   How do we achieve this?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D694321B-B020-7B49-A502-19EBC88D1F4C}"/>
              </a:ext>
            </a:extLst>
          </p:cNvPr>
          <p:cNvSpPr txBox="1"/>
          <p:nvPr/>
        </p:nvSpPr>
        <p:spPr>
          <a:xfrm>
            <a:off x="354497" y="3213556"/>
            <a:ext cx="1148300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dirty="0" err="1">
                <a:solidFill>
                  <a:srgbClr val="00FF00"/>
                </a:solidFill>
                <a:latin typeface="Courier New"/>
                <a:cs typeface="Courier New"/>
              </a:rPr>
              <a:t>speed_list</a:t>
            </a:r>
            <a:r>
              <a:rPr lang="en-US" sz="2400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=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70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97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1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01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120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116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110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98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 99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  <a:r>
              <a:rPr sz="2400" dirty="0">
                <a:solidFill>
                  <a:srgbClr val="00FF00"/>
                </a:solidFill>
                <a:latin typeface="Courier New"/>
                <a:cs typeface="Courier New"/>
              </a:rPr>
              <a:t>, </a:t>
            </a:r>
            <a:r>
              <a:rPr lang="en-US" sz="2400" spc="-5" dirty="0">
                <a:solidFill>
                  <a:srgbClr val="00FF00"/>
                </a:solidFill>
                <a:latin typeface="Courier New"/>
                <a:cs typeface="Courier New"/>
              </a:rPr>
              <a:t>102</a:t>
            </a:r>
            <a:r>
              <a:rPr sz="2400" spc="-5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endParaRPr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74968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65AC4-81DD-7C43-8B54-CC9AD91AE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Example: The Speeder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42FD4-0A4F-8548-A8F9-C5B96CCDC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what we’ve learned so far, we would need to write ten if statements to check if velocity is greater than 100 km/h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55B9EC0-68DC-1A4F-B7DC-37F0D377AC8B}"/>
              </a:ext>
            </a:extLst>
          </p:cNvPr>
          <p:cNvSpPr txBox="1"/>
          <p:nvPr/>
        </p:nvSpPr>
        <p:spPr>
          <a:xfrm>
            <a:off x="1831594" y="2886221"/>
            <a:ext cx="47184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marR="5080" indent="-54737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9D79015-64B9-EE4D-92B6-0639DFD5E140}"/>
              </a:ext>
            </a:extLst>
          </p:cNvPr>
          <p:cNvSpPr txBox="1"/>
          <p:nvPr/>
        </p:nvSpPr>
        <p:spPr>
          <a:xfrm>
            <a:off x="1831594" y="3709435"/>
            <a:ext cx="47184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9435" marR="5080" indent="-54737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1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15" dirty="0">
                <a:solidFill>
                  <a:srgbClr val="00FF00"/>
                </a:solidFill>
                <a:latin typeface="Courier New"/>
                <a:cs typeface="Courier New"/>
              </a:rPr>
              <a:t>10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7A68401-00BC-BA44-9066-445D421576E0}"/>
              </a:ext>
            </a:extLst>
          </p:cNvPr>
          <p:cNvSpPr txBox="1"/>
          <p:nvPr/>
        </p:nvSpPr>
        <p:spPr>
          <a:xfrm>
            <a:off x="1831594" y="4532395"/>
            <a:ext cx="471849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 err="1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2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</a:t>
            </a:r>
          </a:p>
          <a:p>
            <a:pPr marL="559435">
              <a:lnSpc>
                <a:spcPct val="100000"/>
              </a:lnSpc>
            </a:pP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20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A12E4D1-BCC4-9140-90EE-6A6413518212}"/>
              </a:ext>
            </a:extLst>
          </p:cNvPr>
          <p:cNvSpPr txBox="1"/>
          <p:nvPr/>
        </p:nvSpPr>
        <p:spPr>
          <a:xfrm>
            <a:off x="1831594" y="5355736"/>
            <a:ext cx="4718496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.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.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.</a:t>
            </a:r>
          </a:p>
          <a:p>
            <a:pPr>
              <a:lnSpc>
                <a:spcPct val="100000"/>
              </a:lnSpc>
              <a:spcBef>
                <a:spcPts val="32"/>
              </a:spcBef>
            </a:pPr>
            <a:endParaRPr sz="2000" dirty="0">
              <a:solidFill>
                <a:srgbClr val="00FF00"/>
              </a:solidFill>
              <a:latin typeface="Times New Roman"/>
              <a:cs typeface="Times New Roman"/>
            </a:endParaRPr>
          </a:p>
          <a:p>
            <a:pPr marL="559435" marR="5080" indent="-547370">
              <a:lnSpc>
                <a:spcPct val="100000"/>
              </a:lnSpc>
            </a:pP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f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_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li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[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9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]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&gt;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US" sz="2000" spc="-5" dirty="0">
                <a:solidFill>
                  <a:srgbClr val="00FF00"/>
                </a:solidFill>
                <a:latin typeface="Courier New"/>
                <a:cs typeface="Courier New"/>
              </a:rPr>
              <a:t>10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0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: 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p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ri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n</a:t>
            </a:r>
            <a:r>
              <a:rPr sz="2000" dirty="0">
                <a:solidFill>
                  <a:srgbClr val="00FF00"/>
                </a:solidFill>
                <a:latin typeface="Courier New"/>
                <a:cs typeface="Courier New"/>
              </a:rPr>
              <a:t>t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("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sp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e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d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in</a:t>
            </a:r>
            <a:r>
              <a:rPr sz="2000" spc="-15" dirty="0">
                <a:solidFill>
                  <a:srgbClr val="00FF00"/>
                </a:solidFill>
                <a:latin typeface="Courier New"/>
                <a:cs typeface="Courier New"/>
              </a:rPr>
              <a:t>g</a:t>
            </a:r>
            <a:r>
              <a:rPr sz="2000" spc="-5" dirty="0">
                <a:solidFill>
                  <a:srgbClr val="00FF00"/>
                </a:solidFill>
                <a:latin typeface="Courier New"/>
                <a:cs typeface="Courier New"/>
              </a:rPr>
              <a:t>")</a:t>
            </a:r>
            <a:endParaRPr sz="20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4BAD58-A021-C346-8CAC-3764F8D287E0}"/>
              </a:ext>
            </a:extLst>
          </p:cNvPr>
          <p:cNvSpPr txBox="1"/>
          <p:nvPr/>
        </p:nvSpPr>
        <p:spPr>
          <a:xfrm>
            <a:off x="6550090" y="4009175"/>
            <a:ext cx="5201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Repeating code -&gt; think loops! </a:t>
            </a:r>
          </a:p>
        </p:txBody>
      </p:sp>
    </p:spTree>
    <p:extLst>
      <p:ext uri="{BB962C8B-B14F-4D97-AF65-F5344CB8AC3E}">
        <p14:creationId xmlns:p14="http://schemas.microsoft.com/office/powerpoint/2010/main" val="400114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24891</TotalTime>
  <Words>2637</Words>
  <Application>Microsoft Macintosh PowerPoint</Application>
  <PresentationFormat>Widescreen</PresentationFormat>
  <Paragraphs>521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Consolas</vt:lpstr>
      <vt:lpstr>Courier</vt:lpstr>
      <vt:lpstr>Courier New</vt:lpstr>
      <vt:lpstr>Segoe UI</vt:lpstr>
      <vt:lpstr>Times New Roman</vt:lpstr>
      <vt:lpstr>Wingdings</vt:lpstr>
      <vt:lpstr>APS106_PPTX_Theme</vt:lpstr>
      <vt:lpstr>Lists 2.0: looping through lists.</vt:lpstr>
      <vt:lpstr>Today’s Content</vt:lpstr>
      <vt:lpstr>Recap!  Adding to a list…</vt:lpstr>
      <vt:lpstr>Recap! Removing from a list…</vt:lpstr>
      <vt:lpstr>Recap!  The fun stuff…</vt:lpstr>
      <vt:lpstr>List and String Similarities</vt:lpstr>
      <vt:lpstr>List and String Differences</vt:lpstr>
      <vt:lpstr>Motivating Example: The Speeder</vt:lpstr>
      <vt:lpstr>Motivating Example: The Speeder</vt:lpstr>
      <vt:lpstr>for loops</vt:lpstr>
      <vt:lpstr>Example: for Loop through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Visualize for Loop through a List</vt:lpstr>
      <vt:lpstr>Let’s Code!</vt:lpstr>
      <vt:lpstr>Back to Our Speedster</vt:lpstr>
      <vt:lpstr>Let’s Code!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Nested Lists Require Nested Loops!</vt:lpstr>
      <vt:lpstr>Let’s Code!</vt:lpstr>
      <vt:lpstr>Lists 2.0: looping through lists.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166</cp:revision>
  <dcterms:created xsi:type="dcterms:W3CDTF">2021-11-03T00:49:37Z</dcterms:created>
  <dcterms:modified xsi:type="dcterms:W3CDTF">2022-05-26T15:40:09Z</dcterms:modified>
</cp:coreProperties>
</file>