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1"/>
  </p:notesMasterIdLst>
  <p:sldIdLst>
    <p:sldId id="256" r:id="rId2"/>
    <p:sldId id="406" r:id="rId3"/>
    <p:sldId id="494" r:id="rId4"/>
    <p:sldId id="495" r:id="rId5"/>
    <p:sldId id="493" r:id="rId6"/>
    <p:sldId id="496" r:id="rId7"/>
    <p:sldId id="498" r:id="rId8"/>
    <p:sldId id="501" r:id="rId9"/>
    <p:sldId id="327" r:id="rId10"/>
    <p:sldId id="502" r:id="rId11"/>
    <p:sldId id="529" r:id="rId12"/>
    <p:sldId id="532" r:id="rId13"/>
    <p:sldId id="531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40" r:id="rId22"/>
    <p:sldId id="541" r:id="rId23"/>
    <p:sldId id="503" r:id="rId24"/>
    <p:sldId id="506" r:id="rId25"/>
    <p:sldId id="507" r:id="rId26"/>
    <p:sldId id="504" r:id="rId27"/>
    <p:sldId id="508" r:id="rId28"/>
    <p:sldId id="528" r:id="rId29"/>
    <p:sldId id="509" r:id="rId30"/>
    <p:sldId id="510" r:id="rId31"/>
    <p:sldId id="513" r:id="rId32"/>
    <p:sldId id="512" r:id="rId33"/>
    <p:sldId id="514" r:id="rId34"/>
    <p:sldId id="515" r:id="rId35"/>
    <p:sldId id="516" r:id="rId36"/>
    <p:sldId id="517" r:id="rId37"/>
    <p:sldId id="518" r:id="rId38"/>
    <p:sldId id="519" r:id="rId39"/>
    <p:sldId id="520" r:id="rId40"/>
    <p:sldId id="521" r:id="rId41"/>
    <p:sldId id="522" r:id="rId42"/>
    <p:sldId id="523" r:id="rId43"/>
    <p:sldId id="524" r:id="rId44"/>
    <p:sldId id="525" r:id="rId45"/>
    <p:sldId id="526" r:id="rId46"/>
    <p:sldId id="527" r:id="rId47"/>
    <p:sldId id="542" r:id="rId48"/>
    <p:sldId id="544" r:id="rId49"/>
    <p:sldId id="54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4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8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D7D83-D401-9A49-861D-A02E2788C764}" type="datetimeFigureOut">
              <a:rPr lang="en-US" smtClean="0"/>
              <a:t>6/3/24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AFEF-5B50-AD45-8E89-F62EC993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2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1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6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7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aps106listloop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aps106listloop" TargetMode="External"/><Relationship Id="rId2" Type="http://schemas.openxmlformats.org/officeDocument/2006/relationships/hyperlink" Target="https://tinyurl.com/aps106listloop2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2.0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looping through lists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5.1.2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37548-03D0-2860-CEFB-DEB9DF15DF7F}"/>
              </a:ext>
            </a:extLst>
          </p:cNvPr>
          <p:cNvSpPr txBox="1"/>
          <p:nvPr/>
        </p:nvSpPr>
        <p:spPr>
          <a:xfrm>
            <a:off x="6382564" y="4361688"/>
            <a:ext cx="5597493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Upcoming:</a:t>
            </a:r>
          </a:p>
          <a:p>
            <a:pPr algn="ctr"/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Reflection 5 released Friday @ 11 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Lab 5 released today @ 1 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Lab 4 due this Friday @ 12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PRA (Lab) on Friday @ 2PM this week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26356-D690-D12B-6468-A737DD484ED1}"/>
              </a:ext>
            </a:extLst>
          </p:cNvPr>
          <p:cNvSpPr txBox="1"/>
          <p:nvPr/>
        </p:nvSpPr>
        <p:spPr>
          <a:xfrm>
            <a:off x="335947" y="4361688"/>
            <a:ext cx="5788535" cy="2031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While waiting for class to start:</a:t>
            </a:r>
          </a:p>
          <a:p>
            <a:pPr algn="ctr"/>
            <a:endParaRPr lang="en-CA" dirty="0"/>
          </a:p>
          <a:p>
            <a:r>
              <a:rPr lang="en-CA" dirty="0"/>
              <a:t>Download and open the </a:t>
            </a:r>
            <a:r>
              <a:rPr lang="en-CA" dirty="0" err="1"/>
              <a:t>Jupyter</a:t>
            </a:r>
            <a:r>
              <a:rPr lang="en-CA" dirty="0"/>
              <a:t> Notebook (.</a:t>
            </a:r>
            <a:r>
              <a:rPr lang="en-CA" dirty="0" err="1"/>
              <a:t>ipynb</a:t>
            </a:r>
            <a:r>
              <a:rPr lang="en-CA" dirty="0"/>
              <a:t>) for Lecture 5.1.2</a:t>
            </a:r>
          </a:p>
          <a:p>
            <a:endParaRPr lang="en-CA" dirty="0"/>
          </a:p>
          <a:p>
            <a:r>
              <a:rPr lang="en-CA" dirty="0"/>
              <a:t>You may also use this lecture’s </a:t>
            </a:r>
            <a:r>
              <a:rPr lang="en-CA" dirty="0" err="1"/>
              <a:t>JupyterHub</a:t>
            </a:r>
            <a:r>
              <a:rPr lang="en-CA" dirty="0"/>
              <a:t> link instead (although opening it locally is encouraged).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60F4-CC26-0B46-981C-0C1F0062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for Loop through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7601-639B-724F-87FC-B4B0A1EB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Iterate over a list of strings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7B6B15E-FD69-E041-82B7-8C3078FDFDE0}"/>
              </a:ext>
            </a:extLst>
          </p:cNvPr>
          <p:cNvSpPr txBox="1"/>
          <p:nvPr/>
        </p:nvSpPr>
        <p:spPr>
          <a:xfrm>
            <a:off x="838200" y="2572386"/>
            <a:ext cx="8623852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591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71646" y="2462530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2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2290294" y="1754888"/>
            <a:ext cx="1267916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71646" y="2462530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1628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2290294" y="1754888"/>
            <a:ext cx="1267916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34900" y="275740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503CACF-E529-0F45-9FFD-68AC7158274B}"/>
              </a:ext>
            </a:extLst>
          </p:cNvPr>
          <p:cNvSpPr/>
          <p:nvPr/>
        </p:nvSpPr>
        <p:spPr>
          <a:xfrm>
            <a:off x="2151119" y="2709104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66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778981" y="1749070"/>
            <a:ext cx="1449002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71646" y="2462530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96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2067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778981" y="1759199"/>
            <a:ext cx="1449002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34900" y="275740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503CACF-E529-0F45-9FFD-68AC7158274B}"/>
              </a:ext>
            </a:extLst>
          </p:cNvPr>
          <p:cNvSpPr/>
          <p:nvPr/>
        </p:nvSpPr>
        <p:spPr>
          <a:xfrm>
            <a:off x="2151119" y="2709104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54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1628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5411255" y="1759199"/>
            <a:ext cx="1197822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71646" y="2462530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8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2506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pears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5391377" y="1749449"/>
            <a:ext cx="1197822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34900" y="275740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503CACF-E529-0F45-9FFD-68AC7158274B}"/>
              </a:ext>
            </a:extLst>
          </p:cNvPr>
          <p:cNvSpPr/>
          <p:nvPr/>
        </p:nvSpPr>
        <p:spPr>
          <a:xfrm>
            <a:off x="2151119" y="2709104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66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2067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pears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6840233" y="1786242"/>
            <a:ext cx="1449002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71646" y="2462530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3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2506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pears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apricot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6840233" y="1801955"/>
            <a:ext cx="1449002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34900" y="275740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503CACF-E529-0F45-9FFD-68AC7158274B}"/>
              </a:ext>
            </a:extLst>
          </p:cNvPr>
          <p:cNvSpPr/>
          <p:nvPr/>
        </p:nvSpPr>
        <p:spPr>
          <a:xfrm>
            <a:off x="2151119" y="2709104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60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828D-ED06-8840-8EEE-4D78E6BF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Recap!  Adding to a list…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3B999A-381B-D247-82CE-F102F6217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775314"/>
              </p:ext>
            </p:extLst>
          </p:nvPr>
        </p:nvGraphicFramePr>
        <p:xfrm>
          <a:off x="354564" y="1825625"/>
          <a:ext cx="11569959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685">
                  <a:extLst>
                    <a:ext uri="{9D8B030D-6E8A-4147-A177-3AD203B41FA5}">
                      <a16:colId xmlns:a16="http://schemas.microsoft.com/office/drawing/2014/main" val="1749523164"/>
                    </a:ext>
                  </a:extLst>
                </a:gridCol>
                <a:gridCol w="3041780">
                  <a:extLst>
                    <a:ext uri="{9D8B030D-6E8A-4147-A177-3AD203B41FA5}">
                      <a16:colId xmlns:a16="http://schemas.microsoft.com/office/drawing/2014/main" val="1742736448"/>
                    </a:ext>
                  </a:extLst>
                </a:gridCol>
                <a:gridCol w="6307494">
                  <a:extLst>
                    <a:ext uri="{9D8B030D-6E8A-4147-A177-3AD203B41FA5}">
                      <a16:colId xmlns:a16="http://schemas.microsoft.com/office/drawing/2014/main" val="331233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43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list.append</a:t>
                      </a:r>
                      <a:r>
                        <a:rPr lang="en-US" dirty="0"/>
                        <a:t>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 object to end of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'yellow’]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colours.append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('brown’)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'brown']</a:t>
                      </a:r>
                      <a:endParaRPr lang="en-CA" sz="180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9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list.extend</a:t>
                      </a:r>
                      <a:r>
                        <a:rPr lang="en-US" dirty="0"/>
                        <a:t>(list)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 the items in the list parameter to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'yellow’]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colours.extend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([‘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pink’,‘green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’])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'brown’, ‘pink’, ‘green’]</a:t>
                      </a:r>
                      <a:endParaRPr lang="en-CA" sz="180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88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list.insert</a:t>
                      </a:r>
                      <a:r>
                        <a:rPr lang="en-US" dirty="0"/>
                        <a:t>(int, 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object at the given index, moving items to make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&gt;&gt;&gt; grades = [95, 65, 75, 85]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&gt;&gt;&gt; </a:t>
                      </a:r>
                      <a:r>
                        <a:rPr lang="en-US" dirty="0" err="1">
                          <a:latin typeface="Courier" pitchFamily="2" charset="0"/>
                        </a:rPr>
                        <a:t>grades.insert</a:t>
                      </a:r>
                      <a:r>
                        <a:rPr lang="en-US" dirty="0">
                          <a:latin typeface="Courier" pitchFamily="2" charset="0"/>
                        </a:rPr>
                        <a:t>(3, 80)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&gt;&gt;&gt; grades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[95, 65, 75, 80, 85]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940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956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2506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pears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apricot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11562" y="2475909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74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2506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pears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apricot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76733" y="3275666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D978BC-1C2E-AE45-9686-1724BDB52848}"/>
              </a:ext>
            </a:extLst>
          </p:cNvPr>
          <p:cNvSpPr txBox="1"/>
          <p:nvPr/>
        </p:nvSpPr>
        <p:spPr>
          <a:xfrm>
            <a:off x="838200" y="324433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urier" pitchFamily="2" charset="0"/>
              </a:rPr>
              <a:t>Next line of code…</a:t>
            </a:r>
          </a:p>
        </p:txBody>
      </p:sp>
    </p:spTree>
    <p:extLst>
      <p:ext uri="{BB962C8B-B14F-4D97-AF65-F5344CB8AC3E}">
        <p14:creationId xmlns:p14="http://schemas.microsoft.com/office/powerpoint/2010/main" val="3503790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C47D-9B84-7C30-17E2-6F264751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Python Visualizer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43628-C171-99D8-1751-9AE065A4C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Watch how a loop works through a simple list:</a:t>
            </a:r>
            <a:endParaRPr lang="en-CA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CA" dirty="0">
              <a:solidFill>
                <a:schemeClr val="accent6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CA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https://tinyurl.com/aps106listloop</a:t>
            </a:r>
            <a:r>
              <a:rPr lang="en-CA" dirty="0">
                <a:solidFill>
                  <a:schemeClr val="accent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1143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Looping through a list</a:t>
            </a:r>
          </a:p>
          <a:p>
            <a:pPr lvl="1"/>
            <a:r>
              <a:rPr lang="en-CA" dirty="0"/>
              <a:t>BREAKOUT SESSION 1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For Loops Over Lists</a:t>
            </a:r>
          </a:p>
        </p:txBody>
      </p:sp>
    </p:spTree>
    <p:extLst>
      <p:ext uri="{BB962C8B-B14F-4D97-AF65-F5344CB8AC3E}">
        <p14:creationId xmlns:p14="http://schemas.microsoft.com/office/powerpoint/2010/main" val="1994900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68F2-3FAC-F941-8BE0-D089053D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 to Our Speedster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2CD2-B798-8145-867C-70B1F48DB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list of numbers that represent velocity of a car taken at regular intervals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Assuming the speed limit is 100 km/h, we want to examine many times the car is speeding.   How do we achieve this?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694321B-B020-7B49-A502-19EBC88D1F4C}"/>
              </a:ext>
            </a:extLst>
          </p:cNvPr>
          <p:cNvSpPr txBox="1"/>
          <p:nvPr/>
        </p:nvSpPr>
        <p:spPr>
          <a:xfrm>
            <a:off x="354497" y="3213556"/>
            <a:ext cx="1148300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err="1">
                <a:solidFill>
                  <a:srgbClr val="00FF00"/>
                </a:solidFill>
                <a:latin typeface="Courier New"/>
                <a:cs typeface="Courier New"/>
              </a:rPr>
              <a:t>speed_list</a:t>
            </a:r>
            <a:r>
              <a:rPr lang="en-US" sz="240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70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97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1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01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120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116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110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98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 99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100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102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endParaRPr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3321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BREAKOUT SESSION 2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Speedster 1.0</a:t>
            </a:r>
          </a:p>
        </p:txBody>
      </p:sp>
    </p:spTree>
    <p:extLst>
      <p:ext uri="{BB962C8B-B14F-4D97-AF65-F5344CB8AC3E}">
        <p14:creationId xmlns:p14="http://schemas.microsoft.com/office/powerpoint/2010/main" val="196127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A7F1EBA-B275-9949-94B0-6AEBC696B861}"/>
              </a:ext>
            </a:extLst>
          </p:cNvPr>
          <p:cNvSpPr/>
          <p:nvPr/>
        </p:nvSpPr>
        <p:spPr>
          <a:xfrm>
            <a:off x="119688" y="1825624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Learning Python 10 minutes a day #7 | by Dennis Bakhuis | Towards Data  Science">
            <a:extLst>
              <a:ext uri="{FF2B5EF4-FFF2-40B4-BE49-F238E27FC236}">
                <a16:creationId xmlns:a16="http://schemas.microsoft.com/office/drawing/2014/main" id="{FA50EF21-EB9C-674B-BF7D-4C09B0EAC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018" y="2575573"/>
            <a:ext cx="50800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526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print(element)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2DC7CC9-F82E-2044-A072-50066DD9E910}"/>
              </a:ext>
            </a:extLst>
          </p:cNvPr>
          <p:cNvSpPr/>
          <p:nvPr/>
        </p:nvSpPr>
        <p:spPr>
          <a:xfrm>
            <a:off x="88551" y="3536625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9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print(element)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1710740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2DC7CC9-F82E-2044-A072-50066DD9E910}"/>
              </a:ext>
            </a:extLst>
          </p:cNvPr>
          <p:cNvSpPr/>
          <p:nvPr/>
        </p:nvSpPr>
        <p:spPr>
          <a:xfrm>
            <a:off x="88551" y="3536625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18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1710740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3553799" y="1732835"/>
            <a:ext cx="170866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AEF068CD-5C8F-944C-92C2-80F878C58613}"/>
              </a:ext>
            </a:extLst>
          </p:cNvPr>
          <p:cNvSpPr/>
          <p:nvPr/>
        </p:nvSpPr>
        <p:spPr>
          <a:xfrm>
            <a:off x="129366" y="3968787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7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828D-ED06-8840-8EEE-4D78E6BF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Recap! Removing from a list…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3B999A-381B-D247-82CE-F102F6217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04864"/>
              </p:ext>
            </p:extLst>
          </p:nvPr>
        </p:nvGraphicFramePr>
        <p:xfrm>
          <a:off x="354564" y="1825625"/>
          <a:ext cx="11569959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685">
                  <a:extLst>
                    <a:ext uri="{9D8B030D-6E8A-4147-A177-3AD203B41FA5}">
                      <a16:colId xmlns:a16="http://schemas.microsoft.com/office/drawing/2014/main" val="1749523164"/>
                    </a:ext>
                  </a:extLst>
                </a:gridCol>
                <a:gridCol w="3041780">
                  <a:extLst>
                    <a:ext uri="{9D8B030D-6E8A-4147-A177-3AD203B41FA5}">
                      <a16:colId xmlns:a16="http://schemas.microsoft.com/office/drawing/2014/main" val="1742736448"/>
                    </a:ext>
                  </a:extLst>
                </a:gridCol>
                <a:gridCol w="6307494">
                  <a:extLst>
                    <a:ext uri="{9D8B030D-6E8A-4147-A177-3AD203B41FA5}">
                      <a16:colId xmlns:a16="http://schemas.microsoft.com/office/drawing/2014/main" val="331233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43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list.remove</a:t>
                      </a:r>
                      <a:r>
                        <a:rPr lang="en-US" dirty="0"/>
                        <a:t>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the first occurrence of the object;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 if not 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'yellow’]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colours.remove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(‘blue’)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['yellow’]</a:t>
                      </a:r>
                      <a:endParaRPr lang="en-CA" sz="180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9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list.pop</a:t>
                      </a:r>
                      <a:r>
                        <a:rPr lang="en-US" dirty="0"/>
                        <a:t>([index])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the item at the end of the list; optional index to remove from anywhere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'yellow’, ‘pink’]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colours.pop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‘pink’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&gt;&gt;&gt; colours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[‘blue’, ‘yellow’]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&gt;&gt;&gt; 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colours.pop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‘blue’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&gt;&gt;&gt; colours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[‘yellow’]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88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596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1628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1710740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3553799" y="1732835"/>
            <a:ext cx="170866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C8BF107-E315-8A40-85EE-084B382066FA}"/>
              </a:ext>
            </a:extLst>
          </p:cNvPr>
          <p:cNvSpPr/>
          <p:nvPr/>
        </p:nvSpPr>
        <p:spPr>
          <a:xfrm>
            <a:off x="2852054" y="4251033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87274" y="4361289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5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1628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1710740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5374432" y="1743783"/>
            <a:ext cx="628261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3981218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32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2444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1710740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5323895" y="1727975"/>
            <a:ext cx="697460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108664" y="4314839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076C6B98-4539-D94D-A84B-99B6ABA8F889}"/>
              </a:ext>
            </a:extLst>
          </p:cNvPr>
          <p:cNvSpPr/>
          <p:nvPr/>
        </p:nvSpPr>
        <p:spPr>
          <a:xfrm>
            <a:off x="2833205" y="4249436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36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2444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1710740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88551" y="3963087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70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2444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96341" y="2139441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88551" y="353730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49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2444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96341" y="2139441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100208" y="3981218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37DB951-A117-274B-BB67-44D42EBC21EE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48E4229-3B68-C74B-A14B-34EA418648A7}"/>
              </a:ext>
            </a:extLst>
          </p:cNvPr>
          <p:cNvSpPr/>
          <p:nvPr/>
        </p:nvSpPr>
        <p:spPr>
          <a:xfrm>
            <a:off x="3540580" y="2155250"/>
            <a:ext cx="170866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522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332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96341" y="2139441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100208" y="4316196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37DB951-A117-274B-BB67-44D42EBC21EE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48E4229-3B68-C74B-A14B-34EA418648A7}"/>
              </a:ext>
            </a:extLst>
          </p:cNvPr>
          <p:cNvSpPr/>
          <p:nvPr/>
        </p:nvSpPr>
        <p:spPr>
          <a:xfrm>
            <a:off x="3540580" y="2155250"/>
            <a:ext cx="170866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AC6492E5-F720-BC46-97A5-779C112AEEFA}"/>
              </a:ext>
            </a:extLst>
          </p:cNvPr>
          <p:cNvSpPr/>
          <p:nvPr/>
        </p:nvSpPr>
        <p:spPr>
          <a:xfrm>
            <a:off x="2852054" y="4251033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567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3384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2121287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5361992" y="2152702"/>
            <a:ext cx="628261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3981218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15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3823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2121287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5361992" y="2152702"/>
            <a:ext cx="628261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439814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D5173B6-FF4D-4D49-99A8-7698ACD56EB1}"/>
              </a:ext>
            </a:extLst>
          </p:cNvPr>
          <p:cNvSpPr/>
          <p:nvPr/>
        </p:nvSpPr>
        <p:spPr>
          <a:xfrm>
            <a:off x="2852054" y="4251033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498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332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96341" y="2137454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88551" y="3963087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8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828D-ED06-8840-8EEE-4D78E6BF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Recap!  The fun stuff…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3B999A-381B-D247-82CE-F102F6217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684745"/>
              </p:ext>
            </p:extLst>
          </p:nvPr>
        </p:nvGraphicFramePr>
        <p:xfrm>
          <a:off x="354564" y="1825625"/>
          <a:ext cx="11569959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620">
                  <a:extLst>
                    <a:ext uri="{9D8B030D-6E8A-4147-A177-3AD203B41FA5}">
                      <a16:colId xmlns:a16="http://schemas.microsoft.com/office/drawing/2014/main" val="1749523164"/>
                    </a:ext>
                  </a:extLst>
                </a:gridCol>
                <a:gridCol w="2817845">
                  <a:extLst>
                    <a:ext uri="{9D8B030D-6E8A-4147-A177-3AD203B41FA5}">
                      <a16:colId xmlns:a16="http://schemas.microsoft.com/office/drawing/2014/main" val="1742736448"/>
                    </a:ext>
                  </a:extLst>
                </a:gridCol>
                <a:gridCol w="6307494">
                  <a:extLst>
                    <a:ext uri="{9D8B030D-6E8A-4147-A177-3AD203B41FA5}">
                      <a16:colId xmlns:a16="http://schemas.microsoft.com/office/drawing/2014/main" val="331233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43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list.reverse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Reverse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'yellow’, ‘pink’]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colours.reverse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&gt;&gt;&gt; colours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[‘pink’, ’yellow’, ‘blue’]</a:t>
                      </a:r>
                      <a:endParaRPr lang="en-CA" sz="180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9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list.sort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 the list from smallest to largest (also sorts list of strings alphabetically)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US" dirty="0">
                          <a:latin typeface="Courier" pitchFamily="2" charset="0"/>
                        </a:rPr>
                        <a:t>grades = [95, 65, 75, 85]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grades.sort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&gt;&gt;&gt; grades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[65, 75, 85, 95]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88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list.count</a:t>
                      </a:r>
                      <a:r>
                        <a:rPr lang="en-US" dirty="0"/>
                        <a:t>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number of times object occurs in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&gt;&gt;&gt; letters = ['a', 'a', 'b', 'c’]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&gt;&gt;&gt; </a:t>
                      </a:r>
                      <a:r>
                        <a:rPr lang="en-US" dirty="0" err="1">
                          <a:latin typeface="Courier" pitchFamily="2" charset="0"/>
                        </a:rPr>
                        <a:t>letters.count</a:t>
                      </a:r>
                      <a:r>
                        <a:rPr lang="en-US" dirty="0">
                          <a:latin typeface="Courier" pitchFamily="2" charset="0"/>
                        </a:rPr>
                        <a:t>(‘a’)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94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list.index</a:t>
                      </a:r>
                      <a:r>
                        <a:rPr lang="en-US" dirty="0"/>
                        <a:t>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index of the first occurrence of object;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 if not 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&gt;&gt;&gt; letters = ['a', 'a', 'b', 'c’]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&gt;&gt;&gt; </a:t>
                      </a:r>
                      <a:r>
                        <a:rPr lang="en-US" dirty="0" err="1">
                          <a:latin typeface="Courier" pitchFamily="2" charset="0"/>
                        </a:rPr>
                        <a:t>letters.index</a:t>
                      </a:r>
                      <a:r>
                        <a:rPr lang="en-US" dirty="0">
                          <a:latin typeface="Courier" pitchFamily="2" charset="0"/>
                        </a:rPr>
                        <a:t>(‘a’)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3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687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332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91677" y="2623207"/>
            <a:ext cx="2020079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88551" y="353730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380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3823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464770" y="2609681"/>
            <a:ext cx="1946985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3508313" y="2616877"/>
            <a:ext cx="1056692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3981218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96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470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Exam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439814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D5173B6-FF4D-4D49-99A8-7698ACD56EB1}"/>
              </a:ext>
            </a:extLst>
          </p:cNvPr>
          <p:cNvSpPr/>
          <p:nvPr/>
        </p:nvSpPr>
        <p:spPr>
          <a:xfrm>
            <a:off x="2852054" y="4251033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1BBFBF46-4955-1040-8762-5EFDC04756EA}"/>
              </a:ext>
            </a:extLst>
          </p:cNvPr>
          <p:cNvSpPr/>
          <p:nvPr/>
        </p:nvSpPr>
        <p:spPr>
          <a:xfrm>
            <a:off x="3464770" y="2609681"/>
            <a:ext cx="1946985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3508313" y="2615971"/>
            <a:ext cx="1056692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27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4262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Exam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3981218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6F0E7B22-DCEF-754C-84B1-44F5B0073582}"/>
              </a:ext>
            </a:extLst>
          </p:cNvPr>
          <p:cNvSpPr/>
          <p:nvPr/>
        </p:nvSpPr>
        <p:spPr>
          <a:xfrm>
            <a:off x="3464770" y="2609681"/>
            <a:ext cx="1946985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4725176" y="2636467"/>
            <a:ext cx="628261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09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5140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Exam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100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439814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D5173B6-FF4D-4D49-99A8-7698ACD56EB1}"/>
              </a:ext>
            </a:extLst>
          </p:cNvPr>
          <p:cNvSpPr/>
          <p:nvPr/>
        </p:nvSpPr>
        <p:spPr>
          <a:xfrm>
            <a:off x="2852054" y="4251033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F9D08B9B-1ADB-5548-AB61-B362D800637D}"/>
              </a:ext>
            </a:extLst>
          </p:cNvPr>
          <p:cNvSpPr/>
          <p:nvPr/>
        </p:nvSpPr>
        <p:spPr>
          <a:xfrm>
            <a:off x="3464770" y="2609681"/>
            <a:ext cx="1946985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4706515" y="2611145"/>
            <a:ext cx="64925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152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4200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Exam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100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428999" y="2580075"/>
            <a:ext cx="2020079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88551" y="3963087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849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4200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Exam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100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88551" y="3539256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34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C47D-9B84-7C30-17E2-6F264751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Python Visualizer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43628-C171-99D8-1751-9AE065A4C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Watch how a loop works through a nested list: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https://tinyurl.com/aps106listloop2</a:t>
            </a:r>
            <a:endParaRPr lang="en-CA" dirty="0">
              <a:solidFill>
                <a:schemeClr val="accent6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CA" dirty="0">
              <a:solidFill>
                <a:schemeClr val="accent6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040661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Looping through nested lists with nested loops</a:t>
            </a:r>
          </a:p>
          <a:p>
            <a:pPr lvl="1"/>
            <a:r>
              <a:rPr lang="en-CA" dirty="0"/>
              <a:t>Adding matrices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Looping Over Nested Lists</a:t>
            </a:r>
          </a:p>
        </p:txBody>
      </p:sp>
      <p:pic>
        <p:nvPicPr>
          <p:cNvPr id="5" name="Picture 2" descr="Learning Python 10 minutes a day #7 | by Dennis Bakhuis | Towards Data  Science">
            <a:extLst>
              <a:ext uri="{FF2B5EF4-FFF2-40B4-BE49-F238E27FC236}">
                <a16:creationId xmlns:a16="http://schemas.microsoft.com/office/drawing/2014/main" id="{1C856F09-E852-5C44-8B4A-7E27F2063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043" y="3548371"/>
            <a:ext cx="50800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trix addition &amp; subtraction (article) | Khan Academy">
            <a:extLst>
              <a:ext uri="{FF2B5EF4-FFF2-40B4-BE49-F238E27FC236}">
                <a16:creationId xmlns:a16="http://schemas.microsoft.com/office/drawing/2014/main" id="{183A2D9A-AFF1-3B33-CACB-98D7400AD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651" y="85955"/>
            <a:ext cx="4819315" cy="271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B96A1A-FFDF-9EDE-A3CC-FD26D632BD4B}"/>
              </a:ext>
            </a:extLst>
          </p:cNvPr>
          <p:cNvSpPr txBox="1"/>
          <p:nvPr/>
        </p:nvSpPr>
        <p:spPr>
          <a:xfrm>
            <a:off x="8161980" y="668201"/>
            <a:ext cx="277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FF00"/>
                </a:solidFill>
              </a:rPr>
              <a:t>Matrix addition reminder:</a:t>
            </a:r>
          </a:p>
        </p:txBody>
      </p:sp>
    </p:spTree>
    <p:extLst>
      <p:ext uri="{BB962C8B-B14F-4D97-AF65-F5344CB8AC3E}">
        <p14:creationId xmlns:p14="http://schemas.microsoft.com/office/powerpoint/2010/main" val="11616966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2.0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looping through lists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5.1.2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288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515D-556E-6B45-9B28-46B778A8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and String Similarities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5352-5DE4-804B-808E-585C34C0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share many similarities with strings</a:t>
            </a:r>
          </a:p>
          <a:p>
            <a:pPr lvl="1"/>
            <a:r>
              <a:rPr lang="en-US" dirty="0"/>
              <a:t>Indexing (the [ ] operator)</a:t>
            </a:r>
          </a:p>
          <a:p>
            <a:pPr lvl="1"/>
            <a:r>
              <a:rPr lang="en-US" dirty="0"/>
              <a:t>Slicing ([start : end] and [start : end : step])</a:t>
            </a:r>
          </a:p>
          <a:p>
            <a:pPr lvl="1"/>
            <a:r>
              <a:rPr lang="en-US" dirty="0"/>
              <a:t>Membership (the in operator)</a:t>
            </a:r>
          </a:p>
          <a:p>
            <a:pPr lvl="1"/>
            <a:r>
              <a:rPr lang="en-US" dirty="0"/>
              <a:t>Length (built-in function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Concatenate (the + operator combining lists with other lists)</a:t>
            </a:r>
          </a:p>
          <a:p>
            <a:pPr lvl="1"/>
            <a:r>
              <a:rPr lang="en-US" dirty="0"/>
              <a:t>Repeat (the * operator between lists and an integer)</a:t>
            </a:r>
          </a:p>
          <a:p>
            <a:pPr lvl="1"/>
            <a:r>
              <a:rPr lang="en-US" dirty="0"/>
              <a:t>Comparison operators (&gt;, &lt; , ==, !=, etc.)</a:t>
            </a:r>
          </a:p>
        </p:txBody>
      </p:sp>
    </p:spTree>
    <p:extLst>
      <p:ext uri="{BB962C8B-B14F-4D97-AF65-F5344CB8AC3E}">
        <p14:creationId xmlns:p14="http://schemas.microsoft.com/office/powerpoint/2010/main" val="27753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515D-556E-6B45-9B28-46B778A8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and String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5352-5DE4-804B-808E-585C34C0F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36026" cy="4835479"/>
          </a:xfrm>
        </p:spPr>
        <p:txBody>
          <a:bodyPr/>
          <a:lstStyle/>
          <a:p>
            <a:r>
              <a:rPr lang="en-US" dirty="0"/>
              <a:t>Lists can contain a mixture of any Python objects</a:t>
            </a:r>
          </a:p>
          <a:p>
            <a:pPr lvl="1"/>
            <a:r>
              <a:rPr lang="en-US" dirty="0"/>
              <a:t>Strings only hold characters</a:t>
            </a:r>
          </a:p>
          <a:p>
            <a:r>
              <a:rPr lang="en-US" dirty="0"/>
              <a:t>Lists are mutable (i.e. their elements can be changed)</a:t>
            </a:r>
          </a:p>
          <a:p>
            <a:pPr lvl="1"/>
            <a:r>
              <a:rPr lang="en-US" dirty="0"/>
              <a:t>Strings are immutable</a:t>
            </a:r>
          </a:p>
          <a:p>
            <a:r>
              <a:rPr lang="en-US" dirty="0"/>
              <a:t>Lists are designated with [ ], with elements separated by commas</a:t>
            </a:r>
          </a:p>
          <a:p>
            <a:pPr lvl="1"/>
            <a:r>
              <a:rPr lang="en-US" dirty="0"/>
              <a:t>Strings are designated with “ ” or ‘ ’</a:t>
            </a:r>
          </a:p>
        </p:txBody>
      </p:sp>
      <p:pic>
        <p:nvPicPr>
          <p:cNvPr id="11266" name="Picture 2" descr="Python: list de-duping, list of lists batches | by mike fettis |  HackerNoon.com | Medium">
            <a:extLst>
              <a:ext uri="{FF2B5EF4-FFF2-40B4-BE49-F238E27FC236}">
                <a16:creationId xmlns:a16="http://schemas.microsoft.com/office/drawing/2014/main" id="{57F876E1-37B9-814D-AD3E-98074910E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/>
          <a:stretch/>
        </p:blipFill>
        <p:spPr bwMode="auto">
          <a:xfrm>
            <a:off x="7792278" y="703440"/>
            <a:ext cx="4253948" cy="272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00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68F2-3FAC-F941-8BE0-D089053D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Motivating Example: The Speeder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2CD2-B798-8145-867C-70B1F48DB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list of numbers that represent velocity of a car taken at regular intervals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Assuming the speed limit is 100 km/h, we want to examine many times the car is speeding.   How do we achieve this?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694321B-B020-7B49-A502-19EBC88D1F4C}"/>
              </a:ext>
            </a:extLst>
          </p:cNvPr>
          <p:cNvSpPr txBox="1"/>
          <p:nvPr/>
        </p:nvSpPr>
        <p:spPr>
          <a:xfrm>
            <a:off x="354497" y="3213556"/>
            <a:ext cx="1148300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err="1">
                <a:solidFill>
                  <a:srgbClr val="00FF00"/>
                </a:solidFill>
                <a:latin typeface="Courier New"/>
                <a:cs typeface="Courier New"/>
              </a:rPr>
              <a:t>speed_list</a:t>
            </a:r>
            <a:r>
              <a:rPr lang="en-US" sz="240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70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97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1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01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120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116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110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98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 99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100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102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endParaRPr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496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5AC4-81DD-7C43-8B54-CC9AD91A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Motivating Example: The Speeder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42FD4-0A4F-8548-A8F9-C5B96CCDC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what we’ve learned so far, we would need to write ten if statements to check if velocity is greater than 100 km/h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55B9EC0-68DC-1A4F-B7DC-37F0D377AC8B}"/>
              </a:ext>
            </a:extLst>
          </p:cNvPr>
          <p:cNvSpPr txBox="1"/>
          <p:nvPr/>
        </p:nvSpPr>
        <p:spPr>
          <a:xfrm>
            <a:off x="1831594" y="2886221"/>
            <a:ext cx="471849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9435" marR="5080" indent="-54737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_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li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0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100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("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sp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")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9D79015-64B9-EE4D-92B6-0639DFD5E140}"/>
              </a:ext>
            </a:extLst>
          </p:cNvPr>
          <p:cNvSpPr txBox="1"/>
          <p:nvPr/>
        </p:nvSpPr>
        <p:spPr>
          <a:xfrm>
            <a:off x="1831594" y="3709435"/>
            <a:ext cx="471849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9435" marR="5080" indent="-54737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_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li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000" spc="-15" dirty="0">
                <a:solidFill>
                  <a:srgbClr val="00FF00"/>
                </a:solidFill>
                <a:latin typeface="Courier New"/>
                <a:cs typeface="Courier New"/>
              </a:rPr>
              <a:t>10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0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("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sp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")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7A68401-00BC-BA44-9066-445D421576E0}"/>
              </a:ext>
            </a:extLst>
          </p:cNvPr>
          <p:cNvSpPr txBox="1"/>
          <p:nvPr/>
        </p:nvSpPr>
        <p:spPr>
          <a:xfrm>
            <a:off x="1831594" y="4532395"/>
            <a:ext cx="471849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 err="1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ee</a:t>
            </a:r>
            <a:r>
              <a:rPr sz="2000" spc="-15" dirty="0" err="1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_</a:t>
            </a:r>
            <a:r>
              <a:rPr sz="2000" spc="-15" dirty="0" err="1">
                <a:solidFill>
                  <a:srgbClr val="00FF00"/>
                </a:solidFill>
                <a:latin typeface="Courier New"/>
                <a:cs typeface="Courier New"/>
              </a:rPr>
              <a:t>li</a:t>
            </a:r>
            <a:r>
              <a:rPr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st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2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10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0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</a:t>
            </a:r>
          </a:p>
          <a:p>
            <a:pPr marL="559435">
              <a:lnSpc>
                <a:spcPct val="100000"/>
              </a:lnSpc>
            </a:pP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("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")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A12E4D1-BCC4-9140-90EE-6A6413518212}"/>
              </a:ext>
            </a:extLst>
          </p:cNvPr>
          <p:cNvSpPr txBox="1"/>
          <p:nvPr/>
        </p:nvSpPr>
        <p:spPr>
          <a:xfrm>
            <a:off x="1831594" y="5355736"/>
            <a:ext cx="471849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.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.</a:t>
            </a: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5080" indent="-54737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_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li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9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10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0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("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sp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")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4BAD58-A021-C346-8CAC-3764F8D287E0}"/>
              </a:ext>
            </a:extLst>
          </p:cNvPr>
          <p:cNvSpPr txBox="1"/>
          <p:nvPr/>
        </p:nvSpPr>
        <p:spPr>
          <a:xfrm>
            <a:off x="6550090" y="4009175"/>
            <a:ext cx="5201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Repeating code -&gt; think loops! </a:t>
            </a:r>
          </a:p>
        </p:txBody>
      </p:sp>
    </p:spTree>
    <p:extLst>
      <p:ext uri="{BB962C8B-B14F-4D97-AF65-F5344CB8AC3E}">
        <p14:creationId xmlns:p14="http://schemas.microsoft.com/office/powerpoint/2010/main" val="400114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2" y="1676335"/>
            <a:ext cx="4997116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starts with the keyword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Next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 provide the name of one of more variables</a:t>
            </a:r>
          </a:p>
          <a:p>
            <a:r>
              <a:rPr lang="en-US" sz="3200" dirty="0"/>
              <a:t>Our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/>
              <a:t> will be bound to each of the items in the sequence in turn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What is the </a:t>
            </a:r>
            <a:r>
              <a:rPr lang="en-US" sz="3200" dirty="0" err="1"/>
              <a:t>iterable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An </a:t>
            </a:r>
            <a:r>
              <a:rPr lang="en-US" sz="3200" dirty="0" err="1"/>
              <a:t>iterable</a:t>
            </a:r>
            <a:r>
              <a:rPr lang="en-US" sz="3200" dirty="0"/>
              <a:t> is an object that can be iterated over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 FORM: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</a:t>
            </a:r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  <a:endParaRPr lang="en-US" sz="3400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258002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24934</TotalTime>
  <Words>2727</Words>
  <Application>Microsoft Macintosh PowerPoint</Application>
  <PresentationFormat>Widescreen</PresentationFormat>
  <Paragraphs>534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Consolas</vt:lpstr>
      <vt:lpstr>Courier</vt:lpstr>
      <vt:lpstr>Courier New</vt:lpstr>
      <vt:lpstr>Segoe UI</vt:lpstr>
      <vt:lpstr>Times New Roman</vt:lpstr>
      <vt:lpstr>Wingdings</vt:lpstr>
      <vt:lpstr>APS106_PPTX_Theme</vt:lpstr>
      <vt:lpstr>Lists 2.0: looping through lists.</vt:lpstr>
      <vt:lpstr>Recap!  Adding to a list…</vt:lpstr>
      <vt:lpstr>Recap! Removing from a list…</vt:lpstr>
      <vt:lpstr>Recap!  The fun stuff…</vt:lpstr>
      <vt:lpstr>List and String Similarities</vt:lpstr>
      <vt:lpstr>List and String Differences</vt:lpstr>
      <vt:lpstr>Motivating Example: The Speeder</vt:lpstr>
      <vt:lpstr>Motivating Example: The Speeder</vt:lpstr>
      <vt:lpstr>for loops</vt:lpstr>
      <vt:lpstr>Example: for Loop through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Python Visualizer</vt:lpstr>
      <vt:lpstr>Let’s Code!</vt:lpstr>
      <vt:lpstr>Back to Our Speedster</vt:lpstr>
      <vt:lpstr>Let’s Code!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Python Visualizer</vt:lpstr>
      <vt:lpstr>Let’s Code!</vt:lpstr>
      <vt:lpstr>Lists 2.0: looping through lists.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 Kinsella</cp:lastModifiedBy>
  <cp:revision>173</cp:revision>
  <dcterms:created xsi:type="dcterms:W3CDTF">2021-11-03T00:49:37Z</dcterms:created>
  <dcterms:modified xsi:type="dcterms:W3CDTF">2024-06-04T00:53:53Z</dcterms:modified>
</cp:coreProperties>
</file>