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565" r:id="rId4"/>
    <p:sldId id="328" r:id="rId5"/>
    <p:sldId id="327" r:id="rId6"/>
    <p:sldId id="567" r:id="rId7"/>
    <p:sldId id="370" r:id="rId8"/>
    <p:sldId id="352" r:id="rId9"/>
    <p:sldId id="354" r:id="rId10"/>
    <p:sldId id="355" r:id="rId11"/>
    <p:sldId id="356" r:id="rId12"/>
    <p:sldId id="358" r:id="rId13"/>
    <p:sldId id="361" r:id="rId14"/>
    <p:sldId id="359" r:id="rId15"/>
    <p:sldId id="362" r:id="rId16"/>
    <p:sldId id="360" r:id="rId17"/>
    <p:sldId id="363" r:id="rId18"/>
    <p:sldId id="364" r:id="rId19"/>
    <p:sldId id="365" r:id="rId20"/>
    <p:sldId id="366" r:id="rId21"/>
    <p:sldId id="367" r:id="rId22"/>
    <p:sldId id="369" r:id="rId23"/>
    <p:sldId id="324" r:id="rId24"/>
    <p:sldId id="5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565"/>
            <p14:sldId id="328"/>
            <p14:sldId id="327"/>
            <p14:sldId id="567"/>
            <p14:sldId id="370"/>
            <p14:sldId id="352"/>
            <p14:sldId id="354"/>
            <p14:sldId id="355"/>
            <p14:sldId id="356"/>
            <p14:sldId id="358"/>
            <p14:sldId id="361"/>
            <p14:sldId id="359"/>
            <p14:sldId id="362"/>
            <p14:sldId id="360"/>
            <p14:sldId id="363"/>
            <p14:sldId id="364"/>
            <p14:sldId id="365"/>
            <p14:sldId id="366"/>
            <p14:sldId id="367"/>
            <p14:sldId id="369"/>
            <p14:sldId id="324"/>
            <p14:sldId id="5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E00BE5"/>
    <a:srgbClr val="FFFFFF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7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0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</a:t>
            </a:r>
            <a:r>
              <a:rPr lang="en-US" dirty="0">
                <a:solidFill>
                  <a:schemeClr val="accent6"/>
                </a:solidFill>
              </a:rPr>
              <a:t> and </a:t>
            </a:r>
            <a:r>
              <a:rPr lang="en-US" dirty="0"/>
              <a:t>sets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5.2.1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F7E0C-0378-08D3-4F4D-BF616310EF8C}"/>
              </a:ext>
            </a:extLst>
          </p:cNvPr>
          <p:cNvSpPr txBox="1"/>
          <p:nvPr/>
        </p:nvSpPr>
        <p:spPr>
          <a:xfrm>
            <a:off x="6247098" y="4361688"/>
            <a:ext cx="5788535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Upcoming: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Reflection 5 released Friday @ 11 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Lab 4 due this Friday @ 12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Lab 5 out already, due next Friday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Behrang’s</a:t>
            </a:r>
            <a:r>
              <a:rPr lang="en-CA" dirty="0"/>
              <a:t> Coffee Break / Office Hours Friday @ 1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PRA (Lab) on Friday @ 2PM this week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E084B-9886-2630-D624-0366658D8CFA}"/>
              </a:ext>
            </a:extLst>
          </p:cNvPr>
          <p:cNvSpPr txBox="1"/>
          <p:nvPr/>
        </p:nvSpPr>
        <p:spPr>
          <a:xfrm>
            <a:off x="335947" y="4361688"/>
            <a:ext cx="5788535" cy="2031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While waiting for class to start:</a:t>
            </a:r>
          </a:p>
          <a:p>
            <a:pPr algn="ctr"/>
            <a:endParaRPr lang="en-CA" dirty="0"/>
          </a:p>
          <a:p>
            <a:r>
              <a:rPr lang="en-CA" dirty="0"/>
              <a:t>Download and open the </a:t>
            </a:r>
            <a:r>
              <a:rPr lang="en-CA" dirty="0" err="1"/>
              <a:t>Jupyter</a:t>
            </a:r>
            <a:r>
              <a:rPr lang="en-CA" dirty="0"/>
              <a:t> Notebook (.</a:t>
            </a:r>
            <a:r>
              <a:rPr lang="en-CA" dirty="0" err="1"/>
              <a:t>ipynb</a:t>
            </a:r>
            <a:r>
              <a:rPr lang="en-CA" dirty="0"/>
              <a:t>) for Lecture 5.2.1</a:t>
            </a:r>
          </a:p>
          <a:p>
            <a:endParaRPr lang="en-CA" dirty="0"/>
          </a:p>
          <a:p>
            <a:r>
              <a:rPr lang="en-CA" dirty="0"/>
              <a:t>You may also use this lecture’s </a:t>
            </a:r>
            <a:r>
              <a:rPr lang="en-CA" dirty="0" err="1"/>
              <a:t>JupyterHub</a:t>
            </a:r>
            <a:r>
              <a:rPr lang="en-CA" dirty="0"/>
              <a:t> link instead (although opening it locally is encouraged).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A3CA-A664-40EE-8BBF-1CAB72B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Tuples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ABAF-E097-4B50-8897-9FDE4153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353801" cy="4835479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</a:rPr>
              <a:t>Reason 2</a:t>
            </a:r>
          </a:p>
          <a:p>
            <a:r>
              <a:rPr lang="en-US" dirty="0"/>
              <a:t>Performance increase. Processing a tuple is faster than processing a list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>Great for large data sets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Since a tuple's size is fixed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/>
              <a:t>it can be stored more compactly than lists which need to over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allocate to make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append() </a:t>
            </a:r>
            <a:r>
              <a:rPr lang="en-US" dirty="0"/>
              <a:t>operations efficient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10E7-90A7-4CBB-A32D-EE8E67E7EF52}"/>
              </a:ext>
            </a:extLst>
          </p:cNvPr>
          <p:cNvSpPr txBox="1"/>
          <p:nvPr/>
        </p:nvSpPr>
        <p:spPr>
          <a:xfrm>
            <a:off x="1040081" y="4450272"/>
            <a:ext cx="699742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sys.getsizeof(</a:t>
            </a:r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(1, 2, 3, 4, 5)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 bytes</a:t>
            </a:r>
          </a:p>
          <a:p>
            <a:endParaRPr lang="en-US" sz="26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sys.getsizeof(</a:t>
            </a:r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4, 5]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6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104 bytes</a:t>
            </a:r>
          </a:p>
        </p:txBody>
      </p:sp>
    </p:spTree>
    <p:extLst>
      <p:ext uri="{BB962C8B-B14F-4D97-AF65-F5344CB8AC3E}">
        <p14:creationId xmlns:p14="http://schemas.microsoft.com/office/powerpoint/2010/main" val="9368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A3CA-A664-40EE-8BBF-1CAB72B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Tuples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ABAF-E097-4B50-8897-9FDE4153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53354" cy="4835479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</a:rPr>
              <a:t>Reason 3</a:t>
            </a:r>
          </a:p>
          <a:p>
            <a:r>
              <a:rPr lang="en-US" dirty="0"/>
              <a:t>You can always unpack tuples successfully because you always know how many items are in them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Immutability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AA33F-C56A-4EC6-B274-3732C24ACE0C}"/>
              </a:ext>
            </a:extLst>
          </p:cNvPr>
          <p:cNvSpPr txBox="1"/>
          <p:nvPr/>
        </p:nvSpPr>
        <p:spPr>
          <a:xfrm>
            <a:off x="542255" y="4844478"/>
            <a:ext cx="5125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(20,01,1985)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day, month, year =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D13B8-A628-40B3-9428-E05A586C6C16}"/>
              </a:ext>
            </a:extLst>
          </p:cNvPr>
          <p:cNvSpPr txBox="1"/>
          <p:nvPr/>
        </p:nvSpPr>
        <p:spPr>
          <a:xfrm>
            <a:off x="6596690" y="4844478"/>
            <a:ext cx="5125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[20,01,1985]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day, month, year =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D3CB3-D806-4069-9A3A-79ACFA28E6DE}"/>
              </a:ext>
            </a:extLst>
          </p:cNvPr>
          <p:cNvSpPr txBox="1"/>
          <p:nvPr/>
        </p:nvSpPr>
        <p:spPr>
          <a:xfrm>
            <a:off x="542255" y="4170912"/>
            <a:ext cx="3743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This will always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E92FD-7D0A-459B-AAF3-2961EAEAE510}"/>
              </a:ext>
            </a:extLst>
          </p:cNvPr>
          <p:cNvSpPr txBox="1"/>
          <p:nvPr/>
        </p:nvSpPr>
        <p:spPr>
          <a:xfrm>
            <a:off x="6596690" y="4170912"/>
            <a:ext cx="4419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This will not always work</a:t>
            </a:r>
          </a:p>
        </p:txBody>
      </p:sp>
    </p:spTree>
    <p:extLst>
      <p:ext uri="{BB962C8B-B14F-4D97-AF65-F5344CB8AC3E}">
        <p14:creationId xmlns:p14="http://schemas.microsoft.com/office/powerpoint/2010/main" val="165000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Unpacking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63527" cy="4835479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Tuple Packing</a:t>
            </a:r>
          </a:p>
          <a:p>
            <a:r>
              <a:rPr lang="en-US" dirty="0"/>
              <a:t>The values on the right are ‘packed’ together in the tuple.</a:t>
            </a:r>
          </a:p>
          <a:p>
            <a:r>
              <a:rPr lang="en-US" dirty="0">
                <a:solidFill>
                  <a:srgbClr val="E00BE5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record = ("Joe", 19, "CIV")</a:t>
            </a:r>
          </a:p>
          <a:p>
            <a:r>
              <a:rPr lang="en-US" b="1" dirty="0">
                <a:solidFill>
                  <a:schemeClr val="accent6"/>
                </a:solidFill>
              </a:rPr>
              <a:t>Tuple Unpacking</a:t>
            </a:r>
          </a:p>
          <a:p>
            <a:r>
              <a:rPr lang="en-US" dirty="0"/>
              <a:t>The values in a tuple on the right are ‘unpacked’ into the variables on the left.</a:t>
            </a:r>
          </a:p>
          <a:p>
            <a:r>
              <a:rPr lang="en-US" dirty="0">
                <a:solidFill>
                  <a:srgbClr val="E00BE5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name, age, studies = record</a:t>
            </a:r>
          </a:p>
          <a:p>
            <a:r>
              <a:rPr lang="en-US" dirty="0">
                <a:solidFill>
                  <a:srgbClr val="E00BE5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name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‘Joe’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27EF1D-2D71-46EC-BCD6-7EE53F1B23D7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Unpacking Tuples</a:t>
            </a:r>
          </a:p>
        </p:txBody>
      </p:sp>
    </p:spTree>
    <p:extLst>
      <p:ext uri="{BB962C8B-B14F-4D97-AF65-F5344CB8AC3E}">
        <p14:creationId xmlns:p14="http://schemas.microsoft.com/office/powerpoint/2010/main" val="39330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Tuples as 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/>
              <a:t>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90" cy="4835479"/>
          </a:xfrm>
        </p:spPr>
        <p:txBody>
          <a:bodyPr/>
          <a:lstStyle/>
          <a:p>
            <a:r>
              <a:rPr lang="en-US" dirty="0"/>
              <a:t>Functions can only return a single value, but by making that value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can effectively group together as many values as we like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packing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them together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we call the function we can unpack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into multiple variables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27EF1D-2D71-46EC-BCD6-7EE53F1B23D7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Tuples as return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0ADAB-1E64-4DEC-AAA3-EAE6BF3DC540}"/>
              </a:ext>
            </a:extLst>
          </p:cNvPr>
          <p:cNvSpPr txBox="1"/>
          <p:nvPr/>
        </p:nvSpPr>
        <p:spPr>
          <a:xfrm>
            <a:off x="1072329" y="3897410"/>
            <a:ext cx="64780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func_name(parameters):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(expr1, expr2,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6BF44-61E1-43C1-9C18-8C54C087C378}"/>
              </a:ext>
            </a:extLst>
          </p:cNvPr>
          <p:cNvSpPr txBox="1"/>
          <p:nvPr/>
        </p:nvSpPr>
        <p:spPr>
          <a:xfrm>
            <a:off x="1072328" y="5938217"/>
            <a:ext cx="67970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var1, var2, ... = func_name(args)</a:t>
            </a:r>
          </a:p>
        </p:txBody>
      </p:sp>
    </p:spTree>
    <p:extLst>
      <p:ext uri="{BB962C8B-B14F-4D97-AF65-F5344CB8AC3E}">
        <p14:creationId xmlns:p14="http://schemas.microsoft.com/office/powerpoint/2010/main" val="4055888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In this Breakout Session</a:t>
            </a:r>
            <a:r>
              <a:rPr lang="en-US" sz="4000" dirty="0">
                <a:solidFill>
                  <a:schemeClr val="accent2"/>
                </a:solidFill>
              </a:rPr>
              <a:t>,</a:t>
            </a:r>
            <a:r>
              <a:rPr lang="en-US" sz="4000" dirty="0"/>
              <a:t> you</a:t>
            </a:r>
            <a:r>
              <a:rPr lang="en-US" sz="4000" dirty="0">
                <a:solidFill>
                  <a:schemeClr val="accent2"/>
                </a:solidFill>
              </a:rPr>
              <a:t>’</a:t>
            </a:r>
            <a:r>
              <a:rPr lang="en-US" sz="4000" dirty="0"/>
              <a:t>ll loop through a collection of some famous albums and print the content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</p:spTree>
    <p:extLst>
      <p:ext uri="{BB962C8B-B14F-4D97-AF65-F5344CB8AC3E}">
        <p14:creationId xmlns:p14="http://schemas.microsoft.com/office/powerpoint/2010/main" val="792570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695092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set </a:t>
            </a:r>
            <a:r>
              <a:rPr lang="en-US" b="1" dirty="0">
                <a:solidFill>
                  <a:schemeClr val="accent6"/>
                </a:solidFill>
              </a:rPr>
              <a:t>{</a:t>
            </a:r>
            <a:r>
              <a:rPr lang="en-US" b="1" dirty="0"/>
              <a:t>exp1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exp2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…</a:t>
            </a:r>
            <a:r>
              <a:rPr lang="en-US" b="1" dirty="0">
                <a:solidFill>
                  <a:schemeClr val="accent6"/>
                </a:solidFill>
              </a:rPr>
              <a:t>}</a:t>
            </a:r>
            <a:r>
              <a:rPr lang="en-US" b="1" dirty="0"/>
              <a:t> </a:t>
            </a:r>
            <a:r>
              <a:rPr lang="en-US" dirty="0"/>
              <a:t>is an unordered (and </a:t>
            </a:r>
            <a:r>
              <a:rPr lang="en-US" b="1" dirty="0"/>
              <a:t>mutable</a:t>
            </a:r>
            <a:r>
              <a:rPr lang="en-US" dirty="0"/>
              <a:t>) collection of distinct items that does not record element position or order of insertion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Accordingly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sets do not support indexing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slicing, or other sequence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like behavior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Their primary purpose is to hold distinct items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there are no duplicates in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7D10B9-8DFE-4CD5-BCEB-F5B82CD17E76}"/>
              </a:ext>
            </a:extLst>
          </p:cNvPr>
          <p:cNvSpPr txBox="1"/>
          <p:nvPr/>
        </p:nvSpPr>
        <p:spPr>
          <a:xfrm>
            <a:off x="5533293" y="2294544"/>
            <a:ext cx="66367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[‘ford’, ‘tesla’, ‘dodge’, ‘tesla’]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cars[0:2]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‘ford’, ‘tesla’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7F3189-61DA-4805-8120-F6D6A1E8E1D1}"/>
              </a:ext>
            </a:extLst>
          </p:cNvPr>
          <p:cNvSpPr txBox="1"/>
          <p:nvPr/>
        </p:nvSpPr>
        <p:spPr>
          <a:xfrm>
            <a:off x="5533292" y="5119799"/>
            <a:ext cx="49776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{‘ford’, ‘tesla’, ‘dodge’}</a:t>
            </a:r>
          </a:p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cars[0:2]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83FE1-F677-4B94-8E58-4F485CDF9A60}"/>
              </a:ext>
            </a:extLst>
          </p:cNvPr>
          <p:cNvSpPr txBox="1"/>
          <p:nvPr/>
        </p:nvSpPr>
        <p:spPr>
          <a:xfrm>
            <a:off x="5533290" y="1709769"/>
            <a:ext cx="8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List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F6EE2C-026E-4A89-8521-1E344EC1AD6D}"/>
              </a:ext>
            </a:extLst>
          </p:cNvPr>
          <p:cNvSpPr txBox="1"/>
          <p:nvPr/>
        </p:nvSpPr>
        <p:spPr>
          <a:xfrm>
            <a:off x="5533290" y="4535024"/>
            <a:ext cx="79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4162892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/>
          </a:bodyPr>
          <a:lstStyle/>
          <a:p>
            <a:r>
              <a:rPr lang="en-US" dirty="0"/>
              <a:t>Here we have two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Cars sold in North America and cars sold in Europe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From this graphic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easy to see that Sets are unordered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9787174" y="2259314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8909471" y="2966199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10543156" y="409742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8914238" y="3697316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10725611" y="3166254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6503582" y="385785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5684281" y="2333611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621315" y="449753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4916447" y="2999716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6686843" y="3072979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4955668" y="3686556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9455973" y="4503832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3729743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/>
          </a:bodyPr>
          <a:lstStyle/>
          <a:p>
            <a:r>
              <a:rPr lang="en-US" dirty="0"/>
              <a:t>Here we have two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Cars sold in North America and cars sold in Europe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From this graphic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easy to see that Sets are unordered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8813862" y="3827082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10053504" y="2756005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9685967" y="2224652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9792470" y="4400911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10366900" y="3406034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4958102" y="375628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6049773" y="4205784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502057" y="2550240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4916447" y="2999716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6463117" y="2708852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6185606" y="3465419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8939351" y="3070515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1411124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/>
          </a:bodyPr>
          <a:lstStyle/>
          <a:p>
            <a:r>
              <a:rPr lang="en-US" dirty="0"/>
              <a:t>Here we have two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Cars sold in North America and cars sold in Europe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From this graphic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easy to see that Sets are unordered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9949150" y="3903472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9814504" y="2977902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10725611" y="3585402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9262109" y="4447929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8911973" y="3228945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6185606" y="2290689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5689670" y="4536323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502057" y="2550240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6527972" y="3228945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5602114" y="3785457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4815902" y="3177957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8961385" y="2527797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1412534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Testing for membership is a common operation to perform on a </a:t>
            </a:r>
            <a:r>
              <a:rPr lang="en-US" dirty="0">
                <a:solidFill>
                  <a:schemeClr val="accent6"/>
                </a:solidFill>
              </a:rPr>
              <a:t>Set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Mercedes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Tesla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Dodge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Chrysler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BMW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and Ford are </a:t>
            </a:r>
            <a:r>
              <a:rPr lang="en-US" dirty="0">
                <a:solidFill>
                  <a:schemeClr val="accent6"/>
                </a:solidFill>
              </a:rPr>
              <a:t>members</a:t>
            </a:r>
            <a:r>
              <a:rPr lang="en-US" dirty="0"/>
              <a:t> of the North America Set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Similar to lists and tuples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you can test for membership using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 operator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9787174" y="2259314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8909471" y="2966199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10543156" y="409742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8914238" y="3697316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10725611" y="3166254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6503582" y="385785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5684281" y="2333611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621315" y="449753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4916447" y="2999716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6686843" y="3072979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4955668" y="3686556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9455973" y="4503832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B1797-099B-471F-8E31-C0A8564ACF5E}"/>
              </a:ext>
            </a:extLst>
          </p:cNvPr>
          <p:cNvSpPr txBox="1"/>
          <p:nvPr/>
        </p:nvSpPr>
        <p:spPr>
          <a:xfrm>
            <a:off x="4417045" y="5809410"/>
            <a:ext cx="5161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‘ford’ 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north_america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39881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Today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dirty="0">
                <a:solidFill>
                  <a:schemeClr val="accent1"/>
                </a:solidFill>
              </a:rPr>
              <a:t>5.2</a:t>
            </a:r>
          </a:p>
          <a:p>
            <a:pPr lvl="1"/>
            <a:r>
              <a:rPr lang="en-US" b="1" dirty="0"/>
              <a:t>Looping through lists</a:t>
            </a:r>
          </a:p>
          <a:p>
            <a:pPr lvl="1"/>
            <a:r>
              <a:rPr lang="en-US" b="1" dirty="0"/>
              <a:t>tuples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sets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169576" cy="483547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Union</a:t>
            </a:r>
            <a:r>
              <a:rPr lang="en-US" dirty="0"/>
              <a:t> of two or more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/>
              <a:t> is the </a:t>
            </a:r>
            <a:r>
              <a:rPr lang="en-US" dirty="0">
                <a:solidFill>
                  <a:schemeClr val="accent6"/>
                </a:solidFill>
              </a:rPr>
              <a:t>Set</a:t>
            </a:r>
            <a:r>
              <a:rPr lang="en-US" dirty="0"/>
              <a:t> of all items that appear across all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Items appear once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north_america.union(europe)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europe.union(north_america)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 | europe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 | north_america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B1797-099B-471F-8E31-C0A8564ACF5E}"/>
              </a:ext>
            </a:extLst>
          </p:cNvPr>
          <p:cNvSpPr txBox="1"/>
          <p:nvPr/>
        </p:nvSpPr>
        <p:spPr>
          <a:xfrm>
            <a:off x="1069266" y="5611958"/>
            <a:ext cx="11122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north_america.union(europe)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{‘Mercedes’, ‘BMW’, ‘Ford’, ‘Tesla’, ‘Peugeot’, ‘Chrysler’, ‘Renault’, ‘Dodge’}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76A352-B168-4DB9-B606-F971E11EEC04}"/>
              </a:ext>
            </a:extLst>
          </p:cNvPr>
          <p:cNvSpPr/>
          <p:nvPr/>
        </p:nvSpPr>
        <p:spPr>
          <a:xfrm>
            <a:off x="5216764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5757EE-25E8-4260-AEFB-12521FBF0AFE}"/>
              </a:ext>
            </a:extLst>
          </p:cNvPr>
          <p:cNvSpPr/>
          <p:nvPr/>
        </p:nvSpPr>
        <p:spPr>
          <a:xfrm>
            <a:off x="7807565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8C0C18-FD4A-4BF0-AF09-1CF3FABA2D08}"/>
              </a:ext>
            </a:extLst>
          </p:cNvPr>
          <p:cNvSpPr/>
          <p:nvPr/>
        </p:nvSpPr>
        <p:spPr>
          <a:xfrm>
            <a:off x="7192227" y="2540928"/>
            <a:ext cx="1992923" cy="2123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540FF3-C544-4A7D-81B4-7D3986A187A9}"/>
              </a:ext>
            </a:extLst>
          </p:cNvPr>
          <p:cNvSpPr txBox="1"/>
          <p:nvPr/>
        </p:nvSpPr>
        <p:spPr>
          <a:xfrm>
            <a:off x="6094301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3984F6-0F1E-4921-9DEB-25265F01245C}"/>
              </a:ext>
            </a:extLst>
          </p:cNvPr>
          <p:cNvSpPr txBox="1"/>
          <p:nvPr/>
        </p:nvSpPr>
        <p:spPr>
          <a:xfrm>
            <a:off x="8786700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B52080-EA9A-4ABF-80F3-099C8CA29FC2}"/>
              </a:ext>
            </a:extLst>
          </p:cNvPr>
          <p:cNvSpPr txBox="1"/>
          <p:nvPr/>
        </p:nvSpPr>
        <p:spPr>
          <a:xfrm>
            <a:off x="6254363" y="2493427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Mercedes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C15BDC-1BEF-435B-9C87-AFE95C02E3D5}"/>
              </a:ext>
            </a:extLst>
          </p:cNvPr>
          <p:cNvSpPr txBox="1"/>
          <p:nvPr/>
        </p:nvSpPr>
        <p:spPr>
          <a:xfrm>
            <a:off x="9266630" y="4279771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Ford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A02AF4-46AD-45D8-AA85-835A188A237B}"/>
              </a:ext>
            </a:extLst>
          </p:cNvPr>
          <p:cNvSpPr txBox="1"/>
          <p:nvPr/>
        </p:nvSpPr>
        <p:spPr>
          <a:xfrm>
            <a:off x="8977249" y="3103995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Tesla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C29483-EA0F-412B-9E43-6134E4DC928A}"/>
              </a:ext>
            </a:extLst>
          </p:cNvPr>
          <p:cNvSpPr txBox="1"/>
          <p:nvPr/>
        </p:nvSpPr>
        <p:spPr>
          <a:xfrm>
            <a:off x="6859464" y="323596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BMW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BED724-EB05-4F7F-800D-F44314034F35}"/>
              </a:ext>
            </a:extLst>
          </p:cNvPr>
          <p:cNvSpPr txBox="1"/>
          <p:nvPr/>
        </p:nvSpPr>
        <p:spPr>
          <a:xfrm>
            <a:off x="8203493" y="3753099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Chrysler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BA1BB0-B5E2-42A7-9592-65C56562E7D7}"/>
              </a:ext>
            </a:extLst>
          </p:cNvPr>
          <p:cNvSpPr txBox="1"/>
          <p:nvPr/>
        </p:nvSpPr>
        <p:spPr>
          <a:xfrm>
            <a:off x="6236812" y="4475474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Dodge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F1F36E-F407-49E3-9E70-251BF0729188}"/>
              </a:ext>
            </a:extLst>
          </p:cNvPr>
          <p:cNvSpPr txBox="1"/>
          <p:nvPr/>
        </p:nvSpPr>
        <p:spPr>
          <a:xfrm>
            <a:off x="9129099" y="2299869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Renault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936204-C3F6-4665-9F36-4208F7BE26D9}"/>
              </a:ext>
            </a:extLst>
          </p:cNvPr>
          <p:cNvSpPr txBox="1"/>
          <p:nvPr/>
        </p:nvSpPr>
        <p:spPr>
          <a:xfrm>
            <a:off x="5570065" y="3683567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Peugeot</a:t>
            </a:r>
          </a:p>
        </p:txBody>
      </p:sp>
    </p:spTree>
    <p:extLst>
      <p:ext uri="{BB962C8B-B14F-4D97-AF65-F5344CB8AC3E}">
        <p14:creationId xmlns:p14="http://schemas.microsoft.com/office/powerpoint/2010/main" val="2194628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36518" cy="483547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Intersection</a:t>
            </a:r>
            <a:r>
              <a:rPr lang="en-US" dirty="0"/>
              <a:t> of two or more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/>
              <a:t> is the </a:t>
            </a:r>
            <a:r>
              <a:rPr lang="en-US" dirty="0">
                <a:solidFill>
                  <a:schemeClr val="accent6"/>
                </a:solidFill>
              </a:rPr>
              <a:t>Set</a:t>
            </a:r>
            <a:r>
              <a:rPr lang="en-US" dirty="0"/>
              <a:t> of all items that are in each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Items appear once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north_america.intersection(europe)</a:t>
            </a:r>
          </a:p>
          <a:p>
            <a:r>
              <a:rPr lang="en-US" sz="1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europe.intersection(north_america)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 &amp; europe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 &amp; north_america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B1797-099B-471F-8E31-C0A8564ACF5E}"/>
              </a:ext>
            </a:extLst>
          </p:cNvPr>
          <p:cNvSpPr txBox="1"/>
          <p:nvPr/>
        </p:nvSpPr>
        <p:spPr>
          <a:xfrm>
            <a:off x="1069266" y="5611958"/>
            <a:ext cx="11122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north_america.intersection(europe)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{‘Mercedes’, ‘BMW’, ‘Ford’, ‘Tesla’}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76A352-B168-4DB9-B606-F971E11EEC04}"/>
              </a:ext>
            </a:extLst>
          </p:cNvPr>
          <p:cNvSpPr/>
          <p:nvPr/>
        </p:nvSpPr>
        <p:spPr>
          <a:xfrm>
            <a:off x="5216764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5757EE-25E8-4260-AEFB-12521FBF0AFE}"/>
              </a:ext>
            </a:extLst>
          </p:cNvPr>
          <p:cNvSpPr/>
          <p:nvPr/>
        </p:nvSpPr>
        <p:spPr>
          <a:xfrm>
            <a:off x="7291753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540FF3-C544-4A7D-81B4-7D3986A187A9}"/>
              </a:ext>
            </a:extLst>
          </p:cNvPr>
          <p:cNvSpPr txBox="1"/>
          <p:nvPr/>
        </p:nvSpPr>
        <p:spPr>
          <a:xfrm>
            <a:off x="6094301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3984F6-0F1E-4921-9DEB-25265F01245C}"/>
              </a:ext>
            </a:extLst>
          </p:cNvPr>
          <p:cNvSpPr txBox="1"/>
          <p:nvPr/>
        </p:nvSpPr>
        <p:spPr>
          <a:xfrm>
            <a:off x="8270888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B52080-EA9A-4ABF-80F3-099C8CA29FC2}"/>
              </a:ext>
            </a:extLst>
          </p:cNvPr>
          <p:cNvSpPr txBox="1"/>
          <p:nvPr/>
        </p:nvSpPr>
        <p:spPr>
          <a:xfrm>
            <a:off x="7243949" y="3375272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Mercedes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C15BDC-1BEF-435B-9C87-AFE95C02E3D5}"/>
              </a:ext>
            </a:extLst>
          </p:cNvPr>
          <p:cNvSpPr txBox="1"/>
          <p:nvPr/>
        </p:nvSpPr>
        <p:spPr>
          <a:xfrm>
            <a:off x="7554601" y="4117813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Ford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A02AF4-46AD-45D8-AA85-835A188A237B}"/>
              </a:ext>
            </a:extLst>
          </p:cNvPr>
          <p:cNvSpPr txBox="1"/>
          <p:nvPr/>
        </p:nvSpPr>
        <p:spPr>
          <a:xfrm>
            <a:off x="7529058" y="3737939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Tesla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C29483-EA0F-412B-9E43-6134E4DC928A}"/>
              </a:ext>
            </a:extLst>
          </p:cNvPr>
          <p:cNvSpPr txBox="1"/>
          <p:nvPr/>
        </p:nvSpPr>
        <p:spPr>
          <a:xfrm>
            <a:off x="7489496" y="3002590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1001547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562601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work through some problems with </a:t>
            </a:r>
            <a:r>
              <a:rPr lang="en-US" sz="3200" dirty="0">
                <a:solidFill>
                  <a:schemeClr val="accent6"/>
                </a:solidFill>
              </a:rPr>
              <a:t>Sets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20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1FE633-6702-458C-921B-8AFDFB76C5F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3902011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Tuples</a:t>
            </a:r>
            <a:r>
              <a:rPr lang="en-US" sz="3600" dirty="0"/>
              <a:t> are immutable lists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Tuples</a:t>
            </a:r>
            <a:r>
              <a:rPr lang="en-US" sz="3600" dirty="0">
                <a:solidFill>
                  <a:schemeClr val="accent1"/>
                </a:solidFill>
              </a:rPr>
              <a:t>:</a:t>
            </a:r>
            <a:r>
              <a:rPr lang="en-US" sz="3600" dirty="0"/>
              <a:t> assignments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packing and unpacking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sz="3600" dirty="0">
                <a:solidFill>
                  <a:schemeClr val="accent1"/>
                </a:solidFill>
              </a:rPr>
              <a:t>:</a:t>
            </a:r>
            <a:r>
              <a:rPr lang="en-US" sz="3600" dirty="0"/>
              <a:t> an unordered collection of distinct items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sz="3600" dirty="0">
                <a:solidFill>
                  <a:schemeClr val="accent1"/>
                </a:solidFill>
              </a:rPr>
              <a:t>:</a:t>
            </a:r>
            <a:r>
              <a:rPr lang="en-US" sz="3600" dirty="0"/>
              <a:t> set have many methods and operations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See </a:t>
            </a:r>
            <a:r>
              <a:rPr lang="en-US" sz="3600" b="1" dirty="0">
                <a:solidFill>
                  <a:schemeClr val="accent2"/>
                </a:solidFill>
              </a:rPr>
              <a:t>Chapter 11 </a:t>
            </a:r>
            <a:r>
              <a:rPr lang="en-US" sz="3600" dirty="0"/>
              <a:t>of the Gries textbook for more on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Tuples</a:t>
            </a:r>
            <a:r>
              <a:rPr lang="en-US" sz="3600" dirty="0"/>
              <a:t> and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sz="3600" dirty="0">
                <a:solidFill>
                  <a:schemeClr val="accent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</a:t>
            </a:r>
            <a:r>
              <a:rPr lang="en-US" dirty="0">
                <a:solidFill>
                  <a:schemeClr val="accent6"/>
                </a:solidFill>
              </a:rPr>
              <a:t> and </a:t>
            </a:r>
            <a:r>
              <a:rPr lang="en-US" dirty="0"/>
              <a:t>sets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5.2.1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40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0287-B39E-744B-A8F9-E0BABC5C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84" y="744327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dirty="0"/>
              <a:t>All The Feedback!</a:t>
            </a:r>
          </a:p>
        </p:txBody>
      </p:sp>
      <p:pic>
        <p:nvPicPr>
          <p:cNvPr id="6146" name="Picture 2" descr="Meme: &quot;WE WANT YOUR FEEDBACK&quot; - All Templates - Meme-arsenal.com">
            <a:extLst>
              <a:ext uri="{FF2B5EF4-FFF2-40B4-BE49-F238E27FC236}">
                <a16:creationId xmlns:a16="http://schemas.microsoft.com/office/drawing/2014/main" id="{3E52C6E2-C7B0-9146-B68B-CF67B5260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818" y="4150874"/>
            <a:ext cx="2027270" cy="197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eedback is welcome - Happy Squirrel | Make a Meme">
            <a:extLst>
              <a:ext uri="{FF2B5EF4-FFF2-40B4-BE49-F238E27FC236}">
                <a16:creationId xmlns:a16="http://schemas.microsoft.com/office/drawing/2014/main" id="{3466FB4B-8F51-F14C-9B54-E55A15FFE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165" y="808651"/>
            <a:ext cx="1877550" cy="240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AE0D68-F0E4-FC4D-BC8C-0AA92FC99B5C}"/>
              </a:ext>
            </a:extLst>
          </p:cNvPr>
          <p:cNvSpPr txBox="1"/>
          <p:nvPr/>
        </p:nvSpPr>
        <p:spPr>
          <a:xfrm>
            <a:off x="7954656" y="32443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Katie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891BF4-A38B-A246-8048-2BD564A13DAD}"/>
              </a:ext>
            </a:extLst>
          </p:cNvPr>
          <p:cNvSpPr txBox="1"/>
          <p:nvPr/>
        </p:nvSpPr>
        <p:spPr>
          <a:xfrm>
            <a:off x="10786016" y="6130486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Ben</a:t>
            </a:r>
          </a:p>
        </p:txBody>
      </p:sp>
      <p:pic>
        <p:nvPicPr>
          <p:cNvPr id="6150" name="Picture 6" descr="Meme Creator - Funny kind reminder don't forget the feedback Meme Generator  at MemeCreator.org!">
            <a:extLst>
              <a:ext uri="{FF2B5EF4-FFF2-40B4-BE49-F238E27FC236}">
                <a16:creationId xmlns:a16="http://schemas.microsoft.com/office/drawing/2014/main" id="{C56F1630-9584-B243-B86D-759E6C9F1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251" y="4150874"/>
            <a:ext cx="2563955" cy="197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AC4A78-C2D7-2447-916C-69F81650F2DB}"/>
              </a:ext>
            </a:extLst>
          </p:cNvPr>
          <p:cNvSpPr txBox="1"/>
          <p:nvPr/>
        </p:nvSpPr>
        <p:spPr>
          <a:xfrm>
            <a:off x="8236945" y="613048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Joseph</a:t>
            </a:r>
          </a:p>
        </p:txBody>
      </p:sp>
      <p:pic>
        <p:nvPicPr>
          <p:cNvPr id="6156" name="Picture 12" descr="We want all the feedback - All the things for Casey | Meme Generator">
            <a:extLst>
              <a:ext uri="{FF2B5EF4-FFF2-40B4-BE49-F238E27FC236}">
                <a16:creationId xmlns:a16="http://schemas.microsoft.com/office/drawing/2014/main" id="{DA34E937-3C3D-1446-88C2-38CFAC75C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609" y="808651"/>
            <a:ext cx="2400814" cy="180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BDACDF8-168B-7937-5614-FBE326A611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06" y="2538317"/>
            <a:ext cx="6756286" cy="2611674"/>
          </a:xfrm>
          <a:prstGeom prst="rect">
            <a:avLst/>
          </a:prstGeom>
        </p:spPr>
      </p:pic>
      <p:sp>
        <p:nvSpPr>
          <p:cNvPr id="7" name="Doughnut 6">
            <a:extLst>
              <a:ext uri="{FF2B5EF4-FFF2-40B4-BE49-F238E27FC236}">
                <a16:creationId xmlns:a16="http://schemas.microsoft.com/office/drawing/2014/main" id="{E57EE4F4-A548-534F-B245-5C1E87F9FD77}"/>
              </a:ext>
            </a:extLst>
          </p:cNvPr>
          <p:cNvSpPr/>
          <p:nvPr/>
        </p:nvSpPr>
        <p:spPr>
          <a:xfrm>
            <a:off x="369406" y="3544614"/>
            <a:ext cx="4757737" cy="599080"/>
          </a:xfrm>
          <a:prstGeom prst="donut">
            <a:avLst>
              <a:gd name="adj" fmla="val 5895"/>
            </a:avLst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04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826330" cy="4835479"/>
          </a:xfrm>
        </p:spPr>
        <p:txBody>
          <a:bodyPr/>
          <a:lstStyle/>
          <a:p>
            <a:r>
              <a:rPr lang="en-US" dirty="0"/>
              <a:t>Tuples are an </a:t>
            </a:r>
            <a:r>
              <a:rPr lang="en-US" dirty="0">
                <a:solidFill>
                  <a:schemeClr val="accent6"/>
                </a:solidFill>
              </a:rPr>
              <a:t>ordered sequence </a:t>
            </a:r>
            <a:r>
              <a:rPr lang="en-US" dirty="0"/>
              <a:t>of items similar to lists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Ordered Sequences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range()</a:t>
            </a:r>
          </a:p>
          <a:p>
            <a:pPr lvl="1"/>
            <a:r>
              <a:rPr lang="en-US" dirty="0"/>
              <a:t>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1041811" y="5652001"/>
            <a:ext cx="7263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 = (20,01,1985)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F75AB7-BDB3-4DEE-BC26-6873CE1E7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28" t="13704" r="1200" b="6543"/>
          <a:stretch/>
        </p:blipFill>
        <p:spPr>
          <a:xfrm>
            <a:off x="5797219" y="929400"/>
            <a:ext cx="6231800" cy="388011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E1C76A-9417-4440-B291-32EB0808DFF6}"/>
              </a:ext>
            </a:extLst>
          </p:cNvPr>
          <p:cNvSpPr txBox="1"/>
          <p:nvPr/>
        </p:nvSpPr>
        <p:spPr>
          <a:xfrm>
            <a:off x="5664531" y="512208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Common Sequence Operations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5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73883" cy="4970433"/>
          </a:xfrm>
        </p:spPr>
        <p:txBody>
          <a:bodyPr>
            <a:normAutofit/>
          </a:bodyPr>
          <a:lstStyle/>
          <a:p>
            <a:r>
              <a:rPr lang="en-US" dirty="0"/>
              <a:t>The general syntax of a tuple is as follows</a:t>
            </a:r>
            <a:r>
              <a:rPr lang="en-US" dirty="0">
                <a:solidFill>
                  <a:schemeClr val="accent3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Tuples are represented with parentheses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while lists are represented by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To avoid ambiguity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a tuple with a single element is written as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(expr,)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to not be confused with arithmetic operations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(1 + 1) / 2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(1) / 2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965450" y="2867898"/>
            <a:ext cx="6603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(expr1, expr2, ..., exprN)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A7C97D-D3F2-42D8-B21B-EF07C1F53BEC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Creating </a:t>
            </a:r>
            <a:r>
              <a:rPr lang="en-US" sz="2600" b="1" dirty="0">
                <a:solidFill>
                  <a:schemeClr val="accent6"/>
                </a:solidFill>
              </a:rPr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180319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63527" cy="4835479"/>
          </a:xfrm>
        </p:spPr>
        <p:txBody>
          <a:bodyPr/>
          <a:lstStyle/>
          <a:p>
            <a:r>
              <a:rPr lang="en-US" dirty="0"/>
              <a:t>Tuples are basically </a:t>
            </a:r>
            <a:r>
              <a:rPr lang="en-US" dirty="0">
                <a:solidFill>
                  <a:schemeClr val="accent6"/>
                </a:solidFill>
              </a:rPr>
              <a:t>immutable</a:t>
            </a:r>
            <a:r>
              <a:rPr lang="en-US" dirty="0"/>
              <a:t> lists meaning everything works as with lists excepts methods that modify the tuple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.append()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.sort()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.pop()</a:t>
            </a:r>
          </a:p>
          <a:p>
            <a:r>
              <a:rPr lang="en-US" dirty="0">
                <a:solidFill>
                  <a:schemeClr val="accent6"/>
                </a:solidFill>
              </a:rPr>
              <a:t>Immutable</a:t>
            </a:r>
            <a:r>
              <a:rPr lang="en-US" dirty="0"/>
              <a:t> means that the item reference addresses contained in a tuple cannot be changed after the tuple has been created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ve seen this with strings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immutable sequence of characters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6983752" y="634801"/>
            <a:ext cx="512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 = (20,01,1985)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EF601-0A05-4C99-8880-769B889B30D6}"/>
              </a:ext>
            </a:extLst>
          </p:cNvPr>
          <p:cNvSpPr txBox="1"/>
          <p:nvPr/>
        </p:nvSpPr>
        <p:spPr>
          <a:xfrm flipH="1">
            <a:off x="4052202" y="550426"/>
            <a:ext cx="2667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</a:rPr>
              <a:t>Once assigned</a:t>
            </a:r>
            <a:r>
              <a:rPr lang="en-US" sz="2400" dirty="0">
                <a:solidFill>
                  <a:schemeClr val="accent3"/>
                </a:solidFill>
              </a:rPr>
              <a:t>,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chemeClr val="accent6"/>
                </a:solidFill>
              </a:rPr>
              <a:t>the tuple cannot be changed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4AAA2304-A6EA-4D6D-99C2-C9A4974E45FA}"/>
              </a:ext>
            </a:extLst>
          </p:cNvPr>
          <p:cNvSpPr/>
          <p:nvPr/>
        </p:nvSpPr>
        <p:spPr>
          <a:xfrm>
            <a:off x="6757060" y="1112098"/>
            <a:ext cx="1171361" cy="49783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A62D28-DFE8-38FF-8687-657E0D6CD57E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8314380" y="1112098"/>
            <a:ext cx="1519295" cy="140375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3C956A-3242-8B73-AF53-93775E3ACC27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833675" y="1112098"/>
            <a:ext cx="612183" cy="140375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F7B81B-3454-E732-B36C-D6E846C5D1A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1353800" y="1112098"/>
            <a:ext cx="6002" cy="139838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499D487-D655-0158-5341-984A585DE74D}"/>
              </a:ext>
            </a:extLst>
          </p:cNvPr>
          <p:cNvSpPr txBox="1"/>
          <p:nvPr/>
        </p:nvSpPr>
        <p:spPr>
          <a:xfrm>
            <a:off x="7601685" y="251585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id: 12305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3B3158-FFE9-6F93-C0EB-F9AE3598EE39}"/>
              </a:ext>
            </a:extLst>
          </p:cNvPr>
          <p:cNvSpPr txBox="1"/>
          <p:nvPr/>
        </p:nvSpPr>
        <p:spPr>
          <a:xfrm>
            <a:off x="9120980" y="251585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id: 15601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47B434-A81A-1C2E-4256-4203EA8D1AB3}"/>
              </a:ext>
            </a:extLst>
          </p:cNvPr>
          <p:cNvSpPr txBox="1"/>
          <p:nvPr/>
        </p:nvSpPr>
        <p:spPr>
          <a:xfrm>
            <a:off x="10647107" y="251047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id: 23355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98309E-C663-926D-5DDD-4979CB245AF5}"/>
              </a:ext>
            </a:extLst>
          </p:cNvPr>
          <p:cNvSpPr txBox="1"/>
          <p:nvPr/>
        </p:nvSpPr>
        <p:spPr>
          <a:xfrm>
            <a:off x="8047495" y="3321773"/>
            <a:ext cx="383195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Immutability Rules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chemeClr val="accent6"/>
                </a:solidFill>
              </a:rPr>
              <a:t>1. </a:t>
            </a:r>
            <a:r>
              <a:rPr lang="en-US" sz="2000" dirty="0">
                <a:solidFill>
                  <a:srgbClr val="FFFFFF"/>
                </a:solidFill>
              </a:rPr>
              <a:t>Can only ever have 3 items</a:t>
            </a:r>
            <a:r>
              <a:rPr lang="en-US" sz="2000" dirty="0">
                <a:solidFill>
                  <a:schemeClr val="accent3"/>
                </a:solidFill>
              </a:rPr>
              <a:t>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chemeClr val="accent6"/>
                </a:solidFill>
              </a:rPr>
              <a:t>2. </a:t>
            </a:r>
            <a:r>
              <a:rPr lang="en-US" sz="2000" dirty="0">
                <a:solidFill>
                  <a:srgbClr val="FFFFFF"/>
                </a:solidFill>
              </a:rPr>
              <a:t>Must always point to these references id</a:t>
            </a:r>
            <a:r>
              <a:rPr lang="en-US" sz="2000" dirty="0">
                <a:solidFill>
                  <a:schemeClr val="accent3"/>
                </a:solidFill>
              </a:rPr>
              <a:t>’</a:t>
            </a:r>
            <a:r>
              <a:rPr lang="en-US" sz="2000" dirty="0">
                <a:solidFill>
                  <a:srgbClr val="FFFFFF"/>
                </a:solidFill>
              </a:rPr>
              <a:t>s</a:t>
            </a:r>
            <a:r>
              <a:rPr lang="en-US" sz="2000" dirty="0">
                <a:solidFill>
                  <a:schemeClr val="accent3"/>
                </a:solidFill>
              </a:rPr>
              <a:t>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chemeClr val="accent6"/>
                </a:solidFill>
              </a:rPr>
              <a:t>2. </a:t>
            </a:r>
            <a:r>
              <a:rPr lang="en-US" sz="2000" dirty="0">
                <a:solidFill>
                  <a:srgbClr val="FFFFFF"/>
                </a:solidFill>
              </a:rPr>
              <a:t>Must always be in this original order</a:t>
            </a:r>
            <a:r>
              <a:rPr lang="en-US" sz="20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002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63527" cy="4835479"/>
          </a:xfrm>
        </p:spPr>
        <p:txBody>
          <a:bodyPr/>
          <a:lstStyle/>
          <a:p>
            <a:r>
              <a:rPr lang="en-US" dirty="0"/>
              <a:t>Tuples are basically </a:t>
            </a:r>
            <a:r>
              <a:rPr lang="en-US" dirty="0">
                <a:solidFill>
                  <a:schemeClr val="accent6"/>
                </a:solidFill>
              </a:rPr>
              <a:t>immutable</a:t>
            </a:r>
            <a:r>
              <a:rPr lang="en-US" dirty="0"/>
              <a:t> lists meaning everything works as with lists excepts methods that modify the tuple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.append()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.sort()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.pop()</a:t>
            </a:r>
          </a:p>
          <a:p>
            <a:r>
              <a:rPr lang="en-US" dirty="0">
                <a:solidFill>
                  <a:schemeClr val="accent6"/>
                </a:solidFill>
              </a:rPr>
              <a:t>Immutable</a:t>
            </a:r>
            <a:r>
              <a:rPr lang="en-US" dirty="0"/>
              <a:t> means that the item reference addresses contained in a tuple cannot be changed after the tuple has been created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ve seen this with strings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immutable sequence of characters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6983752" y="634801"/>
            <a:ext cx="512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 = (20,01,1985)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EF601-0A05-4C99-8880-769B889B30D6}"/>
              </a:ext>
            </a:extLst>
          </p:cNvPr>
          <p:cNvSpPr txBox="1"/>
          <p:nvPr/>
        </p:nvSpPr>
        <p:spPr>
          <a:xfrm flipH="1">
            <a:off x="4052202" y="550426"/>
            <a:ext cx="2667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</a:rPr>
              <a:t>Once assigned</a:t>
            </a:r>
            <a:r>
              <a:rPr lang="en-US" sz="2400" dirty="0">
                <a:solidFill>
                  <a:schemeClr val="accent3"/>
                </a:solidFill>
              </a:rPr>
              <a:t>,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chemeClr val="accent6"/>
                </a:solidFill>
              </a:rPr>
              <a:t>the tuple cannot be changed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4AAA2304-A6EA-4D6D-99C2-C9A4974E45FA}"/>
              </a:ext>
            </a:extLst>
          </p:cNvPr>
          <p:cNvSpPr/>
          <p:nvPr/>
        </p:nvSpPr>
        <p:spPr>
          <a:xfrm>
            <a:off x="6757060" y="1112098"/>
            <a:ext cx="1171361" cy="49783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27EF1D-2D71-46EC-BCD6-7EE53F1B23D7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Tuples Are Immutable</a:t>
            </a:r>
          </a:p>
        </p:txBody>
      </p:sp>
    </p:spTree>
    <p:extLst>
      <p:ext uri="{BB962C8B-B14F-4D97-AF65-F5344CB8AC3E}">
        <p14:creationId xmlns:p14="http://schemas.microsoft.com/office/powerpoint/2010/main" val="246971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Complete the exercises in the notebook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402856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A3CA-A664-40EE-8BBF-1CAB72B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Tuples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ABAF-E097-4B50-8897-9FDE4153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581405" cy="4835479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</a:rPr>
              <a:t>Reason 1</a:t>
            </a:r>
          </a:p>
          <a:p>
            <a:r>
              <a:rPr lang="en-US" dirty="0"/>
              <a:t>Tuples makes your code safer and less prone to</a:t>
            </a:r>
            <a:r>
              <a:rPr lang="en-US" dirty="0">
                <a:solidFill>
                  <a:schemeClr val="accent6"/>
                </a:solidFill>
              </a:rPr>
              <a:t> bugs </a:t>
            </a:r>
            <a:r>
              <a:rPr lang="en-US" dirty="0"/>
              <a:t>by providing write protection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Consider that you</a:t>
            </a:r>
            <a:r>
              <a:rPr lang="en-US" dirty="0">
                <a:solidFill>
                  <a:schemeClr val="accent1"/>
                </a:solidFill>
              </a:rPr>
              <a:t>’</a:t>
            </a:r>
            <a:r>
              <a:rPr lang="en-US" dirty="0"/>
              <a:t>re reading data from a database and saving it into memory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Example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Imagine if you’re telling the doctor what the  symptoms are for a certain disease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If these symptoms were stored in a list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/>
              <a:t>they could be changed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which could lead to negative outcomes for patients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1026" name="Picture 2" descr="Free White Database Icon - Download White Database Icon">
            <a:extLst>
              <a:ext uri="{FF2B5EF4-FFF2-40B4-BE49-F238E27FC236}">
                <a16:creationId xmlns:a16="http://schemas.microsoft.com/office/drawing/2014/main" id="{DBA9273B-58D5-4F7B-9FB9-FA17363C9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129752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D95F3B-16FD-42E1-AB30-2F1A7C8FC80B}"/>
              </a:ext>
            </a:extLst>
          </p:cNvPr>
          <p:cNvSpPr txBox="1"/>
          <p:nvPr/>
        </p:nvSpPr>
        <p:spPr>
          <a:xfrm>
            <a:off x="9376123" y="716183"/>
            <a:ext cx="151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C61FA-9650-42D0-A4B3-C96183182FC1}"/>
              </a:ext>
            </a:extLst>
          </p:cNvPr>
          <p:cNvSpPr txBox="1"/>
          <p:nvPr/>
        </p:nvSpPr>
        <p:spPr>
          <a:xfrm>
            <a:off x="8682886" y="5166587"/>
            <a:ext cx="2903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 Python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10E7-90A7-4CBB-A32D-EE8E67E7EF52}"/>
              </a:ext>
            </a:extLst>
          </p:cNvPr>
          <p:cNvSpPr txBox="1"/>
          <p:nvPr/>
        </p:nvSpPr>
        <p:spPr>
          <a:xfrm>
            <a:off x="8195606" y="5628252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(20,01,1985)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3F1B46F-E9CF-4E72-86FF-67248A7ACC4A}"/>
              </a:ext>
            </a:extLst>
          </p:cNvPr>
          <p:cNvSpPr/>
          <p:nvPr/>
        </p:nvSpPr>
        <p:spPr>
          <a:xfrm>
            <a:off x="9891153" y="3822526"/>
            <a:ext cx="486888" cy="12226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06467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33535</TotalTime>
  <Words>1419</Words>
  <Application>Microsoft Macintosh PowerPoint</Application>
  <PresentationFormat>Widescreen</PresentationFormat>
  <Paragraphs>280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Consolas</vt:lpstr>
      <vt:lpstr>Courier New</vt:lpstr>
      <vt:lpstr>Segoe UI</vt:lpstr>
      <vt:lpstr>Wingdings</vt:lpstr>
      <vt:lpstr>APS106_PPTX_Theme</vt:lpstr>
      <vt:lpstr>tuples and sets.</vt:lpstr>
      <vt:lpstr>Today’s Content</vt:lpstr>
      <vt:lpstr>All The Feedback!</vt:lpstr>
      <vt:lpstr>Tuples</vt:lpstr>
      <vt:lpstr>Tuples</vt:lpstr>
      <vt:lpstr>Immutable</vt:lpstr>
      <vt:lpstr>Immutable</vt:lpstr>
      <vt:lpstr>Breakout Session 1</vt:lpstr>
      <vt:lpstr>Why Tuples?</vt:lpstr>
      <vt:lpstr>Why Tuples?</vt:lpstr>
      <vt:lpstr>Why Tuples?</vt:lpstr>
      <vt:lpstr>Unpacking Tuples</vt:lpstr>
      <vt:lpstr>Tuples as return Values</vt:lpstr>
      <vt:lpstr>Breakout Session 2</vt:lpstr>
      <vt:lpstr>Sets</vt:lpstr>
      <vt:lpstr>Sets</vt:lpstr>
      <vt:lpstr>Sets</vt:lpstr>
      <vt:lpstr>Sets</vt:lpstr>
      <vt:lpstr>Membership</vt:lpstr>
      <vt:lpstr>Union</vt:lpstr>
      <vt:lpstr>Intersection</vt:lpstr>
      <vt:lpstr>Sets</vt:lpstr>
      <vt:lpstr>Lecture Recap</vt:lpstr>
      <vt:lpstr>tuples and sets.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 Kinsella</cp:lastModifiedBy>
  <cp:revision>179</cp:revision>
  <dcterms:created xsi:type="dcterms:W3CDTF">2021-11-03T00:49:37Z</dcterms:created>
  <dcterms:modified xsi:type="dcterms:W3CDTF">2024-06-06T01:42:54Z</dcterms:modified>
</cp:coreProperties>
</file>