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9" r:id="rId3"/>
    <p:sldId id="326" r:id="rId4"/>
    <p:sldId id="328" r:id="rId5"/>
    <p:sldId id="327" r:id="rId6"/>
    <p:sldId id="329" r:id="rId7"/>
    <p:sldId id="330" r:id="rId8"/>
    <p:sldId id="331" r:id="rId9"/>
    <p:sldId id="332" r:id="rId10"/>
    <p:sldId id="352" r:id="rId11"/>
    <p:sldId id="333" r:id="rId12"/>
    <p:sldId id="334" r:id="rId13"/>
    <p:sldId id="356" r:id="rId14"/>
    <p:sldId id="357" r:id="rId15"/>
    <p:sldId id="358" r:id="rId16"/>
    <p:sldId id="359" r:id="rId17"/>
    <p:sldId id="324" r:id="rId18"/>
    <p:sldId id="35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FF"/>
    <a:srgbClr val="E00BE5"/>
    <a:srgbClr val="FFD6AD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93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51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2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56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dictionaries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5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b="1" dirty="0">
                <a:solidFill>
                  <a:schemeClr val="accent6"/>
                </a:solidFill>
              </a:rPr>
              <a:t>5.2.2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67BA2D-298D-5D58-2DCE-39342A7C16AD}"/>
              </a:ext>
            </a:extLst>
          </p:cNvPr>
          <p:cNvSpPr txBox="1"/>
          <p:nvPr/>
        </p:nvSpPr>
        <p:spPr>
          <a:xfrm>
            <a:off x="6247098" y="4361688"/>
            <a:ext cx="5788535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/>
              <a:t>Upcoming: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Reflection 5 released Friday @ 11 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Lab 4 due this Friday @ 12 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Lab 5 out already, due next Friday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/>
              <a:t>Behrang’s</a:t>
            </a:r>
            <a:r>
              <a:rPr lang="en-CA" dirty="0"/>
              <a:t> Coffee Break / Office Hours Friday @ 1 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PRA (Lab) on Friday @ 2PM this week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B2B7F0-5E04-35DD-2AD5-30ADB561E1C2}"/>
              </a:ext>
            </a:extLst>
          </p:cNvPr>
          <p:cNvSpPr txBox="1"/>
          <p:nvPr/>
        </p:nvSpPr>
        <p:spPr>
          <a:xfrm>
            <a:off x="335947" y="4361688"/>
            <a:ext cx="5788535" cy="20313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/>
              <a:t>While waiting for class to start:</a:t>
            </a:r>
          </a:p>
          <a:p>
            <a:pPr algn="ctr"/>
            <a:endParaRPr lang="en-CA" dirty="0"/>
          </a:p>
          <a:p>
            <a:r>
              <a:rPr lang="en-CA" dirty="0"/>
              <a:t>Download and open the </a:t>
            </a:r>
            <a:r>
              <a:rPr lang="en-CA" dirty="0" err="1"/>
              <a:t>Jupyter</a:t>
            </a:r>
            <a:r>
              <a:rPr lang="en-CA" dirty="0"/>
              <a:t> Notebook (.</a:t>
            </a:r>
            <a:r>
              <a:rPr lang="en-CA" dirty="0" err="1"/>
              <a:t>ipynb</a:t>
            </a:r>
            <a:r>
              <a:rPr lang="en-CA" dirty="0"/>
              <a:t>) for Lecture 5.2.1</a:t>
            </a:r>
          </a:p>
          <a:p>
            <a:endParaRPr lang="en-CA" dirty="0"/>
          </a:p>
          <a:p>
            <a:r>
              <a:rPr lang="en-CA" dirty="0"/>
              <a:t>You may also use this lecture’s </a:t>
            </a:r>
            <a:r>
              <a:rPr lang="en-CA" dirty="0" err="1"/>
              <a:t>JupyterHub</a:t>
            </a:r>
            <a:r>
              <a:rPr lang="en-CA" dirty="0"/>
              <a:t> link instead (although opening it locally is encouraged).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FA3E4-D06F-4F67-959E-5EB38438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1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3F64D9-1EBE-4498-9407-D1C67AB3C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21384" cy="3061180"/>
          </a:xfrm>
        </p:spPr>
        <p:txBody>
          <a:bodyPr>
            <a:normAutofit/>
          </a:bodyPr>
          <a:lstStyle/>
          <a:p>
            <a:r>
              <a:rPr lang="en-US" sz="4000" dirty="0"/>
              <a:t>Complete the exercises in the notebook</a:t>
            </a:r>
            <a:r>
              <a:rPr lang="en-US" sz="40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26C0B66-D21E-4DAE-871C-5EC33E4FD3BD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Breakout Session 1</a:t>
            </a:r>
          </a:p>
        </p:txBody>
      </p:sp>
    </p:spTree>
    <p:extLst>
      <p:ext uri="{BB962C8B-B14F-4D97-AF65-F5344CB8AC3E}">
        <p14:creationId xmlns:p14="http://schemas.microsoft.com/office/powerpoint/2010/main" val="4028562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7D6B-541C-451B-B9D0-1DC0ED94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Iterating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EB69C-115A-48B0-BDC7-1601B73EC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660075" cy="483547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Introducing out 6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 dirty="0" err="1"/>
              <a:t>iterable</a:t>
            </a:r>
            <a:r>
              <a:rPr lang="en-US" dirty="0">
                <a:solidFill>
                  <a:schemeClr val="accent2"/>
                </a:solidFill>
              </a:rPr>
              <a:t>! (strings, lists, range, set, tuple, dictionaries!)</a:t>
            </a:r>
          </a:p>
          <a:p>
            <a:r>
              <a:rPr lang="en-US" dirty="0"/>
              <a:t>A for loop can be used to iterate over a dictionary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with the loop variable being set to the key of an entry in each iteration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6"/>
                </a:solidFill>
              </a:rPr>
              <a:t>ordering</a:t>
            </a:r>
            <a:r>
              <a:rPr lang="en-US" b="1" dirty="0"/>
              <a:t> </a:t>
            </a:r>
            <a:r>
              <a:rPr lang="en-US" dirty="0"/>
              <a:t>in which the keys are iterated over is not necessarily the order in which the elements were inserted into the dictionary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368BF-A714-4454-B8C4-29B3D136CEE6}"/>
              </a:ext>
            </a:extLst>
          </p:cNvPr>
          <p:cNvSpPr txBox="1"/>
          <p:nvPr/>
        </p:nvSpPr>
        <p:spPr>
          <a:xfrm>
            <a:off x="6008916" y="612316"/>
            <a:ext cx="6033654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friends = {"Bob": 32, "Jane": 42}</a:t>
            </a:r>
          </a:p>
          <a:p>
            <a:r>
              <a:rPr lang="en-US" sz="1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3200" b="1" dirty="0">
                <a:solidFill>
                  <a:srgbClr val="FFFFFF"/>
                </a:solidFill>
                <a:cs typeface="Courier New" panose="02070309020205020404" pitchFamily="49" charset="0"/>
              </a:rPr>
              <a:t>Keys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friends:   </a:t>
            </a:r>
            <a:r>
              <a:rPr lang="en-US" sz="1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 friends.keys()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print(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“Bob”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“Jane”</a:t>
            </a:r>
          </a:p>
          <a:p>
            <a:r>
              <a:rPr lang="en-US" sz="1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3200" b="1" dirty="0">
                <a:solidFill>
                  <a:srgbClr val="FFFFFF"/>
                </a:solidFill>
                <a:cs typeface="Courier New" panose="02070309020205020404" pitchFamily="49" charset="0"/>
              </a:rPr>
              <a:t>Values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friends.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values()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print(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  <a:p>
            <a:r>
              <a:rPr lang="en-US" sz="1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3200" b="1" dirty="0">
                <a:solidFill>
                  <a:srgbClr val="FFFFFF"/>
                </a:solidFill>
                <a:cs typeface="Courier New" panose="02070309020205020404" pitchFamily="49" charset="0"/>
              </a:rPr>
              <a:t>Keys </a:t>
            </a:r>
            <a:r>
              <a:rPr lang="en-US" sz="3200" b="1" dirty="0">
                <a:solidFill>
                  <a:schemeClr val="accent1"/>
                </a:solidFill>
                <a:cs typeface="Courier New" panose="02070309020205020404" pitchFamily="49" charset="0"/>
              </a:rPr>
              <a:t>and</a:t>
            </a:r>
            <a:r>
              <a:rPr lang="en-US" sz="3200" b="1" dirty="0">
                <a:solidFill>
                  <a:srgbClr val="FFFFFF"/>
                </a:solidFill>
                <a:cs typeface="Courier New" panose="02070309020205020404" pitchFamily="49" charset="0"/>
              </a:rPr>
              <a:t> Values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friends.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items()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print(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(“Bob”, 32)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(“Jane”, 42)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65C0C2-7FE7-4C2F-B093-249815699D85}"/>
              </a:ext>
            </a:extLst>
          </p:cNvPr>
          <p:cNvSpPr txBox="1"/>
          <p:nvPr/>
        </p:nvSpPr>
        <p:spPr>
          <a:xfrm>
            <a:off x="9967924" y="2010655"/>
            <a:ext cx="1948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Defaults to List</a:t>
            </a:r>
            <a:r>
              <a:rPr lang="en-US" dirty="0">
                <a:solidFill>
                  <a:schemeClr val="accent1"/>
                </a:solidFill>
              </a:rPr>
              <a:t>-</a:t>
            </a:r>
            <a:r>
              <a:rPr lang="en-US" dirty="0">
                <a:solidFill>
                  <a:srgbClr val="FFFFFF"/>
                </a:solidFill>
              </a:rPr>
              <a:t>like object of keys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FA18E5DE-887C-42B5-AC62-4B53F9A575B8}"/>
              </a:ext>
            </a:extLst>
          </p:cNvPr>
          <p:cNvSpPr/>
          <p:nvPr/>
        </p:nvSpPr>
        <p:spPr>
          <a:xfrm flipH="1">
            <a:off x="9120252" y="1870551"/>
            <a:ext cx="819396" cy="39188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4251B167-7156-4B86-9FDC-D1A2B362D21B}"/>
              </a:ext>
            </a:extLst>
          </p:cNvPr>
          <p:cNvSpPr/>
          <p:nvPr/>
        </p:nvSpPr>
        <p:spPr>
          <a:xfrm>
            <a:off x="10183092" y="3724124"/>
            <a:ext cx="201881" cy="3693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6E3366-847F-4AB7-AB16-C845281B20C3}"/>
              </a:ext>
            </a:extLst>
          </p:cNvPr>
          <p:cNvSpPr txBox="1"/>
          <p:nvPr/>
        </p:nvSpPr>
        <p:spPr>
          <a:xfrm>
            <a:off x="9470575" y="4093456"/>
            <a:ext cx="1658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List</a:t>
            </a:r>
            <a:r>
              <a:rPr lang="en-US" dirty="0">
                <a:solidFill>
                  <a:schemeClr val="accent1"/>
                </a:solidFill>
              </a:rPr>
              <a:t>-</a:t>
            </a:r>
            <a:r>
              <a:rPr lang="en-US" dirty="0">
                <a:solidFill>
                  <a:srgbClr val="FFFFFF"/>
                </a:solidFill>
              </a:rPr>
              <a:t>like object</a:t>
            </a:r>
          </a:p>
          <a:p>
            <a:r>
              <a:rPr lang="en-US" dirty="0">
                <a:solidFill>
                  <a:srgbClr val="FFFFFF"/>
                </a:solidFill>
              </a:rPr>
              <a:t>of values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F17ED4F7-380D-4971-A7D8-2FA56F6FCE3D}"/>
              </a:ext>
            </a:extLst>
          </p:cNvPr>
          <p:cNvSpPr/>
          <p:nvPr/>
        </p:nvSpPr>
        <p:spPr>
          <a:xfrm>
            <a:off x="10805557" y="5610171"/>
            <a:ext cx="201881" cy="3693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151481-334D-4276-BCBD-4F05EAF8ABAC}"/>
              </a:ext>
            </a:extLst>
          </p:cNvPr>
          <p:cNvSpPr txBox="1"/>
          <p:nvPr/>
        </p:nvSpPr>
        <p:spPr>
          <a:xfrm>
            <a:off x="9708500" y="5997593"/>
            <a:ext cx="2146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List</a:t>
            </a:r>
            <a:r>
              <a:rPr lang="en-US" dirty="0">
                <a:solidFill>
                  <a:schemeClr val="accent1"/>
                </a:solidFill>
              </a:rPr>
              <a:t>-</a:t>
            </a:r>
            <a:r>
              <a:rPr lang="en-US" dirty="0">
                <a:solidFill>
                  <a:srgbClr val="FFFFFF"/>
                </a:solidFill>
              </a:rPr>
              <a:t>like object</a:t>
            </a:r>
          </a:p>
          <a:p>
            <a:r>
              <a:rPr lang="en-US" dirty="0">
                <a:solidFill>
                  <a:srgbClr val="FFFFFF"/>
                </a:solidFill>
              </a:rPr>
              <a:t>of key-value tuples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7815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7D6B-541C-451B-B9D0-1DC0ED94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Iterating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EB69C-115A-48B0-BDC7-1601B73EC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056991" cy="4835479"/>
          </a:xfrm>
        </p:spPr>
        <p:txBody>
          <a:bodyPr/>
          <a:lstStyle/>
          <a:p>
            <a:r>
              <a:rPr lang="en-US" dirty="0"/>
              <a:t>A for loop can be used to iterate over a dictionary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with the loop variable being set to the key of an entry in each iteration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 ordering in which the keys are iterated over is not necessarily the order in which the elements were inserted into the dictionary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D9742AC-7725-4D27-A3FA-9EBEF1276E01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5. </a:t>
            </a:r>
            <a:r>
              <a:rPr lang="en-US" sz="2600" b="1" dirty="0">
                <a:solidFill>
                  <a:schemeClr val="accent6"/>
                </a:solidFill>
              </a:rPr>
              <a:t>Iterating</a:t>
            </a:r>
          </a:p>
        </p:txBody>
      </p:sp>
    </p:spTree>
    <p:extLst>
      <p:ext uri="{BB962C8B-B14F-4D97-AF65-F5344CB8AC3E}">
        <p14:creationId xmlns:p14="http://schemas.microsoft.com/office/powerpoint/2010/main" val="2348209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FA3E4-D06F-4F67-959E-5EB38438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2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3F64D9-1EBE-4498-9407-D1C67AB3C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21384" cy="419516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6"/>
                </a:solidFill>
              </a:rPr>
              <a:t>#feelinthebern</a:t>
            </a:r>
            <a:r>
              <a:rPr lang="en-US" sz="4000" dirty="0"/>
              <a:t> with Bernie Sanders</a:t>
            </a:r>
            <a:r>
              <a:rPr lang="en-US" sz="40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26C0B66-D21E-4DAE-871C-5EC33E4FD3BD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6. </a:t>
            </a:r>
            <a:r>
              <a:rPr lang="en-US" sz="2600" b="1" dirty="0">
                <a:solidFill>
                  <a:schemeClr val="accent6"/>
                </a:solidFill>
              </a:rPr>
              <a:t>Breakout Session 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B4E8B6-176D-4F0D-A11D-872A703CF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584" y="3279040"/>
            <a:ext cx="4132562" cy="3102600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638859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7D6B-541C-451B-B9D0-1DC0ED94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Inverting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EB69C-115A-48B0-BDC7-1601B73EC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33260" cy="4835479"/>
          </a:xfrm>
        </p:spPr>
        <p:txBody>
          <a:bodyPr>
            <a:normAutofit/>
          </a:bodyPr>
          <a:lstStyle/>
          <a:p>
            <a:r>
              <a:rPr lang="en-US" dirty="0"/>
              <a:t>Reversing a dictionary is not the same as reversing a list</a:t>
            </a:r>
            <a:r>
              <a:rPr lang="en-US" dirty="0">
                <a:solidFill>
                  <a:schemeClr val="accent6"/>
                </a:solidFill>
              </a:rPr>
              <a:t>;</a:t>
            </a:r>
            <a:r>
              <a:rPr lang="en-US" dirty="0"/>
              <a:t> it entails inverting or switching the dictionary</a:t>
            </a:r>
            <a:r>
              <a:rPr lang="en-US" dirty="0">
                <a:solidFill>
                  <a:schemeClr val="accent6"/>
                </a:solidFill>
              </a:rPr>
              <a:t>'</a:t>
            </a:r>
            <a:r>
              <a:rPr lang="en-US" dirty="0"/>
              <a:t>s key and value parts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08865C-9D3B-22F5-CA35-01C11BFBF99D}"/>
              </a:ext>
            </a:extLst>
          </p:cNvPr>
          <p:cNvSpPr txBox="1"/>
          <p:nvPr/>
        </p:nvSpPr>
        <p:spPr>
          <a:xfrm>
            <a:off x="334706" y="4160517"/>
            <a:ext cx="7181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eng2spa = 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"two"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"dos"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"one"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"uno"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spa2eng = 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"dos"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"two"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"uno"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"one"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F0454F5-5677-B1BA-99D9-39C942DDB959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7. Inverting </a:t>
            </a:r>
            <a:r>
              <a:rPr lang="en-US" sz="2600" b="1" dirty="0">
                <a:solidFill>
                  <a:schemeClr val="accent6"/>
                </a:solidFill>
              </a:rPr>
              <a:t>Dictionaries</a:t>
            </a:r>
          </a:p>
        </p:txBody>
      </p:sp>
    </p:spTree>
    <p:extLst>
      <p:ext uri="{BB962C8B-B14F-4D97-AF65-F5344CB8AC3E}">
        <p14:creationId xmlns:p14="http://schemas.microsoft.com/office/powerpoint/2010/main" val="618401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816B69-08E3-3E30-2466-3E560A8DF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5DF27-ACBA-800C-EFFF-61EA9F05D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3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B53275-3A32-FBAF-29F6-E879CEC45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21384" cy="3061180"/>
          </a:xfrm>
        </p:spPr>
        <p:txBody>
          <a:bodyPr>
            <a:normAutofit/>
          </a:bodyPr>
          <a:lstStyle/>
          <a:p>
            <a:r>
              <a:rPr lang="en-US" sz="4000" dirty="0"/>
              <a:t>Invert a dictionary</a:t>
            </a:r>
            <a:r>
              <a:rPr lang="en-US" sz="40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2171AB9-B2B5-7BF2-058A-5538E10A2018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8. </a:t>
            </a:r>
            <a:r>
              <a:rPr lang="en-US" sz="2600" b="1" dirty="0">
                <a:solidFill>
                  <a:schemeClr val="accent6"/>
                </a:solidFill>
              </a:rPr>
              <a:t>Breakout Session 3</a:t>
            </a:r>
          </a:p>
        </p:txBody>
      </p:sp>
    </p:spTree>
    <p:extLst>
      <p:ext uri="{BB962C8B-B14F-4D97-AF65-F5344CB8AC3E}">
        <p14:creationId xmlns:p14="http://schemas.microsoft.com/office/powerpoint/2010/main" val="1620638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7D6B-541C-451B-B9D0-1DC0ED94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Dictionaries </a:t>
            </a:r>
            <a:r>
              <a:rPr lang="en-US" b="1" dirty="0">
                <a:solidFill>
                  <a:schemeClr val="accent3"/>
                </a:solidFill>
              </a:rPr>
              <a:t>as</a:t>
            </a:r>
            <a:r>
              <a:rPr lang="en-US" b="1" dirty="0"/>
              <a:t>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EB69C-115A-48B0-BDC7-1601B73EC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33260" cy="4835479"/>
          </a:xfrm>
        </p:spPr>
        <p:txBody>
          <a:bodyPr>
            <a:normAutofit/>
          </a:bodyPr>
          <a:lstStyle/>
          <a:p>
            <a:r>
              <a:rPr lang="en-US" dirty="0"/>
              <a:t>Nested dictionaries also serve as a simple but powerful data structure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r>
              <a:rPr lang="en-US" dirty="0"/>
              <a:t>A data structure is a logical and coherent organization of data</a:t>
            </a:r>
            <a:r>
              <a:rPr lang="en-US" dirty="0">
                <a:solidFill>
                  <a:schemeClr val="accent3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Actually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container objects like lists and dictionaries are already a form of a data structure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r>
              <a:rPr lang="en-US" dirty="0"/>
              <a:t>But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nesting such containers provides a programmer with much more flexibility in the way that the data can be organized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F369D54-A376-4CD4-CCAB-8FEFA900509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9. </a:t>
            </a:r>
            <a:r>
              <a:rPr lang="en-US" sz="2600" b="1" dirty="0">
                <a:solidFill>
                  <a:schemeClr val="accent6"/>
                </a:solidFill>
              </a:rPr>
              <a:t>Dictionaries as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2685583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Lecture 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F37492-86E3-47CA-8641-D7457D28B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63" cy="4835479"/>
          </a:xfrm>
        </p:spPr>
        <p:txBody>
          <a:bodyPr>
            <a:normAutofit/>
          </a:bodyPr>
          <a:lstStyle/>
          <a:p>
            <a:r>
              <a:rPr lang="en-US" sz="3600" dirty="0"/>
              <a:t>A container of </a:t>
            </a:r>
            <a:r>
              <a:rPr lang="en-US" sz="3600" dirty="0">
                <a:solidFill>
                  <a:srgbClr val="E00BE5"/>
                </a:solidFill>
              </a:rPr>
              <a:t>key</a:t>
            </a:r>
            <a:r>
              <a:rPr lang="en-US" sz="3600" dirty="0">
                <a:solidFill>
                  <a:schemeClr val="accent6"/>
                </a:solidFill>
              </a:rPr>
              <a:t>:</a:t>
            </a:r>
            <a:r>
              <a:rPr lang="en-US" sz="3600" dirty="0">
                <a:solidFill>
                  <a:srgbClr val="00FF00"/>
                </a:solidFill>
              </a:rPr>
              <a:t>value</a:t>
            </a:r>
            <a:r>
              <a:rPr lang="en-US" sz="3600" dirty="0"/>
              <a:t> pairs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Accessing an element via its key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Dictionary methods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Iterating over dictionaries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Testing membership</a:t>
            </a:r>
            <a:r>
              <a:rPr lang="en-US" sz="3600" dirty="0">
                <a:solidFill>
                  <a:schemeClr val="accent2"/>
                </a:solidFill>
              </a:rPr>
              <a:t>: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</a:p>
          <a:p>
            <a:r>
              <a:rPr lang="en-US" sz="3600" dirty="0"/>
              <a:t>Dictionaries as data structures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See Chapter 11 of the Gries textbook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  <a:r>
              <a:rPr lang="en-US" sz="3600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F6A8C1-771C-4510-AD41-3FCB97145829}"/>
              </a:ext>
            </a:extLst>
          </p:cNvPr>
          <p:cNvSpPr txBox="1"/>
          <p:nvPr/>
        </p:nvSpPr>
        <p:spPr>
          <a:xfrm>
            <a:off x="9599625" y="792407"/>
            <a:ext cx="20970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577522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dictionaries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5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b="1" dirty="0">
                <a:solidFill>
                  <a:schemeClr val="accent6"/>
                </a:solidFill>
              </a:rPr>
              <a:t>5.2.2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2382AF-1EA8-33E5-373A-640DE4703CCA}"/>
              </a:ext>
            </a:extLst>
          </p:cNvPr>
          <p:cNvSpPr txBox="1"/>
          <p:nvPr/>
        </p:nvSpPr>
        <p:spPr>
          <a:xfrm>
            <a:off x="6247098" y="4361688"/>
            <a:ext cx="5788535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/>
              <a:t>Upcoming: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Reflection 5 released Friday @ 11 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Lab 4 due this Friday @ 12 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Lab 5 out already, due next Friday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/>
              <a:t>Behrang’s</a:t>
            </a:r>
            <a:r>
              <a:rPr lang="en-CA" dirty="0"/>
              <a:t> Coffee Break / Office Hours Friday @ 1 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PRA (Lab) on Friday @ 2PM this week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28ECEF-1E2B-D242-6865-CB014B1DE18D}"/>
              </a:ext>
            </a:extLst>
          </p:cNvPr>
          <p:cNvSpPr txBox="1"/>
          <p:nvPr/>
        </p:nvSpPr>
        <p:spPr>
          <a:xfrm>
            <a:off x="335947" y="4361688"/>
            <a:ext cx="5788535" cy="20313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/>
              <a:t>While waiting for class to start:</a:t>
            </a:r>
          </a:p>
          <a:p>
            <a:pPr algn="ctr"/>
            <a:endParaRPr lang="en-CA" dirty="0"/>
          </a:p>
          <a:p>
            <a:r>
              <a:rPr lang="en-CA" dirty="0"/>
              <a:t>Download and open the </a:t>
            </a:r>
            <a:r>
              <a:rPr lang="en-CA" dirty="0" err="1"/>
              <a:t>Jupyter</a:t>
            </a:r>
            <a:r>
              <a:rPr lang="en-CA" dirty="0"/>
              <a:t> Notebook (.</a:t>
            </a:r>
            <a:r>
              <a:rPr lang="en-CA" dirty="0" err="1"/>
              <a:t>ipynb</a:t>
            </a:r>
            <a:r>
              <a:rPr lang="en-CA" dirty="0"/>
              <a:t>) for Lecture 5.2.1</a:t>
            </a:r>
          </a:p>
          <a:p>
            <a:endParaRPr lang="en-CA" dirty="0"/>
          </a:p>
          <a:p>
            <a:r>
              <a:rPr lang="en-CA" dirty="0"/>
              <a:t>You may also use this lecture’s </a:t>
            </a:r>
            <a:r>
              <a:rPr lang="en-CA" dirty="0" err="1"/>
              <a:t>JupyterHub</a:t>
            </a:r>
            <a:r>
              <a:rPr lang="en-CA" dirty="0"/>
              <a:t> link instead (although opening it locally is encouraged).</a:t>
            </a:r>
          </a:p>
        </p:txBody>
      </p:sp>
    </p:spTree>
    <p:extLst>
      <p:ext uri="{BB962C8B-B14F-4D97-AF65-F5344CB8AC3E}">
        <p14:creationId xmlns:p14="http://schemas.microsoft.com/office/powerpoint/2010/main" val="1406829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Today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5.2.2</a:t>
            </a:r>
          </a:p>
          <a:p>
            <a:pPr lvl="1"/>
            <a:r>
              <a:rPr lang="en-US" b="1" dirty="0"/>
              <a:t>Dictionaries</a:t>
            </a:r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7D6B-541C-451B-B9D0-1DC0ED94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EB69C-115A-48B0-BDC7-1601B73EC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275119" cy="4835479"/>
          </a:xfrm>
        </p:spPr>
        <p:txBody>
          <a:bodyPr/>
          <a:lstStyle/>
          <a:p>
            <a:r>
              <a:rPr lang="en-US" dirty="0"/>
              <a:t>A dictionary </a:t>
            </a:r>
            <a:r>
              <a:rPr lang="en-US" dirty="0">
                <a:solidFill>
                  <a:schemeClr val="accent3"/>
                </a:solidFill>
              </a:rPr>
              <a:t>(</a:t>
            </a:r>
            <a:r>
              <a:rPr lang="en-US" dirty="0"/>
              <a:t>type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dict</a:t>
            </a:r>
            <a:r>
              <a:rPr lang="en-US" dirty="0">
                <a:solidFill>
                  <a:schemeClr val="accent3"/>
                </a:solidFill>
              </a:rPr>
              <a:t>)</a:t>
            </a:r>
            <a:r>
              <a:rPr lang="en-US" dirty="0"/>
              <a:t> is an unordered data structure similar to how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sets</a:t>
            </a:r>
            <a:r>
              <a:rPr lang="en-US" dirty="0"/>
              <a:t> are unordered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Dictionaries contain references to objects as </a:t>
            </a:r>
            <a:r>
              <a:rPr lang="en-US" b="1" dirty="0">
                <a:solidFill>
                  <a:schemeClr val="accent6"/>
                </a:solidFill>
              </a:rPr>
              <a:t>key</a:t>
            </a:r>
            <a:r>
              <a:rPr lang="en-US" b="1" dirty="0">
                <a:solidFill>
                  <a:schemeClr val="accent2"/>
                </a:solidFill>
              </a:rPr>
              <a:t>:</a:t>
            </a:r>
            <a:r>
              <a:rPr lang="en-US" b="1" dirty="0">
                <a:solidFill>
                  <a:schemeClr val="accent6"/>
                </a:solidFill>
              </a:rPr>
              <a:t> value </a:t>
            </a:r>
            <a:r>
              <a:rPr lang="en-US" dirty="0"/>
              <a:t>pairs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Each key in the dictionary is associated with a value.</a:t>
            </a:r>
          </a:p>
          <a:p>
            <a:r>
              <a:rPr lang="en-US" dirty="0"/>
              <a:t>Dictionaries are mutable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entries can be added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modified or removed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BD7DFA-7319-44E5-A9FF-FAE6FE80733E}"/>
              </a:ext>
            </a:extLst>
          </p:cNvPr>
          <p:cNvSpPr txBox="1"/>
          <p:nvPr/>
        </p:nvSpPr>
        <p:spPr>
          <a:xfrm>
            <a:off x="7355029" y="635710"/>
            <a:ext cx="448071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4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4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“name”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“Pam”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[1, 9, 4]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2.35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{‘bee’, ‘ant’}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6, ‘hi’)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False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[4, ‘tree’]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‘car’</a:t>
            </a:r>
          </a:p>
        </p:txBody>
      </p:sp>
    </p:spTree>
    <p:extLst>
      <p:ext uri="{BB962C8B-B14F-4D97-AF65-F5344CB8AC3E}">
        <p14:creationId xmlns:p14="http://schemas.microsoft.com/office/powerpoint/2010/main" val="2041530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7D6B-541C-451B-B9D0-1DC0ED94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EB69C-115A-48B0-BDC7-1601B73EC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407733" cy="4835479"/>
          </a:xfrm>
        </p:spPr>
        <p:txBody>
          <a:bodyPr>
            <a:normAutofit/>
          </a:bodyPr>
          <a:lstStyle/>
          <a:p>
            <a:r>
              <a:rPr lang="en-US" sz="3200" dirty="0"/>
              <a:t>The general syntax of dict data type is as follows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Dictionaries are created using curly braces </a:t>
            </a:r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</a:rPr>
              <a:t>{ } </a:t>
            </a:r>
            <a:r>
              <a:rPr lang="en-US" sz="3200" dirty="0"/>
              <a:t>around </a:t>
            </a:r>
            <a:r>
              <a:rPr lang="en-US" sz="3200" b="1" dirty="0">
                <a:solidFill>
                  <a:schemeClr val="accent6"/>
                </a:solidFill>
              </a:rPr>
              <a:t>key</a:t>
            </a:r>
            <a:r>
              <a:rPr lang="en-US" sz="3200" b="1" dirty="0">
                <a:solidFill>
                  <a:schemeClr val="accent2"/>
                </a:solidFill>
              </a:rPr>
              <a:t>:</a:t>
            </a:r>
            <a:r>
              <a:rPr lang="en-US" sz="3200" b="1" dirty="0">
                <a:solidFill>
                  <a:schemeClr val="accent6"/>
                </a:solidFill>
              </a:rPr>
              <a:t> value </a:t>
            </a:r>
            <a:r>
              <a:rPr lang="en-US" sz="3200" dirty="0"/>
              <a:t>pairs of literals and</a:t>
            </a:r>
            <a:r>
              <a:rPr lang="en-US" sz="3200" dirty="0">
                <a:solidFill>
                  <a:schemeClr val="accent3"/>
                </a:solidFill>
              </a:rPr>
              <a:t>/</a:t>
            </a:r>
            <a:r>
              <a:rPr lang="en-US" sz="3200" dirty="0"/>
              <a:t>or variables</a:t>
            </a:r>
            <a:r>
              <a:rPr lang="en-US" sz="32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951D25-D153-4B86-8A2E-C229567E254D}"/>
              </a:ext>
            </a:extLst>
          </p:cNvPr>
          <p:cNvSpPr txBox="1"/>
          <p:nvPr/>
        </p:nvSpPr>
        <p:spPr>
          <a:xfrm>
            <a:off x="311716" y="2437210"/>
            <a:ext cx="11568567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{key1: val1, key2: val2, ..., keyN: </a:t>
            </a:r>
            <a:r>
              <a:rPr lang="en-US" sz="34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valN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ctr"/>
            <a:endParaRPr lang="en-US" sz="34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3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key1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val1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key2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val2, ..., </a:t>
            </a:r>
            <a:r>
              <a:rPr lang="en-US" sz="3400" b="1" dirty="0" err="1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keyN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4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valN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ctr"/>
            <a:endParaRPr lang="en-US" sz="34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3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‘name’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‘Pam’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[1, 9, 4]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‘car’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19103E-E3B3-4CA6-B4DC-BECEA77E4E9E}"/>
              </a:ext>
            </a:extLst>
          </p:cNvPr>
          <p:cNvSpPr txBox="1"/>
          <p:nvPr/>
        </p:nvSpPr>
        <p:spPr>
          <a:xfrm>
            <a:off x="5360746" y="805853"/>
            <a:ext cx="651953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3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‘ford’, ‘tesla’, ‘BMW’</a:t>
            </a:r>
            <a:r>
              <a:rPr lang="en-US" sz="3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4462F1-0581-4DBF-A667-36C31149AAA1}"/>
              </a:ext>
            </a:extLst>
          </p:cNvPr>
          <p:cNvSpPr txBox="1"/>
          <p:nvPr/>
        </p:nvSpPr>
        <p:spPr>
          <a:xfrm>
            <a:off x="4644702" y="882796"/>
            <a:ext cx="64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</a:rPr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2959315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7D6B-541C-451B-B9D0-1DC0ED94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EB69C-115A-48B0-BDC7-1601B73EC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6857011" cy="4835479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accent6"/>
                </a:solidFill>
              </a:rPr>
              <a:t>Keys</a:t>
            </a:r>
            <a:r>
              <a:rPr lang="en-US" sz="3600" b="1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US" sz="3200" dirty="0"/>
              <a:t>Must be </a:t>
            </a:r>
            <a:r>
              <a:rPr lang="en-US" sz="3200" dirty="0">
                <a:solidFill>
                  <a:schemeClr val="accent6"/>
                </a:solidFill>
              </a:rPr>
              <a:t>immutable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3200" dirty="0"/>
              <a:t>int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float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str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tuple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and NoneType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bool</a:t>
            </a:r>
            <a:r>
              <a:rPr lang="en-US" sz="3200" dirty="0">
                <a:solidFill>
                  <a:schemeClr val="accent1"/>
                </a:solidFill>
              </a:rPr>
              <a:t>.  </a:t>
            </a:r>
            <a:r>
              <a:rPr lang="en-US" sz="2600" b="1" dirty="0">
                <a:solidFill>
                  <a:schemeClr val="accent1"/>
                </a:solidFill>
              </a:rPr>
              <a:t>(</a:t>
            </a:r>
            <a:r>
              <a:rPr lang="en-US" sz="2600" b="1" dirty="0"/>
              <a:t>No lists or sets</a:t>
            </a:r>
            <a:r>
              <a:rPr lang="en-US" sz="2600" b="1" dirty="0">
                <a:solidFill>
                  <a:schemeClr val="accent1"/>
                </a:solidFill>
              </a:rPr>
              <a:t>)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Values</a:t>
            </a:r>
            <a:r>
              <a:rPr lang="en-US" sz="3600" b="1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US" sz="3200" dirty="0"/>
              <a:t>Can be anything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3200" dirty="0"/>
              <a:t>int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float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str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tuple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and NoneType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bool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dict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list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and set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3200" dirty="0"/>
              <a:t>Many other 3</a:t>
            </a:r>
            <a:r>
              <a:rPr lang="en-US" sz="3200" baseline="30000" dirty="0"/>
              <a:t>rd</a:t>
            </a:r>
            <a:r>
              <a:rPr lang="en-US" sz="3200" dirty="0"/>
              <a:t> party datasets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2FAFFF-BCF7-421A-8060-C8D89C8E73D7}"/>
              </a:ext>
            </a:extLst>
          </p:cNvPr>
          <p:cNvSpPr txBox="1"/>
          <p:nvPr/>
        </p:nvSpPr>
        <p:spPr>
          <a:xfrm>
            <a:off x="7355029" y="635710"/>
            <a:ext cx="448071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sz="4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4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“name”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“Pam”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[1, 9, 4]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2.35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{‘bee’, ‘ant’}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6, ‘hi’)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False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[4, ‘tree’]</a:t>
            </a:r>
          </a:p>
          <a:p>
            <a:pPr algn="ctr"/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‘car’</a:t>
            </a:r>
          </a:p>
        </p:txBody>
      </p:sp>
    </p:spTree>
    <p:extLst>
      <p:ext uri="{BB962C8B-B14F-4D97-AF65-F5344CB8AC3E}">
        <p14:creationId xmlns:p14="http://schemas.microsoft.com/office/powerpoint/2010/main" val="3046717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7D6B-541C-451B-B9D0-1DC0ED94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Dictionaries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1A2003-DE85-4EF2-851E-ED2401130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6857011" cy="4835479"/>
          </a:xfrm>
        </p:spPr>
        <p:txBody>
          <a:bodyPr>
            <a:normAutofit/>
          </a:bodyPr>
          <a:lstStyle/>
          <a:p>
            <a:r>
              <a:rPr lang="en-US" sz="3400" dirty="0"/>
              <a:t>Let</a:t>
            </a:r>
            <a:r>
              <a:rPr lang="en-US" sz="3400" dirty="0">
                <a:solidFill>
                  <a:schemeClr val="accent2"/>
                </a:solidFill>
              </a:rPr>
              <a:t>’</a:t>
            </a:r>
            <a:r>
              <a:rPr lang="en-US" sz="3400" dirty="0"/>
              <a:t>s create some dictionaries</a:t>
            </a:r>
            <a:r>
              <a:rPr lang="en-US" sz="34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CFF4A4-0156-4079-AC68-CFA3F0179964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Dictionaries</a:t>
            </a:r>
          </a:p>
        </p:txBody>
      </p:sp>
    </p:spTree>
    <p:extLst>
      <p:ext uri="{BB962C8B-B14F-4D97-AF65-F5344CB8AC3E}">
        <p14:creationId xmlns:p14="http://schemas.microsoft.com/office/powerpoint/2010/main" val="1404986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933CB-141D-445A-A06C-3A97915E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Dictionary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52DB7-3D70-4904-8E44-2E86B4EAE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02632" cy="483547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Given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grades = {‘Tina’: ‘A+’}</a:t>
            </a:r>
          </a:p>
          <a:p>
            <a:endParaRPr lang="en-US" b="1" dirty="0">
              <a:solidFill>
                <a:schemeClr val="accent6"/>
              </a:solidFill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/>
                </a:solidFill>
                <a:cs typeface="Courier New" panose="02070309020205020404" pitchFamily="49" charset="0"/>
              </a:rPr>
              <a:t>Indexing Operation</a:t>
            </a:r>
            <a:r>
              <a:rPr lang="en-US" b="1" dirty="0">
                <a:solidFill>
                  <a:schemeClr val="accent1"/>
                </a:solidFill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Retrieves the value associated with a key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We index with keys not position like lists 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&amp; </a:t>
            </a:r>
            <a:r>
              <a:rPr lang="en-US" dirty="0">
                <a:cs typeface="Courier New" panose="02070309020205020404" pitchFamily="49" charset="0"/>
              </a:rPr>
              <a:t>tuples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r>
              <a:rPr lang="en-US" b="1" dirty="0">
                <a:solidFill>
                  <a:schemeClr val="accent6"/>
                </a:solidFill>
                <a:cs typeface="Courier New" panose="02070309020205020404" pitchFamily="49" charset="0"/>
              </a:rPr>
              <a:t>Add</a:t>
            </a:r>
            <a:r>
              <a:rPr lang="en-US" b="1" dirty="0">
                <a:solidFill>
                  <a:schemeClr val="accent2"/>
                </a:solidFill>
                <a:cs typeface="Courier New" panose="02070309020205020404" pitchFamily="49" charset="0"/>
              </a:rPr>
              <a:t>/</a:t>
            </a:r>
            <a:r>
              <a:rPr lang="en-US" b="1" dirty="0">
                <a:solidFill>
                  <a:schemeClr val="accent6"/>
                </a:solidFill>
                <a:cs typeface="Courier New" panose="02070309020205020404" pitchFamily="49" charset="0"/>
              </a:rPr>
              <a:t>Modify Entry </a:t>
            </a:r>
            <a:r>
              <a:rPr lang="en-US" b="1" dirty="0">
                <a:solidFill>
                  <a:schemeClr val="accent1"/>
                </a:solidFill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Adds an entry if the entry does not exist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,</a:t>
            </a:r>
            <a:r>
              <a:rPr lang="en-US" dirty="0">
                <a:cs typeface="Courier New" panose="02070309020205020404" pitchFamily="49" charset="0"/>
              </a:rPr>
              <a:t> otherwise it modifies the existing entry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pPr lvl="1"/>
            <a:endParaRPr lang="en-US" dirty="0">
              <a:solidFill>
                <a:schemeClr val="accent2"/>
              </a:solidFill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/>
                </a:solidFill>
                <a:cs typeface="Courier New" panose="02070309020205020404" pitchFamily="49" charset="0"/>
              </a:rPr>
              <a:t>Delete Operation</a:t>
            </a:r>
            <a:r>
              <a:rPr lang="en-US" b="1" dirty="0">
                <a:solidFill>
                  <a:schemeClr val="accent1"/>
                </a:solidFill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Removes the key and it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’</a:t>
            </a:r>
            <a:r>
              <a:rPr lang="en-US" dirty="0">
                <a:cs typeface="Courier New" panose="02070309020205020404" pitchFamily="49" charset="0"/>
              </a:rPr>
              <a:t>s value from a dictionary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pPr lvl="1"/>
            <a:endParaRPr lang="en-US" dirty="0">
              <a:solidFill>
                <a:schemeClr val="accent2"/>
              </a:solidFill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/>
                </a:solidFill>
                <a:cs typeface="Courier New" panose="02070309020205020404" pitchFamily="49" charset="0"/>
              </a:rPr>
              <a:t>In Operator</a:t>
            </a:r>
            <a:r>
              <a:rPr lang="en-US" b="1" dirty="0">
                <a:solidFill>
                  <a:schemeClr val="accent1"/>
                </a:solidFill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Tests for existence of key in the dictionary </a:t>
            </a:r>
            <a:r>
              <a:rPr lang="en-US" dirty="0">
                <a:solidFill>
                  <a:schemeClr val="accent6"/>
                </a:solidFill>
                <a:cs typeface="Courier New" panose="02070309020205020404" pitchFamily="49" charset="0"/>
              </a:rPr>
              <a:t>(</a:t>
            </a:r>
            <a:r>
              <a:rPr lang="en-US" dirty="0">
                <a:cs typeface="Courier New" panose="02070309020205020404" pitchFamily="49" charset="0"/>
              </a:rPr>
              <a:t>it does not check the values</a:t>
            </a:r>
            <a:r>
              <a:rPr lang="en-US" dirty="0">
                <a:solidFill>
                  <a:schemeClr val="accent6"/>
                </a:solidFill>
                <a:cs typeface="Courier New" panose="02070309020205020404" pitchFamily="49" charset="0"/>
              </a:rPr>
              <a:t>)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endParaRPr lang="en-US" dirty="0">
              <a:solidFill>
                <a:schemeClr val="accent2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43604F-98C0-4B1A-9EFA-B008D8EA20CC}"/>
              </a:ext>
            </a:extLst>
          </p:cNvPr>
          <p:cNvSpPr txBox="1"/>
          <p:nvPr/>
        </p:nvSpPr>
        <p:spPr>
          <a:xfrm>
            <a:off x="7496278" y="2490644"/>
            <a:ext cx="4260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grades[‘Tina’]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‘A+’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FA2D70-3FCD-4511-9A96-AE26CCC7EBDB}"/>
              </a:ext>
            </a:extLst>
          </p:cNvPr>
          <p:cNvSpPr txBox="1"/>
          <p:nvPr/>
        </p:nvSpPr>
        <p:spPr>
          <a:xfrm>
            <a:off x="7496278" y="3417126"/>
            <a:ext cx="4695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grades[‘John’] = ‘B+’ 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grades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{‘Tina’: ‘A+’, ‘John’: ‘B+’}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6AD46B-2B80-4C96-A914-1F3F553DA006}"/>
              </a:ext>
            </a:extLst>
          </p:cNvPr>
          <p:cNvSpPr txBox="1"/>
          <p:nvPr/>
        </p:nvSpPr>
        <p:spPr>
          <a:xfrm>
            <a:off x="7496278" y="4548295"/>
            <a:ext cx="42602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del grades[‘Tina’]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grades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{‘John’: ‘B+’}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ED4381-938D-483C-884F-600492AB1D14}"/>
              </a:ext>
            </a:extLst>
          </p:cNvPr>
          <p:cNvSpPr txBox="1"/>
          <p:nvPr/>
        </p:nvSpPr>
        <p:spPr>
          <a:xfrm>
            <a:off x="7496278" y="5641110"/>
            <a:ext cx="42602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‘John’ in grades:     	 print(grades)	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{‘John’: ‘B+’}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CFD861-6849-4639-83E9-826926B0218B}"/>
              </a:ext>
            </a:extLst>
          </p:cNvPr>
          <p:cNvSpPr txBox="1"/>
          <p:nvPr/>
        </p:nvSpPr>
        <p:spPr>
          <a:xfrm>
            <a:off x="7496278" y="770089"/>
            <a:ext cx="44413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Dictionaries are </a:t>
            </a:r>
            <a:r>
              <a:rPr lang="en-US" sz="2800" b="1" dirty="0">
                <a:solidFill>
                  <a:schemeClr val="accent6"/>
                </a:solidFill>
              </a:rPr>
              <a:t>mutable </a:t>
            </a:r>
            <a:r>
              <a:rPr lang="en-US" sz="2800" dirty="0">
                <a:solidFill>
                  <a:srgbClr val="FFFFFF"/>
                </a:solidFill>
              </a:rPr>
              <a:t>so entries can be added</a:t>
            </a:r>
            <a:r>
              <a:rPr lang="en-US" sz="2800" dirty="0">
                <a:solidFill>
                  <a:schemeClr val="accent3"/>
                </a:solidFill>
              </a:rPr>
              <a:t>,</a:t>
            </a:r>
            <a:r>
              <a:rPr lang="en-US" sz="2800" dirty="0">
                <a:solidFill>
                  <a:srgbClr val="FFFFFF"/>
                </a:solidFill>
              </a:rPr>
              <a:t> modified</a:t>
            </a:r>
            <a:r>
              <a:rPr lang="en-US" sz="2800" dirty="0">
                <a:solidFill>
                  <a:schemeClr val="accent3"/>
                </a:solidFill>
              </a:rPr>
              <a:t>,</a:t>
            </a:r>
            <a:r>
              <a:rPr lang="en-US" sz="2800" dirty="0">
                <a:solidFill>
                  <a:srgbClr val="FFFFFF"/>
                </a:solidFill>
              </a:rPr>
              <a:t> and removed</a:t>
            </a:r>
            <a:r>
              <a:rPr lang="en-US" sz="2800" dirty="0">
                <a:solidFill>
                  <a:schemeClr val="accent3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5587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933CB-141D-445A-A06C-3A97915E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Dictionary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52DB7-3D70-4904-8E44-2E86B4EAE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02632" cy="483547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Given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grades = {‘Tina’: ‘A+’}</a:t>
            </a:r>
          </a:p>
          <a:p>
            <a:endParaRPr lang="en-US" b="1" dirty="0">
              <a:solidFill>
                <a:schemeClr val="accent6"/>
              </a:solidFill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/>
                </a:solidFill>
                <a:cs typeface="Courier New" panose="02070309020205020404" pitchFamily="49" charset="0"/>
              </a:rPr>
              <a:t>Indexing Operation</a:t>
            </a:r>
            <a:r>
              <a:rPr lang="en-US" b="1" dirty="0">
                <a:solidFill>
                  <a:schemeClr val="accent1"/>
                </a:solidFill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Retrieves the value associated with a key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We index with keys not position like lists 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&amp; </a:t>
            </a:r>
            <a:r>
              <a:rPr lang="en-US" dirty="0">
                <a:cs typeface="Courier New" panose="02070309020205020404" pitchFamily="49" charset="0"/>
              </a:rPr>
              <a:t>tuples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r>
              <a:rPr lang="en-US" b="1" dirty="0">
                <a:solidFill>
                  <a:schemeClr val="accent6"/>
                </a:solidFill>
                <a:cs typeface="Courier New" panose="02070309020205020404" pitchFamily="49" charset="0"/>
              </a:rPr>
              <a:t>Add</a:t>
            </a:r>
            <a:r>
              <a:rPr lang="en-US" b="1" dirty="0">
                <a:solidFill>
                  <a:schemeClr val="accent2"/>
                </a:solidFill>
                <a:cs typeface="Courier New" panose="02070309020205020404" pitchFamily="49" charset="0"/>
              </a:rPr>
              <a:t>/</a:t>
            </a:r>
            <a:r>
              <a:rPr lang="en-US" b="1" dirty="0">
                <a:solidFill>
                  <a:schemeClr val="accent6"/>
                </a:solidFill>
                <a:cs typeface="Courier New" panose="02070309020205020404" pitchFamily="49" charset="0"/>
              </a:rPr>
              <a:t>Modify Entry </a:t>
            </a:r>
            <a:r>
              <a:rPr lang="en-US" b="1" dirty="0">
                <a:solidFill>
                  <a:schemeClr val="accent1"/>
                </a:solidFill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Adds an entry if the entry does not exist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,</a:t>
            </a:r>
            <a:r>
              <a:rPr lang="en-US" dirty="0">
                <a:cs typeface="Courier New" panose="02070309020205020404" pitchFamily="49" charset="0"/>
              </a:rPr>
              <a:t> otherwise it modifies the existing entry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pPr lvl="1"/>
            <a:endParaRPr lang="en-US" dirty="0">
              <a:solidFill>
                <a:schemeClr val="accent2"/>
              </a:solidFill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/>
                </a:solidFill>
                <a:cs typeface="Courier New" panose="02070309020205020404" pitchFamily="49" charset="0"/>
              </a:rPr>
              <a:t>Delete Operation</a:t>
            </a:r>
            <a:r>
              <a:rPr lang="en-US" b="1" dirty="0">
                <a:solidFill>
                  <a:schemeClr val="accent1"/>
                </a:solidFill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Removes the key and it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’</a:t>
            </a:r>
            <a:r>
              <a:rPr lang="en-US" dirty="0">
                <a:cs typeface="Courier New" panose="02070309020205020404" pitchFamily="49" charset="0"/>
              </a:rPr>
              <a:t>s value from a dictionary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pPr lvl="1"/>
            <a:endParaRPr lang="en-US" dirty="0">
              <a:solidFill>
                <a:schemeClr val="accent2"/>
              </a:solidFill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/>
                </a:solidFill>
                <a:cs typeface="Courier New" panose="02070309020205020404" pitchFamily="49" charset="0"/>
              </a:rPr>
              <a:t>In Operator</a:t>
            </a:r>
            <a:r>
              <a:rPr lang="en-US" b="1" dirty="0">
                <a:solidFill>
                  <a:schemeClr val="accent1"/>
                </a:solidFill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Tests for existence of key in the dictionary </a:t>
            </a:r>
            <a:r>
              <a:rPr lang="en-US" dirty="0">
                <a:solidFill>
                  <a:schemeClr val="accent6"/>
                </a:solidFill>
                <a:cs typeface="Courier New" panose="02070309020205020404" pitchFamily="49" charset="0"/>
              </a:rPr>
              <a:t>(</a:t>
            </a:r>
            <a:r>
              <a:rPr lang="en-US" dirty="0">
                <a:cs typeface="Courier New" panose="02070309020205020404" pitchFamily="49" charset="0"/>
              </a:rPr>
              <a:t>it does not check the values</a:t>
            </a:r>
            <a:r>
              <a:rPr lang="en-US" dirty="0">
                <a:solidFill>
                  <a:schemeClr val="accent6"/>
                </a:solidFill>
                <a:cs typeface="Courier New" panose="02070309020205020404" pitchFamily="49" charset="0"/>
              </a:rPr>
              <a:t>)</a:t>
            </a:r>
            <a:r>
              <a:rPr lang="en-US" dirty="0">
                <a:solidFill>
                  <a:schemeClr val="accent2"/>
                </a:solidFill>
                <a:cs typeface="Courier New" panose="02070309020205020404" pitchFamily="49" charset="0"/>
              </a:rPr>
              <a:t>.</a:t>
            </a:r>
          </a:p>
          <a:p>
            <a:endParaRPr lang="en-US" dirty="0">
              <a:solidFill>
                <a:schemeClr val="accent2"/>
              </a:solidFill>
              <a:cs typeface="Courier New" panose="020703090202050204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70205DC-4CC5-4F8C-BC1A-407179FD68D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Dictionaries Operations</a:t>
            </a:r>
          </a:p>
        </p:txBody>
      </p:sp>
    </p:spTree>
    <p:extLst>
      <p:ext uri="{BB962C8B-B14F-4D97-AF65-F5344CB8AC3E}">
        <p14:creationId xmlns:p14="http://schemas.microsoft.com/office/powerpoint/2010/main" val="1232371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90248-5C79-4080-96DC-9945FEFA5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Dictionary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19992-596D-466E-9A49-C3EB628DC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738256" cy="48354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Dictionaries are objects and just like some of the other object we have seen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there are associated methods that are only valid for </a:t>
            </a:r>
            <a:r>
              <a:rPr lang="en-US" dirty="0">
                <a:solidFill>
                  <a:schemeClr val="accent6"/>
                </a:solidFill>
              </a:rPr>
              <a:t>dict</a:t>
            </a:r>
            <a:r>
              <a:rPr lang="en-US" dirty="0"/>
              <a:t> types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dict.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clear()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dict.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keys()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dict.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dict.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dict.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pop(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dict.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get(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dict.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update(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A42A9F-EA40-4248-B23B-BD9102FE8EA9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Dictionaries Methods</a:t>
            </a:r>
          </a:p>
        </p:txBody>
      </p:sp>
    </p:spTree>
    <p:extLst>
      <p:ext uri="{BB962C8B-B14F-4D97-AF65-F5344CB8AC3E}">
        <p14:creationId xmlns:p14="http://schemas.microsoft.com/office/powerpoint/2010/main" val="1194032415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26325</TotalTime>
  <Words>1315</Words>
  <Application>Microsoft Macintosh PowerPoint</Application>
  <PresentationFormat>Widescreen</PresentationFormat>
  <Paragraphs>225</Paragraphs>
  <Slides>18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Consolas</vt:lpstr>
      <vt:lpstr>Courier New</vt:lpstr>
      <vt:lpstr>Segoe UI</vt:lpstr>
      <vt:lpstr>Wingdings</vt:lpstr>
      <vt:lpstr>APS106_PPTX_Theme</vt:lpstr>
      <vt:lpstr>dictionaries.</vt:lpstr>
      <vt:lpstr>Today’s Content</vt:lpstr>
      <vt:lpstr>Dictionaries</vt:lpstr>
      <vt:lpstr>Dictionaries</vt:lpstr>
      <vt:lpstr>Dictionaries</vt:lpstr>
      <vt:lpstr>Dictionaries</vt:lpstr>
      <vt:lpstr>Dictionary Operations</vt:lpstr>
      <vt:lpstr>Dictionary Operations</vt:lpstr>
      <vt:lpstr>Dictionary Methods</vt:lpstr>
      <vt:lpstr>Breakout Session 1</vt:lpstr>
      <vt:lpstr>Iterating</vt:lpstr>
      <vt:lpstr>Iterating</vt:lpstr>
      <vt:lpstr>Breakout Session 2</vt:lpstr>
      <vt:lpstr>Inverting Dictionaries</vt:lpstr>
      <vt:lpstr>Breakout Session 3</vt:lpstr>
      <vt:lpstr>Dictionaries as Data Structures</vt:lpstr>
      <vt:lpstr>Lecture Recap</vt:lpstr>
      <vt:lpstr>dictionaries.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Ben Kinsella</cp:lastModifiedBy>
  <cp:revision>157</cp:revision>
  <dcterms:created xsi:type="dcterms:W3CDTF">2021-11-03T00:49:37Z</dcterms:created>
  <dcterms:modified xsi:type="dcterms:W3CDTF">2024-06-07T12:57:45Z</dcterms:modified>
</cp:coreProperties>
</file>