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sldIdLst>
    <p:sldId id="256" r:id="rId2"/>
    <p:sldId id="259" r:id="rId3"/>
    <p:sldId id="330" r:id="rId4"/>
    <p:sldId id="326" r:id="rId5"/>
    <p:sldId id="328" r:id="rId6"/>
    <p:sldId id="329" r:id="rId7"/>
    <p:sldId id="331" r:id="rId8"/>
    <p:sldId id="332" r:id="rId9"/>
    <p:sldId id="333" r:id="rId10"/>
    <p:sldId id="334" r:id="rId11"/>
    <p:sldId id="347" r:id="rId12"/>
    <p:sldId id="335" r:id="rId13"/>
    <p:sldId id="337" r:id="rId14"/>
    <p:sldId id="387" r:id="rId15"/>
    <p:sldId id="336" r:id="rId16"/>
    <p:sldId id="388" r:id="rId17"/>
    <p:sldId id="338" r:id="rId18"/>
    <p:sldId id="389" r:id="rId19"/>
    <p:sldId id="361" r:id="rId20"/>
    <p:sldId id="390" r:id="rId21"/>
    <p:sldId id="340" r:id="rId22"/>
    <p:sldId id="324" r:id="rId23"/>
    <p:sldId id="355" r:id="rId24"/>
    <p:sldId id="348" r:id="rId25"/>
    <p:sldId id="349" r:id="rId26"/>
    <p:sldId id="350" r:id="rId27"/>
    <p:sldId id="351" r:id="rId28"/>
    <p:sldId id="352" r:id="rId29"/>
    <p:sldId id="353" r:id="rId30"/>
    <p:sldId id="354" r:id="rId31"/>
    <p:sldId id="362" r:id="rId32"/>
    <p:sldId id="364" r:id="rId33"/>
    <p:sldId id="377" r:id="rId34"/>
    <p:sldId id="378" r:id="rId35"/>
    <p:sldId id="379" r:id="rId36"/>
    <p:sldId id="380" r:id="rId37"/>
    <p:sldId id="381" r:id="rId38"/>
    <p:sldId id="382" r:id="rId39"/>
    <p:sldId id="383" r:id="rId40"/>
    <p:sldId id="384" r:id="rId41"/>
    <p:sldId id="385" r:id="rId42"/>
    <p:sldId id="356" r:id="rId43"/>
    <p:sldId id="342" r:id="rId44"/>
    <p:sldId id="344" r:id="rId45"/>
    <p:sldId id="345" r:id="rId46"/>
    <p:sldId id="346" r:id="rId47"/>
    <p:sldId id="359" r:id="rId48"/>
    <p:sldId id="38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2D9F3D-F7CA-43FE-9E2E-5C007936740A}">
          <p14:sldIdLst>
            <p14:sldId id="256"/>
            <p14:sldId id="259"/>
            <p14:sldId id="330"/>
            <p14:sldId id="326"/>
            <p14:sldId id="328"/>
            <p14:sldId id="329"/>
            <p14:sldId id="331"/>
            <p14:sldId id="332"/>
            <p14:sldId id="333"/>
            <p14:sldId id="334"/>
            <p14:sldId id="347"/>
            <p14:sldId id="335"/>
            <p14:sldId id="337"/>
            <p14:sldId id="387"/>
            <p14:sldId id="336"/>
            <p14:sldId id="388"/>
            <p14:sldId id="338"/>
            <p14:sldId id="389"/>
            <p14:sldId id="361"/>
            <p14:sldId id="390"/>
            <p14:sldId id="340"/>
            <p14:sldId id="324"/>
            <p14:sldId id="355"/>
            <p14:sldId id="348"/>
            <p14:sldId id="349"/>
            <p14:sldId id="350"/>
            <p14:sldId id="351"/>
            <p14:sldId id="352"/>
            <p14:sldId id="353"/>
            <p14:sldId id="354"/>
            <p14:sldId id="362"/>
            <p14:sldId id="364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56"/>
            <p14:sldId id="342"/>
            <p14:sldId id="344"/>
            <p14:sldId id="345"/>
            <p14:sldId id="346"/>
            <p14:sldId id="359"/>
            <p14:sldId id="3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E00BE5"/>
    <a:srgbClr val="FF5050"/>
    <a:srgbClr val="FFFFFF"/>
    <a:srgbClr val="444445"/>
    <a:srgbClr val="FFD6AD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240" y="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6.1.1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CD6A5C-8F7A-B5DA-8AE9-FD67733523A5}"/>
              </a:ext>
            </a:extLst>
          </p:cNvPr>
          <p:cNvSpPr txBox="1"/>
          <p:nvPr/>
        </p:nvSpPr>
        <p:spPr>
          <a:xfrm>
            <a:off x="6247098" y="4361688"/>
            <a:ext cx="5788535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Upcoming:</a:t>
            </a:r>
            <a:endParaRPr lang="en-C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Reflection 6 released Friday @ 11 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Lab 5 due this Friday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 err="1"/>
              <a:t>Behrang’s</a:t>
            </a:r>
            <a:r>
              <a:rPr lang="en-CA" dirty="0"/>
              <a:t> Coffee Break / Office Hours Friday @ 1 PM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PRA (Lab) on Friday @ 2PM this week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Exam Review - When is your preference?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2E0E08-6879-82F0-6406-742A402C8F53}"/>
              </a:ext>
            </a:extLst>
          </p:cNvPr>
          <p:cNvSpPr txBox="1"/>
          <p:nvPr/>
        </p:nvSpPr>
        <p:spPr>
          <a:xfrm>
            <a:off x="335947" y="4361688"/>
            <a:ext cx="5788535" cy="203132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CA" b="1" dirty="0"/>
              <a:t>While waiting for class to start:</a:t>
            </a:r>
          </a:p>
          <a:p>
            <a:pPr algn="ctr"/>
            <a:endParaRPr lang="en-CA" dirty="0"/>
          </a:p>
          <a:p>
            <a:r>
              <a:rPr lang="en-CA" dirty="0"/>
              <a:t>Download and open the </a:t>
            </a:r>
            <a:r>
              <a:rPr lang="en-CA" dirty="0" err="1"/>
              <a:t>Jupyter</a:t>
            </a:r>
            <a:r>
              <a:rPr lang="en-CA" dirty="0"/>
              <a:t> Notebook (.</a:t>
            </a:r>
            <a:r>
              <a:rPr lang="en-CA" dirty="0" err="1"/>
              <a:t>ipynb</a:t>
            </a:r>
            <a:r>
              <a:rPr lang="en-CA" dirty="0"/>
              <a:t>) for Lecture 6.1.1</a:t>
            </a:r>
          </a:p>
          <a:p>
            <a:endParaRPr lang="en-CA" dirty="0"/>
          </a:p>
          <a:p>
            <a:r>
              <a:rPr lang="en-CA" dirty="0"/>
              <a:t>You may also use this lecture’s </a:t>
            </a:r>
            <a:r>
              <a:rPr lang="en-CA" dirty="0" err="1"/>
              <a:t>JupyterHub</a:t>
            </a:r>
            <a:r>
              <a:rPr lang="en-CA" dirty="0"/>
              <a:t> link instead (although opening it locally is encouraged).</a:t>
            </a:r>
          </a:p>
        </p:txBody>
      </p:sp>
    </p:spTree>
    <p:extLst>
      <p:ext uri="{BB962C8B-B14F-4D97-AF65-F5344CB8AC3E}">
        <p14:creationId xmlns:p14="http://schemas.microsoft.com/office/powerpoint/2010/main" val="328064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dirty="0"/>
              <a:t>Each object has a type or </a:t>
            </a:r>
            <a:r>
              <a:rPr lang="en-US" sz="3200" b="1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it is associated with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72162" y="1839271"/>
            <a:ext cx="741983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str)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sz="2800" b="1" dirty="0">
              <a:solidFill>
                <a:srgbClr val="E00BE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int)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float)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28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 2]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D6849-740F-4192-8E60-D6F9CA3D06C4}"/>
              </a:ext>
            </a:extLst>
          </p:cNvPr>
          <p:cNvSpPr txBox="1"/>
          <p:nvPr/>
        </p:nvSpPr>
        <p:spPr>
          <a:xfrm>
            <a:off x="7560583" y="472833"/>
            <a:ext cx="426007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23843041-E9A2-4384-A1E7-1085B04B8183}"/>
              </a:ext>
            </a:extLst>
          </p:cNvPr>
          <p:cNvSpPr/>
          <p:nvPr/>
        </p:nvSpPr>
        <p:spPr>
          <a:xfrm>
            <a:off x="8407600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304BDB5D-087F-4F6A-A7D1-50A3FF191FF5}"/>
              </a:ext>
            </a:extLst>
          </p:cNvPr>
          <p:cNvSpPr/>
          <p:nvPr/>
        </p:nvSpPr>
        <p:spPr>
          <a:xfrm>
            <a:off x="10075075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2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Really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  <a:r>
              <a:rPr lang="en-US" sz="3200" dirty="0"/>
              <a:t> Everything is an object</a:t>
            </a:r>
            <a:r>
              <a:rPr lang="en-US" sz="3200" dirty="0">
                <a:solidFill>
                  <a:schemeClr val="accent3"/>
                </a:solidFill>
              </a:rPr>
              <a:t>?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1. </a:t>
            </a:r>
            <a:r>
              <a:rPr lang="en-US" sz="2600" b="1" dirty="0">
                <a:solidFill>
                  <a:schemeClr val="accent6"/>
                </a:solidFill>
              </a:rPr>
              <a:t>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1210397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72230-213B-4739-9CB7-F95D1CD1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 fontScale="85000" lnSpcReduction="10000"/>
          </a:bodyPr>
          <a:lstStyle/>
          <a:p>
            <a:r>
              <a:rPr lang="en-US" sz="3200" dirty="0"/>
              <a:t>A class can be thought of as a template for the objects that are instances of it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An instance of a class refers to an object whose type is defined as the 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The words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instance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object</a:t>
            </a:r>
            <a:r>
              <a:rPr lang="en-US" sz="3200" dirty="0">
                <a:solidFill>
                  <a:schemeClr val="accent6"/>
                </a:solidFill>
              </a:rPr>
              <a:t>"</a:t>
            </a:r>
            <a:r>
              <a:rPr lang="en-US" sz="3200" dirty="0"/>
              <a:t> are used interchangeably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A </a:t>
            </a:r>
            <a:r>
              <a:rPr lang="en-US" sz="3200" dirty="0">
                <a:solidFill>
                  <a:schemeClr val="accent6"/>
                </a:solidFill>
              </a:rPr>
              <a:t>Class</a:t>
            </a:r>
            <a:r>
              <a:rPr lang="en-US" sz="3200" dirty="0"/>
              <a:t> is made up of attributes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data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/>
              <a:t>and methods</a:t>
            </a:r>
            <a:r>
              <a:rPr lang="en-US" sz="3200" dirty="0">
                <a:solidFill>
                  <a:schemeClr val="accent2"/>
                </a:solidFill>
              </a:rPr>
              <a:t>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b="1" dirty="0">
                <a:solidFill>
                  <a:schemeClr val="accent2"/>
                </a:solidFill>
              </a:rPr>
              <a:t>functions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  <a:p>
            <a:endParaRPr lang="en-US" sz="3200" dirty="0">
              <a:solidFill>
                <a:schemeClr val="accent2"/>
              </a:solidFill>
            </a:endParaRPr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24DF9-86FB-4920-B349-335058981718}"/>
              </a:ext>
            </a:extLst>
          </p:cNvPr>
          <p:cNvSpPr txBox="1"/>
          <p:nvPr/>
        </p:nvSpPr>
        <p:spPr>
          <a:xfrm>
            <a:off x="5701108" y="4997669"/>
            <a:ext cx="18181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Functions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F3AD253-F30E-41A5-90B8-1F2E58E9169A}"/>
              </a:ext>
            </a:extLst>
          </p:cNvPr>
          <p:cNvCxnSpPr/>
          <p:nvPr/>
        </p:nvCxnSpPr>
        <p:spPr>
          <a:xfrm>
            <a:off x="7630506" y="5352392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7597EA-4B96-4938-8BC8-B2AB2986B68A}"/>
              </a:ext>
            </a:extLst>
          </p:cNvPr>
          <p:cNvCxnSpPr/>
          <p:nvPr/>
        </p:nvCxnSpPr>
        <p:spPr>
          <a:xfrm>
            <a:off x="7630505" y="2927119"/>
            <a:ext cx="71733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6C0CD4A-A4AE-405E-9A81-932093C55D33}"/>
              </a:ext>
            </a:extLst>
          </p:cNvPr>
          <p:cNvSpPr txBox="1"/>
          <p:nvPr/>
        </p:nvSpPr>
        <p:spPr>
          <a:xfrm>
            <a:off x="6539651" y="2579798"/>
            <a:ext cx="9765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800" b="1" dirty="0">
                <a:solidFill>
                  <a:srgbClr val="FFFFFF"/>
                </a:solidFill>
              </a:rPr>
              <a:t>Data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E7D9A07-5658-446E-8B1E-5EFC2E19E3EF}"/>
              </a:ext>
            </a:extLst>
          </p:cNvPr>
          <p:cNvSpPr txBox="1"/>
          <p:nvPr/>
        </p:nvSpPr>
        <p:spPr>
          <a:xfrm>
            <a:off x="4631854" y="5622654"/>
            <a:ext cx="326243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append(list1, list2)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list1.append(list2)</a:t>
            </a:r>
          </a:p>
        </p:txBody>
      </p:sp>
    </p:spTree>
    <p:extLst>
      <p:ext uri="{BB962C8B-B14F-4D97-AF65-F5344CB8AC3E}">
        <p14:creationId xmlns:p14="http://schemas.microsoft.com/office/powerpoint/2010/main" val="3396876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95FA9263-A69C-446B-AFD5-AE72A76FD8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94" t="66665"/>
          <a:stretch/>
        </p:blipFill>
        <p:spPr bwMode="auto">
          <a:xfrm>
            <a:off x="4968599" y="220439"/>
            <a:ext cx="2721845" cy="2795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B4A46116-4CA4-4928-90E5-8FBBA492F7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161" b="66899"/>
          <a:stretch/>
        </p:blipFill>
        <p:spPr bwMode="auto">
          <a:xfrm>
            <a:off x="2719533" y="2546992"/>
            <a:ext cx="2840809" cy="2776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C30413-2C42-4459-81FD-A632536C545D}"/>
              </a:ext>
            </a:extLst>
          </p:cNvPr>
          <p:cNvSpPr txBox="1"/>
          <p:nvPr/>
        </p:nvSpPr>
        <p:spPr>
          <a:xfrm>
            <a:off x="3413791" y="4949185"/>
            <a:ext cx="24331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31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Kingston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him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767E2-4D42-44C6-99F0-953B5BD92191}"/>
              </a:ext>
            </a:extLst>
          </p:cNvPr>
          <p:cNvSpPr txBox="1"/>
          <p:nvPr/>
        </p:nvSpPr>
        <p:spPr>
          <a:xfrm>
            <a:off x="5429190" y="2621184"/>
            <a:ext cx="291727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Majid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28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Toronto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they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them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148000" cy="56586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69069" y="1939159"/>
            <a:ext cx="891799" cy="3074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736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Person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age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city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gender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eat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study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sleep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play</a:t>
            </a:r>
          </a:p>
        </p:txBody>
      </p:sp>
      <p:pic>
        <p:nvPicPr>
          <p:cNvPr id="2052" name="Picture 4" descr="Download Free png Free icons designed by Freepik | Flaticon - DLPNG.com">
            <a:extLst>
              <a:ext uri="{FF2B5EF4-FFF2-40B4-BE49-F238E27FC236}">
                <a16:creationId xmlns:a16="http://schemas.microsoft.com/office/drawing/2014/main" id="{21564951-FDB3-4C85-B75B-8BF4D40158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02" t="1418" r="35563" b="65481"/>
          <a:stretch/>
        </p:blipFill>
        <p:spPr bwMode="auto">
          <a:xfrm>
            <a:off x="320534" y="1476734"/>
            <a:ext cx="2412125" cy="27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512358" y="3753534"/>
            <a:ext cx="248606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June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age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city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Ottawa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gender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she</a:t>
            </a:r>
            <a:r>
              <a:rPr lang="en-US" sz="2400" b="1" dirty="0">
                <a:solidFill>
                  <a:schemeClr val="accent6"/>
                </a:solidFill>
              </a:rPr>
              <a:t>/</a:t>
            </a:r>
            <a:r>
              <a:rPr lang="en-US" sz="2400" b="1" dirty="0">
                <a:solidFill>
                  <a:srgbClr val="FFFFFF"/>
                </a:solidFill>
              </a:rPr>
              <a:t>her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Person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2201454" y="1847587"/>
            <a:ext cx="701174" cy="31535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25810D3-D960-B69F-D409-A7ACEC646CAB}"/>
              </a:ext>
            </a:extLst>
          </p:cNvPr>
          <p:cNvSpPr txBox="1"/>
          <p:nvPr/>
        </p:nvSpPr>
        <p:spPr>
          <a:xfrm>
            <a:off x="3557728" y="3889320"/>
            <a:ext cx="418576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Person(‘June’, 34,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‘Ottawa’,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‘she/her’)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june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87305-F1DA-17FB-79EB-7AA736938053}"/>
              </a:ext>
            </a:extLst>
          </p:cNvPr>
          <p:cNvSpPr txBox="1"/>
          <p:nvPr/>
        </p:nvSpPr>
        <p:spPr>
          <a:xfrm>
            <a:off x="2998423" y="2974311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0E8A9-7842-F7A2-B649-9C509E139C15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7457AE-B305-E0EC-7606-BBD72BD0B267}"/>
              </a:ext>
            </a:extLst>
          </p:cNvPr>
          <p:cNvSpPr txBox="1"/>
          <p:nvPr/>
        </p:nvSpPr>
        <p:spPr>
          <a:xfrm>
            <a:off x="5944518" y="1861993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Person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F1612D-A385-2268-FD2A-22ADF7030911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3FC8B4-6A54-C7ED-8B38-6DC310C1D930}"/>
              </a:ext>
            </a:extLst>
          </p:cNvPr>
          <p:cNvCxnSpPr>
            <a:cxnSpLocks/>
          </p:cNvCxnSpPr>
          <p:nvPr/>
        </p:nvCxnSpPr>
        <p:spPr>
          <a:xfrm>
            <a:off x="3753184" y="3346048"/>
            <a:ext cx="179652" cy="60001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1BCAF56-1BB4-92FC-8B80-7C1835EEA4AC}"/>
              </a:ext>
            </a:extLst>
          </p:cNvPr>
          <p:cNvCxnSpPr>
            <a:cxnSpLocks/>
          </p:cNvCxnSpPr>
          <p:nvPr/>
        </p:nvCxnSpPr>
        <p:spPr>
          <a:xfrm flipH="1" flipV="1">
            <a:off x="5223566" y="5704629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888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11062" cy="134947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154214" y="1573113"/>
            <a:ext cx="1113599" cy="7438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Blue Car Clip Art at Clker.com - vector clip art online, royalty free &amp;amp;  public domain">
            <a:extLst>
              <a:ext uri="{FF2B5EF4-FFF2-40B4-BE49-F238E27FC236}">
                <a16:creationId xmlns:a16="http://schemas.microsoft.com/office/drawing/2014/main" id="{7C41D54A-752A-4240-83EB-AD12C1784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6189" y="769300"/>
            <a:ext cx="2857500" cy="1228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w Bulli Camping Bus - Free photo on Pixabay">
            <a:extLst>
              <a:ext uri="{FF2B5EF4-FFF2-40B4-BE49-F238E27FC236}">
                <a16:creationId xmlns:a16="http://schemas.microsoft.com/office/drawing/2014/main" id="{A6B57B64-A693-4C30-9454-2A0292174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193" y="3625682"/>
            <a:ext cx="2913341" cy="141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8DFABA-DB9C-4E04-AF4E-E3D21148E276}"/>
              </a:ext>
            </a:extLst>
          </p:cNvPr>
          <p:cNvSpPr txBox="1"/>
          <p:nvPr/>
        </p:nvSpPr>
        <p:spPr>
          <a:xfrm>
            <a:off x="2967193" y="5039865"/>
            <a:ext cx="339490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Bus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Volkswagen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1976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orange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A1A1814-97B9-4709-AB10-B7835AB25339}"/>
              </a:ext>
            </a:extLst>
          </p:cNvPr>
          <p:cNvSpPr txBox="1"/>
          <p:nvPr/>
        </p:nvSpPr>
        <p:spPr>
          <a:xfrm>
            <a:off x="5267813" y="1995119"/>
            <a:ext cx="245451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Model S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Tesla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2017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blue</a:t>
            </a:r>
          </a:p>
        </p:txBody>
      </p:sp>
    </p:spTree>
    <p:extLst>
      <p:ext uri="{BB962C8B-B14F-4D97-AF65-F5344CB8AC3E}">
        <p14:creationId xmlns:p14="http://schemas.microsoft.com/office/powerpoint/2010/main" val="2897085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Car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company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year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brake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accelerate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change oil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open trunk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103128" y="3981449"/>
            <a:ext cx="26500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model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Corolla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company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Toyota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year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1980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color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Car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2325414" y="2230821"/>
            <a:ext cx="577214" cy="1813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>
            <a:extLst>
              <a:ext uri="{FF2B5EF4-FFF2-40B4-BE49-F238E27FC236}">
                <a16:creationId xmlns:a16="http://schemas.microsoft.com/office/drawing/2014/main" id="{9579396F-B932-4BC6-B6F9-47A2C5CCF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1" y="2355418"/>
            <a:ext cx="2507096" cy="1569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E107E7-1688-3F5D-7946-D34CC4AC95F4}"/>
              </a:ext>
            </a:extLst>
          </p:cNvPr>
          <p:cNvSpPr txBox="1"/>
          <p:nvPr/>
        </p:nvSpPr>
        <p:spPr>
          <a:xfrm>
            <a:off x="3557728" y="3889320"/>
            <a:ext cx="357020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Car(‘Corolla’,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‘Toyota’,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1980,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‘red’)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mycar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Car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D8649-23DD-DAA9-A885-A4AE40649978}"/>
              </a:ext>
            </a:extLst>
          </p:cNvPr>
          <p:cNvSpPr txBox="1"/>
          <p:nvPr/>
        </p:nvSpPr>
        <p:spPr>
          <a:xfrm>
            <a:off x="2998423" y="2974311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0E5230-2B32-4E8F-41C7-951C2BD92239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A08C18-A30A-5035-E5D4-656BF9A253E3}"/>
              </a:ext>
            </a:extLst>
          </p:cNvPr>
          <p:cNvSpPr txBox="1"/>
          <p:nvPr/>
        </p:nvSpPr>
        <p:spPr>
          <a:xfrm>
            <a:off x="5944518" y="1861993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Car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353CFF3-FC1D-1578-28F4-F2884F8A4D1E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44AFE98-3B97-DFFB-21CA-D611B13E9A9B}"/>
              </a:ext>
            </a:extLst>
          </p:cNvPr>
          <p:cNvCxnSpPr>
            <a:cxnSpLocks/>
          </p:cNvCxnSpPr>
          <p:nvPr/>
        </p:nvCxnSpPr>
        <p:spPr>
          <a:xfrm>
            <a:off x="3753184" y="3346048"/>
            <a:ext cx="179652" cy="60001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A4603A6-9F20-331B-7E5E-900469143640}"/>
              </a:ext>
            </a:extLst>
          </p:cNvPr>
          <p:cNvCxnSpPr>
            <a:cxnSpLocks/>
          </p:cNvCxnSpPr>
          <p:nvPr/>
        </p:nvCxnSpPr>
        <p:spPr>
          <a:xfrm flipH="1" flipV="1">
            <a:off x="4807974" y="6005543"/>
            <a:ext cx="1094089" cy="28316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223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357991" cy="128641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567896" cy="9393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Brian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92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62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38238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  <a:r>
              <a:rPr lang="en-US" sz="2400" b="1" dirty="0" err="1">
                <a:solidFill>
                  <a:srgbClr val="FFFFFF"/>
                </a:solidFill>
              </a:rPr>
              <a:t>Vinodh</a:t>
            </a:r>
            <a:endParaRPr lang="en-US" sz="2400" b="1" dirty="0">
              <a:solidFill>
                <a:srgbClr val="FFFFFF"/>
              </a:solidFill>
            </a:endParaRP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134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45</a:t>
            </a:r>
          </a:p>
        </p:txBody>
      </p:sp>
      <p:pic>
        <p:nvPicPr>
          <p:cNvPr id="24" name="Picture 4" descr="Turtle Icon | Flat Animal Iconset | Martin Berube">
            <a:extLst>
              <a:ext uri="{FF2B5EF4-FFF2-40B4-BE49-F238E27FC236}">
                <a16:creationId xmlns:a16="http://schemas.microsoft.com/office/drawing/2014/main" id="{7423E3E2-12CB-4F83-8A4E-FE9A5CAC6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0258" y="332717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4" descr="Turtle Icon | Flat Animal Iconset | Martin Berube">
            <a:extLst>
              <a:ext uri="{FF2B5EF4-FFF2-40B4-BE49-F238E27FC236}">
                <a16:creationId xmlns:a16="http://schemas.microsoft.com/office/drawing/2014/main" id="{46407452-9151-421B-9150-A5013E4B5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0997" y="719865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38566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Turtle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x location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 location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up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down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left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move right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go to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13071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Lucy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x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24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y location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35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Turtle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4" descr="Turtle Icon | Flat Animal Iconset | Martin Berube">
            <a:extLst>
              <a:ext uri="{FF2B5EF4-FFF2-40B4-BE49-F238E27FC236}">
                <a16:creationId xmlns:a16="http://schemas.microsoft.com/office/drawing/2014/main" id="{19A45DBA-CA07-4587-A544-44A07E250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3" y="2139683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C8733B5-8D9B-F0DD-4784-EC2E193BCFB1}"/>
              </a:ext>
            </a:extLst>
          </p:cNvPr>
          <p:cNvSpPr txBox="1"/>
          <p:nvPr/>
        </p:nvSpPr>
        <p:spPr>
          <a:xfrm>
            <a:off x="3557728" y="3889320"/>
            <a:ext cx="3877985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turtle = Turtle(‘Lucy’,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24,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35)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type(turtle)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Turtle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4C7EC6-AD32-656C-99FC-1AB14B6654C3}"/>
              </a:ext>
            </a:extLst>
          </p:cNvPr>
          <p:cNvSpPr txBox="1"/>
          <p:nvPr/>
        </p:nvSpPr>
        <p:spPr>
          <a:xfrm>
            <a:off x="2998423" y="2974311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5619F3-E707-56B6-B732-E7AD12DB7BA5}"/>
              </a:ext>
            </a:extLst>
          </p:cNvPr>
          <p:cNvSpPr txBox="1"/>
          <p:nvPr/>
        </p:nvSpPr>
        <p:spPr>
          <a:xfrm>
            <a:off x="5884365" y="6143156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6EC08D-0D70-66A1-31CF-4E04D0290AA6}"/>
              </a:ext>
            </a:extLst>
          </p:cNvPr>
          <p:cNvSpPr txBox="1"/>
          <p:nvPr/>
        </p:nvSpPr>
        <p:spPr>
          <a:xfrm>
            <a:off x="5944518" y="1861993"/>
            <a:ext cx="19549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Turtle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199925-1B06-890B-D1B9-9013E510A2EF}"/>
              </a:ext>
            </a:extLst>
          </p:cNvPr>
          <p:cNvCxnSpPr>
            <a:cxnSpLocks/>
          </p:cNvCxnSpPr>
          <p:nvPr/>
        </p:nvCxnSpPr>
        <p:spPr>
          <a:xfrm flipH="1">
            <a:off x="5344815" y="3135455"/>
            <a:ext cx="648930" cy="810612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BC6440-32B7-488C-0847-DD6CB16A1BE4}"/>
              </a:ext>
            </a:extLst>
          </p:cNvPr>
          <p:cNvCxnSpPr>
            <a:cxnSpLocks/>
          </p:cNvCxnSpPr>
          <p:nvPr/>
        </p:nvCxnSpPr>
        <p:spPr>
          <a:xfrm>
            <a:off x="3753184" y="3346048"/>
            <a:ext cx="179652" cy="60001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0778961-161E-6313-C7E5-96EC0D72FB4B}"/>
              </a:ext>
            </a:extLst>
          </p:cNvPr>
          <p:cNvCxnSpPr>
            <a:cxnSpLocks/>
          </p:cNvCxnSpPr>
          <p:nvPr/>
        </p:nvCxnSpPr>
        <p:spPr>
          <a:xfrm flipH="1" flipV="1">
            <a:off x="5223566" y="5704629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353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CF4741-13AD-4477-B006-AEBEED073583}"/>
              </a:ext>
            </a:extLst>
          </p:cNvPr>
          <p:cNvCxnSpPr>
            <a:cxnSpLocks/>
            <a:stCxn id="13" idx="2"/>
          </p:cNvCxnSpPr>
          <p:nvPr/>
        </p:nvCxnSpPr>
        <p:spPr>
          <a:xfrm>
            <a:off x="3880090" y="2355418"/>
            <a:ext cx="290754" cy="11546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F690D3D-29E8-4CD6-B67D-69AF5F895BEE}"/>
              </a:ext>
            </a:extLst>
          </p:cNvPr>
          <p:cNvCxnSpPr>
            <a:cxnSpLocks/>
          </p:cNvCxnSpPr>
          <p:nvPr/>
        </p:nvCxnSpPr>
        <p:spPr>
          <a:xfrm>
            <a:off x="4784836" y="1900400"/>
            <a:ext cx="483288" cy="5664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17F4A0-7A32-4E9C-BB4C-B5B66B5A7CDC}"/>
              </a:ext>
            </a:extLst>
          </p:cNvPr>
          <p:cNvSpPr txBox="1"/>
          <p:nvPr/>
        </p:nvSpPr>
        <p:spPr>
          <a:xfrm>
            <a:off x="3493860" y="5083237"/>
            <a:ext cx="26207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grades.txt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read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35ABC-9113-455C-8FEC-668263C58E33}"/>
              </a:ext>
            </a:extLst>
          </p:cNvPr>
          <p:cNvSpPr txBox="1"/>
          <p:nvPr/>
        </p:nvSpPr>
        <p:spPr>
          <a:xfrm>
            <a:off x="5352732" y="2476743"/>
            <a:ext cx="28693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itinerary.txt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write</a:t>
            </a:r>
          </a:p>
        </p:txBody>
      </p: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BlueProgramming: PHP: Suma de enteros desde un archivo">
            <a:extLst>
              <a:ext uri="{FF2B5EF4-FFF2-40B4-BE49-F238E27FC236}">
                <a16:creationId xmlns:a16="http://schemas.microsoft.com/office/drawing/2014/main" id="{1000E23E-D04E-49B2-932B-16CF67CAF0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5352732" y="994729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BlueProgramming: PHP: Suma de enteros desde un archivo">
            <a:extLst>
              <a:ext uri="{FF2B5EF4-FFF2-40B4-BE49-F238E27FC236}">
                <a16:creationId xmlns:a16="http://schemas.microsoft.com/office/drawing/2014/main" id="{6FCB1D95-B613-465F-8019-D03B14B6EF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3493372" y="3596131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2289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Today</a:t>
            </a:r>
            <a:r>
              <a:rPr lang="en-US" b="1">
                <a:solidFill>
                  <a:schemeClr val="accent1"/>
                </a:solidFill>
              </a:rPr>
              <a:t>’</a:t>
            </a:r>
            <a:r>
              <a:rPr lang="en-US" b="1"/>
              <a:t>s Content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6.1.1</a:t>
            </a:r>
          </a:p>
          <a:p>
            <a:pPr lvl="1"/>
            <a:r>
              <a:rPr lang="en-US" b="1" dirty="0"/>
              <a:t>objects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classes</a:t>
            </a:r>
            <a:r>
              <a:rPr lang="en-US" b="1" dirty="0">
                <a:solidFill>
                  <a:schemeClr val="accent2"/>
                </a:solidFill>
              </a:rPr>
              <a:t>,</a:t>
            </a:r>
            <a:r>
              <a:rPr lang="en-US" b="1" dirty="0"/>
              <a:t> and methods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6.1.2</a:t>
            </a:r>
          </a:p>
          <a:p>
            <a:pPr lvl="1"/>
            <a:r>
              <a:rPr lang="en-US" b="1" dirty="0"/>
              <a:t>classes in classes!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endParaRPr lang="en-US" dirty="0"/>
          </a:p>
        </p:txBody>
      </p:sp>
      <p:pic>
        <p:nvPicPr>
          <p:cNvPr id="1026" name="Picture 2" descr="Most software written like an onion. : r/ProgrammerHumor">
            <a:extLst>
              <a:ext uri="{FF2B5EF4-FFF2-40B4-BE49-F238E27FC236}">
                <a16:creationId xmlns:a16="http://schemas.microsoft.com/office/drawing/2014/main" id="{90D602BB-BE92-81FA-C312-A382FAD9B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3843" y="1825624"/>
            <a:ext cx="4769957" cy="3369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24639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CAC0-75B6-4840-A8D8-E290AD6D0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45ADAEC-08FE-4F9D-8441-6CFD19CCCBA8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File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37995B0-58AE-4142-8AEC-6C75C6E1E57E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name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mode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8014D6F-7960-4D7F-B0FF-48AF8C3DF70A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readlines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E61A21-D2D9-4066-BEFB-21DACD72A1C4}"/>
              </a:ext>
            </a:extLst>
          </p:cNvPr>
          <p:cNvSpPr txBox="1"/>
          <p:nvPr/>
        </p:nvSpPr>
        <p:spPr>
          <a:xfrm>
            <a:off x="277546" y="3900731"/>
            <a:ext cx="2270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name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bills.txt</a:t>
            </a:r>
          </a:p>
          <a:p>
            <a:r>
              <a:rPr lang="en-US" sz="2400" b="1" dirty="0">
                <a:solidFill>
                  <a:srgbClr val="FFFFFF"/>
                </a:solidFill>
              </a:rPr>
              <a:t>mode</a:t>
            </a:r>
            <a:r>
              <a:rPr lang="en-US" sz="2400" b="1" dirty="0">
                <a:solidFill>
                  <a:schemeClr val="accent2"/>
                </a:solidFill>
              </a:rPr>
              <a:t>:</a:t>
            </a:r>
            <a:r>
              <a:rPr lang="en-US" sz="2400" b="1" dirty="0">
                <a:solidFill>
                  <a:srgbClr val="FFFFFF"/>
                </a:solidFill>
              </a:rPr>
              <a:t> append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DA4471-B59D-4322-8953-2C60CC083C7A}"/>
              </a:ext>
            </a:extLst>
          </p:cNvPr>
          <p:cNvSpPr txBox="1"/>
          <p:nvPr/>
        </p:nvSpPr>
        <p:spPr>
          <a:xfrm>
            <a:off x="2902628" y="1339755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</a:rPr>
              <a:t>Instances </a:t>
            </a:r>
            <a:r>
              <a:rPr lang="en-US" sz="2000" dirty="0">
                <a:solidFill>
                  <a:schemeClr val="accent1"/>
                </a:solidFill>
              </a:rPr>
              <a:t>(</a:t>
            </a:r>
            <a:r>
              <a:rPr lang="en-US" sz="2000" dirty="0">
                <a:solidFill>
                  <a:schemeClr val="accent6"/>
                </a:solidFill>
              </a:rPr>
              <a:t>objects</a:t>
            </a:r>
            <a:r>
              <a:rPr lang="en-US" sz="2000" dirty="0">
                <a:solidFill>
                  <a:schemeClr val="accent1"/>
                </a:solidFill>
              </a:rPr>
              <a:t>)</a:t>
            </a:r>
            <a:r>
              <a:rPr lang="en-US" sz="2000" dirty="0">
                <a:solidFill>
                  <a:schemeClr val="accent6"/>
                </a:solidFill>
              </a:rPr>
              <a:t> of the </a:t>
            </a:r>
            <a:r>
              <a:rPr lang="en-US" sz="2000" b="1" dirty="0">
                <a:solidFill>
                  <a:srgbClr val="FFFFFF"/>
                </a:solidFill>
              </a:rPr>
              <a:t>file</a:t>
            </a:r>
            <a:r>
              <a:rPr lang="en-US" sz="2000" dirty="0">
                <a:solidFill>
                  <a:schemeClr val="accent6"/>
                </a:solidFill>
              </a:rPr>
              <a:t> class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22C33B0-6BFF-4306-AA90-544792DE922D}"/>
              </a:ext>
            </a:extLst>
          </p:cNvPr>
          <p:cNvCxnSpPr>
            <a:cxnSpLocks/>
          </p:cNvCxnSpPr>
          <p:nvPr/>
        </p:nvCxnSpPr>
        <p:spPr>
          <a:xfrm flipH="1">
            <a:off x="1907628" y="2246586"/>
            <a:ext cx="995000" cy="43323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BlueProgramming: PHP: Suma de enteros desde un archivo">
            <a:extLst>
              <a:ext uri="{FF2B5EF4-FFF2-40B4-BE49-F238E27FC236}">
                <a16:creationId xmlns:a16="http://schemas.microsoft.com/office/drawing/2014/main" id="{1273D2BC-B509-4185-86EF-8AC559B2A3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82" r="18232"/>
          <a:stretch/>
        </p:blipFill>
        <p:spPr bwMode="auto">
          <a:xfrm>
            <a:off x="277546" y="2418717"/>
            <a:ext cx="1532112" cy="148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A3E6E4-5C9A-C8F5-BB76-75042E349388}"/>
              </a:ext>
            </a:extLst>
          </p:cNvPr>
          <p:cNvSpPr txBox="1"/>
          <p:nvPr/>
        </p:nvSpPr>
        <p:spPr>
          <a:xfrm>
            <a:off x="3557728" y="3889320"/>
            <a:ext cx="418576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File(‘bills.txt’)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type(</a:t>
            </a:r>
            <a:r>
              <a:rPr lang="en-US" sz="2000" b="1" dirty="0" err="1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myfile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774C29-A80A-E186-4594-94F72077AABA}"/>
              </a:ext>
            </a:extLst>
          </p:cNvPr>
          <p:cNvSpPr txBox="1"/>
          <p:nvPr/>
        </p:nvSpPr>
        <p:spPr>
          <a:xfrm>
            <a:off x="2998423" y="2974311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94F455-9446-D811-B5D2-F6A1FB5D501A}"/>
              </a:ext>
            </a:extLst>
          </p:cNvPr>
          <p:cNvSpPr txBox="1"/>
          <p:nvPr/>
        </p:nvSpPr>
        <p:spPr>
          <a:xfrm>
            <a:off x="5614146" y="5611047"/>
            <a:ext cx="19549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B0E6EF-BD15-6B2D-25BF-6B451B52910F}"/>
              </a:ext>
            </a:extLst>
          </p:cNvPr>
          <p:cNvSpPr txBox="1"/>
          <p:nvPr/>
        </p:nvSpPr>
        <p:spPr>
          <a:xfrm>
            <a:off x="5944518" y="1861993"/>
            <a:ext cx="19549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</a:rPr>
              <a:t>Object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  <a:p>
            <a:r>
              <a:rPr lang="en-US" sz="2000" b="1" dirty="0">
                <a:solidFill>
                  <a:srgbClr val="00FF00"/>
                </a:solidFill>
              </a:rPr>
              <a:t>Instance of the File Class</a:t>
            </a:r>
            <a:r>
              <a:rPr lang="en-US" sz="2000" b="1" dirty="0">
                <a:solidFill>
                  <a:srgbClr val="CC99FF"/>
                </a:solidFill>
              </a:rPr>
              <a:t>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F53F627-EFFD-00D6-143E-B4A254863EAD}"/>
              </a:ext>
            </a:extLst>
          </p:cNvPr>
          <p:cNvCxnSpPr>
            <a:cxnSpLocks/>
          </p:cNvCxnSpPr>
          <p:nvPr/>
        </p:nvCxnSpPr>
        <p:spPr>
          <a:xfrm flipH="1">
            <a:off x="5344815" y="2877656"/>
            <a:ext cx="672527" cy="106841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EF2D1B1-5840-E2FE-CECB-C90F41028DD4}"/>
              </a:ext>
            </a:extLst>
          </p:cNvPr>
          <p:cNvCxnSpPr>
            <a:cxnSpLocks/>
          </p:cNvCxnSpPr>
          <p:nvPr/>
        </p:nvCxnSpPr>
        <p:spPr>
          <a:xfrm>
            <a:off x="3753184" y="3346048"/>
            <a:ext cx="179652" cy="600019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C0BB6C8-D738-7526-6CCC-261D5AA30102}"/>
              </a:ext>
            </a:extLst>
          </p:cNvPr>
          <p:cNvCxnSpPr>
            <a:cxnSpLocks/>
          </p:cNvCxnSpPr>
          <p:nvPr/>
        </p:nvCxnSpPr>
        <p:spPr>
          <a:xfrm flipH="1" flipV="1">
            <a:off x="4953347" y="5172520"/>
            <a:ext cx="720952" cy="513291"/>
          </a:xfrm>
          <a:prstGeom prst="straightConnector1">
            <a:avLst/>
          </a:prstGeom>
          <a:ln w="28575">
            <a:solidFill>
              <a:srgbClr val="CC99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2946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66C13-2079-4185-B51B-0879CA12EDCA}"/>
              </a:ext>
            </a:extLst>
          </p:cNvPr>
          <p:cNvSpPr txBox="1"/>
          <p:nvPr/>
        </p:nvSpPr>
        <p:spPr>
          <a:xfrm>
            <a:off x="5439206" y="727514"/>
            <a:ext cx="645389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self.param2 = param2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4853152" cy="4835479"/>
          </a:xfrm>
        </p:spPr>
        <p:txBody>
          <a:bodyPr>
            <a:normAutofit/>
          </a:bodyPr>
          <a:lstStyle/>
          <a:p>
            <a:r>
              <a:rPr lang="en-US" sz="3200" dirty="0"/>
              <a:t>General form of a Class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  <a:endParaRPr lang="en-US" sz="2400" dirty="0">
              <a:solidFill>
                <a:schemeClr val="accent6"/>
              </a:solidFill>
            </a:endParaRPr>
          </a:p>
          <a:p>
            <a:pPr lvl="1"/>
            <a:r>
              <a:rPr lang="en-US" sz="2800" dirty="0">
                <a:solidFill>
                  <a:srgbClr val="00FF00"/>
                </a:solidFill>
              </a:rPr>
              <a:t>Class Name</a:t>
            </a:r>
          </a:p>
          <a:p>
            <a:pPr lvl="2"/>
            <a:r>
              <a:rPr lang="en-US" sz="2400" b="1" dirty="0">
                <a:solidFill>
                  <a:srgbClr val="00FF00"/>
                </a:solidFill>
              </a:rPr>
              <a:t>CamelCase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CourseGrades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BankAccount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FlightStatus</a:t>
            </a:r>
          </a:p>
          <a:p>
            <a:pPr lvl="2"/>
            <a:r>
              <a:rPr lang="en-US" sz="2400" dirty="0">
                <a:solidFill>
                  <a:srgbClr val="00FF00"/>
                </a:solidFill>
              </a:rPr>
              <a:t>XRayImage</a:t>
            </a:r>
          </a:p>
          <a:p>
            <a:pPr lvl="1"/>
            <a:r>
              <a:rPr lang="en-US" sz="2800" dirty="0">
                <a:solidFill>
                  <a:srgbClr val="FFD6AD"/>
                </a:solidFill>
              </a:rPr>
              <a:t>Constructor</a:t>
            </a:r>
          </a:p>
          <a:p>
            <a:pPr lvl="1"/>
            <a:r>
              <a:rPr lang="en-US" sz="2800" dirty="0">
                <a:solidFill>
                  <a:srgbClr val="FF5050"/>
                </a:solidFill>
              </a:rPr>
              <a:t>Methods</a:t>
            </a: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  <a:p>
            <a:pPr lvl="1"/>
            <a:endParaRPr lang="en-US" sz="2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993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Classes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7342F3-76AB-4231-93A5-33157B7514CA}"/>
              </a:ext>
            </a:extLst>
          </p:cNvPr>
          <p:cNvSpPr txBox="1"/>
          <p:nvPr/>
        </p:nvSpPr>
        <p:spPr>
          <a:xfrm>
            <a:off x="26388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down()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44D4F8-8898-4119-8855-0C4DDEF2FA56}"/>
              </a:ext>
            </a:extLst>
          </p:cNvPr>
          <p:cNvSpPr txBox="1"/>
          <p:nvPr/>
        </p:nvSpPr>
        <p:spPr>
          <a:xfrm>
            <a:off x="5439206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AF327F94-8753-4212-8602-FAA2129C0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1200950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522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6"/>
                </a:solidFill>
              </a:rPr>
              <a:t>’</a:t>
            </a:r>
            <a:r>
              <a:rPr lang="en-US" dirty="0"/>
              <a:t>s formally cover some important definitions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</p:spTree>
    <p:extLst>
      <p:ext uri="{BB962C8B-B14F-4D97-AF65-F5344CB8AC3E}">
        <p14:creationId xmlns:p14="http://schemas.microsoft.com/office/powerpoint/2010/main" val="24459479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Template for creating objects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chemeClr val="accent6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C777C0-51E3-4D88-BC4B-96E5A6DF01AF}"/>
              </a:ext>
            </a:extLst>
          </p:cNvPr>
          <p:cNvSpPr txBox="1"/>
          <p:nvPr/>
        </p:nvSpPr>
        <p:spPr>
          <a:xfrm>
            <a:off x="1083774" y="2546602"/>
            <a:ext cx="645389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Name:</a:t>
            </a: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param1, param2, …):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self.param1 = param1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self.param2 = param2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…</a:t>
            </a:r>
          </a:p>
          <a:p>
            <a:r>
              <a:rPr lang="en-US" sz="16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method1(self,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method2(self,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16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method3(self, parameters):</a:t>
            </a:r>
          </a:p>
          <a:p>
            <a:r>
              <a:rPr lang="en-US" sz="16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2160820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4191000" cy="4835479"/>
          </a:xfrm>
        </p:spPr>
        <p:txBody>
          <a:bodyPr/>
          <a:lstStyle/>
          <a:p>
            <a:r>
              <a:rPr lang="en-US" dirty="0"/>
              <a:t>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>
                <a:solidFill>
                  <a:schemeClr val="accent6"/>
                </a:solidFill>
              </a:rPr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5" name="Arrow: Bent-Up 4">
            <a:extLst>
              <a:ext uri="{FF2B5EF4-FFF2-40B4-BE49-F238E27FC236}">
                <a16:creationId xmlns:a16="http://schemas.microsoft.com/office/drawing/2014/main" id="{6C81E9B9-35D9-498D-BB52-38410AC9D25E}"/>
              </a:ext>
            </a:extLst>
          </p:cNvPr>
          <p:cNvSpPr/>
          <p:nvPr/>
        </p:nvSpPr>
        <p:spPr>
          <a:xfrm flipH="1">
            <a:off x="493295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CEE6CDD-6875-4C1C-A3A4-1B55B4482DD1}"/>
              </a:ext>
            </a:extLst>
          </p:cNvPr>
          <p:cNvSpPr txBox="1"/>
          <p:nvPr/>
        </p:nvSpPr>
        <p:spPr>
          <a:xfrm>
            <a:off x="1732547" y="5981183"/>
            <a:ext cx="6125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6"/>
                </a:solidFill>
              </a:rPr>
              <a:t>alex</a:t>
            </a:r>
            <a:r>
              <a:rPr lang="en-US" sz="2800" dirty="0">
                <a:solidFill>
                  <a:srgbClr val="FFFFFF"/>
                </a:solidFill>
              </a:rPr>
              <a:t> is an instance of the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b="1" dirty="0">
                <a:solidFill>
                  <a:schemeClr val="accent6"/>
                </a:solidFill>
              </a:rPr>
              <a:t>Turtle</a:t>
            </a:r>
            <a:r>
              <a:rPr lang="en-US" sz="2800" dirty="0">
                <a:solidFill>
                  <a:schemeClr val="accent6"/>
                </a:solidFill>
              </a:rPr>
              <a:t> </a:t>
            </a:r>
            <a:r>
              <a:rPr lang="en-US" sz="2800" dirty="0">
                <a:solidFill>
                  <a:srgbClr val="FFFFFF"/>
                </a:solidFill>
              </a:rPr>
              <a:t>class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7CA0F1-957C-4F5D-8940-5798437789DB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55FBBC-6338-4B3B-883A-18677625505B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A6BE149B-E0E8-4C0A-8B07-F791B0D26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3836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973932" cy="4835479"/>
          </a:xfrm>
        </p:spPr>
        <p:txBody>
          <a:bodyPr/>
          <a:lstStyle/>
          <a:p>
            <a:r>
              <a:rPr lang="en-US" dirty="0"/>
              <a:t>Creating </a:t>
            </a:r>
            <a:r>
              <a:rPr lang="en-US" dirty="0">
                <a:solidFill>
                  <a:schemeClr val="accent6"/>
                </a:solidFill>
              </a:rPr>
              <a:t>(</a:t>
            </a:r>
            <a:r>
              <a:rPr lang="en-US" dirty="0"/>
              <a:t>constructing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Arrow: Bent-Up 6">
            <a:extLst>
              <a:ext uri="{FF2B5EF4-FFF2-40B4-BE49-F238E27FC236}">
                <a16:creationId xmlns:a16="http://schemas.microsoft.com/office/drawing/2014/main" id="{34B24F35-F97A-49C2-ACCA-283EED1A8534}"/>
              </a:ext>
            </a:extLst>
          </p:cNvPr>
          <p:cNvSpPr/>
          <p:nvPr/>
        </p:nvSpPr>
        <p:spPr>
          <a:xfrm flipH="1">
            <a:off x="1239252" y="4740442"/>
            <a:ext cx="1130969" cy="1618644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77F5BA-32F4-420B-BB78-40A9CA225ADD}"/>
              </a:ext>
            </a:extLst>
          </p:cNvPr>
          <p:cNvSpPr txBox="1"/>
          <p:nvPr/>
        </p:nvSpPr>
        <p:spPr>
          <a:xfrm>
            <a:off x="2478504" y="5981183"/>
            <a:ext cx="5614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FFFF"/>
                </a:solidFill>
              </a:rPr>
              <a:t>This is the process of instantiating</a:t>
            </a:r>
            <a:r>
              <a:rPr lang="en-US" sz="2800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0D512-64A1-4793-B775-1E3CC27653B1}"/>
              </a:ext>
            </a:extLst>
          </p:cNvPr>
          <p:cNvSpPr txBox="1"/>
          <p:nvPr/>
        </p:nvSpPr>
        <p:spPr>
          <a:xfrm>
            <a:off x="263887" y="4149178"/>
            <a:ext cx="42659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pic>
        <p:nvPicPr>
          <p:cNvPr id="10" name="Picture 4" descr="Turtle Icon | Flat Animal Iconset | Martin Berube">
            <a:extLst>
              <a:ext uri="{FF2B5EF4-FFF2-40B4-BE49-F238E27FC236}">
                <a16:creationId xmlns:a16="http://schemas.microsoft.com/office/drawing/2014/main" id="{DDF77CF9-24ED-4F01-8D42-B9966DED4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307854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2116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006389" cy="4835479"/>
          </a:xfrm>
        </p:spPr>
        <p:txBody>
          <a:bodyPr/>
          <a:lstStyle/>
          <a:p>
            <a:r>
              <a:rPr lang="en-US" dirty="0"/>
              <a:t>A function defined in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115954-1777-4C44-920A-2D6217BF61BA}"/>
              </a:ext>
            </a:extLst>
          </p:cNvPr>
          <p:cNvSpPr txBox="1"/>
          <p:nvPr/>
        </p:nvSpPr>
        <p:spPr>
          <a:xfrm>
            <a:off x="4091669" y="2663721"/>
            <a:ext cx="447481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C72DF5-ABFE-444A-9955-C15F4975B8A9}"/>
              </a:ext>
            </a:extLst>
          </p:cNvPr>
          <p:cNvSpPr txBox="1"/>
          <p:nvPr/>
        </p:nvSpPr>
        <p:spPr>
          <a:xfrm>
            <a:off x="278950" y="2663721"/>
            <a:ext cx="44748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goto(x,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85320-7FED-4100-99E4-A1DA570F0F4E}"/>
              </a:ext>
            </a:extLst>
          </p:cNvPr>
          <p:cNvSpPr txBox="1"/>
          <p:nvPr/>
        </p:nvSpPr>
        <p:spPr>
          <a:xfrm>
            <a:off x="284744" y="5975105"/>
            <a:ext cx="1659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Function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F082BA-23A1-476B-B127-7DF3E3EFA700}"/>
              </a:ext>
            </a:extLst>
          </p:cNvPr>
          <p:cNvSpPr txBox="1"/>
          <p:nvPr/>
        </p:nvSpPr>
        <p:spPr>
          <a:xfrm>
            <a:off x="4636173" y="5975105"/>
            <a:ext cx="15199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Method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5780106-D003-4746-8959-5513EBA86092}"/>
              </a:ext>
            </a:extLst>
          </p:cNvPr>
          <p:cNvSpPr/>
          <p:nvPr/>
        </p:nvSpPr>
        <p:spPr>
          <a:xfrm rot="10800000">
            <a:off x="970079" y="3371607"/>
            <a:ext cx="288758" cy="25607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2B8D4EE-E53C-4425-AAD9-DC69CF765751}"/>
              </a:ext>
            </a:extLst>
          </p:cNvPr>
          <p:cNvSpPr/>
          <p:nvPr/>
        </p:nvSpPr>
        <p:spPr>
          <a:xfrm rot="10800000">
            <a:off x="5241760" y="5218265"/>
            <a:ext cx="288758" cy="75683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038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3878179" cy="4835479"/>
          </a:xfrm>
        </p:spPr>
        <p:txBody>
          <a:bodyPr/>
          <a:lstStyle/>
          <a:p>
            <a:r>
              <a:rPr lang="en-US" dirty="0"/>
              <a:t>A variable bound to an instance of a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F41746-9582-4A54-9E8C-81185E2B7A3F}"/>
              </a:ext>
            </a:extLst>
          </p:cNvPr>
          <p:cNvSpPr txBox="1"/>
          <p:nvPr/>
        </p:nvSpPr>
        <p:spPr>
          <a:xfrm>
            <a:off x="263887" y="4474032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4" descr="Turtle Icon | Flat Animal Iconset | Martin Berube">
            <a:extLst>
              <a:ext uri="{FF2B5EF4-FFF2-40B4-BE49-F238E27FC236}">
                <a16:creationId xmlns:a16="http://schemas.microsoft.com/office/drawing/2014/main" id="{540E9AF8-A905-4E88-8AE7-7C44A234C4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2632708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E448A-1DBB-4445-8F17-DC6BA33C6662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9B2F9B-DD7E-4E34-AE1E-053E1BAF4FD6}"/>
              </a:ext>
            </a:extLst>
          </p:cNvPr>
          <p:cNvSpPr txBox="1"/>
          <p:nvPr/>
        </p:nvSpPr>
        <p:spPr>
          <a:xfrm>
            <a:off x="6637424" y="5975105"/>
            <a:ext cx="1887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D09A65-643C-46F7-8DC7-08AE77186DE6}"/>
              </a:ext>
            </a:extLst>
          </p:cNvPr>
          <p:cNvSpPr/>
          <p:nvPr/>
        </p:nvSpPr>
        <p:spPr>
          <a:xfrm>
            <a:off x="6211902" y="6053707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3CCA912-8248-4E70-B42B-6436369D73CA}"/>
              </a:ext>
            </a:extLst>
          </p:cNvPr>
          <p:cNvCxnSpPr>
            <a:stCxn id="10" idx="2"/>
          </p:cNvCxnSpPr>
          <p:nvPr/>
        </p:nvCxnSpPr>
        <p:spPr>
          <a:xfrm flipH="1" flipV="1">
            <a:off x="1732547" y="5678905"/>
            <a:ext cx="4479355" cy="54765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F69155F-7A06-49E0-93E9-D57B33354C44}"/>
              </a:ext>
            </a:extLst>
          </p:cNvPr>
          <p:cNvCxnSpPr>
            <a:cxnSpLocks/>
            <a:stCxn id="10" idx="2"/>
          </p:cNvCxnSpPr>
          <p:nvPr/>
        </p:nvCxnSpPr>
        <p:spPr>
          <a:xfrm flipH="1" flipV="1">
            <a:off x="1732548" y="5244365"/>
            <a:ext cx="4479354" cy="9821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F5C9C2F-A729-40DA-8B9E-3E8BF5BAF67E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6211902" y="2320063"/>
            <a:ext cx="172856" cy="37336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872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926304" cy="4835479"/>
          </a:xfrm>
        </p:spPr>
        <p:txBody>
          <a:bodyPr/>
          <a:lstStyle/>
          <a:p>
            <a:r>
              <a:rPr lang="en-US" dirty="0"/>
              <a:t>Responsible for setting up the initial state of a new instance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Constructor</a:t>
            </a:r>
          </a:p>
          <a:p>
            <a:endParaRPr lang="en-US" sz="1400" b="1" dirty="0"/>
          </a:p>
          <a:p>
            <a:r>
              <a:rPr lang="en-US" sz="4000" b="1" dirty="0"/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2BE2F-3355-4F18-943D-1D0BA95F7D24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1F799E-7EED-4DCD-80FA-31BC38B2C8B1}"/>
              </a:ext>
            </a:extLst>
          </p:cNvPr>
          <p:cNvSpPr txBox="1"/>
          <p:nvPr/>
        </p:nvSpPr>
        <p:spPr>
          <a:xfrm>
            <a:off x="263887" y="5147805"/>
            <a:ext cx="42659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4" descr="Turtle Icon | Flat Animal Iconset | Martin Berube">
            <a:extLst>
              <a:ext uri="{FF2B5EF4-FFF2-40B4-BE49-F238E27FC236}">
                <a16:creationId xmlns:a16="http://schemas.microsoft.com/office/drawing/2014/main" id="{B6DE08C4-D16F-49AD-A7D8-B0B8A46A0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35" y="3306481"/>
            <a:ext cx="2109796" cy="2109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450BC6-C955-4572-B2CC-063190A1ABF4}"/>
              </a:ext>
            </a:extLst>
          </p:cNvPr>
          <p:cNvSpPr txBox="1"/>
          <p:nvPr/>
        </p:nvSpPr>
        <p:spPr>
          <a:xfrm>
            <a:off x="4893376" y="5432177"/>
            <a:ext cx="34587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</a:rPr>
              <a:t>__init__ </a:t>
            </a:r>
            <a:r>
              <a:rPr lang="en-US" sz="2400" b="1" dirty="0">
                <a:solidFill>
                  <a:srgbClr val="FFFFFF"/>
                </a:solidFill>
              </a:rPr>
              <a:t>method is automatically run during instantiation</a:t>
            </a:r>
            <a:r>
              <a:rPr lang="en-US" sz="2400" b="1" dirty="0">
                <a:solidFill>
                  <a:schemeClr val="accent2"/>
                </a:solidFill>
              </a:rPr>
              <a:t>.</a:t>
            </a:r>
            <a:r>
              <a:rPr lang="en-US" sz="24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F816BB0-62E3-409D-A883-7051B3890E39}"/>
              </a:ext>
            </a:extLst>
          </p:cNvPr>
          <p:cNvSpPr/>
          <p:nvPr/>
        </p:nvSpPr>
        <p:spPr>
          <a:xfrm rot="1286990">
            <a:off x="7613535" y="5731086"/>
            <a:ext cx="345711" cy="345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FC0FA41-164B-4BBA-ADC9-4E8DB33921E5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256421" y="1628881"/>
            <a:ext cx="1460905" cy="411660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960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Procedural </a:t>
            </a:r>
            <a:r>
              <a:rPr lang="en-US" b="1" dirty="0">
                <a:solidFill>
                  <a:schemeClr val="accent2"/>
                </a:solidFill>
              </a:rPr>
              <a:t>vs</a:t>
            </a:r>
            <a:r>
              <a:rPr lang="en-US" b="1" dirty="0"/>
              <a:t> 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Object</a:t>
            </a:r>
            <a:r>
              <a:rPr lang="en-US" i="1" dirty="0">
                <a:solidFill>
                  <a:schemeClr val="accent2"/>
                </a:solidFill>
              </a:rPr>
              <a:t>-</a:t>
            </a:r>
            <a:r>
              <a:rPr lang="en-US" i="1" dirty="0"/>
              <a:t>oriented programming </a:t>
            </a:r>
            <a:r>
              <a:rPr lang="en-US" i="1" dirty="0">
                <a:solidFill>
                  <a:schemeClr val="accent2"/>
                </a:solidFill>
              </a:rPr>
              <a:t>(</a:t>
            </a:r>
            <a:r>
              <a:rPr lang="en-US" i="1" dirty="0"/>
              <a:t>OOP</a:t>
            </a:r>
            <a:r>
              <a:rPr lang="en-US" i="1" dirty="0">
                <a:solidFill>
                  <a:schemeClr val="accent2"/>
                </a:solidFill>
              </a:rPr>
              <a:t>)</a:t>
            </a:r>
            <a:r>
              <a:rPr lang="en-US" i="1" dirty="0"/>
              <a:t> is a programming paradigm based on the concept of “objects”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which may contain data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fields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attributes</a:t>
            </a:r>
            <a:r>
              <a:rPr lang="en-US" i="1" dirty="0">
                <a:solidFill>
                  <a:schemeClr val="accent2"/>
                </a:solidFill>
              </a:rPr>
              <a:t>;</a:t>
            </a:r>
            <a:r>
              <a:rPr lang="en-US" i="1" dirty="0"/>
              <a:t> and code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in the form of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often known as methods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  </a:t>
            </a:r>
            <a:r>
              <a:rPr lang="en-US" dirty="0">
                <a:solidFill>
                  <a:schemeClr val="accent6"/>
                </a:solidFill>
              </a:rPr>
              <a:t> </a:t>
            </a:r>
          </a:p>
          <a:p>
            <a:r>
              <a:rPr lang="en-US" i="1" dirty="0">
                <a:solidFill>
                  <a:schemeClr val="accent6"/>
                </a:solidFill>
              </a:rPr>
              <a:t>“</a:t>
            </a:r>
            <a:r>
              <a:rPr lang="en-US" i="1" dirty="0"/>
              <a:t>Procedural programming is a programming paradigm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derived from structured programming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based upon the concept of the procedure call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/>
              <a:t> Procedures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also known as 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subroutines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or functions</a:t>
            </a:r>
            <a:r>
              <a:rPr lang="en-US" i="1" dirty="0">
                <a:solidFill>
                  <a:schemeClr val="accent2"/>
                </a:solidFill>
              </a:rPr>
              <a:t>,</a:t>
            </a:r>
            <a:r>
              <a:rPr lang="en-US" i="1" dirty="0"/>
              <a:t> simply contain a series of computational steps to be carried out</a:t>
            </a:r>
            <a:r>
              <a:rPr lang="en-US" i="1" dirty="0">
                <a:solidFill>
                  <a:schemeClr val="accent2"/>
                </a:solidFill>
              </a:rPr>
              <a:t>.</a:t>
            </a:r>
            <a:r>
              <a:rPr lang="en-US" i="1" dirty="0">
                <a:solidFill>
                  <a:schemeClr val="accent6"/>
                </a:solidFill>
              </a:rPr>
              <a:t>”</a:t>
            </a:r>
            <a:r>
              <a:rPr lang="en-US" i="1" dirty="0"/>
              <a:t>                                                                                 </a:t>
            </a:r>
            <a:r>
              <a:rPr lang="en-US" b="1" dirty="0">
                <a:solidFill>
                  <a:schemeClr val="accent6"/>
                </a:solidFill>
              </a:rPr>
              <a:t>— Wikipedia</a:t>
            </a:r>
          </a:p>
        </p:txBody>
      </p:sp>
    </p:spTree>
    <p:extLst>
      <p:ext uri="{BB962C8B-B14F-4D97-AF65-F5344CB8AC3E}">
        <p14:creationId xmlns:p14="http://schemas.microsoft.com/office/powerpoint/2010/main" val="3667075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45F59-D3F1-4C5E-9BB2-14E933A1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3854116" cy="483547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Reference to the instance of the 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Although you do not technically need to use the word self, it is widely adopted and is recommended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Understanding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is a challenge for most students so don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t worry if you</a:t>
            </a:r>
            <a:r>
              <a:rPr lang="en-US" dirty="0">
                <a:solidFill>
                  <a:schemeClr val="accent3"/>
                </a:solidFill>
              </a:rPr>
              <a:t>’</a:t>
            </a:r>
            <a:r>
              <a:rPr lang="en-US" dirty="0"/>
              <a:t>re confused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endParaRPr lang="en-US" dirty="0"/>
          </a:p>
          <a:p>
            <a:r>
              <a:rPr lang="en-US" dirty="0"/>
              <a:t>More on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  <a:r>
              <a:rPr lang="en-US" dirty="0"/>
              <a:t> next lecture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2626673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12C6DE8-BE0C-46B7-8876-6AED5F0B08B2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0834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B204854-6CBD-43C5-9087-75179299D0D0}"/>
              </a:ext>
            </a:extLst>
          </p:cNvPr>
          <p:cNvSpPr/>
          <p:nvPr/>
        </p:nvSpPr>
        <p:spPr>
          <a:xfrm>
            <a:off x="1702662" y="2361038"/>
            <a:ext cx="1365003" cy="543111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78B8A2-8AAC-47CC-A770-2FC6E4610374}"/>
              </a:ext>
            </a:extLst>
          </p:cNvPr>
          <p:cNvSpPr/>
          <p:nvPr/>
        </p:nvSpPr>
        <p:spPr>
          <a:xfrm>
            <a:off x="1315554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E28168-E79D-4501-9DD3-C337948624F0}"/>
              </a:ext>
            </a:extLst>
          </p:cNvPr>
          <p:cNvSpPr/>
          <p:nvPr/>
        </p:nvSpPr>
        <p:spPr>
          <a:xfrm>
            <a:off x="328112" y="3704797"/>
            <a:ext cx="89305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B20A396-E817-44FD-81B5-3AED78D1091B}"/>
              </a:ext>
            </a:extLst>
          </p:cNvPr>
          <p:cNvSpPr/>
          <p:nvPr/>
        </p:nvSpPr>
        <p:spPr>
          <a:xfrm>
            <a:off x="328110" y="5228795"/>
            <a:ext cx="108183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80C374E-F820-43CB-A9E4-0934953A1895}"/>
              </a:ext>
            </a:extLst>
          </p:cNvPr>
          <p:cNvSpPr/>
          <p:nvPr/>
        </p:nvSpPr>
        <p:spPr>
          <a:xfrm>
            <a:off x="2687156" y="3997498"/>
            <a:ext cx="808214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F996496-C113-48EA-9E0F-B9B11ED9F818}"/>
              </a:ext>
            </a:extLst>
          </p:cNvPr>
          <p:cNvSpPr/>
          <p:nvPr/>
        </p:nvSpPr>
        <p:spPr>
          <a:xfrm>
            <a:off x="1321453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5128330-F64C-42CD-AFD8-8BAACA609119}"/>
              </a:ext>
            </a:extLst>
          </p:cNvPr>
          <p:cNvSpPr/>
          <p:nvPr/>
        </p:nvSpPr>
        <p:spPr>
          <a:xfrm>
            <a:off x="2844645" y="5535867"/>
            <a:ext cx="955698" cy="359860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B7A85A0-C69D-4B97-983B-F3A759F21CF8}"/>
              </a:ext>
            </a:extLst>
          </p:cNvPr>
          <p:cNvSpPr/>
          <p:nvPr/>
        </p:nvSpPr>
        <p:spPr>
          <a:xfrm>
            <a:off x="6883344" y="1362751"/>
            <a:ext cx="638336" cy="339768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1FB642-5895-4718-96BB-40A817557FC4}"/>
              </a:ext>
            </a:extLst>
          </p:cNvPr>
          <p:cNvSpPr/>
          <p:nvPr/>
        </p:nvSpPr>
        <p:spPr>
          <a:xfrm>
            <a:off x="5306701" y="1693617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4B01B3-0950-459A-813D-7A2614B33586}"/>
              </a:ext>
            </a:extLst>
          </p:cNvPr>
          <p:cNvSpPr/>
          <p:nvPr/>
        </p:nvSpPr>
        <p:spPr>
          <a:xfrm>
            <a:off x="5306701" y="2003572"/>
            <a:ext cx="698842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43BC6-4006-4612-A8CB-9DE26C1FA186}"/>
              </a:ext>
            </a:extLst>
          </p:cNvPr>
          <p:cNvSpPr/>
          <p:nvPr/>
        </p:nvSpPr>
        <p:spPr>
          <a:xfrm>
            <a:off x="5978607" y="2603785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089F2-38B3-4E3D-92D2-EA6061275254}"/>
              </a:ext>
            </a:extLst>
          </p:cNvPr>
          <p:cNvSpPr/>
          <p:nvPr/>
        </p:nvSpPr>
        <p:spPr>
          <a:xfrm>
            <a:off x="6281790" y="3519852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EB3439F-B9BB-4420-AF22-EFC4D5157E24}"/>
              </a:ext>
            </a:extLst>
          </p:cNvPr>
          <p:cNvSpPr/>
          <p:nvPr/>
        </p:nvSpPr>
        <p:spPr>
          <a:xfrm>
            <a:off x="6294325" y="4439104"/>
            <a:ext cx="619251" cy="282667"/>
          </a:xfrm>
          <a:prstGeom prst="rect">
            <a:avLst/>
          </a:prstGeom>
          <a:solidFill>
            <a:srgbClr val="E00BE5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2D9E7E2-EC02-49F9-90DB-26F6E0046D71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869027" y="2904149"/>
            <a:ext cx="1516137" cy="232464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EE76E71-1925-4C5B-B434-A8D25F61166E}"/>
              </a:ext>
            </a:extLst>
          </p:cNvPr>
          <p:cNvCxnSpPr>
            <a:cxnSpLocks/>
            <a:stCxn id="12" idx="0"/>
            <a:endCxn id="13" idx="2"/>
          </p:cNvCxnSpPr>
          <p:nvPr/>
        </p:nvCxnSpPr>
        <p:spPr>
          <a:xfrm flipV="1">
            <a:off x="1719661" y="2904149"/>
            <a:ext cx="665503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0F64FB0-5C94-4C6D-81F9-CA1C37FF3DE6}"/>
              </a:ext>
            </a:extLst>
          </p:cNvPr>
          <p:cNvCxnSpPr>
            <a:cxnSpLocks/>
            <a:stCxn id="11" idx="0"/>
            <a:endCxn id="13" idx="2"/>
          </p:cNvCxnSpPr>
          <p:nvPr/>
        </p:nvCxnSpPr>
        <p:spPr>
          <a:xfrm flipV="1">
            <a:off x="774639" y="2904149"/>
            <a:ext cx="1610525" cy="80064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33A0265-33F9-4D3C-9D7F-025C2AB8D49D}"/>
              </a:ext>
            </a:extLst>
          </p:cNvPr>
          <p:cNvCxnSpPr>
            <a:cxnSpLocks/>
            <a:stCxn id="32" idx="0"/>
            <a:endCxn id="13" idx="2"/>
          </p:cNvCxnSpPr>
          <p:nvPr/>
        </p:nvCxnSpPr>
        <p:spPr>
          <a:xfrm flipH="1" flipV="1">
            <a:off x="2385164" y="2904149"/>
            <a:ext cx="706099" cy="1093349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FD21F7B-0DFA-409D-ADD4-52F6E04944BA}"/>
              </a:ext>
            </a:extLst>
          </p:cNvPr>
          <p:cNvCxnSpPr>
            <a:cxnSpLocks/>
            <a:stCxn id="34" idx="0"/>
            <a:endCxn id="13" idx="2"/>
          </p:cNvCxnSpPr>
          <p:nvPr/>
        </p:nvCxnSpPr>
        <p:spPr>
          <a:xfrm flipV="1">
            <a:off x="1799302" y="2904149"/>
            <a:ext cx="585862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908FFEB-B7E0-4450-A6B3-2D711E9A28CA}"/>
              </a:ext>
            </a:extLst>
          </p:cNvPr>
          <p:cNvCxnSpPr>
            <a:cxnSpLocks/>
            <a:stCxn id="35" idx="0"/>
            <a:endCxn id="13" idx="2"/>
          </p:cNvCxnSpPr>
          <p:nvPr/>
        </p:nvCxnSpPr>
        <p:spPr>
          <a:xfrm flipH="1" flipV="1">
            <a:off x="2385164" y="2904149"/>
            <a:ext cx="937330" cy="263171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B3F08B-7991-42F3-808A-307BFBEA16BE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067665" y="1542998"/>
            <a:ext cx="3815679" cy="1089596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1EB1D9-FB53-4777-A152-2F331C32E030}"/>
              </a:ext>
            </a:extLst>
          </p:cNvPr>
          <p:cNvCxnSpPr>
            <a:cxnSpLocks/>
            <a:stCxn id="13" idx="3"/>
            <a:endCxn id="16" idx="1"/>
          </p:cNvCxnSpPr>
          <p:nvPr/>
        </p:nvCxnSpPr>
        <p:spPr>
          <a:xfrm flipV="1">
            <a:off x="3067665" y="1834951"/>
            <a:ext cx="2239036" cy="797643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DF88AD5-F187-43A7-B039-C2E960EB6F57}"/>
              </a:ext>
            </a:extLst>
          </p:cNvPr>
          <p:cNvCxnSpPr>
            <a:cxnSpLocks/>
            <a:stCxn id="13" idx="3"/>
            <a:endCxn id="17" idx="1"/>
          </p:cNvCxnSpPr>
          <p:nvPr/>
        </p:nvCxnSpPr>
        <p:spPr>
          <a:xfrm flipV="1">
            <a:off x="3067665" y="2144906"/>
            <a:ext cx="2239036" cy="487688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27121B1-439D-46D0-8961-8CF0ED2046D7}"/>
              </a:ext>
            </a:extLst>
          </p:cNvPr>
          <p:cNvCxnSpPr>
            <a:cxnSpLocks/>
            <a:stCxn id="13" idx="3"/>
            <a:endCxn id="18" idx="1"/>
          </p:cNvCxnSpPr>
          <p:nvPr/>
        </p:nvCxnSpPr>
        <p:spPr>
          <a:xfrm>
            <a:off x="3067665" y="2632594"/>
            <a:ext cx="2910942" cy="112525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ACE7188-15FA-4A89-B672-927D183068E3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067665" y="2632594"/>
            <a:ext cx="3214125" cy="1028592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165E2-7593-4A18-9F29-EF20881EEBF5}"/>
              </a:ext>
            </a:extLst>
          </p:cNvPr>
          <p:cNvSpPr txBox="1"/>
          <p:nvPr/>
        </p:nvSpPr>
        <p:spPr>
          <a:xfrm>
            <a:off x="1767553" y="2343341"/>
            <a:ext cx="1258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C3D16E5-0206-4FA0-A5B3-1B5D8ACF4B9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3067665" y="2632594"/>
            <a:ext cx="3226660" cy="1947844"/>
          </a:xfrm>
          <a:prstGeom prst="straightConnector1">
            <a:avLst/>
          </a:prstGeom>
          <a:ln w="9525">
            <a:solidFill>
              <a:srgbClr val="E00B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BF488D-D708-4F07-B3AA-4D066DF6F353}"/>
              </a:ext>
            </a:extLst>
          </p:cNvPr>
          <p:cNvSpPr txBox="1"/>
          <p:nvPr/>
        </p:nvSpPr>
        <p:spPr>
          <a:xfrm>
            <a:off x="328110" y="3672250"/>
            <a:ext cx="439137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katia.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joseph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-4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joseph.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727514"/>
            <a:ext cx="64538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down(self):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body</a:t>
            </a:r>
          </a:p>
        </p:txBody>
      </p:sp>
    </p:spTree>
    <p:extLst>
      <p:ext uri="{BB962C8B-B14F-4D97-AF65-F5344CB8AC3E}">
        <p14:creationId xmlns:p14="http://schemas.microsoft.com/office/powerpoint/2010/main" val="18445121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3C6A2-B4CB-49D3-B2D4-19A334D600D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DA87E4-3A57-4EDD-BF2C-73D0F7CC793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58D2B-175F-4CC9-BA4B-C7825FCCA4F0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1392636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1545B-3DEC-418F-96D2-9BBADA7E2DFF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95DEE9-19A5-44FC-9602-1A2614B0CFD2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21E4D2-7F6A-45DE-9611-E9E659B84F9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7854678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9B6E3-C67F-442B-BF05-4C2915686D76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076C5C-C44A-403D-B441-EB75B4C6EB9B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042287-CC4F-4FA3-BEB0-74519397C8A5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101609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774B1-8249-4FDC-AB71-407555C84448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77628-60B0-47B2-984F-80ACF2AA355A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76802C-0B2E-40D4-BD70-2255FF79F8F2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965954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502B6D-A1D0-474D-A53A-D60FC79E088B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6654E5-4542-4C9F-8A80-3E0E7FCF65D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730577-ED51-4245-9811-79DFB2E073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3499640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3A6B3A-66F5-4DDE-AFED-DCAF2570ABB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92B5AD-832F-4990-A4D8-F0C838673D93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52A035-02FD-42F7-A96F-D04844372D98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8732258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11D5A5-5D7B-4B9B-9D66-31D688754B90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737DD-3B05-4583-9059-40F52C7DC88D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7B1C46-E05E-4584-89AB-039F741BADC3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3011951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pic>
        <p:nvPicPr>
          <p:cNvPr id="103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0D9FC449-4D6C-4FDD-AAFC-DA28BFB8CF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ACFA74-CDA3-41F2-B352-4ECEC366B2DF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55" name="Arrow: Down 54">
            <a:extLst>
              <a:ext uri="{FF2B5EF4-FFF2-40B4-BE49-F238E27FC236}">
                <a16:creationId xmlns:a16="http://schemas.microsoft.com/office/drawing/2014/main" id="{0454D01B-C5E0-4871-B907-0AEC55EF35EE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8A76CFF-3B57-416A-8503-E7C2A01809E4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D53E02-EEE0-40F2-86D1-06EBF1600F75}"/>
              </a:ext>
            </a:extLst>
          </p:cNvPr>
          <p:cNvSpPr txBox="1"/>
          <p:nvPr/>
        </p:nvSpPr>
        <p:spPr>
          <a:xfrm>
            <a:off x="969250" y="4325032"/>
            <a:ext cx="5003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</a:rPr>
              <a:t>Separation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8FF6E95-7403-4DE0-8948-6E36F2C7EA44}"/>
              </a:ext>
            </a:extLst>
          </p:cNvPr>
          <p:cNvSpPr txBox="1"/>
          <p:nvPr/>
        </p:nvSpPr>
        <p:spPr>
          <a:xfrm>
            <a:off x="54606" y="2557387"/>
            <a:ext cx="1418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y_ped1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863E4B6-9A90-446A-BE18-79B624047611}"/>
              </a:ext>
            </a:extLst>
          </p:cNvPr>
          <p:cNvSpPr txBox="1"/>
          <p:nvPr/>
        </p:nvSpPr>
        <p:spPr>
          <a:xfrm>
            <a:off x="1081014" y="3649866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traffic_light </a:t>
            </a:r>
            <a:r>
              <a:rPr lang="en-US" sz="16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‘red’</a:t>
            </a:r>
          </a:p>
        </p:txBody>
      </p:sp>
    </p:spTree>
    <p:extLst>
      <p:ext uri="{BB962C8B-B14F-4D97-AF65-F5344CB8AC3E}">
        <p14:creationId xmlns:p14="http://schemas.microsoft.com/office/powerpoint/2010/main" val="36473838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endParaRPr lang="en-US" sz="2000" b="1" dirty="0">
              <a:solidFill>
                <a:srgbClr val="FF5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C9408D-1A2B-4E75-A4D4-442B0FE58669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657D7C-0552-46C9-B4FB-968D3481C970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AE48ADE-952D-4C1A-A8D7-6F790506FB3D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2009209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D1472D-DC3F-4634-943B-32AA6BA72181}"/>
              </a:ext>
            </a:extLst>
          </p:cNvPr>
          <p:cNvSpPr txBox="1"/>
          <p:nvPr/>
        </p:nvSpPr>
        <p:spPr>
          <a:xfrm>
            <a:off x="4368393" y="1093267"/>
            <a:ext cx="645389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Turtle: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__init__(self, x, y):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self.x = x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self.y = y</a:t>
            </a:r>
          </a:p>
          <a:p>
            <a:r>
              <a:rPr lang="en-US" sz="2000" b="1" dirty="0">
                <a:solidFill>
                  <a:srgbClr val="FFD6AD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up(self):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 += 1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goto(self, x, y):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 = x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self.y = y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self.print_position()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get_position(self):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self.x, self.y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def print_position(self):</a:t>
            </a:r>
          </a:p>
          <a:p>
            <a:r>
              <a:rPr lang="en-US" sz="2000" b="1" dirty="0">
                <a:solidFill>
                  <a:srgbClr val="FF5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print(self.x, self.y)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D77582-2C41-4F4F-B3C6-29B46A02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Definitions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408458-4389-4779-9214-B3D27D684AF3}"/>
              </a:ext>
            </a:extLst>
          </p:cNvPr>
          <p:cNvSpPr txBox="1"/>
          <p:nvPr/>
        </p:nvSpPr>
        <p:spPr>
          <a:xfrm>
            <a:off x="8877154" y="727514"/>
            <a:ext cx="3035896" cy="57708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444445"/>
                </a:solidFill>
              </a:rPr>
              <a:t>Class</a:t>
            </a:r>
          </a:p>
          <a:p>
            <a:r>
              <a:rPr lang="en-US" sz="1400" b="1" dirty="0"/>
              <a:t>   </a:t>
            </a:r>
          </a:p>
          <a:p>
            <a:r>
              <a:rPr lang="en-US" sz="4000" b="1" dirty="0"/>
              <a:t>Object</a:t>
            </a:r>
          </a:p>
          <a:p>
            <a:endParaRPr lang="en-US" sz="1400" b="1" dirty="0"/>
          </a:p>
          <a:p>
            <a:r>
              <a:rPr lang="en-US" sz="4000" b="1" dirty="0"/>
              <a:t>Instantiate</a:t>
            </a:r>
          </a:p>
          <a:p>
            <a:endParaRPr lang="en-US" sz="1400" b="1" dirty="0"/>
          </a:p>
          <a:p>
            <a:r>
              <a:rPr lang="en-US" sz="4000" b="1" dirty="0"/>
              <a:t>Method</a:t>
            </a:r>
          </a:p>
          <a:p>
            <a:endParaRPr lang="en-US" sz="1400" b="1" dirty="0"/>
          </a:p>
          <a:p>
            <a:r>
              <a:rPr lang="en-US" sz="4000" b="1" dirty="0"/>
              <a:t>Attribute</a:t>
            </a:r>
          </a:p>
          <a:p>
            <a:endParaRPr lang="en-US" sz="1400" b="1" dirty="0"/>
          </a:p>
          <a:p>
            <a:r>
              <a:rPr lang="en-US" sz="4000" b="1" dirty="0"/>
              <a:t>Constructor</a:t>
            </a:r>
          </a:p>
          <a:p>
            <a:endParaRPr lang="en-US" sz="1400" b="1" dirty="0"/>
          </a:p>
          <a:p>
            <a:r>
              <a:rPr lang="en-US" sz="4000" b="1" dirty="0">
                <a:solidFill>
                  <a:schemeClr val="accent6"/>
                </a:solidFill>
              </a:rPr>
              <a:t>self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309F54-7061-4DE0-A49B-685794CF7619}"/>
              </a:ext>
            </a:extLst>
          </p:cNvPr>
          <p:cNvSpPr txBox="1"/>
          <p:nvPr/>
        </p:nvSpPr>
        <p:spPr>
          <a:xfrm>
            <a:off x="328111" y="3247490"/>
            <a:ext cx="44326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= Turtle(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katia.up()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katia.goto(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-2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 y = katia.get_position()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print(x, y)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(-1, 10)</a:t>
            </a:r>
          </a:p>
          <a:p>
            <a:endParaRPr lang="en-US" sz="2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katia.print_position()</a:t>
            </a:r>
          </a:p>
          <a:p>
            <a:r>
              <a:rPr lang="en-US" sz="2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2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-1 10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AE2823-B61B-495D-A6AF-20E73B3C4A05}"/>
              </a:ext>
            </a:extLst>
          </p:cNvPr>
          <p:cNvSpPr txBox="1"/>
          <p:nvPr/>
        </p:nvSpPr>
        <p:spPr>
          <a:xfrm>
            <a:off x="328111" y="1689488"/>
            <a:ext cx="2949846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Outside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katia.method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25A4AF-E305-45F2-9705-CE4AAA74F388}"/>
              </a:ext>
            </a:extLst>
          </p:cNvPr>
          <p:cNvSpPr txBox="1"/>
          <p:nvPr/>
        </p:nvSpPr>
        <p:spPr>
          <a:xfrm>
            <a:off x="6771533" y="304141"/>
            <a:ext cx="2765501" cy="1200329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accent6"/>
                </a:solidFill>
              </a:rPr>
              <a:t>Inside Class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self.attribute</a:t>
            </a:r>
          </a:p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self.method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0B994B-25DA-4419-A118-32A625FA3AC4}"/>
              </a:ext>
            </a:extLst>
          </p:cNvPr>
          <p:cNvSpPr txBox="1"/>
          <p:nvPr/>
        </p:nvSpPr>
        <p:spPr>
          <a:xfrm>
            <a:off x="3277957" y="269061"/>
            <a:ext cx="2581156" cy="461665"/>
          </a:xfrm>
          <a:prstGeom prst="rect">
            <a:avLst/>
          </a:prstGeom>
          <a:noFill/>
          <a:ln>
            <a:solidFill>
              <a:srgbClr val="E00BE5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katia is self</a:t>
            </a:r>
          </a:p>
        </p:txBody>
      </p:sp>
    </p:spTree>
    <p:extLst>
      <p:ext uri="{BB962C8B-B14F-4D97-AF65-F5344CB8AC3E}">
        <p14:creationId xmlns:p14="http://schemas.microsoft.com/office/powerpoint/2010/main" val="4071423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The core of object</a:t>
            </a:r>
            <a:r>
              <a:rPr lang="en-US" dirty="0">
                <a:solidFill>
                  <a:schemeClr val="accent1"/>
                </a:solidFill>
              </a:rPr>
              <a:t>-</a:t>
            </a:r>
            <a:r>
              <a:rPr lang="en-US" dirty="0"/>
              <a:t>oriented programming is the organization of the program by </a:t>
            </a:r>
            <a:r>
              <a:rPr lang="en-US" b="1" dirty="0">
                <a:solidFill>
                  <a:schemeClr val="accent6"/>
                </a:solidFill>
              </a:rPr>
              <a:t>encapsulating</a:t>
            </a:r>
            <a:r>
              <a:rPr lang="en-US" dirty="0"/>
              <a:t> related </a:t>
            </a:r>
            <a:r>
              <a:rPr lang="en-US" dirty="0">
                <a:solidFill>
                  <a:schemeClr val="accent6"/>
                </a:solidFill>
              </a:rPr>
              <a:t>data</a:t>
            </a:r>
            <a:r>
              <a:rPr lang="en-US" dirty="0"/>
              <a:t> and </a:t>
            </a:r>
            <a:r>
              <a:rPr lang="en-US" dirty="0">
                <a:solidFill>
                  <a:schemeClr val="accent6"/>
                </a:solidFill>
              </a:rPr>
              <a:t>functions</a:t>
            </a:r>
            <a:r>
              <a:rPr lang="en-US" dirty="0"/>
              <a:t> together in an object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r>
              <a:rPr lang="en-US" dirty="0"/>
              <a:t>To encapsulate something means to enclose it in some kind of container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/>
              <a:t> </a:t>
            </a:r>
          </a:p>
          <a:p>
            <a:r>
              <a:rPr lang="en-US" dirty="0"/>
              <a:t>In programming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encapsulation means keeping </a:t>
            </a:r>
            <a:r>
              <a:rPr lang="en-US" b="1" dirty="0">
                <a:solidFill>
                  <a:srgbClr val="E00BE5"/>
                </a:solidFill>
              </a:rPr>
              <a:t>data</a:t>
            </a:r>
            <a:r>
              <a:rPr lang="en-US" dirty="0"/>
              <a:t> and the </a:t>
            </a:r>
            <a:r>
              <a:rPr lang="en-US" b="1" dirty="0">
                <a:solidFill>
                  <a:srgbClr val="E00BE5"/>
                </a:solidFill>
              </a:rPr>
              <a:t>code</a:t>
            </a:r>
            <a:r>
              <a:rPr lang="en-US" dirty="0"/>
              <a:t> that uses it in one place and hiding the details of exactly how they work together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E815B5-A0F6-4AB7-A3AC-6D77EC275801}"/>
              </a:ext>
            </a:extLst>
          </p:cNvPr>
          <p:cNvSpPr/>
          <p:nvPr/>
        </p:nvSpPr>
        <p:spPr>
          <a:xfrm>
            <a:off x="8688874" y="1801561"/>
            <a:ext cx="2283924" cy="557769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D7D26D2-32C8-4EC8-B895-03F10F8D9AE4}"/>
              </a:ext>
            </a:extLst>
          </p:cNvPr>
          <p:cNvSpPr/>
          <p:nvPr/>
        </p:nvSpPr>
        <p:spPr>
          <a:xfrm>
            <a:off x="8688874" y="2600779"/>
            <a:ext cx="2283924" cy="14776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10962CE-A6B5-4B3C-85DE-1B9CA7B379B6}"/>
              </a:ext>
            </a:extLst>
          </p:cNvPr>
          <p:cNvSpPr/>
          <p:nvPr/>
        </p:nvSpPr>
        <p:spPr>
          <a:xfrm>
            <a:off x="8688874" y="4319864"/>
            <a:ext cx="2283924" cy="1637197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E01C-C44B-4EE8-9F05-595BAC0B7A7F}"/>
              </a:ext>
            </a:extLst>
          </p:cNvPr>
          <p:cNvSpPr/>
          <p:nvPr/>
        </p:nvSpPr>
        <p:spPr>
          <a:xfrm>
            <a:off x="7598978" y="1191126"/>
            <a:ext cx="4463716" cy="5378116"/>
          </a:xfrm>
          <a:prstGeom prst="ellipse">
            <a:avLst/>
          </a:prstGeom>
          <a:noFill/>
          <a:ln w="38100">
            <a:solidFill>
              <a:srgbClr val="E00BE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EDF094-E06A-4842-8081-7F4CC8DF2303}"/>
              </a:ext>
            </a:extLst>
          </p:cNvPr>
          <p:cNvSpPr txBox="1"/>
          <p:nvPr/>
        </p:nvSpPr>
        <p:spPr>
          <a:xfrm>
            <a:off x="8562700" y="578945"/>
            <a:ext cx="25362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E00BE5"/>
                </a:solidFill>
              </a:rPr>
              <a:t>Encapsulation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2784761-52D0-4BA8-B5FB-979E5DAF5640}"/>
              </a:ext>
            </a:extLst>
          </p:cNvPr>
          <p:cNvSpPr txBox="1"/>
          <p:nvPr/>
        </p:nvSpPr>
        <p:spPr>
          <a:xfrm>
            <a:off x="3813066" y="124884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18C931-5832-4830-8E6E-DC988A727470}"/>
              </a:ext>
            </a:extLst>
          </p:cNvPr>
          <p:cNvSpPr txBox="1"/>
          <p:nvPr/>
        </p:nvSpPr>
        <p:spPr>
          <a:xfrm>
            <a:off x="6234500" y="1248846"/>
            <a:ext cx="2117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</p:txBody>
      </p:sp>
    </p:spTree>
    <p:extLst>
      <p:ext uri="{BB962C8B-B14F-4D97-AF65-F5344CB8AC3E}">
        <p14:creationId xmlns:p14="http://schemas.microsoft.com/office/powerpoint/2010/main" val="43285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The real strength of object</a:t>
            </a:r>
            <a:r>
              <a:rPr lang="en-US" sz="3200" dirty="0">
                <a:solidFill>
                  <a:schemeClr val="accent6"/>
                </a:solidFill>
              </a:rPr>
              <a:t>-</a:t>
            </a:r>
            <a:r>
              <a:rPr lang="en-US" sz="3200" dirty="0"/>
              <a:t>oriented programming comes from being able to define new classes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endParaRPr lang="en-US" sz="3200" dirty="0"/>
          </a:p>
          <a:p>
            <a:r>
              <a:rPr lang="en-US" sz="3200" dirty="0"/>
              <a:t>In math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in two dimensions</a:t>
            </a:r>
            <a:r>
              <a:rPr lang="en-US" sz="3200" dirty="0">
                <a:solidFill>
                  <a:schemeClr val="accent2"/>
                </a:solidFill>
              </a:rPr>
              <a:t>,</a:t>
            </a:r>
            <a:r>
              <a:rPr lang="en-US" sz="3200" dirty="0"/>
              <a:t> a point is two numbers </a:t>
            </a:r>
            <a:r>
              <a:rPr lang="en-US" sz="3200" dirty="0">
                <a:solidFill>
                  <a:schemeClr val="accent6"/>
                </a:solidFill>
              </a:rPr>
              <a:t>(</a:t>
            </a:r>
            <a:r>
              <a:rPr lang="en-US" sz="3200" dirty="0"/>
              <a:t>coordinates</a:t>
            </a:r>
            <a:r>
              <a:rPr lang="en-US" sz="3200" dirty="0">
                <a:solidFill>
                  <a:schemeClr val="accent6"/>
                </a:solidFill>
              </a:rPr>
              <a:t>)</a:t>
            </a:r>
            <a:r>
              <a:rPr lang="en-US" sz="3200" dirty="0"/>
              <a:t> that are treated collectively as a single object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  <a:r>
              <a:rPr lang="en-US" sz="3200" dirty="0"/>
              <a:t> </a:t>
            </a:r>
          </a:p>
          <a:p>
            <a:pPr lvl="1"/>
            <a:r>
              <a:rPr lang="en-US" sz="2800" dirty="0"/>
              <a:t>For example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accent6"/>
                </a:solidFill>
              </a:rPr>
              <a:t>(</a:t>
            </a:r>
            <a:r>
              <a:rPr lang="en-US" sz="2800" dirty="0"/>
              <a:t>0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0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origin, and</a:t>
            </a:r>
            <a:r>
              <a:rPr lang="en-US" sz="2800" dirty="0">
                <a:solidFill>
                  <a:schemeClr val="accent6"/>
                </a:solidFill>
              </a:rPr>
              <a:t> (</a:t>
            </a:r>
            <a:r>
              <a:rPr lang="en-US" sz="2800" dirty="0"/>
              <a:t>x</a:t>
            </a:r>
            <a:r>
              <a:rPr lang="en-US" sz="2800" dirty="0">
                <a:solidFill>
                  <a:schemeClr val="accent2"/>
                </a:solidFill>
              </a:rPr>
              <a:t>,</a:t>
            </a:r>
            <a:r>
              <a:rPr lang="en-US" sz="2800" dirty="0"/>
              <a:t> y</a:t>
            </a:r>
            <a:r>
              <a:rPr lang="en-US" sz="2800" dirty="0">
                <a:solidFill>
                  <a:schemeClr val="accent6"/>
                </a:solidFill>
              </a:rPr>
              <a:t>)</a:t>
            </a:r>
            <a:r>
              <a:rPr lang="en-US" sz="2800" dirty="0"/>
              <a:t> represents the point </a:t>
            </a:r>
            <a:r>
              <a:rPr lang="en-US" sz="2800" b="1" dirty="0">
                <a:solidFill>
                  <a:schemeClr val="accent6"/>
                </a:solidFill>
              </a:rPr>
              <a:t>x</a:t>
            </a:r>
            <a:r>
              <a:rPr lang="en-US" sz="2800" dirty="0"/>
              <a:t> units to the right and </a:t>
            </a:r>
            <a:r>
              <a:rPr lang="en-US" sz="2800" b="1" dirty="0">
                <a:solidFill>
                  <a:schemeClr val="accent6"/>
                </a:solidFill>
              </a:rPr>
              <a:t>y</a:t>
            </a:r>
            <a:r>
              <a:rPr lang="en-US" sz="2800" dirty="0"/>
              <a:t> units up from the origin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Its also common to want to calculate the distance between two points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B2B386C-6F99-4DB7-BE5F-3FE40343E5D6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Class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806AFA0-BE20-43A2-8117-51C6360BB2AD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Attributes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741992E-20E0-4856-9738-99A0B9319AFC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Methods</a:t>
            </a:r>
          </a:p>
        </p:txBody>
      </p:sp>
    </p:spTree>
    <p:extLst>
      <p:ext uri="{BB962C8B-B14F-4D97-AF65-F5344CB8AC3E}">
        <p14:creationId xmlns:p14="http://schemas.microsoft.com/office/powerpoint/2010/main" val="35024746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03D003C-E002-4C71-9930-DC1989AF1D0E}"/>
              </a:ext>
            </a:extLst>
          </p:cNvPr>
          <p:cNvSpPr/>
          <p:nvPr/>
        </p:nvSpPr>
        <p:spPr>
          <a:xfrm>
            <a:off x="8568559" y="803077"/>
            <a:ext cx="3153103" cy="770036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Point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54FD5F-E26A-4D2C-A66A-00CB704B6365}"/>
              </a:ext>
            </a:extLst>
          </p:cNvPr>
          <p:cNvSpPr/>
          <p:nvPr/>
        </p:nvSpPr>
        <p:spPr>
          <a:xfrm>
            <a:off x="8568558" y="1861993"/>
            <a:ext cx="3153103" cy="2039971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</a:rPr>
              <a:t>x</a:t>
            </a:r>
          </a:p>
          <a:p>
            <a:pPr algn="ctr"/>
            <a:r>
              <a:rPr lang="en-US" sz="2800" b="1" dirty="0">
                <a:solidFill>
                  <a:srgbClr val="FFFFFF"/>
                </a:solidFill>
              </a:rPr>
              <a:t>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4CD5C47-8B8B-44F6-8DD3-6484ED263A64}"/>
              </a:ext>
            </a:extLst>
          </p:cNvPr>
          <p:cNvSpPr/>
          <p:nvPr/>
        </p:nvSpPr>
        <p:spPr>
          <a:xfrm>
            <a:off x="8568558" y="4190844"/>
            <a:ext cx="3153103" cy="2260255"/>
          </a:xfrm>
          <a:prstGeom prst="round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distance between points</a:t>
            </a:r>
          </a:p>
        </p:txBody>
      </p:sp>
    </p:spTree>
    <p:extLst>
      <p:ext uri="{BB962C8B-B14F-4D97-AF65-F5344CB8AC3E}">
        <p14:creationId xmlns:p14="http://schemas.microsoft.com/office/powerpoint/2010/main" val="301695006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Constructor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Contain data about the location of a Point instance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start with the </a:t>
            </a:r>
            <a:r>
              <a:rPr lang="en-US" sz="3200" dirty="0">
                <a:solidFill>
                  <a:schemeClr val="accent6"/>
                </a:solidFill>
              </a:rPr>
              <a:t>attributes</a:t>
            </a:r>
            <a:r>
              <a:rPr lang="en-US" sz="3200" dirty="0"/>
              <a:t> and the </a:t>
            </a:r>
            <a:r>
              <a:rPr lang="en-US" sz="3200" dirty="0">
                <a:solidFill>
                  <a:schemeClr val="accent6"/>
                </a:solidFill>
              </a:rPr>
              <a:t>constructor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</a:t>
            </a:r>
            <a:r>
              <a:rPr lang="en-US" sz="2600" b="1" dirty="0">
                <a:solidFill>
                  <a:schemeClr val="accent6"/>
                </a:solidFill>
              </a:rPr>
              <a:t>Write a Point Class: Constructor</a:t>
            </a:r>
          </a:p>
        </p:txBody>
      </p:sp>
    </p:spTree>
    <p:extLst>
      <p:ext uri="{BB962C8B-B14F-4D97-AF65-F5344CB8AC3E}">
        <p14:creationId xmlns:p14="http://schemas.microsoft.com/office/powerpoint/2010/main" val="646723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118C3C-13F5-4EA8-9EA9-3448AC353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Point Class</a:t>
            </a:r>
            <a:r>
              <a:rPr lang="en-US" b="1" dirty="0">
                <a:solidFill>
                  <a:schemeClr val="accent6"/>
                </a:solidFill>
              </a:rPr>
              <a:t>:</a:t>
            </a:r>
            <a:r>
              <a:rPr lang="en-US" b="1" dirty="0"/>
              <a:t> Methods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EF1E632-EB44-4712-B35B-CF93D4F2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681537" cy="4835479"/>
          </a:xfrm>
        </p:spPr>
        <p:txBody>
          <a:bodyPr>
            <a:normAutofit/>
          </a:bodyPr>
          <a:lstStyle/>
          <a:p>
            <a:r>
              <a:rPr lang="en-US" sz="3200" dirty="0"/>
              <a:t>Our Point class needs to</a:t>
            </a:r>
            <a:r>
              <a:rPr lang="en-US" sz="3200" dirty="0">
                <a:solidFill>
                  <a:schemeClr val="accent6"/>
                </a:solidFill>
              </a:rPr>
              <a:t>:</a:t>
            </a:r>
          </a:p>
          <a:p>
            <a:pPr lvl="1"/>
            <a:r>
              <a:rPr lang="en-US" sz="2800" dirty="0"/>
              <a:t>Be able to calculate the distance between the Point instance and another point</a:t>
            </a:r>
            <a:r>
              <a:rPr lang="en-US" sz="2800" dirty="0">
                <a:solidFill>
                  <a:schemeClr val="accent2"/>
                </a:solidFill>
              </a:rPr>
              <a:t>.</a:t>
            </a:r>
          </a:p>
          <a:p>
            <a:r>
              <a:rPr lang="en-US" sz="3200" dirty="0"/>
              <a:t>Let</a:t>
            </a:r>
            <a:r>
              <a:rPr lang="en-US" sz="3200" dirty="0">
                <a:solidFill>
                  <a:schemeClr val="accent2"/>
                </a:solidFill>
              </a:rPr>
              <a:t>’</a:t>
            </a:r>
            <a:r>
              <a:rPr lang="en-US" sz="3200" dirty="0"/>
              <a:t>s now write the </a:t>
            </a:r>
            <a:r>
              <a:rPr lang="en-US" sz="3200" dirty="0">
                <a:solidFill>
                  <a:schemeClr val="accent6"/>
                </a:solidFill>
              </a:rPr>
              <a:t>method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24495BB-4318-49FC-B82D-CB18F3B3140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</a:t>
            </a:r>
            <a:r>
              <a:rPr lang="en-US" sz="2600" b="1" dirty="0">
                <a:solidFill>
                  <a:schemeClr val="accent6"/>
                </a:solidFill>
              </a:rPr>
              <a:t>Write a Point Class: Methods</a:t>
            </a:r>
          </a:p>
        </p:txBody>
      </p:sp>
    </p:spTree>
    <p:extLst>
      <p:ext uri="{BB962C8B-B14F-4D97-AF65-F5344CB8AC3E}">
        <p14:creationId xmlns:p14="http://schemas.microsoft.com/office/powerpoint/2010/main" val="4268381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A742D-1B93-4351-9522-5F2B39F3D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BCDD1-56E6-4389-AFFE-26A42FD63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89821" cy="4835479"/>
          </a:xfrm>
        </p:spPr>
        <p:txBody>
          <a:bodyPr>
            <a:normAutofit/>
          </a:bodyPr>
          <a:lstStyle/>
          <a:p>
            <a:r>
              <a:rPr lang="en-US" dirty="0"/>
              <a:t>Let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highlight the value of encapsulation with a bank </a:t>
            </a:r>
            <a:r>
              <a:rPr lang="en-US" b="1" dirty="0">
                <a:solidFill>
                  <a:schemeClr val="accent6"/>
                </a:solidFill>
              </a:rPr>
              <a:t>Account </a:t>
            </a:r>
            <a:r>
              <a:rPr lang="en-US" dirty="0"/>
              <a:t>class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Attributes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Account owner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name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Current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dirty="0"/>
              <a:t>Deposit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Withdraw money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dirty="0"/>
              <a:t>Print account balance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8923EF2-9582-4193-875D-585C41741E6F}"/>
              </a:ext>
            </a:extLst>
          </p:cNvPr>
          <p:cNvSpPr/>
          <p:nvPr/>
        </p:nvSpPr>
        <p:spPr>
          <a:xfrm>
            <a:off x="7844590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</a:t>
            </a:r>
            <a:r>
              <a:rPr lang="en-US" sz="2600" b="1" dirty="0">
                <a:solidFill>
                  <a:schemeClr val="accent6"/>
                </a:solidFill>
              </a:rPr>
              <a:t>Bank Account Class</a:t>
            </a:r>
          </a:p>
        </p:txBody>
      </p:sp>
      <p:pic>
        <p:nvPicPr>
          <p:cNvPr id="1026" name="Picture 2" descr="RBC Mobile App - RBC Royal Bank">
            <a:extLst>
              <a:ext uri="{FF2B5EF4-FFF2-40B4-BE49-F238E27FC236}">
                <a16:creationId xmlns:a16="http://schemas.microsoft.com/office/drawing/2014/main" id="{F43C3A75-EA07-4F83-979A-0837F12F95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335" y="2890107"/>
            <a:ext cx="1642477" cy="3315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203327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objects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classes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</a:t>
            </a:r>
            <a:r>
              <a:rPr lang="en-US" dirty="0">
                <a:solidFill>
                  <a:schemeClr val="accent6"/>
                </a:solidFill>
              </a:rPr>
              <a:t>and</a:t>
            </a:r>
            <a:r>
              <a:rPr lang="en-US" dirty="0"/>
              <a:t> methods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6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1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6.1.1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32241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48D17-47FC-4AFC-A1DF-EE18D74C0681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378886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F96ACC4-6344-43D7-A5EF-2CBAA47F501A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4412538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4CC06FA-46B2-4234-AD26-9C1A549172A8}"/>
              </a:ext>
            </a:extLst>
          </p:cNvPr>
          <p:cNvCxnSpPr>
            <a:cxnSpLocks/>
            <a:stCxn id="17" idx="0"/>
            <a:endCxn id="8" idx="2"/>
          </p:cNvCxnSpPr>
          <p:nvPr/>
        </p:nvCxnSpPr>
        <p:spPr>
          <a:xfrm flipH="1" flipV="1">
            <a:off x="1466106" y="2467047"/>
            <a:ext cx="197068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F5028B6-EA06-4E82-8FE0-FD396200BDC0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3436792" y="2467047"/>
            <a:ext cx="46140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26376EF-0655-41B9-8C69-549DFB7096CE}"/>
              </a:ext>
            </a:extLst>
          </p:cNvPr>
          <p:cNvCxnSpPr>
            <a:cxnSpLocks/>
            <a:stCxn id="17" idx="0"/>
            <a:endCxn id="13" idx="2"/>
          </p:cNvCxnSpPr>
          <p:nvPr/>
        </p:nvCxnSpPr>
        <p:spPr>
          <a:xfrm flipV="1">
            <a:off x="3436792" y="2467047"/>
            <a:ext cx="2062966" cy="3085106"/>
          </a:xfrm>
          <a:prstGeom prst="straightConnector1">
            <a:avLst/>
          </a:prstGeom>
          <a:ln w="38100">
            <a:solidFill>
              <a:srgbClr val="FF5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352344C-048E-4BC9-BD01-F51FE6BA8B77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 flipH="1">
            <a:off x="1087220" y="3559577"/>
            <a:ext cx="1388288" cy="199257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BA11B7C-8854-4FB8-9DEC-C664443BE768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087220" y="2467047"/>
            <a:ext cx="2395712" cy="3085106"/>
          </a:xfrm>
          <a:prstGeom prst="straightConnector1">
            <a:avLst/>
          </a:prstGeom>
          <a:ln w="38100">
            <a:solidFill>
              <a:srgbClr val="00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E9C16DF-EAC1-4B93-BDD5-120687936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575" y="727514"/>
            <a:ext cx="5146965" cy="656148"/>
          </a:xfrm>
        </p:spPr>
        <p:txBody>
          <a:bodyPr>
            <a:normAutofit/>
          </a:bodyPr>
          <a:lstStyle/>
          <a:p>
            <a:pPr algn="ctr"/>
            <a:r>
              <a:rPr lang="en-US" sz="3100" b="1" dirty="0"/>
              <a:t>Procedural Programming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563582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1AD231-67C2-4090-859F-A196D49328A0}"/>
              </a:ext>
            </a:extLst>
          </p:cNvPr>
          <p:cNvSpPr/>
          <p:nvPr/>
        </p:nvSpPr>
        <p:spPr>
          <a:xfrm>
            <a:off x="2580408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2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536016-8C8C-4655-B6A2-989E2E43A3EF}"/>
              </a:ext>
            </a:extLst>
          </p:cNvPr>
          <p:cNvSpPr/>
          <p:nvPr/>
        </p:nvSpPr>
        <p:spPr>
          <a:xfrm>
            <a:off x="4597234" y="158281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3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 x, y Location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8603B06-48C1-4427-9A2B-82F9DAF8DE2A}"/>
              </a:ext>
            </a:extLst>
          </p:cNvPr>
          <p:cNvSpPr/>
          <p:nvPr/>
        </p:nvSpPr>
        <p:spPr>
          <a:xfrm>
            <a:off x="1572984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Traffic Light 1 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Color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F3C60E1-0345-4487-A4D3-A341A6596153}"/>
              </a:ext>
            </a:extLst>
          </p:cNvPr>
          <p:cNvSpPr/>
          <p:nvPr/>
        </p:nvSpPr>
        <p:spPr>
          <a:xfrm>
            <a:off x="3593273" y="2675341"/>
            <a:ext cx="1805048" cy="884236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Global Variable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Car 1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x, y location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166092B-1B9C-43A4-AD04-F12DF72A56FE}"/>
              </a:ext>
            </a:extLst>
          </p:cNvPr>
          <p:cNvSpPr/>
          <p:nvPr/>
        </p:nvSpPr>
        <p:spPr>
          <a:xfrm>
            <a:off x="184696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OK to Cross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D9D40AD-0319-4BA0-8601-10F47338F624}"/>
              </a:ext>
            </a:extLst>
          </p:cNvPr>
          <p:cNvSpPr/>
          <p:nvPr/>
        </p:nvSpPr>
        <p:spPr>
          <a:xfrm>
            <a:off x="2534268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Advance Position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472B88-1959-4F32-9595-CC7431CF4877}"/>
              </a:ext>
            </a:extLst>
          </p:cNvPr>
          <p:cNvSpPr/>
          <p:nvPr/>
        </p:nvSpPr>
        <p:spPr>
          <a:xfrm>
            <a:off x="4883840" y="5552153"/>
            <a:ext cx="1805048" cy="884236"/>
          </a:xfrm>
          <a:prstGeom prst="roundRect">
            <a:avLst/>
          </a:prstGeom>
          <a:noFill/>
          <a:ln w="571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Function</a:t>
            </a:r>
          </a:p>
          <a:p>
            <a:pPr algn="ctr"/>
            <a:r>
              <a:rPr lang="en-US" sz="1600" dirty="0">
                <a:solidFill>
                  <a:srgbClr val="FFFFFF"/>
                </a:solidFill>
              </a:rPr>
              <a:t>Pedestrian in Intersection</a:t>
            </a:r>
          </a:p>
        </p:txBody>
      </p:sp>
      <p:pic>
        <p:nvPicPr>
          <p:cNvPr id="27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169141F7-340D-4C3B-A84D-F3ADE9D495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E6ED3751-3474-4DAE-A378-42459C1C7CD1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1C0B46A9-832E-4D50-A97C-AC9492805ECB}"/>
              </a:ext>
            </a:extLst>
          </p:cNvPr>
          <p:cNvSpPr/>
          <p:nvPr/>
        </p:nvSpPr>
        <p:spPr>
          <a:xfrm rot="3995189">
            <a:off x="7406304" y="263101"/>
            <a:ext cx="423081" cy="23723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AD09675-12CF-4398-A2B3-37A9A2E8F9C2}"/>
              </a:ext>
            </a:extLst>
          </p:cNvPr>
          <p:cNvSpPr txBox="1"/>
          <p:nvPr/>
        </p:nvSpPr>
        <p:spPr>
          <a:xfrm>
            <a:off x="6986411" y="783811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5517AC-8245-40B4-B14B-42C10D65F167}"/>
              </a:ext>
            </a:extLst>
          </p:cNvPr>
          <p:cNvSpPr txBox="1"/>
          <p:nvPr/>
        </p:nvSpPr>
        <p:spPr>
          <a:xfrm>
            <a:off x="489027" y="3824934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</a:rPr>
              <a:t>input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441D5E-9EA4-46A5-95D2-FF33F17F9AED}"/>
              </a:ext>
            </a:extLst>
          </p:cNvPr>
          <p:cNvSpPr txBox="1"/>
          <p:nvPr/>
        </p:nvSpPr>
        <p:spPr>
          <a:xfrm>
            <a:off x="4020962" y="457750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5050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534008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8271CB5-17B5-4C9D-AD04-3CDE3C541C40}"/>
              </a:ext>
            </a:extLst>
          </p:cNvPr>
          <p:cNvSpPr/>
          <p:nvPr/>
        </p:nvSpPr>
        <p:spPr>
          <a:xfrm>
            <a:off x="426113" y="1662056"/>
            <a:ext cx="2657290" cy="1302443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Car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Pedestrian in Intersection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8E359DE-2859-4B17-8BB2-DEDE363D1550}"/>
              </a:ext>
            </a:extLst>
          </p:cNvPr>
          <p:cNvSpPr txBox="1">
            <a:spLocks/>
          </p:cNvSpPr>
          <p:nvPr/>
        </p:nvSpPr>
        <p:spPr>
          <a:xfrm>
            <a:off x="663351" y="727514"/>
            <a:ext cx="5859844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100" b="1" dirty="0"/>
              <a:t>Object</a:t>
            </a:r>
            <a:r>
              <a:rPr lang="en-US" sz="3100" b="1" dirty="0">
                <a:solidFill>
                  <a:schemeClr val="accent2"/>
                </a:solidFill>
              </a:rPr>
              <a:t>-</a:t>
            </a:r>
            <a:r>
              <a:rPr lang="en-US" sz="3100" b="1" dirty="0"/>
              <a:t>Oriented Programming</a:t>
            </a:r>
          </a:p>
        </p:txBody>
      </p:sp>
      <p:pic>
        <p:nvPicPr>
          <p:cNvPr id="20" name="Picture 6" descr="Mother with children walk at crosswalk Royalty Free Vector">
            <a:extLst>
              <a:ext uri="{FF2B5EF4-FFF2-40B4-BE49-F238E27FC236}">
                <a16:creationId xmlns:a16="http://schemas.microsoft.com/office/drawing/2014/main" id="{AAE781A1-8250-4184-922E-BEB5C75A4A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80" r="12418" b="9223"/>
          <a:stretch/>
        </p:blipFill>
        <p:spPr bwMode="auto">
          <a:xfrm>
            <a:off x="6887688" y="496763"/>
            <a:ext cx="5304312" cy="6250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BD596FA-A75B-48B1-8949-0DE7980134E9}"/>
              </a:ext>
            </a:extLst>
          </p:cNvPr>
          <p:cNvSpPr txBox="1"/>
          <p:nvPr/>
        </p:nvSpPr>
        <p:spPr>
          <a:xfrm>
            <a:off x="333192" y="3490943"/>
            <a:ext cx="2461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FFFF"/>
                </a:solidFill>
              </a:rPr>
              <a:t>Encapsulation of </a:t>
            </a:r>
            <a:r>
              <a:rPr lang="en-US" sz="2400" b="1" dirty="0">
                <a:solidFill>
                  <a:schemeClr val="accent3"/>
                </a:solidFill>
              </a:rPr>
              <a:t>Data</a:t>
            </a:r>
            <a:r>
              <a:rPr lang="en-US" sz="2400" b="1" dirty="0">
                <a:solidFill>
                  <a:srgbClr val="FFFFFF"/>
                </a:solidFill>
              </a:rPr>
              <a:t> and </a:t>
            </a:r>
            <a:r>
              <a:rPr lang="en-US" sz="24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E5E9D34-66DD-42AD-99FA-D0981DA6B10F}"/>
              </a:ext>
            </a:extLst>
          </p:cNvPr>
          <p:cNvSpPr/>
          <p:nvPr/>
        </p:nvSpPr>
        <p:spPr>
          <a:xfrm>
            <a:off x="3975668" y="2155493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Traffic Light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Color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Change Color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58E3EE9-6B01-4F11-A125-91326544DB71}"/>
              </a:ext>
            </a:extLst>
          </p:cNvPr>
          <p:cNvSpPr/>
          <p:nvPr/>
        </p:nvSpPr>
        <p:spPr>
          <a:xfrm>
            <a:off x="243072" y="5217716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1089FB4-9D1B-49C4-B60E-03A007A53E1B}"/>
              </a:ext>
            </a:extLst>
          </p:cNvPr>
          <p:cNvSpPr/>
          <p:nvPr/>
        </p:nvSpPr>
        <p:spPr>
          <a:xfrm>
            <a:off x="4057574" y="5433811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9254CE6-5376-45E9-A055-7D290E4E73A6}"/>
              </a:ext>
            </a:extLst>
          </p:cNvPr>
          <p:cNvSpPr/>
          <p:nvPr/>
        </p:nvSpPr>
        <p:spPr>
          <a:xfrm>
            <a:off x="3239024" y="3794652"/>
            <a:ext cx="2657290" cy="1159268"/>
          </a:xfrm>
          <a:prstGeom prst="roundRect">
            <a:avLst/>
          </a:prstGeom>
          <a:noFill/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FFFFFF"/>
                </a:solidFill>
              </a:rPr>
              <a:t>Pedestrian Object</a:t>
            </a:r>
          </a:p>
          <a:p>
            <a:pPr algn="ctr"/>
            <a:r>
              <a:rPr lang="en-US" sz="1600" dirty="0">
                <a:solidFill>
                  <a:schemeClr val="accent1"/>
                </a:solidFill>
              </a:rPr>
              <a:t>x, y Location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Ok to Cross</a:t>
            </a:r>
          </a:p>
          <a:p>
            <a:pPr algn="ctr"/>
            <a:r>
              <a:rPr lang="en-US" sz="1600" dirty="0">
                <a:solidFill>
                  <a:schemeClr val="accent6"/>
                </a:solidFill>
              </a:rPr>
              <a:t>Advance Position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F36FE8F-3C6B-4AF9-BAC5-0EEEE08B94E7}"/>
              </a:ext>
            </a:extLst>
          </p:cNvPr>
          <p:cNvSpPr txBox="1"/>
          <p:nvPr/>
        </p:nvSpPr>
        <p:spPr>
          <a:xfrm>
            <a:off x="8653992" y="593923"/>
            <a:ext cx="1771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Real World</a:t>
            </a:r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27F3CE67-C35B-4958-A00F-146F9AE716B3}"/>
              </a:ext>
            </a:extLst>
          </p:cNvPr>
          <p:cNvSpPr/>
          <p:nvPr/>
        </p:nvSpPr>
        <p:spPr>
          <a:xfrm rot="3371865">
            <a:off x="7549109" y="514339"/>
            <a:ext cx="423081" cy="22954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7E0B83C-B106-47BF-A47F-1B668E4AABAE}"/>
              </a:ext>
            </a:extLst>
          </p:cNvPr>
          <p:cNvSpPr txBox="1"/>
          <p:nvPr/>
        </p:nvSpPr>
        <p:spPr>
          <a:xfrm>
            <a:off x="7083200" y="101882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2383E88F-E4FB-4324-8B2F-201FB593CA02}"/>
              </a:ext>
            </a:extLst>
          </p:cNvPr>
          <p:cNvSpPr/>
          <p:nvPr/>
        </p:nvSpPr>
        <p:spPr>
          <a:xfrm>
            <a:off x="3281837" y="2442951"/>
            <a:ext cx="493149" cy="241741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Left-Right 30">
            <a:extLst>
              <a:ext uri="{FF2B5EF4-FFF2-40B4-BE49-F238E27FC236}">
                <a16:creationId xmlns:a16="http://schemas.microsoft.com/office/drawing/2014/main" id="{E30628B9-44D1-40CE-BC75-4F999A93C364}"/>
              </a:ext>
            </a:extLst>
          </p:cNvPr>
          <p:cNvSpPr/>
          <p:nvPr/>
        </p:nvSpPr>
        <p:spPr>
          <a:xfrm>
            <a:off x="3066601" y="5806402"/>
            <a:ext cx="838783" cy="267209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Arrow: Left-Right 31">
            <a:extLst>
              <a:ext uri="{FF2B5EF4-FFF2-40B4-BE49-F238E27FC236}">
                <a16:creationId xmlns:a16="http://schemas.microsoft.com/office/drawing/2014/main" id="{11CBEC0D-ED24-4B4F-8AD5-CA0D341FC080}"/>
              </a:ext>
            </a:extLst>
          </p:cNvPr>
          <p:cNvSpPr/>
          <p:nvPr/>
        </p:nvSpPr>
        <p:spPr>
          <a:xfrm rot="18885023">
            <a:off x="2876228" y="4971392"/>
            <a:ext cx="421692" cy="245726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Arrow: Left-Right 32">
            <a:extLst>
              <a:ext uri="{FF2B5EF4-FFF2-40B4-BE49-F238E27FC236}">
                <a16:creationId xmlns:a16="http://schemas.microsoft.com/office/drawing/2014/main" id="{1518D4B7-31DA-4C98-AEC4-FC307606A144}"/>
              </a:ext>
            </a:extLst>
          </p:cNvPr>
          <p:cNvSpPr/>
          <p:nvPr/>
        </p:nvSpPr>
        <p:spPr>
          <a:xfrm rot="5400000">
            <a:off x="5025417" y="5065245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row: Left-Right 33">
            <a:extLst>
              <a:ext uri="{FF2B5EF4-FFF2-40B4-BE49-F238E27FC236}">
                <a16:creationId xmlns:a16="http://schemas.microsoft.com/office/drawing/2014/main" id="{1FDF67FD-5C7A-4273-84A1-88A031A5497D}"/>
              </a:ext>
            </a:extLst>
          </p:cNvPr>
          <p:cNvSpPr/>
          <p:nvPr/>
        </p:nvSpPr>
        <p:spPr>
          <a:xfrm rot="5400000">
            <a:off x="4787088" y="3436029"/>
            <a:ext cx="316073" cy="241717"/>
          </a:xfrm>
          <a:prstGeom prst="left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368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69A56-A721-4A35-B0F5-BABF32CBFC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16487" cy="4835479"/>
          </a:xfrm>
        </p:spPr>
        <p:txBody>
          <a:bodyPr>
            <a:normAutofit/>
          </a:bodyPr>
          <a:lstStyle/>
          <a:p>
            <a:r>
              <a:rPr lang="en-US" dirty="0"/>
              <a:t>Often</a:t>
            </a:r>
            <a:r>
              <a:rPr lang="en-US" dirty="0">
                <a:solidFill>
                  <a:schemeClr val="accent1"/>
                </a:solidFill>
              </a:rPr>
              <a:t>,</a:t>
            </a:r>
            <a:r>
              <a:rPr lang="en-US" dirty="0"/>
              <a:t> an object definition corresponds to some object or concept in the real world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The functions that operate on that object correspond to the ways real</a:t>
            </a:r>
            <a:r>
              <a:rPr lang="en-US" dirty="0">
                <a:solidFill>
                  <a:schemeClr val="accent2"/>
                </a:solidFill>
              </a:rPr>
              <a:t>-­</a:t>
            </a:r>
            <a:r>
              <a:rPr lang="en-US" dirty="0"/>
              <a:t>world objects interact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Examples</a:t>
            </a:r>
            <a:r>
              <a:rPr lang="en-US" dirty="0">
                <a:solidFill>
                  <a:schemeClr val="accent2"/>
                </a:solidFill>
              </a:rPr>
              <a:t>: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Oven Object</a:t>
            </a:r>
            <a:r>
              <a:rPr lang="en-US" b="1" dirty="0">
                <a:solidFill>
                  <a:schemeClr val="accent2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the oven allows several specific operations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/>
              <a:t>g</a:t>
            </a:r>
            <a:r>
              <a:rPr lang="en-US" dirty="0">
                <a:solidFill>
                  <a:schemeClr val="accent6"/>
                </a:solidFill>
              </a:rPr>
              <a:t>.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the temperature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set a timer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etc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Cellphone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cellphone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send a text message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or to change its state to silent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r>
              <a:rPr lang="en-US" b="1" dirty="0">
                <a:solidFill>
                  <a:schemeClr val="accent6"/>
                </a:solidFill>
              </a:rPr>
              <a:t>Turtle Object</a:t>
            </a:r>
            <a:r>
              <a:rPr lang="en-US" b="1" dirty="0">
                <a:solidFill>
                  <a:schemeClr val="accent1"/>
                </a:solidFill>
              </a:rPr>
              <a:t>:</a:t>
            </a:r>
            <a:r>
              <a:rPr lang="en-US" b="1" dirty="0"/>
              <a:t> </a:t>
            </a:r>
            <a:r>
              <a:rPr lang="en-US" dirty="0"/>
              <a:t>we use a turtle</a:t>
            </a:r>
            <a:r>
              <a:rPr lang="en-US" dirty="0">
                <a:solidFill>
                  <a:schemeClr val="accent2"/>
                </a:solidFill>
              </a:rPr>
              <a:t>’</a:t>
            </a:r>
            <a:r>
              <a:rPr lang="en-US" dirty="0"/>
              <a:t>s own </a:t>
            </a:r>
            <a:r>
              <a:rPr lang="en-US" dirty="0">
                <a:solidFill>
                  <a:schemeClr val="accent2"/>
                </a:solidFill>
              </a:rPr>
              <a:t>“</a:t>
            </a:r>
            <a:r>
              <a:rPr lang="en-US" dirty="0"/>
              <a:t>methods</a:t>
            </a:r>
            <a:r>
              <a:rPr lang="en-US" dirty="0">
                <a:solidFill>
                  <a:schemeClr val="accent2"/>
                </a:solidFill>
              </a:rPr>
              <a:t>”</a:t>
            </a:r>
            <a:r>
              <a:rPr lang="en-US" dirty="0"/>
              <a:t> to move around a 2D space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pPr lvl="1"/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78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C12C87E-58E9-4624-8985-A62E8C7BA528}"/>
              </a:ext>
            </a:extLst>
          </p:cNvPr>
          <p:cNvSpPr txBox="1"/>
          <p:nvPr/>
        </p:nvSpPr>
        <p:spPr>
          <a:xfrm>
            <a:off x="7313657" y="2250572"/>
            <a:ext cx="2920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Object</a:t>
            </a:r>
            <a:r>
              <a:rPr lang="en-US" sz="2800" b="1" dirty="0">
                <a:solidFill>
                  <a:schemeClr val="accent1"/>
                </a:solidFill>
              </a:rPr>
              <a:t>-</a:t>
            </a:r>
            <a:r>
              <a:rPr lang="en-US" sz="2800" b="1" dirty="0">
                <a:solidFill>
                  <a:srgbClr val="FFFFFF"/>
                </a:solidFill>
              </a:rPr>
              <a:t>Oriented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52E65-141C-4542-8B87-484193F9CEB5}"/>
              </a:ext>
            </a:extLst>
          </p:cNvPr>
          <p:cNvSpPr txBox="1"/>
          <p:nvPr/>
        </p:nvSpPr>
        <p:spPr>
          <a:xfrm>
            <a:off x="343817" y="3041097"/>
            <a:ext cx="4910319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sz="2800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26662-8226-4558-9E14-0F2DC7491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</a:t>
            </a:r>
            <a:r>
              <a:rPr lang="en-US" b="1" dirty="0">
                <a:solidFill>
                  <a:schemeClr val="accent2"/>
                </a:solidFill>
              </a:rPr>
              <a:t>-</a:t>
            </a:r>
            <a:r>
              <a:rPr lang="en-US" b="1" dirty="0"/>
              <a:t>Oriented Programming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A1C7D-266C-4AA9-9895-3D314D41A9B1}"/>
              </a:ext>
            </a:extLst>
          </p:cNvPr>
          <p:cNvSpPr txBox="1"/>
          <p:nvPr/>
        </p:nvSpPr>
        <p:spPr>
          <a:xfrm>
            <a:off x="7313657" y="3042274"/>
            <a:ext cx="4695516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 = Turtle(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up()           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-150, 100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right()</a:t>
            </a:r>
          </a:p>
          <a:p>
            <a:endParaRPr lang="en-US" sz="2800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800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alex.</a:t>
            </a:r>
            <a:r>
              <a:rPr lang="en-US" sz="28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28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BA170A-0181-48B6-BBA3-18BA8D6E820E}"/>
              </a:ext>
            </a:extLst>
          </p:cNvPr>
          <p:cNvSpPr txBox="1"/>
          <p:nvPr/>
        </p:nvSpPr>
        <p:spPr>
          <a:xfrm>
            <a:off x="343817" y="2250572"/>
            <a:ext cx="2013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FFFF"/>
                </a:solidFill>
              </a:rPr>
              <a:t>Procedural</a:t>
            </a:r>
            <a:endParaRPr lang="en-US" sz="2800" b="1" dirty="0">
              <a:solidFill>
                <a:schemeClr val="accent6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034C4-4D22-4BD1-BCEB-FDF7F0DB3216}"/>
              </a:ext>
            </a:extLst>
          </p:cNvPr>
          <p:cNvSpPr txBox="1"/>
          <p:nvPr/>
        </p:nvSpPr>
        <p:spPr>
          <a:xfrm>
            <a:off x="9288380" y="822163"/>
            <a:ext cx="24214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accent2"/>
                </a:solidFill>
              </a:rPr>
              <a:t>Data</a:t>
            </a:r>
          </a:p>
          <a:p>
            <a:pPr algn="r"/>
            <a:r>
              <a:rPr lang="en-US" sz="3600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41E211-BE94-4FBB-8180-A5E4F1ACEE48}"/>
              </a:ext>
            </a:extLst>
          </p:cNvPr>
          <p:cNvSpPr txBox="1"/>
          <p:nvPr/>
        </p:nvSpPr>
        <p:spPr>
          <a:xfrm>
            <a:off x="2656461" y="1965660"/>
            <a:ext cx="335540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up(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goto(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x_new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y_new</a:t>
            </a:r>
          </a:p>
          <a:p>
            <a:endParaRPr lang="en-US" b="1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right(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b="1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</a:p>
        </p:txBody>
      </p:sp>
    </p:spTree>
    <p:extLst>
      <p:ext uri="{BB962C8B-B14F-4D97-AF65-F5344CB8AC3E}">
        <p14:creationId xmlns:p14="http://schemas.microsoft.com/office/powerpoint/2010/main" val="1831344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7CC1-D7F1-42A0-8819-3480C348A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Objects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56654-C654-4B34-A855-B185C5D63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3897573" cy="483547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6"/>
                </a:solidFill>
              </a:rPr>
              <a:t>Everything in Python is an object</a:t>
            </a:r>
            <a:r>
              <a:rPr lang="en-US" sz="3200" b="1" dirty="0">
                <a:solidFill>
                  <a:schemeClr val="accent2"/>
                </a:solidFill>
              </a:rPr>
              <a:t>.</a:t>
            </a:r>
            <a:r>
              <a:rPr lang="en-US" sz="3200" b="1" dirty="0"/>
              <a:t> </a:t>
            </a:r>
          </a:p>
          <a:p>
            <a:r>
              <a:rPr lang="en-US" sz="3200" dirty="0"/>
              <a:t>Every value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variable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function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etc</a:t>
            </a:r>
            <a:r>
              <a:rPr lang="en-US" sz="3200" dirty="0">
                <a:solidFill>
                  <a:schemeClr val="accent6"/>
                </a:solidFill>
              </a:rPr>
              <a:t>.</a:t>
            </a:r>
            <a:r>
              <a:rPr lang="en-US" sz="3200" dirty="0">
                <a:solidFill>
                  <a:schemeClr val="accent1"/>
                </a:solidFill>
              </a:rPr>
              <a:t>,</a:t>
            </a:r>
            <a:r>
              <a:rPr lang="en-US" sz="3200" dirty="0"/>
              <a:t> is an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  <a:r>
              <a:rPr lang="en-US" sz="3200" dirty="0"/>
              <a:t> </a:t>
            </a:r>
          </a:p>
          <a:p>
            <a:r>
              <a:rPr lang="en-US" sz="3200" dirty="0"/>
              <a:t>Every time we create a variable we are making a new object</a:t>
            </a:r>
            <a:r>
              <a:rPr lang="en-US" sz="3200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BCA561-1B0A-403D-89AC-AAC2B8685927}"/>
              </a:ext>
            </a:extLst>
          </p:cNvPr>
          <p:cNvSpPr txBox="1"/>
          <p:nvPr/>
        </p:nvSpPr>
        <p:spPr>
          <a:xfrm>
            <a:off x="4735773" y="1825624"/>
            <a:ext cx="741983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endParaRPr lang="en-US" sz="3000" b="1" dirty="0">
              <a:solidFill>
                <a:srgbClr val="00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isinstance(</a:t>
            </a:r>
            <a:r>
              <a:rPr lang="en-US" sz="3000" b="1" dirty="0">
                <a:solidFill>
                  <a:srgbClr val="E00BE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object)</a:t>
            </a:r>
          </a:p>
          <a:p>
            <a:r>
              <a:rPr lang="en-US" sz="3000" b="1" dirty="0">
                <a:solidFill>
                  <a:srgbClr val="00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9B533A-8E7A-405F-A8D6-FC467895066E}"/>
              </a:ext>
            </a:extLst>
          </p:cNvPr>
          <p:cNvSpPr txBox="1"/>
          <p:nvPr/>
        </p:nvSpPr>
        <p:spPr>
          <a:xfrm>
            <a:off x="7560583" y="472833"/>
            <a:ext cx="387215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Is </a:t>
            </a:r>
            <a:r>
              <a:rPr lang="en-US" sz="3200" b="1" dirty="0">
                <a:solidFill>
                  <a:schemeClr val="accent2"/>
                </a:solidFill>
              </a:rPr>
              <a:t>this</a:t>
            </a:r>
            <a:r>
              <a:rPr lang="en-US" sz="3200" dirty="0">
                <a:solidFill>
                  <a:srgbClr val="FFFFFF"/>
                </a:solidFill>
              </a:rPr>
              <a:t> an instance </a:t>
            </a:r>
          </a:p>
          <a:p>
            <a:r>
              <a:rPr lang="en-US" sz="3200" dirty="0">
                <a:solidFill>
                  <a:srgbClr val="FFFFFF"/>
                </a:solidFill>
              </a:rPr>
              <a:t>             of </a:t>
            </a:r>
            <a:r>
              <a:rPr lang="en-US" sz="3200" b="1" dirty="0">
                <a:solidFill>
                  <a:schemeClr val="accent6"/>
                </a:solidFill>
              </a:rPr>
              <a:t>this </a:t>
            </a:r>
            <a:r>
              <a:rPr lang="en-US" sz="3200" dirty="0">
                <a:solidFill>
                  <a:srgbClr val="FFFFFF"/>
                </a:solidFill>
              </a:rPr>
              <a:t>class</a:t>
            </a:r>
            <a:r>
              <a:rPr lang="en-US" sz="3200" dirty="0">
                <a:solidFill>
                  <a:schemeClr val="accent2"/>
                </a:solidFill>
              </a:rPr>
              <a:t>.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356B3C0E-ED5D-4BCE-9F74-0D095CADE14D}"/>
              </a:ext>
            </a:extLst>
          </p:cNvPr>
          <p:cNvSpPr/>
          <p:nvPr/>
        </p:nvSpPr>
        <p:spPr>
          <a:xfrm>
            <a:off x="8216528" y="1050878"/>
            <a:ext cx="354842" cy="877928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DB3C0D-9EB1-4FBE-A0A0-BE78B218E2E6}"/>
              </a:ext>
            </a:extLst>
          </p:cNvPr>
          <p:cNvSpPr/>
          <p:nvPr/>
        </p:nvSpPr>
        <p:spPr>
          <a:xfrm>
            <a:off x="9761180" y="1548199"/>
            <a:ext cx="354842" cy="380608"/>
          </a:xfrm>
          <a:prstGeom prst="dow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8011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47703</TotalTime>
  <Words>3984</Words>
  <Application>Microsoft Macintosh PowerPoint</Application>
  <PresentationFormat>Widescreen</PresentationFormat>
  <Paragraphs>1166</Paragraphs>
  <Slides>48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Courier New</vt:lpstr>
      <vt:lpstr>Segoe UI</vt:lpstr>
      <vt:lpstr>Wingdings</vt:lpstr>
      <vt:lpstr>APS106_PPTX_Theme</vt:lpstr>
      <vt:lpstr>objects, classes, and methods.</vt:lpstr>
      <vt:lpstr>Today’s Content</vt:lpstr>
      <vt:lpstr>Procedural vs Object-Oriented</vt:lpstr>
      <vt:lpstr>Procedural Programming</vt:lpstr>
      <vt:lpstr>Procedural Programming</vt:lpstr>
      <vt:lpstr>PowerPoint Presentation</vt:lpstr>
      <vt:lpstr>Object-Oriented Programming</vt:lpstr>
      <vt:lpstr>Object-Oriented Programming</vt:lpstr>
      <vt:lpstr>Objects in Python</vt:lpstr>
      <vt:lpstr>Objects in Python</vt:lpstr>
      <vt:lpstr>Objects in Python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Classes</vt:lpstr>
      <vt:lpstr>Definition Recap</vt:lpstr>
      <vt:lpstr>Definition Recap</vt:lpstr>
      <vt:lpstr>Definitions</vt:lpstr>
      <vt:lpstr>Definition Recap</vt:lpstr>
      <vt:lpstr>Definition Recap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Definitions</vt:lpstr>
      <vt:lpstr>Encapsulation</vt:lpstr>
      <vt:lpstr>Point Class: Constructor</vt:lpstr>
      <vt:lpstr>Point Class: Constructor</vt:lpstr>
      <vt:lpstr>Point Class: Constructor</vt:lpstr>
      <vt:lpstr>Point Class: Methods</vt:lpstr>
      <vt:lpstr>Encapsulation</vt:lpstr>
      <vt:lpstr>objects, classes, and methods.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 Kinsella</cp:lastModifiedBy>
  <cp:revision>255</cp:revision>
  <dcterms:created xsi:type="dcterms:W3CDTF">2021-11-03T00:49:37Z</dcterms:created>
  <dcterms:modified xsi:type="dcterms:W3CDTF">2024-06-11T13:00:08Z</dcterms:modified>
</cp:coreProperties>
</file>