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0"/>
  </p:notesMasterIdLst>
  <p:sldIdLst>
    <p:sldId id="256" r:id="rId2"/>
    <p:sldId id="259" r:id="rId3"/>
    <p:sldId id="701" r:id="rId4"/>
    <p:sldId id="545" r:id="rId5"/>
    <p:sldId id="567" r:id="rId6"/>
    <p:sldId id="547" r:id="rId7"/>
    <p:sldId id="548" r:id="rId8"/>
    <p:sldId id="549" r:id="rId9"/>
    <p:sldId id="571" r:id="rId10"/>
    <p:sldId id="562" r:id="rId11"/>
    <p:sldId id="550" r:id="rId12"/>
    <p:sldId id="569" r:id="rId13"/>
    <p:sldId id="551" r:id="rId14"/>
    <p:sldId id="552" r:id="rId15"/>
    <p:sldId id="553" r:id="rId16"/>
    <p:sldId id="554" r:id="rId17"/>
    <p:sldId id="556" r:id="rId18"/>
    <p:sldId id="555" r:id="rId19"/>
    <p:sldId id="557" r:id="rId20"/>
    <p:sldId id="558" r:id="rId21"/>
    <p:sldId id="559" r:id="rId22"/>
    <p:sldId id="401" r:id="rId23"/>
    <p:sldId id="560" r:id="rId24"/>
    <p:sldId id="561" r:id="rId25"/>
    <p:sldId id="703" r:id="rId26"/>
    <p:sldId id="704" r:id="rId27"/>
    <p:sldId id="702" r:id="rId28"/>
    <p:sldId id="7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CFF"/>
    <a:srgbClr val="00FF00"/>
    <a:srgbClr val="FFFFFF"/>
    <a:srgbClr val="FF0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 autoAdjust="0"/>
    <p:restoredTop sz="96197"/>
  </p:normalViewPr>
  <p:slideViewPr>
    <p:cSldViewPr snapToGrid="0">
      <p:cViewPr varScale="1">
        <p:scale>
          <a:sx n="108" d="100"/>
          <a:sy n="108" d="100"/>
        </p:scale>
        <p:origin x="240" y="432"/>
      </p:cViewPr>
      <p:guideLst/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Advanced Files: </a:t>
            </a:r>
            <a:r>
              <a:rPr lang="en-US" dirty="0"/>
              <a:t>CSVs and Modules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6.2.2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17E1F-5619-00BF-078E-A42111EB79F6}"/>
              </a:ext>
            </a:extLst>
          </p:cNvPr>
          <p:cNvSpPr txBox="1"/>
          <p:nvPr/>
        </p:nvSpPr>
        <p:spPr>
          <a:xfrm>
            <a:off x="6247098" y="4361688"/>
            <a:ext cx="578853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6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5 due this Friday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Behrang’s</a:t>
            </a:r>
            <a:r>
              <a:rPr lang="en-CA" dirty="0"/>
              <a:t> Coffee Break / Office Hours Friday @ 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 Review – Friday June 21 (Is online preferred?)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6321E-4327-7AB1-41C7-FBD416E96351}"/>
              </a:ext>
            </a:extLst>
          </p:cNvPr>
          <p:cNvSpPr txBox="1"/>
          <p:nvPr/>
        </p:nvSpPr>
        <p:spPr>
          <a:xfrm>
            <a:off x="335947" y="4361688"/>
            <a:ext cx="5788535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6.2.2</a:t>
            </a:r>
          </a:p>
          <a:p>
            <a:endParaRPr lang="en-CA" dirty="0"/>
          </a:p>
          <a:p>
            <a:r>
              <a:rPr lang="en-CA" dirty="0"/>
              <a:t>You should </a:t>
            </a:r>
            <a:r>
              <a:rPr lang="en-CA" b="1" dirty="0"/>
              <a:t>NOT</a:t>
            </a:r>
            <a:r>
              <a:rPr lang="en-CA" dirty="0"/>
              <a:t> use </a:t>
            </a:r>
            <a:r>
              <a:rPr lang="en-CA" dirty="0" err="1"/>
              <a:t>JupyterHub</a:t>
            </a:r>
            <a:r>
              <a:rPr lang="en-CA" dirty="0"/>
              <a:t> for this lecture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Every call on function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should have an accompanying call on the method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Python provides a statement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/>
              <a:t>, which automatically closes the file when the end of with block is reached.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general form of a with statement is as follows: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8B45E-FE26-6041-8680-398C82E8D702}"/>
              </a:ext>
            </a:extLst>
          </p:cNvPr>
          <p:cNvSpPr/>
          <p:nvPr/>
        </p:nvSpPr>
        <p:spPr>
          <a:xfrm>
            <a:off x="2065020" y="4353025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with</a:t>
            </a:r>
            <a:r>
              <a:rPr lang="en-US" sz="2400" dirty="0">
                <a:solidFill>
                  <a:srgbClr val="5B9BD5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open(filename, mode) </a:t>
            </a:r>
            <a:r>
              <a:rPr lang="en-US" sz="24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as variable: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5B9BD5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	body</a:t>
            </a:r>
          </a:p>
        </p:txBody>
      </p:sp>
    </p:spTree>
    <p:extLst>
      <p:ext uri="{BB962C8B-B14F-4D97-AF65-F5344CB8AC3E}">
        <p14:creationId xmlns:p14="http://schemas.microsoft.com/office/powerpoint/2010/main" val="1754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>
                <a:solidFill>
                  <a:schemeClr val="accent6"/>
                </a:solidFill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Modifying the previous example, of reading a file into a dictionary, to use the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/>
              <a:t> statement.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48A82-49E5-B246-8EEB-FCD379FE55E9}"/>
              </a:ext>
            </a:extLst>
          </p:cNvPr>
          <p:cNvSpPr/>
          <p:nvPr/>
        </p:nvSpPr>
        <p:spPr>
          <a:xfrm>
            <a:off x="1127740" y="2723805"/>
            <a:ext cx="66325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students = {}</a:t>
            </a:r>
          </a:p>
          <a:p>
            <a:r>
              <a:rPr lang="en-US" sz="2000" strike="sngStrike" dirty="0" err="1">
                <a:solidFill>
                  <a:srgbClr val="FF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strike="sngStrike" dirty="0">
                <a:solidFill>
                  <a:srgbClr val="FF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open("</a:t>
            </a:r>
            <a:r>
              <a:rPr lang="en-US" sz="2000" strike="sngStrike" dirty="0" err="1">
                <a:solidFill>
                  <a:srgbClr val="FF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grades.txt</a:t>
            </a:r>
            <a:r>
              <a:rPr lang="en-US" sz="2000" strike="sngStrike" dirty="0">
                <a:solidFill>
                  <a:srgbClr val="FF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", "r")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with</a:t>
            </a:r>
            <a:r>
              <a:rPr lang="en-US" sz="2000" dirty="0">
                <a:solidFill>
                  <a:srgbClr val="5B9BD5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open("grades.txt", "r") 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as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# read each line of the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for line in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ind1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line.find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(',')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ind2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line.find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('\\')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name = line[:ind1]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grade = line[ind1+1:ind2]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students[name] = grade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strike="sngStrike" dirty="0" err="1">
                <a:solidFill>
                  <a:srgbClr val="FF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myfile.close</a:t>
            </a:r>
            <a:r>
              <a:rPr lang="en-US" sz="2000" strike="sngStrike" dirty="0">
                <a:solidFill>
                  <a:srgbClr val="FF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  <a:endParaRPr lang="sv-SE" sz="2000" strike="sngStrike" dirty="0">
              <a:solidFill>
                <a:srgbClr val="FF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55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Opening and closing files with the with statement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err="1">
                <a:solidFill>
                  <a:srgbClr val="FFFFFF"/>
                </a:solidFill>
              </a:rPr>
              <a:t>Beakout</a:t>
            </a:r>
            <a:r>
              <a:rPr lang="en-US" sz="4400" b="1" dirty="0">
                <a:solidFill>
                  <a:srgbClr val="FFFFFF"/>
                </a:solidFill>
              </a:rPr>
              <a:t> Session!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The with statement</a:t>
            </a:r>
          </a:p>
        </p:txBody>
      </p:sp>
    </p:spTree>
    <p:extLst>
      <p:ext uri="{BB962C8B-B14F-4D97-AF65-F5344CB8AC3E}">
        <p14:creationId xmlns:p14="http://schemas.microsoft.com/office/powerpoint/2010/main" val="385355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</a:t>
            </a:r>
            <a:r>
              <a:rPr lang="en-US" dirty="0"/>
              <a:t>omma </a:t>
            </a:r>
            <a:r>
              <a:rPr lang="en-US" u="sng" dirty="0"/>
              <a:t>S</a:t>
            </a:r>
            <a:r>
              <a:rPr lang="en-US" dirty="0"/>
              <a:t>eparated </a:t>
            </a:r>
            <a:r>
              <a:rPr lang="en-US" u="sng" dirty="0"/>
              <a:t>V</a:t>
            </a:r>
            <a:r>
              <a:rPr lang="en-US" dirty="0"/>
              <a:t>alues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3978"/>
            <a:ext cx="11034713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We use them often in Excel, and other spreadsheet software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Remember our old friend MS Excel?  They work with Python too…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pic>
        <p:nvPicPr>
          <p:cNvPr id="9218" name="Picture 2" descr="Understanding CSV Files in Excel | Spreadsheets Made Easy">
            <a:extLst>
              <a:ext uri="{FF2B5EF4-FFF2-40B4-BE49-F238E27FC236}">
                <a16:creationId xmlns:a16="http://schemas.microsoft.com/office/drawing/2014/main" id="{298FB030-1E93-8049-9826-0A962D42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06" y="3069343"/>
            <a:ext cx="4372031" cy="327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 your business stuck in the Excel hell? Stop it now!">
            <a:extLst>
              <a:ext uri="{FF2B5EF4-FFF2-40B4-BE49-F238E27FC236}">
                <a16:creationId xmlns:a16="http://schemas.microsoft.com/office/drawing/2014/main" id="{274D0EB2-4E87-B1A2-0263-07956899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45" y="3310533"/>
            <a:ext cx="5048250" cy="27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3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Text data is commonly organized in a spreadsheet format using columns and rows.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A common way to do this is to use a comma-separated value (CSV) file format that uses commas to separate data items, called fields.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76ACDBF-CC1E-1F4F-A058-E6CEA2250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29" y="4339472"/>
            <a:ext cx="3416300" cy="16891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B87D60E-EABF-D64D-B71C-5FA0CBE8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58" y="3321629"/>
            <a:ext cx="4760054" cy="39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Opening a CSV File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ea typeface="Times New Roman" panose="02020603050405020304" pitchFamily="18" charset="0"/>
              </a:rPr>
              <a:t>Let’s see what happens when we try to read the CSV file, </a:t>
            </a:r>
            <a:r>
              <a:rPr lang="en-US" dirty="0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grades.csv</a:t>
            </a:r>
            <a:r>
              <a:rPr lang="en-US" dirty="0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using the file reading techniques discussed earlier.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How can we use this to obtain column and row information?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B240B-9BFE-ED44-89AD-71EB850FDB24}"/>
              </a:ext>
            </a:extLst>
          </p:cNvPr>
          <p:cNvSpPr/>
          <p:nvPr/>
        </p:nvSpPr>
        <p:spPr>
          <a:xfrm>
            <a:off x="255815" y="3276109"/>
            <a:ext cx="12121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with open('grades.csv', 'r') as file: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contents =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file.read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contents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'Name,Test1,Test2,Final\nKendrick,100,50,29\nDre,76,32,33\nSnoop,25,75,95\n'</a:t>
            </a:r>
          </a:p>
        </p:txBody>
      </p:sp>
    </p:spTree>
    <p:extLst>
      <p:ext uri="{BB962C8B-B14F-4D97-AF65-F5344CB8AC3E}">
        <p14:creationId xmlns:p14="http://schemas.microsoft.com/office/powerpoint/2010/main" val="62205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716841"/>
            <a:ext cx="859155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CSV module is a powerful solution developed for working with CSV files.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Reading of CSV files is done using the CSV reader. You can construct a reader object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takes the file object as input.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reader object can be used to iterate through the contents of the CSV file, similarly to how a file object was used to iterate through the contents in a text file.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pic>
        <p:nvPicPr>
          <p:cNvPr id="8194" name="Picture 2" descr="csv reader - Imgflip">
            <a:extLst>
              <a:ext uri="{FF2B5EF4-FFF2-40B4-BE49-F238E27FC236}">
                <a16:creationId xmlns:a16="http://schemas.microsoft.com/office/drawing/2014/main" id="{CA7C869A-7B81-F64F-A0EA-E00C919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90" y="2514600"/>
            <a:ext cx="3168935" cy="23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(open/close)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open/close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B6835-209F-2F44-B6E3-2F5D5377A107}"/>
              </a:ext>
            </a:extLst>
          </p:cNvPr>
          <p:cNvSpPr/>
          <p:nvPr/>
        </p:nvSpPr>
        <p:spPr>
          <a:xfrm>
            <a:off x="1447800" y="1981200"/>
            <a:ext cx="7543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import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csv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open("grades.csv", "r")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grades_reader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csv.reader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row_num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for row in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grades_reader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print('Row #',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row_num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, ':', row)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row_num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+=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csvfile.close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 # 1 : ['Name', 'Test1', 'Test2', 'Final']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 # 2 : [‘Kendrick', '100', '50', '29']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 # 3 : [‘Dre', '76', '32', '33']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 # 4 : [‘Snoop', '25', '75', '95']</a:t>
            </a:r>
          </a:p>
        </p:txBody>
      </p:sp>
      <p:pic>
        <p:nvPicPr>
          <p:cNvPr id="8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900933F3-2EBD-EB43-9DE4-11F4096F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4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(with)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with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C732B-6D36-1247-8FEB-031331773E0A}"/>
              </a:ext>
            </a:extLst>
          </p:cNvPr>
          <p:cNvSpPr/>
          <p:nvPr/>
        </p:nvSpPr>
        <p:spPr>
          <a:xfrm>
            <a:off x="1667435" y="2416029"/>
            <a:ext cx="746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import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csv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with open('grades.csv', 'r') as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grades_reader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csv.reader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row_num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for row in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grades_reader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print('Row #',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row_num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, ':', row)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row_num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+=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 # 1 : ['Name', 'Test1', 'Test2', 'Final']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 # 2 : [‘Kendrick', '100', '50', '29']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 # 3 : [‘Dre', '76', '32', '33']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Row # 4 : [‘Snoop', '25', '75', '95']</a:t>
            </a:r>
          </a:p>
        </p:txBody>
      </p:sp>
      <p:pic>
        <p:nvPicPr>
          <p:cNvPr id="11266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B2C4E180-24F5-2A4B-A443-080982BC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To write to the file we would first need to create a CSV writer object, </a:t>
            </a:r>
            <a:r>
              <a:rPr lang="en-US" dirty="0" err="1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csv.writer</a:t>
            </a:r>
            <a:r>
              <a:rPr lang="en-US" dirty="0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r>
              <a:rPr lang="en-US" dirty="0">
                <a:ea typeface="MS Mincho" panose="02020609040205080304" pitchFamily="49" charset="-128"/>
              </a:rPr>
              <a:t>, which similar to how we made a, </a:t>
            </a:r>
            <a:r>
              <a:rPr lang="en-US" dirty="0"/>
              <a:t>CSV reader object.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Once the CSV writer object is created, we can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to populate it with data.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method can only write a single row to the file at a time.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9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11.1</a:t>
            </a:r>
          </a:p>
          <a:p>
            <a:pPr lvl="1"/>
            <a:r>
              <a:rPr lang="en-US" dirty="0"/>
              <a:t>More OOP! Encapsulation and Examples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11.2</a:t>
            </a:r>
          </a:p>
          <a:p>
            <a:pPr lvl="1"/>
            <a:r>
              <a:rPr lang="en-US" b="1" dirty="0"/>
              <a:t>Advanced Files: CSVs and Modules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11.3 - Cancelled</a:t>
            </a:r>
          </a:p>
          <a:p>
            <a:pPr lvl="1"/>
            <a:r>
              <a:rPr lang="en-US" dirty="0"/>
              <a:t>Sleeping at home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83662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In </a:t>
            </a:r>
            <a:r>
              <a:rPr lang="en-US" dirty="0">
                <a:ea typeface="Times New Roman" panose="02020603050405020304" pitchFamily="18" charset="0"/>
              </a:rPr>
              <a:t>the previous grade example there were a few marking errors on the final exam and both Kendrick and Dre should have received a higher grade. Update the grades using the CSV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dirty="0">
                <a:ea typeface="Times New Roman" panose="02020603050405020304" pitchFamily="18" charset="0"/>
              </a:rPr>
              <a:t>method.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077EB-539E-6743-9EF1-5BE0DB44084A}"/>
              </a:ext>
            </a:extLst>
          </p:cNvPr>
          <p:cNvSpPr/>
          <p:nvPr/>
        </p:nvSpPr>
        <p:spPr>
          <a:xfrm>
            <a:off x="958645" y="2881546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import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csv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grades = [['Name', 'Test1', 'Test2', 'Final'],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[‘Kendrick', '100', '50',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'69'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[‘Dre', '76', '32',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'53'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[‘Snoop', '25', '75', '95']]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with open('grades_new.csv', 'w') as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grades_writer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csv.writer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for row in grades: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grades_writer.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writerow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(row)</a:t>
            </a:r>
          </a:p>
        </p:txBody>
      </p:sp>
    </p:spTree>
    <p:extLst>
      <p:ext uri="{BB962C8B-B14F-4D97-AF65-F5344CB8AC3E}">
        <p14:creationId xmlns:p14="http://schemas.microsoft.com/office/powerpoint/2010/main" val="312773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Opening CSV File in Excel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67" y="1688266"/>
            <a:ext cx="7535846" cy="41891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 the previous example we created a CSV file which can be opened in any commonly used spreadsheet software (e.g. Excel).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In some cases a formatting error may occur, probably due to the difference between newlines and carriage returns in Windows vs. Mac/Linux.</a:t>
            </a:r>
          </a:p>
          <a:p>
            <a: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To correct this error in formatting, we will need to prevent the new line from forming. Add the parameter newline='', and that should resolve the problem.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3529B-55D2-4948-BBC1-BE356738D7F0}"/>
              </a:ext>
            </a:extLst>
          </p:cNvPr>
          <p:cNvSpPr/>
          <p:nvPr/>
        </p:nvSpPr>
        <p:spPr>
          <a:xfrm>
            <a:off x="2509530" y="5907137"/>
            <a:ext cx="840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with open('grades_new.csv', 'w',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newline=''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 as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csvfile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  <a:endParaRPr lang="en-US" dirty="0">
              <a:solidFill>
                <a:srgbClr val="00FF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pic>
        <p:nvPicPr>
          <p:cNvPr id="11" name="Picture 10" descr="Table, Excel&#10;&#10;Description automatically generated">
            <a:extLst>
              <a:ext uri="{FF2B5EF4-FFF2-40B4-BE49-F238E27FC236}">
                <a16:creationId xmlns:a16="http://schemas.microsoft.com/office/drawing/2014/main" id="{C28D93BD-2FE6-374D-9828-AB9D95DF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15" y="581531"/>
            <a:ext cx="4618035" cy="40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3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Reading and Writing to CSV Files</a:t>
            </a:r>
          </a:p>
          <a:p>
            <a:pPr lvl="1"/>
            <a:r>
              <a:rPr lang="en-CA" dirty="0"/>
              <a:t>Parsing through CSV Files</a:t>
            </a:r>
          </a:p>
          <a:p>
            <a:pPr lvl="1"/>
            <a:r>
              <a:rPr lang="en-CA" dirty="0"/>
              <a:t>Modules</a:t>
            </a:r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CSV Files</a:t>
            </a:r>
          </a:p>
        </p:txBody>
      </p:sp>
    </p:spTree>
    <p:extLst>
      <p:ext uri="{BB962C8B-B14F-4D97-AF65-F5344CB8AC3E}">
        <p14:creationId xmlns:p14="http://schemas.microsoft.com/office/powerpoint/2010/main" val="113306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Reading Files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4FD42-18B9-D748-8D23-5DFBD9678B38}"/>
              </a:ext>
            </a:extLst>
          </p:cNvPr>
          <p:cNvSpPr/>
          <p:nvPr/>
        </p:nvSpPr>
        <p:spPr>
          <a:xfrm>
            <a:off x="124954" y="1729281"/>
            <a:ext cx="39073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##############################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reading a file using standard approach</a:t>
            </a:r>
          </a:p>
          <a:p>
            <a:r>
              <a:rPr lang="en-US" sz="1600" dirty="0">
                <a:solidFill>
                  <a:srgbClr val="FFFFFF"/>
                </a:solidFill>
              </a:rPr>
              <a:t>##############################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# open communication to a file (to read)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myfile</a:t>
            </a:r>
            <a:r>
              <a:rPr lang="en-US" sz="1600" dirty="0">
                <a:solidFill>
                  <a:srgbClr val="00B0F0"/>
                </a:solidFill>
              </a:rPr>
              <a:t> = open('grades.csv', 'r')</a:t>
            </a:r>
          </a:p>
          <a:p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# read from file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L = </a:t>
            </a:r>
            <a:r>
              <a:rPr lang="en-US" sz="1600" dirty="0" err="1">
                <a:solidFill>
                  <a:srgbClr val="00B0F0"/>
                </a:solidFill>
              </a:rPr>
              <a:t>myfile.readlines</a:t>
            </a:r>
            <a:r>
              <a:rPr lang="en-US" sz="16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for row in L: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print(row, end = '')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 err="1">
                <a:solidFill>
                  <a:srgbClr val="00B0F0"/>
                </a:solidFill>
              </a:rPr>
              <a:t>myfile.close</a:t>
            </a:r>
            <a:r>
              <a:rPr lang="en-US" sz="16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FCC9D8-95C9-B247-924E-A8C66A17EB59}"/>
              </a:ext>
            </a:extLst>
          </p:cNvPr>
          <p:cNvSpPr/>
          <p:nvPr/>
        </p:nvSpPr>
        <p:spPr>
          <a:xfrm>
            <a:off x="4032311" y="1729281"/>
            <a:ext cx="39073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############################</a:t>
            </a:r>
          </a:p>
          <a:p>
            <a:r>
              <a:rPr lang="en-US" sz="1600" dirty="0">
                <a:solidFill>
                  <a:srgbClr val="FFFFFF"/>
                </a:solidFill>
              </a:rPr>
              <a:t>reading a file using CSV Module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############################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import </a:t>
            </a:r>
            <a:r>
              <a:rPr lang="en-US" sz="1600" dirty="0" err="1">
                <a:solidFill>
                  <a:schemeClr val="accent6"/>
                </a:solidFill>
              </a:rPr>
              <a:t>csv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# open communication to a file (to read)</a:t>
            </a:r>
          </a:p>
          <a:p>
            <a:r>
              <a:rPr lang="en-US" sz="1600" dirty="0" err="1">
                <a:solidFill>
                  <a:srgbClr val="00B0F0"/>
                </a:solidFill>
              </a:rPr>
              <a:t>myfile</a:t>
            </a:r>
            <a:r>
              <a:rPr lang="en-US" sz="1600" dirty="0">
                <a:solidFill>
                  <a:srgbClr val="00B0F0"/>
                </a:solidFill>
              </a:rPr>
              <a:t> = open('grades.csv', 'r')</a:t>
            </a:r>
          </a:p>
          <a:p>
            <a:endParaRPr lang="en-US" sz="1600" dirty="0">
              <a:solidFill>
                <a:srgbClr val="92D05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# read from file</a:t>
            </a:r>
          </a:p>
          <a:p>
            <a:r>
              <a:rPr lang="en-US" sz="1600" dirty="0" err="1">
                <a:solidFill>
                  <a:schemeClr val="accent6"/>
                </a:solidFill>
              </a:rPr>
              <a:t>csv_reader</a:t>
            </a:r>
            <a:r>
              <a:rPr lang="en-US" sz="1600" dirty="0">
                <a:solidFill>
                  <a:schemeClr val="accent6"/>
                </a:solidFill>
              </a:rPr>
              <a:t> = </a:t>
            </a:r>
            <a:r>
              <a:rPr lang="en-US" sz="1600" dirty="0" err="1">
                <a:solidFill>
                  <a:schemeClr val="accent6"/>
                </a:solidFill>
              </a:rPr>
              <a:t>csv.reader</a:t>
            </a:r>
            <a:r>
              <a:rPr lang="en-US" sz="1600" dirty="0">
                <a:solidFill>
                  <a:schemeClr val="accent6"/>
                </a:solidFill>
              </a:rPr>
              <a:t>(</a:t>
            </a:r>
            <a:r>
              <a:rPr lang="en-US" sz="1600" dirty="0" err="1">
                <a:solidFill>
                  <a:schemeClr val="accent6"/>
                </a:solidFill>
              </a:rPr>
              <a:t>myfile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for row in </a:t>
            </a:r>
            <a:r>
              <a:rPr lang="en-US" sz="1600" dirty="0" err="1">
                <a:solidFill>
                  <a:srgbClr val="00B0F0"/>
                </a:solidFill>
              </a:rPr>
              <a:t>csv_reader</a:t>
            </a:r>
            <a:r>
              <a:rPr lang="en-US" sz="1600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print(row)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 err="1">
                <a:solidFill>
                  <a:srgbClr val="00B0F0"/>
                </a:solidFill>
              </a:rPr>
              <a:t>myfile.close</a:t>
            </a:r>
            <a:r>
              <a:rPr lang="en-US" sz="16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925FA-FA37-1240-9EC5-F6A0765EE747}"/>
              </a:ext>
            </a:extLst>
          </p:cNvPr>
          <p:cNvSpPr txBox="1"/>
          <p:nvPr/>
        </p:nvSpPr>
        <p:spPr>
          <a:xfrm>
            <a:off x="1748836" y="4872981"/>
            <a:ext cx="13716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Requires find() method to obtain data!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11A69-AC3E-9543-B153-4173F5E2E5C0}"/>
              </a:ext>
            </a:extLst>
          </p:cNvPr>
          <p:cNvSpPr txBox="1"/>
          <p:nvPr/>
        </p:nvSpPr>
        <p:spPr>
          <a:xfrm>
            <a:off x="8902637" y="846221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Requirement: “grades.csv”</a:t>
            </a:r>
          </a:p>
        </p:txBody>
      </p:sp>
      <p:pic>
        <p:nvPicPr>
          <p:cNvPr id="15" name="Picture 1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2675811-D716-2B4B-BF67-1F90D95E6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7" y="1383662"/>
            <a:ext cx="4840675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4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Writing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11A69-AC3E-9543-B153-4173F5E2E5C0}"/>
              </a:ext>
            </a:extLst>
          </p:cNvPr>
          <p:cNvSpPr txBox="1"/>
          <p:nvPr/>
        </p:nvSpPr>
        <p:spPr>
          <a:xfrm>
            <a:off x="6753220" y="727514"/>
            <a:ext cx="2982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Requirement: grades needs to be defined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grades = [['Name', 'Test1', 'Test2', 'Final'],</a:t>
            </a:r>
          </a:p>
          <a:p>
            <a:r>
              <a:rPr lang="en-US" sz="1200" dirty="0">
                <a:solidFill>
                  <a:srgbClr val="FFFF00"/>
                </a:solidFill>
              </a:rPr>
              <a:t>               [‘Kendrick', '100', '50', '69'],</a:t>
            </a:r>
          </a:p>
          <a:p>
            <a:r>
              <a:rPr lang="en-US" sz="1200" dirty="0">
                <a:solidFill>
                  <a:srgbClr val="FFFF00"/>
                </a:solidFill>
              </a:rPr>
              <a:t>               [‘Dre', '76', '32', '53'],</a:t>
            </a:r>
          </a:p>
          <a:p>
            <a:r>
              <a:rPr lang="en-US" sz="1200" dirty="0">
                <a:solidFill>
                  <a:srgbClr val="FFFF00"/>
                </a:solidFill>
              </a:rPr>
              <a:t>               [‘Snoop', '25', '75', '95']]</a:t>
            </a:r>
          </a:p>
          <a:p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C766E-68D8-6148-B621-15E61C028D6F}"/>
              </a:ext>
            </a:extLst>
          </p:cNvPr>
          <p:cNvSpPr/>
          <p:nvPr/>
        </p:nvSpPr>
        <p:spPr>
          <a:xfrm>
            <a:off x="838200" y="2112509"/>
            <a:ext cx="67627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#################################</a:t>
            </a:r>
          </a:p>
          <a:p>
            <a:r>
              <a:rPr lang="en-US" sz="2000" dirty="0">
                <a:solidFill>
                  <a:srgbClr val="FFFFFF"/>
                </a:solidFill>
              </a:rPr>
              <a:t>#writing to a file using standard approach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#################################</a:t>
            </a:r>
          </a:p>
          <a:p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# open communication to a file (to write)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myfile</a:t>
            </a:r>
            <a:r>
              <a:rPr lang="en-US" sz="2000" dirty="0">
                <a:solidFill>
                  <a:srgbClr val="00B0F0"/>
                </a:solidFill>
              </a:rPr>
              <a:t> = open('new_grades.csv', 'w')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# write to file</a:t>
            </a:r>
          </a:p>
          <a:p>
            <a:r>
              <a:rPr lang="en-US" sz="2000" dirty="0">
                <a:solidFill>
                  <a:srgbClr val="00B0F0"/>
                </a:solidFill>
              </a:rPr>
              <a:t>for row in grades: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 for col in row: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     </a:t>
            </a:r>
            <a:r>
              <a:rPr lang="en-US" sz="2000" dirty="0" err="1">
                <a:solidFill>
                  <a:srgbClr val="00B0F0"/>
                </a:solidFill>
              </a:rPr>
              <a:t>myfile.write</a:t>
            </a:r>
            <a:r>
              <a:rPr lang="en-US" sz="2000" dirty="0">
                <a:solidFill>
                  <a:srgbClr val="00B0F0"/>
                </a:solidFill>
              </a:rPr>
              <a:t>(col + ',')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 </a:t>
            </a:r>
            <a:r>
              <a:rPr lang="en-US" sz="2000" dirty="0" err="1">
                <a:solidFill>
                  <a:srgbClr val="00B0F0"/>
                </a:solidFill>
              </a:rPr>
              <a:t>myfile.write</a:t>
            </a:r>
            <a:r>
              <a:rPr lang="en-US" sz="2000" dirty="0">
                <a:solidFill>
                  <a:srgbClr val="00B0F0"/>
                </a:solidFill>
              </a:rPr>
              <a:t>('\n')</a:t>
            </a:r>
          </a:p>
          <a:p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 err="1">
                <a:solidFill>
                  <a:srgbClr val="00B0F0"/>
                </a:solidFill>
              </a:rPr>
              <a:t>myfile.close</a:t>
            </a:r>
            <a:r>
              <a:rPr lang="en-US" sz="2000" dirty="0">
                <a:solidFill>
                  <a:srgbClr val="00B0F0"/>
                </a:solidFill>
              </a:rPr>
              <a:t>()</a:t>
            </a:r>
          </a:p>
          <a:p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262FF9-9732-BC46-9D94-81AAF4B2F392}"/>
              </a:ext>
            </a:extLst>
          </p:cNvPr>
          <p:cNvSpPr/>
          <p:nvPr/>
        </p:nvSpPr>
        <p:spPr>
          <a:xfrm>
            <a:off x="6753220" y="2112509"/>
            <a:ext cx="49625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#############################</a:t>
            </a:r>
          </a:p>
          <a:p>
            <a:r>
              <a:rPr lang="en-US" sz="2000" dirty="0">
                <a:solidFill>
                  <a:srgbClr val="FFFFFF"/>
                </a:solidFill>
              </a:rPr>
              <a:t>#writing to a file using CSV Module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#############################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import </a:t>
            </a:r>
            <a:r>
              <a:rPr lang="en-US" sz="2000" dirty="0" err="1">
                <a:solidFill>
                  <a:schemeClr val="accent6"/>
                </a:solidFill>
              </a:rPr>
              <a:t>csv</a:t>
            </a:r>
            <a:endParaRPr lang="en-US" sz="2000" dirty="0">
              <a:solidFill>
                <a:schemeClr val="accent6"/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# open communication to a file (to write)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myfile</a:t>
            </a:r>
            <a:r>
              <a:rPr lang="en-US" sz="2000" dirty="0">
                <a:solidFill>
                  <a:srgbClr val="00B0F0"/>
                </a:solidFill>
              </a:rPr>
              <a:t> = open('new_grades.csv', 'w')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# write to file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grades_writer</a:t>
            </a:r>
            <a:r>
              <a:rPr lang="en-US" sz="2000" dirty="0">
                <a:solidFill>
                  <a:schemeClr val="accent6"/>
                </a:solidFill>
              </a:rPr>
              <a:t> = </a:t>
            </a:r>
            <a:r>
              <a:rPr lang="en-US" sz="2000" dirty="0" err="1">
                <a:solidFill>
                  <a:schemeClr val="accent6"/>
                </a:solidFill>
              </a:rPr>
              <a:t>csv.writer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 err="1">
                <a:solidFill>
                  <a:schemeClr val="accent6"/>
                </a:solidFill>
              </a:rPr>
              <a:t>myfile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  <a:p>
            <a:r>
              <a:rPr lang="en-US" sz="2000" dirty="0">
                <a:solidFill>
                  <a:srgbClr val="00B0F0"/>
                </a:solidFill>
              </a:rPr>
              <a:t>for row in grades: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 </a:t>
            </a:r>
            <a:r>
              <a:rPr lang="en-US" sz="2000" dirty="0" err="1">
                <a:solidFill>
                  <a:schemeClr val="accent6"/>
                </a:solidFill>
              </a:rPr>
              <a:t>grades_writer</a:t>
            </a:r>
            <a:r>
              <a:rPr lang="en-US" sz="2000" dirty="0" err="1">
                <a:solidFill>
                  <a:srgbClr val="00B0F0"/>
                </a:solidFill>
              </a:rPr>
              <a:t>.</a:t>
            </a:r>
            <a:r>
              <a:rPr lang="en-US" sz="2000" dirty="0" err="1">
                <a:solidFill>
                  <a:schemeClr val="accent6"/>
                </a:solidFill>
              </a:rPr>
              <a:t>writerow</a:t>
            </a:r>
            <a:r>
              <a:rPr lang="en-US" sz="2000" dirty="0">
                <a:solidFill>
                  <a:srgbClr val="00B0F0"/>
                </a:solidFill>
              </a:rPr>
              <a:t>(row)</a:t>
            </a:r>
          </a:p>
          <a:p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 err="1">
                <a:solidFill>
                  <a:srgbClr val="00B0F0"/>
                </a:solidFill>
              </a:rPr>
              <a:t>myfile.close</a:t>
            </a:r>
            <a:r>
              <a:rPr lang="en-US" sz="2000" dirty="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321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96A4-E22B-E1BE-5205-73B9657B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59CB-A4E7-CBED-B752-BF642CBB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82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36D3-73B4-C7E0-AC93-770FBCD0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5570-B626-F485-5C71-042E77C8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59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892C-CC2F-B33A-8887-CBE501B0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 Your Own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1E8B-3AD8-697C-E17B-81E08A54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162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Advanced Files: </a:t>
            </a:r>
            <a:r>
              <a:rPr lang="en-US" dirty="0"/>
              <a:t>CSVs and Modules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6.2.2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7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”Writing to Files” 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FF35E-4A45-2149-8375-84C4CBF5E77F}"/>
              </a:ext>
            </a:extLst>
          </p:cNvPr>
          <p:cNvSpPr/>
          <p:nvPr/>
        </p:nvSpPr>
        <p:spPr>
          <a:xfrm>
            <a:off x="1535713" y="2255209"/>
            <a:ext cx="64111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open/create a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open("grades.txt", "w")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write to a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myfile.write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(’string’)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close the file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myfile.close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  <a:endParaRPr lang="sv-SE" sz="2400" b="1" dirty="0">
              <a:solidFill>
                <a:srgbClr val="00B0F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79AA0B-9B01-A344-A95F-BB77AC0B08E9}"/>
              </a:ext>
            </a:extLst>
          </p:cNvPr>
          <p:cNvCxnSpPr/>
          <p:nvPr/>
        </p:nvCxnSpPr>
        <p:spPr bwMode="auto">
          <a:xfrm flipH="1">
            <a:off x="857250" y="2562986"/>
            <a:ext cx="533400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CFEB30-4335-124F-A699-57617E2D9586}"/>
              </a:ext>
            </a:extLst>
          </p:cNvPr>
          <p:cNvCxnSpPr>
            <a:cxnSpLocks/>
          </p:cNvCxnSpPr>
          <p:nvPr/>
        </p:nvCxnSpPr>
        <p:spPr bwMode="auto">
          <a:xfrm>
            <a:off x="857250" y="2562986"/>
            <a:ext cx="0" cy="288045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E7681-6B70-3948-9FE7-F632B9A4B12C}"/>
              </a:ext>
            </a:extLst>
          </p:cNvPr>
          <p:cNvCxnSpPr/>
          <p:nvPr/>
        </p:nvCxnSpPr>
        <p:spPr bwMode="auto">
          <a:xfrm flipH="1">
            <a:off x="857250" y="5443436"/>
            <a:ext cx="533400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A57D9A-78A9-9040-AA12-8D654FA813A6}"/>
              </a:ext>
            </a:extLst>
          </p:cNvPr>
          <p:cNvSpPr txBox="1"/>
          <p:nvPr/>
        </p:nvSpPr>
        <p:spPr>
          <a:xfrm rot="16200000">
            <a:off x="-450182" y="3886425"/>
            <a:ext cx="2070182" cy="5232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go together</a:t>
            </a:r>
          </a:p>
        </p:txBody>
      </p:sp>
      <p:pic>
        <p:nvPicPr>
          <p:cNvPr id="7170" name="Picture 2" descr="Final Paper due in 11 Hours | Writing humor, A writer's life, Ron burgundy  quotes">
            <a:extLst>
              <a:ext uri="{FF2B5EF4-FFF2-40B4-BE49-F238E27FC236}">
                <a16:creationId xmlns:a16="http://schemas.microsoft.com/office/drawing/2014/main" id="{F7B22A22-64A8-B242-AD87-ABC307CD5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4"/>
          <a:stretch/>
        </p:blipFill>
        <p:spPr bwMode="auto">
          <a:xfrm>
            <a:off x="7946843" y="1555768"/>
            <a:ext cx="3889323" cy="201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Writing to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How would we store a dictionary data structure in a file?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FF35E-4A45-2149-8375-84C4CBF5E77F}"/>
              </a:ext>
            </a:extLst>
          </p:cNvPr>
          <p:cNvSpPr/>
          <p:nvPr/>
        </p:nvSpPr>
        <p:spPr>
          <a:xfrm>
            <a:off x="360730" y="2652611"/>
            <a:ext cx="97119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students = {‘Kendrick': 'A+', ‘Dre': 'C-', ‘Snoop': 'B'}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create a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open("grades.txt", "w")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store dictionary items to the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for student in students: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myfile.write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(student + ',' + students[student] + '\n')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close the file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myfile.close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  <a:endParaRPr lang="sv-SE" sz="2000" b="1" dirty="0">
              <a:solidFill>
                <a:srgbClr val="00B0F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D33C5-D340-214D-8C90-BF06DA0D4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55" y="2652611"/>
            <a:ext cx="35941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0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Using a loop to write a dictionary to file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Writing a dictionary to file</a:t>
            </a:r>
          </a:p>
        </p:txBody>
      </p:sp>
    </p:spTree>
    <p:extLst>
      <p:ext uri="{BB962C8B-B14F-4D97-AF65-F5344CB8AC3E}">
        <p14:creationId xmlns:p14="http://schemas.microsoft.com/office/powerpoint/2010/main" val="271037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ways of Reading a File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Reading a file is similar to writing a file. First we need to open a file for reading (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“r”</a:t>
            </a:r>
            <a:r>
              <a:rPr lang="en-US" dirty="0"/>
              <a:t>):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If file doesn’t exist?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Then to read a file we apply one of the following approaches which take advantage of various read methods:</a:t>
            </a:r>
          </a:p>
          <a:p>
            <a:pPr marL="1657350" lvl="3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approach</a:t>
            </a:r>
          </a:p>
          <a:p>
            <a:pPr marL="1657350" lvl="3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dirty="0"/>
              <a:t> approach</a:t>
            </a:r>
          </a:p>
          <a:p>
            <a:pPr marL="1657350" lvl="3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file </a:t>
            </a:r>
            <a:r>
              <a:rPr lang="en-US" dirty="0"/>
              <a:t>approach</a:t>
            </a:r>
          </a:p>
          <a:p>
            <a:pPr marL="1657350" lvl="3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dirty="0"/>
              <a:t> approach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52D1E3B6-E39E-D841-A944-7DF0BD96DED0}"/>
              </a:ext>
            </a:extLst>
          </p:cNvPr>
          <p:cNvSpPr txBox="1"/>
          <p:nvPr/>
        </p:nvSpPr>
        <p:spPr>
          <a:xfrm>
            <a:off x="1910861" y="2471672"/>
            <a:ext cx="876300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myfile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 = open(‘</a:t>
            </a:r>
            <a:r>
              <a:rPr lang="en-US" sz="3600" spc="-5" dirty="0" err="1">
                <a:solidFill>
                  <a:srgbClr val="00FF00"/>
                </a:solidFill>
                <a:latin typeface="Courier New"/>
                <a:cs typeface="Courier New"/>
              </a:rPr>
              <a:t>test.txt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’, </a:t>
            </a:r>
            <a:r>
              <a:rPr lang="en-US" sz="3600" spc="-5" dirty="0">
                <a:solidFill>
                  <a:schemeClr val="accent6"/>
                </a:solidFill>
                <a:latin typeface="Courier New"/>
                <a:cs typeface="Courier New"/>
              </a:rPr>
              <a:t>‘r’</a:t>
            </a:r>
            <a:r>
              <a:rPr lang="en-US" sz="36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  <a:endParaRPr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596DF-A5C0-3A4D-8DAC-5BC81AB0CA43}"/>
              </a:ext>
            </a:extLst>
          </p:cNvPr>
          <p:cNvSpPr txBox="1"/>
          <p:nvPr/>
        </p:nvSpPr>
        <p:spPr>
          <a:xfrm>
            <a:off x="7543801" y="4722357"/>
            <a:ext cx="3130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 correct approach!</a:t>
            </a:r>
          </a:p>
          <a:p>
            <a:r>
              <a:rPr lang="en-US" dirty="0">
                <a:solidFill>
                  <a:srgbClr val="FFFF00"/>
                </a:solidFill>
              </a:rPr>
              <a:t>Multiple methods to help with contexts and purposes</a:t>
            </a:r>
          </a:p>
        </p:txBody>
      </p:sp>
    </p:spTree>
    <p:extLst>
      <p:ext uri="{BB962C8B-B14F-4D97-AF65-F5344CB8AC3E}">
        <p14:creationId xmlns:p14="http://schemas.microsoft.com/office/powerpoint/2010/main" val="2221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ways of Reading a File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58FBE8-A4CC-D040-B901-16DD3E094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97941"/>
              </p:ext>
            </p:extLst>
          </p:nvPr>
        </p:nvGraphicFramePr>
        <p:xfrm>
          <a:off x="206394" y="1487804"/>
          <a:ext cx="10241280" cy="514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Code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to use it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The read 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 = open(filename, 'r')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contents =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myfile.read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myfile.close()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you want to read the whole file at once and use it as a single string.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The </a:t>
                      </a:r>
                      <a:r>
                        <a:rPr lang="en-US" sz="1600" dirty="0" err="1">
                          <a:effectLst/>
                        </a:rPr>
                        <a:t>readline</a:t>
                      </a:r>
                      <a:r>
                        <a:rPr lang="en-US" sz="1600" dirty="0">
                          <a:effectLst/>
                        </a:rPr>
                        <a:t> 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 = open(filename, 'r')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contents = ''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line =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myfile.readline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while line != '':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    contents += 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    line =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myfile.readline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myfile.close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you want to process only part of a file. Each time through the loop line contains one line of the file.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The for line in file 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 = open(filename, 'r')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contents = ''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for line in myfile: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    contents += line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myfile.close()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you want to process every line in the file one at a time.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The </a:t>
                      </a:r>
                      <a:r>
                        <a:rPr lang="en-US" sz="1600" dirty="0" err="1">
                          <a:effectLst/>
                        </a:rPr>
                        <a:t>readlines</a:t>
                      </a:r>
                      <a:r>
                        <a:rPr lang="en-US" sz="1600" dirty="0">
                          <a:effectLst/>
                        </a:rPr>
                        <a:t> approach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 = open(filename, 'r')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lines =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  <a:effectLst/>
                        </a:rPr>
                        <a:t>myfile.readlines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myfile.close()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When you want to examine each line of a file by index.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D5B38CC2-7422-3308-8D1D-A14310F8C6EB}"/>
              </a:ext>
            </a:extLst>
          </p:cNvPr>
          <p:cNvSpPr/>
          <p:nvPr/>
        </p:nvSpPr>
        <p:spPr>
          <a:xfrm>
            <a:off x="10571635" y="5522026"/>
            <a:ext cx="609600" cy="964905"/>
          </a:xfrm>
          <a:prstGeom prst="rightBrac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F834529-3EC7-6B01-EB6C-B87FA29C4E50}"/>
              </a:ext>
            </a:extLst>
          </p:cNvPr>
          <p:cNvSpPr/>
          <p:nvPr/>
        </p:nvSpPr>
        <p:spPr>
          <a:xfrm>
            <a:off x="10568479" y="2083812"/>
            <a:ext cx="609600" cy="3283835"/>
          </a:xfrm>
          <a:prstGeom prst="righ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39245-FC95-FB47-5A5F-4EE33C86EAA3}"/>
              </a:ext>
            </a:extLst>
          </p:cNvPr>
          <p:cNvSpPr txBox="1"/>
          <p:nvPr/>
        </p:nvSpPr>
        <p:spPr>
          <a:xfrm rot="5400000">
            <a:off x="10881911" y="5694354"/>
            <a:ext cx="135716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/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0EDD4-C7B1-960F-39C6-CE11A8B3D3E0}"/>
              </a:ext>
            </a:extLst>
          </p:cNvPr>
          <p:cNvSpPr txBox="1"/>
          <p:nvPr/>
        </p:nvSpPr>
        <p:spPr>
          <a:xfrm rot="5400000">
            <a:off x="10862601" y="3576935"/>
            <a:ext cx="146546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sz="2800" b="1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64806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File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Now that we have a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grades.txt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stored. How would we go about retrieving and storing the data into a dictionary?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982C0-93BB-D64D-B7E6-207DEC7D393E}"/>
              </a:ext>
            </a:extLst>
          </p:cNvPr>
          <p:cNvSpPr/>
          <p:nvPr/>
        </p:nvSpPr>
        <p:spPr>
          <a:xfrm>
            <a:off x="838200" y="2487466"/>
            <a:ext cx="66325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students = 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open("grades.txt", "r")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read each line of the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for line in 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# find indices for slicing each line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ind1 = 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line.find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(',')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ind2 = 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line.find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('\\')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name = line[:ind1]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grade = line[ind1+1:ind2]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students[name] = grade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myfile.close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  <a:endParaRPr lang="sv-SE" sz="2000" b="1" dirty="0">
              <a:solidFill>
                <a:srgbClr val="00B0F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F0B9C-1EA8-1648-9897-5032F7B13528}"/>
              </a:ext>
            </a:extLst>
          </p:cNvPr>
          <p:cNvSpPr/>
          <p:nvPr/>
        </p:nvSpPr>
        <p:spPr>
          <a:xfrm>
            <a:off x="9441257" y="2981623"/>
            <a:ext cx="2526907" cy="923330"/>
          </a:xfrm>
          <a:prstGeom prst="rect">
            <a:avLst/>
          </a:prstGeom>
          <a:ln>
            <a:solidFill>
              <a:srgbClr val="00FF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Kendrick,A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Dre,C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Snoop,B</a:t>
            </a:r>
            <a:endParaRPr lang="en-US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E1DC2-B9E5-CE4F-8E8B-89C613780E79}"/>
              </a:ext>
            </a:extLst>
          </p:cNvPr>
          <p:cNvSpPr txBox="1"/>
          <p:nvPr/>
        </p:nvSpPr>
        <p:spPr>
          <a:xfrm>
            <a:off x="10285838" y="2553227"/>
            <a:ext cx="118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grades.txt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D4B4E-1218-3140-A269-F7FB9A64535A}"/>
              </a:ext>
            </a:extLst>
          </p:cNvPr>
          <p:cNvSpPr/>
          <p:nvPr/>
        </p:nvSpPr>
        <p:spPr>
          <a:xfrm>
            <a:off x="7622596" y="5807320"/>
            <a:ext cx="434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&gt;&gt;&gt; students</a:t>
            </a:r>
          </a:p>
          <a:p>
            <a:r>
              <a:rPr lang="en-US" b="1" dirty="0">
                <a:solidFill>
                  <a:srgbClr val="00FF00"/>
                </a:solidFill>
              </a:rPr>
              <a:t>{‘Kendrick’: A+, ‘Dre': 'C-', ‘Snoop': ‘B'}</a:t>
            </a:r>
          </a:p>
        </p:txBody>
      </p:sp>
    </p:spTree>
    <p:extLst>
      <p:ext uri="{BB962C8B-B14F-4D97-AF65-F5344CB8AC3E}">
        <p14:creationId xmlns:p14="http://schemas.microsoft.com/office/powerpoint/2010/main" val="65923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Different read approaches</a:t>
            </a:r>
          </a:p>
          <a:p>
            <a:pPr lvl="2"/>
            <a:r>
              <a:rPr lang="en-CA" dirty="0"/>
              <a:t>read()</a:t>
            </a:r>
          </a:p>
          <a:p>
            <a:pPr lvl="2"/>
            <a:r>
              <a:rPr lang="en-CA" dirty="0" err="1"/>
              <a:t>readline</a:t>
            </a:r>
            <a:r>
              <a:rPr lang="en-CA" dirty="0"/>
              <a:t>()</a:t>
            </a:r>
          </a:p>
          <a:p>
            <a:pPr lvl="2"/>
            <a:r>
              <a:rPr lang="en-CA" b="1" dirty="0"/>
              <a:t>for line in file</a:t>
            </a:r>
          </a:p>
          <a:p>
            <a:pPr lvl="2"/>
            <a:r>
              <a:rPr lang="en-CA" b="1" dirty="0" err="1"/>
              <a:t>readlines</a:t>
            </a:r>
            <a:r>
              <a:rPr lang="en-CA" b="1" dirty="0"/>
              <a:t>()</a:t>
            </a:r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More advanced file reading</a:t>
            </a:r>
          </a:p>
        </p:txBody>
      </p:sp>
    </p:spTree>
    <p:extLst>
      <p:ext uri="{BB962C8B-B14F-4D97-AF65-F5344CB8AC3E}">
        <p14:creationId xmlns:p14="http://schemas.microsoft.com/office/powerpoint/2010/main" val="15177231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37808</TotalTime>
  <Words>2124</Words>
  <Application>Microsoft Macintosh PowerPoint</Application>
  <PresentationFormat>Widescreen</PresentationFormat>
  <Paragraphs>315</Paragraphs>
  <Slides>28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Mincho</vt:lpstr>
      <vt:lpstr>Arial</vt:lpstr>
      <vt:lpstr>Calibri</vt:lpstr>
      <vt:lpstr>Courier New</vt:lpstr>
      <vt:lpstr>Segoe UI</vt:lpstr>
      <vt:lpstr>Times New Roman</vt:lpstr>
      <vt:lpstr>Wingdings</vt:lpstr>
      <vt:lpstr>APS106_PPTX_Theme</vt:lpstr>
      <vt:lpstr>Advanced Files: CSVs and Modules</vt:lpstr>
      <vt:lpstr>This Week’s Content</vt:lpstr>
      <vt:lpstr>The ”Writing to Files” Recipe</vt:lpstr>
      <vt:lpstr>Example: Writing to Files</vt:lpstr>
      <vt:lpstr>Let’s Code!</vt:lpstr>
      <vt:lpstr>Different ways of Reading a File</vt:lpstr>
      <vt:lpstr>Different ways of Reading a File</vt:lpstr>
      <vt:lpstr>Example: Reading a File</vt:lpstr>
      <vt:lpstr>Let’s Code!</vt:lpstr>
      <vt:lpstr>The with Statement</vt:lpstr>
      <vt:lpstr>Example: with Statement</vt:lpstr>
      <vt:lpstr>Let’s Code!</vt:lpstr>
      <vt:lpstr>Comma Separated Values files</vt:lpstr>
      <vt:lpstr>CSV Files</vt:lpstr>
      <vt:lpstr>Example: Opening a CSV File</vt:lpstr>
      <vt:lpstr>Reading CSV Files</vt:lpstr>
      <vt:lpstr>Example: Reading a CSV File (open/close)</vt:lpstr>
      <vt:lpstr>Example: Reading a CSV File (with)</vt:lpstr>
      <vt:lpstr>Writing CSV Files</vt:lpstr>
      <vt:lpstr>Example: CSV Files</vt:lpstr>
      <vt:lpstr>Opening CSV File in Excel</vt:lpstr>
      <vt:lpstr>Let’s Code!</vt:lpstr>
      <vt:lpstr>Summary: Reading Files</vt:lpstr>
      <vt:lpstr>Summary: Writing Files</vt:lpstr>
      <vt:lpstr>Modules</vt:lpstr>
      <vt:lpstr>Importing Modules</vt:lpstr>
      <vt:lpstr>Build Your Own Modules</vt:lpstr>
      <vt:lpstr>Advanced Files: CSVs and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239</cp:revision>
  <dcterms:created xsi:type="dcterms:W3CDTF">2021-11-03T00:49:37Z</dcterms:created>
  <dcterms:modified xsi:type="dcterms:W3CDTF">2024-06-12T19:20:07Z</dcterms:modified>
</cp:coreProperties>
</file>