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381" r:id="rId3"/>
    <p:sldId id="326" r:id="rId4"/>
    <p:sldId id="335" r:id="rId5"/>
    <p:sldId id="338" r:id="rId6"/>
    <p:sldId id="340" r:id="rId7"/>
    <p:sldId id="350" r:id="rId8"/>
    <p:sldId id="356" r:id="rId9"/>
    <p:sldId id="372" r:id="rId10"/>
    <p:sldId id="371" r:id="rId11"/>
    <p:sldId id="373" r:id="rId12"/>
    <p:sldId id="375" r:id="rId13"/>
    <p:sldId id="377" r:id="rId14"/>
    <p:sldId id="376" r:id="rId15"/>
    <p:sldId id="378" r:id="rId16"/>
    <p:sldId id="379" r:id="rId17"/>
    <p:sldId id="344" r:id="rId18"/>
    <p:sldId id="362" r:id="rId19"/>
    <p:sldId id="351" r:id="rId20"/>
    <p:sldId id="357" r:id="rId21"/>
    <p:sldId id="358" r:id="rId22"/>
    <p:sldId id="359" r:id="rId23"/>
    <p:sldId id="380" r:id="rId24"/>
    <p:sldId id="360" r:id="rId25"/>
    <p:sldId id="361" r:id="rId26"/>
    <p:sldId id="364" r:id="rId27"/>
    <p:sldId id="363" r:id="rId28"/>
    <p:sldId id="365" r:id="rId29"/>
    <p:sldId id="366" r:id="rId30"/>
    <p:sldId id="367" r:id="rId31"/>
    <p:sldId id="368" r:id="rId32"/>
    <p:sldId id="369" r:id="rId33"/>
    <p:sldId id="370" r:id="rId34"/>
    <p:sldId id="38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381"/>
            <p14:sldId id="326"/>
            <p14:sldId id="335"/>
            <p14:sldId id="338"/>
            <p14:sldId id="340"/>
            <p14:sldId id="350"/>
            <p14:sldId id="356"/>
            <p14:sldId id="372"/>
            <p14:sldId id="371"/>
            <p14:sldId id="373"/>
            <p14:sldId id="375"/>
            <p14:sldId id="377"/>
            <p14:sldId id="376"/>
            <p14:sldId id="378"/>
            <p14:sldId id="379"/>
            <p14:sldId id="344"/>
            <p14:sldId id="362"/>
            <p14:sldId id="351"/>
            <p14:sldId id="357"/>
            <p14:sldId id="358"/>
            <p14:sldId id="359"/>
            <p14:sldId id="380"/>
            <p14:sldId id="360"/>
            <p14:sldId id="361"/>
            <p14:sldId id="364"/>
            <p14:sldId id="363"/>
            <p14:sldId id="365"/>
            <p14:sldId id="366"/>
            <p14:sldId id="367"/>
            <p14:sldId id="368"/>
            <p14:sldId id="369"/>
            <p14:sldId id="370"/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00BE5"/>
    <a:srgbClr val="00FF00"/>
    <a:srgbClr val="FFD6AD"/>
    <a:srgbClr val="FF505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3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__init__(katia,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katia.y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goto(katia,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katia.y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get_position(katia):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katia.x, katia.y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71324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__init__(ben,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ben.y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goto(ben,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ben.y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get_position(ben):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ben.x, ben.y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000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__init__(seb,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seb.y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goto(seb,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seb.y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get_position(seb):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seb.x, seb.y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384EE5-7043-4D87-A5F3-1BB1C8ECE8EB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1012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Because at the time of designing the class we don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t know what these instance names will be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we just chose one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pPr lvl="1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703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Although you do not technically need to use the word </a:t>
            </a:r>
            <a:r>
              <a:rPr lang="en-US" dirty="0">
                <a:solidFill>
                  <a:schemeClr val="accent6"/>
                </a:solidFill>
              </a:rPr>
              <a:t>self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this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instance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thing</a:t>
            </a:r>
          </a:p>
          <a:p>
            <a:pPr lvl="1"/>
            <a:r>
              <a:rPr lang="en-US" b="1" dirty="0">
                <a:solidFill>
                  <a:srgbClr val="E00BE5"/>
                </a:solidFill>
              </a:rPr>
              <a:t>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F2F10F-D856-4ED5-B3E5-8B4E137C785D}"/>
              </a:ext>
            </a:extLst>
          </p:cNvPr>
          <p:cNvSpPr txBox="1"/>
          <p:nvPr/>
        </p:nvSpPr>
        <p:spPr>
          <a:xfrm>
            <a:off x="3563439" y="4984227"/>
            <a:ext cx="18708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Python Standard</a:t>
            </a:r>
          </a:p>
          <a:p>
            <a:endParaRPr lang="en-US" dirty="0">
              <a:solidFill>
                <a:schemeClr val="accent6"/>
              </a:solidFill>
            </a:endParaRPr>
          </a:p>
          <a:p>
            <a:r>
              <a:rPr lang="en-US" b="1" dirty="0">
                <a:solidFill>
                  <a:schemeClr val="accent1"/>
                </a:solidFill>
              </a:rPr>
              <a:t>(</a:t>
            </a:r>
            <a:r>
              <a:rPr lang="en-US" b="1" dirty="0">
                <a:solidFill>
                  <a:srgbClr val="FFFFFF"/>
                </a:solidFill>
              </a:rPr>
              <a:t>IDE Demo</a:t>
            </a:r>
            <a:r>
              <a:rPr lang="en-US" b="1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2E5CD61-0DB2-4192-80DB-36A7B55A6928}"/>
              </a:ext>
            </a:extLst>
          </p:cNvPr>
          <p:cNvSpPr/>
          <p:nvPr/>
        </p:nvSpPr>
        <p:spPr>
          <a:xfrm rot="10800000">
            <a:off x="2306645" y="5092728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2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dirty="0"/>
              <a:t>Accessing attributes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Data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and methods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Functions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is different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CB9E2E-63E2-4DE9-BA90-E907CF05A1A5}"/>
              </a:ext>
            </a:extLst>
          </p:cNvPr>
          <p:cNvSpPr txBox="1"/>
          <p:nvPr/>
        </p:nvSpPr>
        <p:spPr>
          <a:xfrm>
            <a:off x="1053764" y="3653591"/>
            <a:ext cx="451523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ben.x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ben.up()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B2B56-232A-48B2-BE36-F968E123354B}"/>
              </a:ext>
            </a:extLst>
          </p:cNvPr>
          <p:cNvSpPr txBox="1"/>
          <p:nvPr/>
        </p:nvSpPr>
        <p:spPr>
          <a:xfrm>
            <a:off x="4271133" y="5431006"/>
            <a:ext cx="32092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</a:t>
            </a:r>
            <a:r>
              <a:rPr lang="en-US" b="1" dirty="0">
                <a:solidFill>
                  <a:srgbClr val="E00BE5"/>
                </a:solidFill>
              </a:rPr>
              <a:t>Method</a:t>
            </a:r>
            <a:r>
              <a:rPr lang="en-US" dirty="0">
                <a:solidFill>
                  <a:srgbClr val="FFFFFF"/>
                </a:solidFill>
              </a:rPr>
              <a:t> is a function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>
                <a:solidFill>
                  <a:srgbClr val="FFFFFF"/>
                </a:solidFill>
              </a:rPr>
              <a:t> and we call functions using parentheses</a:t>
            </a:r>
            <a:r>
              <a:rPr lang="en-US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0C68379-91D2-4B91-8268-25D2E6CBAD41}"/>
              </a:ext>
            </a:extLst>
          </p:cNvPr>
          <p:cNvSpPr/>
          <p:nvPr/>
        </p:nvSpPr>
        <p:spPr>
          <a:xfrm rot="10800000">
            <a:off x="2937879" y="5535179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5957E-CF86-4868-8C29-D795F58AF666}"/>
              </a:ext>
            </a:extLst>
          </p:cNvPr>
          <p:cNvSpPr txBox="1"/>
          <p:nvPr/>
        </p:nvSpPr>
        <p:spPr>
          <a:xfrm>
            <a:off x="3681195" y="4582881"/>
            <a:ext cx="3209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Attribute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0D0ED7-378B-425E-8E8B-52D9E7B081DD}"/>
              </a:ext>
            </a:extLst>
          </p:cNvPr>
          <p:cNvSpPr/>
          <p:nvPr/>
        </p:nvSpPr>
        <p:spPr>
          <a:xfrm rot="10800000">
            <a:off x="2347941" y="4687054"/>
            <a:ext cx="1250666" cy="211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365FB-6C83-42EE-87E6-7C1315CD46FC}"/>
              </a:ext>
            </a:extLst>
          </p:cNvPr>
          <p:cNvSpPr txBox="1"/>
          <p:nvPr/>
        </p:nvSpPr>
        <p:spPr>
          <a:xfrm>
            <a:off x="7455053" y="1055588"/>
            <a:ext cx="45152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my_func():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print(“Hello”)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CA7211-353D-4365-B667-4931AA2EAFDA}"/>
              </a:ext>
            </a:extLst>
          </p:cNvPr>
          <p:cNvSpPr txBox="1"/>
          <p:nvPr/>
        </p:nvSpPr>
        <p:spPr>
          <a:xfrm>
            <a:off x="9178162" y="2437837"/>
            <a:ext cx="2278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This function has not been called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7605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D260FB-378E-4CB6-A747-2BE22D45EF92}"/>
              </a:ext>
            </a:extLst>
          </p:cNvPr>
          <p:cNvSpPr txBox="1"/>
          <p:nvPr/>
        </p:nvSpPr>
        <p:spPr>
          <a:xfrm>
            <a:off x="1071430" y="1966369"/>
            <a:ext cx="44326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 = Turtle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9EC711-40AD-4D3F-A730-9F08C181D70F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052B14-23FA-48AC-891F-115D07488F44}"/>
              </a:ext>
            </a:extLst>
          </p:cNvPr>
          <p:cNvSpPr txBox="1"/>
          <p:nvPr/>
        </p:nvSpPr>
        <p:spPr>
          <a:xfrm>
            <a:off x="2397105" y="3586808"/>
            <a:ext cx="36988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These parameters are passed to the constructor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>
                <a:solidFill>
                  <a:srgbClr val="FFFFFF"/>
                </a:solidFill>
              </a:rPr>
              <a:t>the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 </a:t>
            </a:r>
            <a:r>
              <a:rPr lang="en-US" sz="2800" dirty="0">
                <a:solidFill>
                  <a:srgbClr val="FFFFFF"/>
                </a:solidFill>
              </a:rPr>
              <a:t>method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A5D5C628-DF69-4564-8829-7B2B5FFB4186}"/>
              </a:ext>
            </a:extLst>
          </p:cNvPr>
          <p:cNvSpPr/>
          <p:nvPr/>
        </p:nvSpPr>
        <p:spPr>
          <a:xfrm flipV="1">
            <a:off x="3287764" y="2465930"/>
            <a:ext cx="294968" cy="112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AB85F-0772-4D03-8FB0-23647E44054C}"/>
              </a:ext>
            </a:extLst>
          </p:cNvPr>
          <p:cNvCxnSpPr>
            <a:cxnSpLocks/>
          </p:cNvCxnSpPr>
          <p:nvPr/>
        </p:nvCxnSpPr>
        <p:spPr>
          <a:xfrm>
            <a:off x="3934870" y="2170963"/>
            <a:ext cx="6058637" cy="6017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14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distance from the 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A0D2CC-69AA-4796-BD77-BC2B17162369}"/>
              </a:ext>
            </a:extLst>
          </p:cNvPr>
          <p:cNvSpPr txBox="1"/>
          <p:nvPr/>
        </p:nvSpPr>
        <p:spPr>
          <a:xfrm>
            <a:off x="4049485" y="6081767"/>
            <a:ext cx="2539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3DEEC0-F292-4978-9082-A595D9F67472}"/>
              </a:ext>
            </a:extLst>
          </p:cNvPr>
          <p:cNvCxnSpPr>
            <a:stCxn id="2" idx="0"/>
          </p:cNvCxnSpPr>
          <p:nvPr/>
        </p:nvCxnSpPr>
        <p:spPr>
          <a:xfrm flipH="1" flipV="1">
            <a:off x="4690755" y="5320971"/>
            <a:ext cx="628469" cy="7607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276177-53D3-4D73-B2DD-EDAFB3E19A48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5319224" y="5510151"/>
            <a:ext cx="3421015" cy="5716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Review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b="1" dirty="0"/>
              <a:t> Class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from last lecture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Be able to calculate distance between the Point and the origin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Point Class</a:t>
            </a:r>
          </a:p>
        </p:txBody>
      </p:sp>
    </p:spTree>
    <p:extLst>
      <p:ext uri="{BB962C8B-B14F-4D97-AF65-F5344CB8AC3E}">
        <p14:creationId xmlns:p14="http://schemas.microsoft.com/office/powerpoint/2010/main" val="3136261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CD198E-83F7-48F0-842C-E433CD1A948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912A1-88B3-478B-817E-1B17FE8A1D10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A97EE-D277-45B9-A3F3-301F3D15CA38}"/>
              </a:ext>
            </a:extLst>
          </p:cNvPr>
          <p:cNvSpPr txBox="1"/>
          <p:nvPr/>
        </p:nvSpPr>
        <p:spPr>
          <a:xfrm>
            <a:off x="5863897" y="5504432"/>
            <a:ext cx="3861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</a:rPr>
              <a:t> refers to the instance inside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36768-EF96-4019-A1D5-BD39B0413766}"/>
              </a:ext>
            </a:extLst>
          </p:cNvPr>
          <p:cNvSpPr txBox="1"/>
          <p:nvPr/>
        </p:nvSpPr>
        <p:spPr>
          <a:xfrm>
            <a:off x="8413705" y="3864932"/>
            <a:ext cx="32716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instance variable name refers to the instance outside the class definition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FD2033E6-C1DC-4249-8A3C-DCDA7BAAE076}"/>
              </a:ext>
            </a:extLst>
          </p:cNvPr>
          <p:cNvSpPr/>
          <p:nvPr/>
        </p:nvSpPr>
        <p:spPr>
          <a:xfrm flipH="1">
            <a:off x="1531915" y="5484134"/>
            <a:ext cx="4298867" cy="32807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678A18E9-8F9F-47B7-863B-51EE2E58F317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Today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7.1.1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pPr lvl="1"/>
            <a:r>
              <a:rPr lang="en-US" b="1" dirty="0"/>
              <a:t>Reading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Chapter 14</a:t>
            </a:r>
          </a:p>
          <a:p>
            <a:pPr lvl="1"/>
            <a:endParaRPr lang="en-US" b="1" dirty="0"/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2"/>
                </a:solidFill>
              </a:rPr>
              <a:t>7.1.2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dirty="0"/>
              <a:t>Reading</a:t>
            </a:r>
            <a:r>
              <a:rPr lang="en-US" dirty="0">
                <a:solidFill>
                  <a:schemeClr val="accent2"/>
                </a:solidFill>
              </a:rPr>
              <a:t>:</a:t>
            </a:r>
            <a:r>
              <a:rPr lang="en-US" dirty="0"/>
              <a:t> Chapter 14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9457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When defining a method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, 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the first parameter refers to the instance being manipulated (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378933" y="4379475"/>
            <a:ext cx="2644419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92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4EE469-D981-4C85-8386-231CFE0E3916}"/>
              </a:ext>
            </a:extLst>
          </p:cNvPr>
          <p:cNvSpPr txBox="1"/>
          <p:nvPr/>
        </p:nvSpPr>
        <p:spPr>
          <a:xfrm>
            <a:off x="5044892" y="4135420"/>
            <a:ext cx="31372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A common error is to omit the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dirty="0">
                <a:solidFill>
                  <a:srgbClr val="FFFFFF"/>
                </a:solidFill>
                <a:cs typeface="Courier New" panose="02070309020205020404" pitchFamily="49" charset="0"/>
              </a:rPr>
              <a:t> argument as the first parameter of a method definition</a:t>
            </a:r>
            <a:r>
              <a:rPr lang="en-US" sz="2400" dirty="0">
                <a:solidFill>
                  <a:schemeClr val="accent1"/>
                </a:solidFill>
                <a:cs typeface="Courier New" panose="02070309020205020404" pitchFamily="49" charset="0"/>
              </a:rPr>
              <a:t>.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AFDEA425-DB6A-4649-9A6C-AA7091A41752}"/>
              </a:ext>
            </a:extLst>
          </p:cNvPr>
          <p:cNvSpPr/>
          <p:nvPr/>
        </p:nvSpPr>
        <p:spPr>
          <a:xfrm flipH="1" flipV="1">
            <a:off x="2149434" y="4379475"/>
            <a:ext cx="2873918" cy="299402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0786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TypeError: </a:t>
            </a:r>
          </a:p>
          <a:p>
            <a:r>
              <a:rPr lang="en-US" sz="2400" dirty="0">
                <a:solidFill>
                  <a:srgbClr val="00FF00"/>
                </a:solidFill>
              </a:rPr>
              <a:t>print_location() </a:t>
            </a:r>
            <a:r>
              <a:rPr lang="en-US" sz="2400" dirty="0">
                <a:solidFill>
                  <a:srgbClr val="FFFFFF"/>
                </a:solidFill>
              </a:rPr>
              <a:t>takes 0 positional arguments but 1 was given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63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D7A5-2615-487B-A824-0AFB5BD17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Methods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C87298-20C0-4380-9C2F-A3CE16E86A5C}"/>
              </a:ext>
            </a:extLst>
          </p:cNvPr>
          <p:cNvSpPr txBox="1"/>
          <p:nvPr/>
        </p:nvSpPr>
        <p:spPr>
          <a:xfrm>
            <a:off x="307032" y="2734443"/>
            <a:ext cx="6453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.print_location()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print_location(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DB0C0-2566-4051-9A4E-DBFDDEF4F45F}"/>
              </a:ext>
            </a:extLst>
          </p:cNvPr>
          <p:cNvSpPr txBox="1"/>
          <p:nvPr/>
        </p:nvSpPr>
        <p:spPr>
          <a:xfrm>
            <a:off x="307032" y="2006930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Inside Class Definition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228819-FF67-4559-A355-3B29EFA79DBE}"/>
              </a:ext>
            </a:extLst>
          </p:cNvPr>
          <p:cNvSpPr txBox="1"/>
          <p:nvPr/>
        </p:nvSpPr>
        <p:spPr>
          <a:xfrm>
            <a:off x="7675415" y="2734442"/>
            <a:ext cx="370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Turtle(10, 12)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alex.print_location()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E37282-697B-4A9E-887E-389A062682D3}"/>
              </a:ext>
            </a:extLst>
          </p:cNvPr>
          <p:cNvSpPr txBox="1"/>
          <p:nvPr/>
        </p:nvSpPr>
        <p:spPr>
          <a:xfrm>
            <a:off x="7675415" y="2006930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Outside Class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30AC32-C539-4C61-9767-1EC21B9BD904}"/>
              </a:ext>
            </a:extLst>
          </p:cNvPr>
          <p:cNvSpPr txBox="1"/>
          <p:nvPr/>
        </p:nvSpPr>
        <p:spPr>
          <a:xfrm>
            <a:off x="4813501" y="2006930"/>
            <a:ext cx="285593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TypeError: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print_location() takes 0 positional arguments but 1 was given.</a:t>
            </a:r>
          </a:p>
          <a:p>
            <a:endParaRPr lang="en-US" sz="2400" dirty="0">
              <a:solidFill>
                <a:schemeClr val="accent2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A method call automatically inserts an instance reference as the first argument</a:t>
            </a:r>
            <a:r>
              <a:rPr lang="en-US" sz="24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78CD8-8F4C-40C2-819F-587C016BB3C7}"/>
              </a:ext>
            </a:extLst>
          </p:cNvPr>
          <p:cNvSpPr txBox="1"/>
          <p:nvPr/>
        </p:nvSpPr>
        <p:spPr>
          <a:xfrm>
            <a:off x="8413705" y="3876807"/>
            <a:ext cx="327161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The error only occurs when you call the function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  <a:p>
            <a:endParaRPr lang="en-US" sz="2400" dirty="0">
              <a:solidFill>
                <a:schemeClr val="accent3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Defining the methods without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sz="2400" b="1" dirty="0">
                <a:solidFill>
                  <a:srgbClr val="00FF00"/>
                </a:solidFill>
              </a:rPr>
              <a:t> </a:t>
            </a:r>
            <a:r>
              <a:rPr lang="en-US" sz="2400" dirty="0">
                <a:solidFill>
                  <a:srgbClr val="FFFFFF"/>
                </a:solidFill>
              </a:rPr>
              <a:t>will not cause an error</a:t>
            </a:r>
            <a:r>
              <a:rPr lang="en-US" sz="24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D352B2C3-C8F5-4E06-A6B3-B662E7CA2798}"/>
              </a:ext>
            </a:extLst>
          </p:cNvPr>
          <p:cNvSpPr/>
          <p:nvPr/>
        </p:nvSpPr>
        <p:spPr>
          <a:xfrm flipH="1">
            <a:off x="7992180" y="3713470"/>
            <a:ext cx="415550" cy="487681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5D7FA0-0C23-4E34-BD14-EB51B6E95DC9}"/>
              </a:ext>
            </a:extLst>
          </p:cNvPr>
          <p:cNvCxnSpPr/>
          <p:nvPr/>
        </p:nvCxnSpPr>
        <p:spPr>
          <a:xfrm>
            <a:off x="8407730" y="3002772"/>
            <a:ext cx="2411687" cy="530942"/>
          </a:xfrm>
          <a:prstGeom prst="straightConnector1">
            <a:avLst/>
          </a:prstGeom>
          <a:ln w="2857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C392A43-2535-4AFE-8AE5-931D76B019F3}"/>
              </a:ext>
            </a:extLst>
          </p:cNvPr>
          <p:cNvSpPr txBox="1"/>
          <p:nvPr/>
        </p:nvSpPr>
        <p:spPr>
          <a:xfrm>
            <a:off x="11041335" y="2874956"/>
            <a:ext cx="1038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Python does this for us</a:t>
            </a:r>
            <a:r>
              <a:rPr lang="en-US" sz="1600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3632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C1AA-2423-447D-A0A1-CF6B73809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Calling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DA17E-2105-4BD0-8175-AC2B2DD4C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690756" cy="4835479"/>
          </a:xfrm>
        </p:spPr>
        <p:txBody>
          <a:bodyPr>
            <a:normAutofit/>
          </a:bodyPr>
          <a:lstStyle/>
          <a:p>
            <a:r>
              <a:rPr lang="en-US" dirty="0"/>
              <a:t>There are two ways to call methods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sz="3200" b="1" dirty="0">
                <a:solidFill>
                  <a:schemeClr val="accent6"/>
                </a:solidFill>
              </a:rPr>
              <a:t>Method 1</a:t>
            </a:r>
          </a:p>
          <a:p>
            <a:r>
              <a:rPr lang="en-US" dirty="0"/>
              <a:t>One way is to access the method through the class name and pass in the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(instance_of_class)</a:t>
            </a:r>
          </a:p>
          <a:p>
            <a:r>
              <a:rPr lang="en-US" sz="3200" b="1" dirty="0">
                <a:solidFill>
                  <a:schemeClr val="accent6"/>
                </a:solidFill>
              </a:rPr>
              <a:t>Method 2</a:t>
            </a:r>
          </a:p>
          <a:p>
            <a:r>
              <a:rPr lang="en-US" dirty="0"/>
              <a:t>The other is to use object-oriented syntax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instance_of_class.method()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9BEED2-26D8-4930-ADB3-D646852D78AD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Calling Methods</a:t>
            </a:r>
          </a:p>
        </p:txBody>
      </p:sp>
    </p:spTree>
    <p:extLst>
      <p:ext uri="{BB962C8B-B14F-4D97-AF65-F5344CB8AC3E}">
        <p14:creationId xmlns:p14="http://schemas.microsoft.com/office/powerpoint/2010/main" val="335557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CBC073-4396-4594-8DFC-CCC87870BCF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C6D7A9-3BFB-4CDA-B93C-90AE27A51D7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7650CC-A51E-429E-B9AA-1425F20CADD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  <a:p>
            <a:pPr algn="ctr"/>
            <a:r>
              <a:rPr lang="en-US" b="1" dirty="0">
                <a:solidFill>
                  <a:srgbClr val="FFFFFF"/>
                </a:solidFill>
              </a:rPr>
              <a:t>distance from the origin</a:t>
            </a:r>
          </a:p>
          <a:p>
            <a:pPr algn="ctr"/>
            <a:r>
              <a:rPr lang="en-US" b="1" dirty="0">
                <a:solidFill>
                  <a:srgbClr val="FFC000"/>
                </a:solidFill>
              </a:rPr>
              <a:t>midpoint between points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2EEA0E-5682-4682-BB44-5965B33F0336}"/>
              </a:ext>
            </a:extLst>
          </p:cNvPr>
          <p:cNvSpPr txBox="1"/>
          <p:nvPr/>
        </p:nvSpPr>
        <p:spPr>
          <a:xfrm>
            <a:off x="5608378" y="5816526"/>
            <a:ext cx="25394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</a:rPr>
              <a:t>Add new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36B16E-D68C-4B19-9013-4049C90FC408}"/>
              </a:ext>
            </a:extLst>
          </p:cNvPr>
          <p:cNvCxnSpPr>
            <a:cxnSpLocks/>
          </p:cNvCxnSpPr>
          <p:nvPr/>
        </p:nvCxnSpPr>
        <p:spPr>
          <a:xfrm flipV="1">
            <a:off x="8064728" y="5628905"/>
            <a:ext cx="651760" cy="2707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827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2C441-30E3-45FB-9892-1CB8B4437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</a:t>
            </a:r>
            <a:r>
              <a:rPr lang="en-US" b="1" dirty="0">
                <a:solidFill>
                  <a:schemeClr val="accent6"/>
                </a:solidFill>
              </a:rPr>
              <a:t>and</a:t>
            </a:r>
            <a:r>
              <a:rPr lang="en-US" b="1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6CF83-6B73-4387-A67D-66993C4C3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334496" cy="4835479"/>
          </a:xfrm>
        </p:spPr>
        <p:txBody>
          <a:bodyPr/>
          <a:lstStyle/>
          <a:p>
            <a:r>
              <a:rPr lang="en-US" dirty="0"/>
              <a:t>Functions and methods can return instances. </a:t>
            </a:r>
          </a:p>
          <a:p>
            <a:r>
              <a:rPr lang="en-US" dirty="0"/>
              <a:t>For example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given two Point objects</a:t>
            </a:r>
            <a:r>
              <a:rPr lang="en-US" dirty="0">
                <a:solidFill>
                  <a:schemeClr val="accent3"/>
                </a:solidFill>
              </a:rPr>
              <a:t>,</a:t>
            </a:r>
            <a:r>
              <a:rPr lang="en-US" dirty="0"/>
              <a:t> what if you want to create a point halfway in between</a:t>
            </a:r>
            <a:r>
              <a:rPr lang="en-US" dirty="0">
                <a:solidFill>
                  <a:schemeClr val="accent3"/>
                </a:solidFill>
              </a:rPr>
              <a:t>?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B8BC0-03CA-4D23-B96B-8D4984AD507C}"/>
              </a:ext>
            </a:extLst>
          </p:cNvPr>
          <p:cNvSpPr txBox="1"/>
          <p:nvPr/>
        </p:nvSpPr>
        <p:spPr>
          <a:xfrm>
            <a:off x="838200" y="4483301"/>
            <a:ext cx="61118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calc_midpoint(self, point):</a:t>
            </a:r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  <a:p>
            <a:endParaRPr lang="en-US" sz="24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Point(x, y)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1758404-6781-4B44-8CAD-5E3C28CDB0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Add Midpoint Method to Point Class</a:t>
            </a:r>
          </a:p>
        </p:txBody>
      </p:sp>
    </p:spTree>
    <p:extLst>
      <p:ext uri="{BB962C8B-B14F-4D97-AF65-F5344CB8AC3E}">
        <p14:creationId xmlns:p14="http://schemas.microsoft.com/office/powerpoint/2010/main" val="614206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 Declarations Are Optional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88076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While we can assign each point to a variable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is not necessary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 4)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Point(5, 12)</a:t>
            </a:r>
          </a:p>
          <a:p>
            <a:pPr lvl="1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p1.midpoint(p2)</a:t>
            </a:r>
            <a:endParaRPr lang="en-US" sz="3200" dirty="0">
              <a:solidFill>
                <a:schemeClr val="accent2"/>
              </a:solidFill>
            </a:endParaRPr>
          </a:p>
          <a:p>
            <a:r>
              <a:rPr lang="en-US" sz="3200" dirty="0"/>
              <a:t>Here is an alternative that uses no explicit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 = Point(3, 4).halfway(Point(5, 12))</a:t>
            </a:r>
          </a:p>
          <a:p>
            <a:pPr marL="457200" lvl="1" indent="0">
              <a:buNone/>
            </a:pPr>
            <a:endParaRPr lang="en-US" sz="28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10F649-9131-48C3-BD83-DA9D2F071CAE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Variable Declarations Are Optional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457D9E-FC79-4E7D-A547-EA7EF49AE325}"/>
              </a:ext>
            </a:extLst>
          </p:cNvPr>
          <p:cNvSpPr txBox="1"/>
          <p:nvPr/>
        </p:nvSpPr>
        <p:spPr>
          <a:xfrm>
            <a:off x="2197976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6D0E62-8616-40A5-ACE5-DC6A7E7E48D2}"/>
              </a:ext>
            </a:extLst>
          </p:cNvPr>
          <p:cNvSpPr txBox="1"/>
          <p:nvPr/>
        </p:nvSpPr>
        <p:spPr>
          <a:xfrm>
            <a:off x="1021865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C737EA-3CEC-46BA-8181-CA10AEDA0A00}"/>
              </a:ext>
            </a:extLst>
          </p:cNvPr>
          <p:cNvSpPr txBox="1"/>
          <p:nvPr/>
        </p:nvSpPr>
        <p:spPr>
          <a:xfrm>
            <a:off x="5265767" y="5960732"/>
            <a:ext cx="11508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Instance of Point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96B0C847-2DB0-44CC-80D3-2C2DA2773252}"/>
              </a:ext>
            </a:extLst>
          </p:cNvPr>
          <p:cNvSpPr/>
          <p:nvPr/>
        </p:nvSpPr>
        <p:spPr>
          <a:xfrm rot="10800000">
            <a:off x="1654298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3712FB4A-76E1-4A60-9AF3-CB1DAEEBABC3}"/>
              </a:ext>
            </a:extLst>
          </p:cNvPr>
          <p:cNvSpPr/>
          <p:nvPr/>
        </p:nvSpPr>
        <p:spPr>
          <a:xfrm rot="10800000">
            <a:off x="2631987" y="5474525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334DAEF5-FF1E-46B9-8AF8-A134FC5FA1B5}"/>
              </a:ext>
            </a:extLst>
          </p:cNvPr>
          <p:cNvSpPr/>
          <p:nvPr/>
        </p:nvSpPr>
        <p:spPr>
          <a:xfrm rot="10800000">
            <a:off x="5692238" y="5474524"/>
            <a:ext cx="226672" cy="4862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07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935193" cy="4835479"/>
          </a:xfrm>
        </p:spPr>
        <p:txBody>
          <a:bodyPr/>
          <a:lstStyle/>
          <a:p>
            <a:r>
              <a:rPr lang="en-US" dirty="0"/>
              <a:t>Objects are programmer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created data types that can be used just like other data types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particular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the data in an object can be in the form of instances of other classes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8039594" y="396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7944591" y="602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10201225" y="387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8158025" y="481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933330-24B1-4EB0-A7E0-6D96108E12AA}"/>
              </a:ext>
            </a:extLst>
          </p:cNvPr>
          <p:cNvSpPr txBox="1"/>
          <p:nvPr/>
        </p:nvSpPr>
        <p:spPr>
          <a:xfrm>
            <a:off x="311087" y="3842156"/>
            <a:ext cx="7559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x1, x2, y1, y2):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self.lower_left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  <a:p>
            <a:r>
              <a:rPr lang="en-US" sz="2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self.upper_right = </a:t>
            </a:r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  <a:p>
            <a:endParaRPr lang="en-US" sz="2400" b="1" dirty="0">
              <a:solidFill>
                <a:srgbClr val="FFD6A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3786E-908D-4083-ABE4-D0CA2DAF2593}"/>
              </a:ext>
            </a:extLst>
          </p:cNvPr>
          <p:cNvSpPr txBox="1"/>
          <p:nvPr/>
        </p:nvSpPr>
        <p:spPr>
          <a:xfrm>
            <a:off x="6456042" y="6213612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DDC10-56BE-4DDD-84EC-CF5D937BFBF1}"/>
              </a:ext>
            </a:extLst>
          </p:cNvPr>
          <p:cNvSpPr txBox="1"/>
          <p:nvPr/>
        </p:nvSpPr>
        <p:spPr>
          <a:xfrm>
            <a:off x="8819232" y="3313108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</p:spTree>
    <p:extLst>
      <p:ext uri="{BB962C8B-B14F-4D97-AF65-F5344CB8AC3E}">
        <p14:creationId xmlns:p14="http://schemas.microsoft.com/office/powerpoint/2010/main" val="2491714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5530C00-5A20-4976-97EC-61C85EA5C592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Square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1888C33-706E-4715-BC1E-012E53BDCD79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lower_left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upper_right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A3FD34-C055-49F2-9AB4-588C8DDA9362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area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</a:rPr>
              <a:t>calculate centre</a:t>
            </a:r>
            <a:endParaRPr 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82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BB12-5D14-4697-BE94-D9F7A3D0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E575-E384-42BD-9506-A4CA1A1F0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662548" cy="4835479"/>
          </a:xfrm>
        </p:spPr>
        <p:txBody>
          <a:bodyPr/>
          <a:lstStyle/>
          <a:p>
            <a:r>
              <a:rPr lang="en-US" dirty="0"/>
              <a:t>Everything in Python is an object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C310BB-787E-4561-9690-719A7A5D84A8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058D2A-C49D-4615-92A3-D17084EEAB2C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41A8AF3-75D1-4540-B18F-994C01DE6CAA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C95F7E3-CCC0-4B9D-AD55-267D59AA6F7E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540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A8C-FDC2-4C92-ACE4-98284692B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as Data Attributes of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84AF-B62E-492C-910D-670FD755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5063837" cy="4835479"/>
          </a:xfrm>
        </p:spPr>
        <p:txBody>
          <a:bodyPr/>
          <a:lstStyle/>
          <a:p>
            <a:r>
              <a:rPr lang="en-US" dirty="0"/>
              <a:t>Create a Square class and use Point instances and attributes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C729AC-4643-486D-AE65-27A69A0BEEA5}"/>
              </a:ext>
            </a:extLst>
          </p:cNvPr>
          <p:cNvSpPr/>
          <p:nvPr/>
        </p:nvSpPr>
        <p:spPr>
          <a:xfrm>
            <a:off x="2660083" y="3776359"/>
            <a:ext cx="2268187" cy="2152252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159C968-8EC8-48E0-8C7C-97787B2A38DB}"/>
              </a:ext>
            </a:extLst>
          </p:cNvPr>
          <p:cNvSpPr/>
          <p:nvPr/>
        </p:nvSpPr>
        <p:spPr>
          <a:xfrm>
            <a:off x="2565080" y="5833607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5FB022-1E69-40FC-A23F-4AA2AF357D02}"/>
              </a:ext>
            </a:extLst>
          </p:cNvPr>
          <p:cNvSpPr/>
          <p:nvPr/>
        </p:nvSpPr>
        <p:spPr>
          <a:xfrm>
            <a:off x="4821714" y="3680068"/>
            <a:ext cx="190005" cy="1900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ED48-70C2-4095-A64E-63C6BCCEAFB6}"/>
              </a:ext>
            </a:extLst>
          </p:cNvPr>
          <p:cNvSpPr txBox="1"/>
          <p:nvPr/>
        </p:nvSpPr>
        <p:spPr>
          <a:xfrm>
            <a:off x="2778514" y="4621652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Square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1006D-C580-4BCF-8543-559D82CD9884}"/>
              </a:ext>
            </a:extLst>
          </p:cNvPr>
          <p:cNvSpPr txBox="1"/>
          <p:nvPr/>
        </p:nvSpPr>
        <p:spPr>
          <a:xfrm>
            <a:off x="327395" y="599468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Point(x1, y1)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525BD7-A445-4734-B672-0F8B9C319D4F}"/>
              </a:ext>
            </a:extLst>
          </p:cNvPr>
          <p:cNvSpPr txBox="1"/>
          <p:nvPr/>
        </p:nvSpPr>
        <p:spPr>
          <a:xfrm>
            <a:off x="4509815" y="3133099"/>
            <a:ext cx="29770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Point(x2, y2)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D62322-26FA-47AC-ADD1-3F8107D0B466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5. </a:t>
            </a:r>
            <a:r>
              <a:rPr lang="en-US" sz="2600" b="1" dirty="0">
                <a:solidFill>
                  <a:schemeClr val="accent6"/>
                </a:solidFill>
              </a:rPr>
              <a:t>Objects as Data Attributes of Classes</a:t>
            </a:r>
          </a:p>
        </p:txBody>
      </p:sp>
    </p:spTree>
    <p:extLst>
      <p:ext uri="{BB962C8B-B14F-4D97-AF65-F5344CB8AC3E}">
        <p14:creationId xmlns:p14="http://schemas.microsoft.com/office/powerpoint/2010/main" val="42015890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/>
          <a:lstStyle/>
          <a:p>
            <a:r>
              <a:rPr lang="en-US" dirty="0"/>
              <a:t>Of course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you can put objects in Python collections like </a:t>
            </a:r>
            <a:r>
              <a:rPr lang="en-US" dirty="0">
                <a:solidFill>
                  <a:schemeClr val="accent6"/>
                </a:solidFill>
              </a:rPr>
              <a:t>lists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tuples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6. </a:t>
            </a:r>
            <a:r>
              <a:rPr lang="en-US" sz="2600" b="1" dirty="0">
                <a:solidFill>
                  <a:schemeClr val="accent6"/>
                </a:solidFill>
              </a:rPr>
              <a:t>Objects In Collections</a:t>
            </a:r>
          </a:p>
        </p:txBody>
      </p:sp>
    </p:spTree>
    <p:extLst>
      <p:ext uri="{BB962C8B-B14F-4D97-AF65-F5344CB8AC3E}">
        <p14:creationId xmlns:p14="http://schemas.microsoft.com/office/powerpoint/2010/main" val="13844096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2C661-354C-475E-B7AD-119D53388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Printing Attribute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1D5C4-1F76-4291-8B52-53FB27CFC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823857" cy="4835479"/>
          </a:xfrm>
        </p:spPr>
        <p:txBody>
          <a:bodyPr>
            <a:normAutofit/>
          </a:bodyPr>
          <a:lstStyle/>
          <a:p>
            <a:r>
              <a:rPr lang="en-US" dirty="0"/>
              <a:t>It would be nice to not have to write a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statement each time we want to display some attribute information.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Point(3, 4)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print(p.x, p.y)</a:t>
            </a:r>
          </a:p>
          <a:p>
            <a:r>
              <a:rPr lang="en-US" dirty="0">
                <a:cs typeface="Courier New" panose="02070309020205020404" pitchFamily="49" charset="0"/>
              </a:rPr>
              <a:t>Is there some way we could encapsulate this process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?</a:t>
            </a:r>
          </a:p>
          <a:p>
            <a:r>
              <a:rPr lang="en-US" dirty="0">
                <a:cs typeface="Courier New" panose="02070309020205020404" pitchFamily="49" charset="0"/>
              </a:rPr>
              <a:t>It would be better if we could have a method take care of it</a:t>
            </a:r>
            <a:r>
              <a:rPr lang="en-US" dirty="0">
                <a:solidFill>
                  <a:schemeClr val="accent3"/>
                </a:solidFill>
                <a:cs typeface="Courier New" panose="02070309020205020404" pitchFamily="49" charset="0"/>
              </a:rPr>
              <a:t>.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F39D922-EF5F-455E-98CF-F26FEEE924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7. </a:t>
            </a:r>
            <a:r>
              <a:rPr lang="en-US" sz="2600" b="1" dirty="0">
                <a:solidFill>
                  <a:schemeClr val="accent6"/>
                </a:solidFill>
              </a:rPr>
              <a:t>Printing Attribute Information</a:t>
            </a:r>
          </a:p>
        </p:txBody>
      </p:sp>
    </p:spTree>
    <p:extLst>
      <p:ext uri="{BB962C8B-B14F-4D97-AF65-F5344CB8AC3E}">
        <p14:creationId xmlns:p14="http://schemas.microsoft.com/office/powerpoint/2010/main" val="7019295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311EC-49BF-413D-AD77-50097EF99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Patient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A5CE7-35EA-41E9-B31D-FEE112FA2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25738" cy="4835479"/>
          </a:xfrm>
        </p:spPr>
        <p:txBody>
          <a:bodyPr/>
          <a:lstStyle/>
          <a:p>
            <a:r>
              <a:rPr lang="en-US" dirty="0"/>
              <a:t>What if you are writing a medical application that needs to keep track of patients and their data. </a:t>
            </a:r>
          </a:p>
          <a:p>
            <a:r>
              <a:rPr lang="en-US" dirty="0"/>
              <a:t>Let’s create a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PatientData </a:t>
            </a:r>
            <a:r>
              <a:rPr lang="en-US" dirty="0"/>
              <a:t>class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endParaRPr lang="en-US" dirty="0"/>
          </a:p>
          <a:p>
            <a:r>
              <a:rPr lang="en-US" b="1" dirty="0">
                <a:solidFill>
                  <a:schemeClr val="accent6"/>
                </a:solidFill>
              </a:rPr>
              <a:t>Attributes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height_cm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weight_kg</a:t>
            </a:r>
          </a:p>
          <a:p>
            <a:r>
              <a:rPr lang="en-US" b="1" dirty="0">
                <a:solidFill>
                  <a:schemeClr val="accent6"/>
                </a:solidFill>
              </a:rPr>
              <a:t>Methods</a:t>
            </a:r>
          </a:p>
          <a:p>
            <a:pPr lvl="1"/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print_data()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04347B-E017-4F6B-86C0-D474AB6CC8DA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8. </a:t>
            </a:r>
            <a:r>
              <a:rPr lang="en-US" sz="2600" b="1" dirty="0">
                <a:solidFill>
                  <a:schemeClr val="accent6"/>
                </a:solidFill>
              </a:rPr>
              <a:t>Patient Class</a:t>
            </a:r>
          </a:p>
        </p:txBody>
      </p:sp>
    </p:spTree>
    <p:extLst>
      <p:ext uri="{BB962C8B-B14F-4D97-AF65-F5344CB8AC3E}">
        <p14:creationId xmlns:p14="http://schemas.microsoft.com/office/powerpoint/2010/main" val="631562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classes in classes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6"/>
                </a:solidFill>
              </a:rPr>
              <a:t>,</a:t>
            </a:r>
            <a:r>
              <a:rPr lang="en-US" dirty="0"/>
              <a:t> and collections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7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1.1.2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0412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45239" cy="4835479"/>
          </a:xfrm>
        </p:spPr>
        <p:txBody>
          <a:bodyPr/>
          <a:lstStyle/>
          <a:p>
            <a:r>
              <a:rPr lang="en-US" b="1" dirty="0">
                <a:solidFill>
                  <a:schemeClr val="accent6"/>
                </a:solidFill>
              </a:rPr>
              <a:t>Instantiate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Encapsulation permits objects to operate completely independently of each other as discrete and self</a:t>
            </a:r>
            <a:r>
              <a:rPr lang="en-US" dirty="0">
                <a:solidFill>
                  <a:schemeClr val="accent2"/>
                </a:solidFill>
              </a:rPr>
              <a:t>-</a:t>
            </a:r>
            <a:r>
              <a:rPr lang="en-US" dirty="0"/>
              <a:t>contained bunch of data and code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OOP</a:t>
            </a:r>
            <a:r>
              <a:rPr lang="en-US" b="1" dirty="0"/>
              <a:t> Recap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FB463-5948-4286-B3BB-04181A132748}"/>
              </a:ext>
            </a:extLst>
          </p:cNvPr>
          <p:cNvSpPr txBox="1"/>
          <p:nvPr/>
        </p:nvSpPr>
        <p:spPr>
          <a:xfrm>
            <a:off x="6610145" y="1966369"/>
            <a:ext cx="474611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4E1B242-74FE-4433-A023-0912F16D8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19281" cy="483547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E00BE5"/>
                </a:solidFill>
              </a:rPr>
              <a:t>self</a:t>
            </a:r>
          </a:p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508094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35940</TotalTime>
  <Words>2380</Words>
  <Application>Microsoft Macintosh PowerPoint</Application>
  <PresentationFormat>Widescreen</PresentationFormat>
  <Paragraphs>471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Courier New</vt:lpstr>
      <vt:lpstr>Segoe UI</vt:lpstr>
      <vt:lpstr>Wingdings</vt:lpstr>
      <vt:lpstr>APS106_PPTX_Theme</vt:lpstr>
      <vt:lpstr>classes in classes, functions, and collections.</vt:lpstr>
      <vt:lpstr>Today’s Content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OOP Recap</vt:lpstr>
      <vt:lpstr>Review Point Class</vt:lpstr>
      <vt:lpstr>Review Point Class</vt:lpstr>
      <vt:lpstr>Methods and self</vt:lpstr>
      <vt:lpstr>Methods and self</vt:lpstr>
      <vt:lpstr>Methods and self</vt:lpstr>
      <vt:lpstr>Methods and self</vt:lpstr>
      <vt:lpstr>Methods and self</vt:lpstr>
      <vt:lpstr>Calling Methods</vt:lpstr>
      <vt:lpstr>Objects and Functions</vt:lpstr>
      <vt:lpstr>Objects and Functions</vt:lpstr>
      <vt:lpstr>Variable Declarations Are Optional</vt:lpstr>
      <vt:lpstr>Objects as Data Attributes of Classes</vt:lpstr>
      <vt:lpstr>Objects as Data Attributes</vt:lpstr>
      <vt:lpstr>Objects as Data Attributes of Classes</vt:lpstr>
      <vt:lpstr>Objects In Collections</vt:lpstr>
      <vt:lpstr>Printing Attribute Information</vt:lpstr>
      <vt:lpstr>Patient Class</vt:lpstr>
      <vt:lpstr>classes in classes, functions, and collections.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205</cp:revision>
  <dcterms:created xsi:type="dcterms:W3CDTF">2021-11-03T00:49:37Z</dcterms:created>
  <dcterms:modified xsi:type="dcterms:W3CDTF">2022-06-13T00:56:19Z</dcterms:modified>
</cp:coreProperties>
</file>