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8"/>
  </p:notesMasterIdLst>
  <p:sldIdLst>
    <p:sldId id="256" r:id="rId2"/>
    <p:sldId id="421" r:id="rId3"/>
    <p:sldId id="260" r:id="rId4"/>
    <p:sldId id="420" r:id="rId5"/>
    <p:sldId id="422" r:id="rId6"/>
    <p:sldId id="423" r:id="rId7"/>
    <p:sldId id="424" r:id="rId8"/>
    <p:sldId id="340" r:id="rId9"/>
    <p:sldId id="288" r:id="rId10"/>
    <p:sldId id="328" r:id="rId11"/>
    <p:sldId id="334" r:id="rId12"/>
    <p:sldId id="336" r:id="rId13"/>
    <p:sldId id="329" r:id="rId14"/>
    <p:sldId id="361" r:id="rId15"/>
    <p:sldId id="343" r:id="rId16"/>
    <p:sldId id="341" r:id="rId17"/>
    <p:sldId id="342" r:id="rId18"/>
    <p:sldId id="367" r:id="rId19"/>
    <p:sldId id="368" r:id="rId20"/>
    <p:sldId id="363" r:id="rId21"/>
    <p:sldId id="362" r:id="rId22"/>
    <p:sldId id="364" r:id="rId23"/>
    <p:sldId id="365" r:id="rId24"/>
    <p:sldId id="366" r:id="rId25"/>
    <p:sldId id="331" r:id="rId26"/>
    <p:sldId id="335" r:id="rId27"/>
    <p:sldId id="369" r:id="rId28"/>
    <p:sldId id="370" r:id="rId29"/>
    <p:sldId id="371" r:id="rId30"/>
    <p:sldId id="332" r:id="rId31"/>
    <p:sldId id="346" r:id="rId32"/>
    <p:sldId id="345" r:id="rId33"/>
    <p:sldId id="378" r:id="rId34"/>
    <p:sldId id="372" r:id="rId35"/>
    <p:sldId id="373" r:id="rId36"/>
    <p:sldId id="374" r:id="rId37"/>
    <p:sldId id="348" r:id="rId38"/>
    <p:sldId id="349" r:id="rId39"/>
    <p:sldId id="333" r:id="rId40"/>
    <p:sldId id="350" r:id="rId41"/>
    <p:sldId id="375" r:id="rId42"/>
    <p:sldId id="376" r:id="rId43"/>
    <p:sldId id="352" r:id="rId44"/>
    <p:sldId id="353" r:id="rId45"/>
    <p:sldId id="377" r:id="rId46"/>
    <p:sldId id="416" r:id="rId47"/>
    <p:sldId id="417" r:id="rId48"/>
    <p:sldId id="330" r:id="rId49"/>
    <p:sldId id="290" r:id="rId50"/>
    <p:sldId id="291" r:id="rId51"/>
    <p:sldId id="299" r:id="rId52"/>
    <p:sldId id="301" r:id="rId53"/>
    <p:sldId id="296" r:id="rId54"/>
    <p:sldId id="297" r:id="rId55"/>
    <p:sldId id="298" r:id="rId56"/>
    <p:sldId id="302" r:id="rId57"/>
    <p:sldId id="303" r:id="rId58"/>
    <p:sldId id="306" r:id="rId59"/>
    <p:sldId id="304" r:id="rId60"/>
    <p:sldId id="305" r:id="rId61"/>
    <p:sldId id="307" r:id="rId62"/>
    <p:sldId id="273" r:id="rId63"/>
    <p:sldId id="308" r:id="rId64"/>
    <p:sldId id="354" r:id="rId65"/>
    <p:sldId id="356" r:id="rId66"/>
    <p:sldId id="357" r:id="rId67"/>
    <p:sldId id="358" r:id="rId68"/>
    <p:sldId id="359" r:id="rId69"/>
    <p:sldId id="425" r:id="rId70"/>
    <p:sldId id="426" r:id="rId71"/>
    <p:sldId id="427" r:id="rId72"/>
    <p:sldId id="309" r:id="rId73"/>
    <p:sldId id="310" r:id="rId74"/>
    <p:sldId id="312" r:id="rId75"/>
    <p:sldId id="316" r:id="rId76"/>
    <p:sldId id="42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17" autoAdjust="0"/>
    <p:restoredTop sz="94648"/>
  </p:normalViewPr>
  <p:slideViewPr>
    <p:cSldViewPr snapToGrid="0">
      <p:cViewPr varScale="1">
        <p:scale>
          <a:sx n="51" d="100"/>
          <a:sy n="51" d="100"/>
        </p:scale>
        <p:origin x="21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07EE-0602-9041-B859-0C7928371454}" type="datetimeFigureOut">
              <a:rPr lang="en-CA" smtClean="0"/>
              <a:t>2024-05-08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73B1-ECFC-7B4F-9361-4F463DF0C9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6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Piazza link error</a:t>
            </a:r>
          </a:p>
          <a:p>
            <a:endParaRPr lang="en-CA" dirty="0"/>
          </a:p>
          <a:p>
            <a:r>
              <a:rPr lang="en-CA" dirty="0"/>
              <a:t>what do you want to learn, why are you here - who is really interested in programming hopes to do this later,</a:t>
            </a:r>
          </a:p>
          <a:p>
            <a:endParaRPr lang="en-CA" dirty="0"/>
          </a:p>
          <a:p>
            <a:r>
              <a:rPr lang="en-CA" dirty="0"/>
              <a:t>who is curious about it but maybe is in a different discipline and doesn't think they'll continue</a:t>
            </a:r>
          </a:p>
          <a:p>
            <a:endParaRPr lang="en-CA" dirty="0"/>
          </a:p>
          <a:p>
            <a:r>
              <a:rPr lang="en-CA" dirty="0"/>
              <a:t>who is totally not stoked about being here and hates computers and is just taking this course for the sake of it</a:t>
            </a:r>
          </a:p>
          <a:p>
            <a:endParaRPr lang="en-CA" dirty="0"/>
          </a:p>
          <a:p>
            <a:r>
              <a:rPr lang="en-CA" dirty="0"/>
              <a:t>what do you want to learn?  what do you want to get out of this course?  what would be interesting?</a:t>
            </a:r>
          </a:p>
          <a:p>
            <a:r>
              <a:rPr lang="en-CA" dirty="0"/>
              <a:t>we'll have our first design problem today which looks at kinematics and robotics, a very similar algorithm used by the </a:t>
            </a:r>
            <a:r>
              <a:rPr lang="en-CA" dirty="0" err="1"/>
              <a:t>canadarm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later we have design problems on creating Wordle from scratch.  also a sports analytics themed design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73B1-ECFC-7B4F-9361-4F463DF0C9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09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Piazza link error</a:t>
            </a:r>
          </a:p>
          <a:p>
            <a:endParaRPr lang="en-CA" dirty="0"/>
          </a:p>
          <a:p>
            <a:r>
              <a:rPr lang="en-CA" dirty="0"/>
              <a:t>what do you want to learn, why are you here - who is really interested in programming hopes to do this later,</a:t>
            </a:r>
          </a:p>
          <a:p>
            <a:endParaRPr lang="en-CA" dirty="0"/>
          </a:p>
          <a:p>
            <a:r>
              <a:rPr lang="en-CA" dirty="0"/>
              <a:t>who is curious about it but maybe is in a different discipline and doesn't think they'll continue</a:t>
            </a:r>
          </a:p>
          <a:p>
            <a:endParaRPr lang="en-CA" dirty="0"/>
          </a:p>
          <a:p>
            <a:r>
              <a:rPr lang="en-CA" dirty="0"/>
              <a:t>who is totally not stoked about being here and hates computers and is just taking this course for the sake of it</a:t>
            </a:r>
          </a:p>
          <a:p>
            <a:endParaRPr lang="en-CA" dirty="0"/>
          </a:p>
          <a:p>
            <a:r>
              <a:rPr lang="en-CA" dirty="0"/>
              <a:t>what do you want to learn?  what do you want to get out of this course?  what would be interesting?</a:t>
            </a:r>
          </a:p>
          <a:p>
            <a:r>
              <a:rPr lang="en-CA" dirty="0"/>
              <a:t>we'll have our first design problem today which looks at kinematics and robotics, a very similar algorithm used by the </a:t>
            </a:r>
            <a:r>
              <a:rPr lang="en-CA" dirty="0" err="1"/>
              <a:t>canadarm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later we have design problems on creating Wordle from scratch.  also a sports analytics themed design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73B1-ECFC-7B4F-9361-4F463DF0C930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AF475-93F4-1B31-EDC2-AAD66E68C3DD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1 released (</a:t>
            </a:r>
            <a:r>
              <a:rPr lang="en-CA" dirty="0" err="1"/>
              <a:t>Gradescope</a:t>
            </a:r>
            <a:r>
              <a:rPr lang="en-CA" dirty="0"/>
              <a:t> invites coming...)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1 released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82E53-A5EF-473D-ED2A-B22E09AFA8DC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1.2.2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65D05-D317-0B49-54D7-A26F52181F0E}"/>
              </a:ext>
            </a:extLst>
          </p:cNvPr>
          <p:cNvSpPr txBox="1"/>
          <p:nvPr/>
        </p:nvSpPr>
        <p:spPr>
          <a:xfrm>
            <a:off x="203816" y="6145185"/>
            <a:ext cx="617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Error: </a:t>
            </a:r>
            <a:r>
              <a:rPr lang="en-US" sz="2000" dirty="0" err="1">
                <a:solidFill>
                  <a:srgbClr val="FF0000"/>
                </a:solidFill>
              </a:rPr>
              <a:t>builtins.NameError</a:t>
            </a:r>
            <a:r>
              <a:rPr lang="en-US" sz="2000" dirty="0">
                <a:solidFill>
                  <a:srgbClr val="FF0000"/>
                </a:solidFill>
              </a:rPr>
              <a:t>: name 'name'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you’ll learn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Lecture </a:t>
            </a:r>
            <a:r>
              <a:rPr lang="en-US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Writing your own functions</a:t>
            </a:r>
          </a:p>
          <a:p>
            <a:pPr lvl="2"/>
            <a:r>
              <a:rPr lang="en-US" b="1" dirty="0"/>
              <a:t>Local vs global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D98CF-C8D0-01EE-C9CE-6F15AC8B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3123816"/>
            <a:ext cx="3444395" cy="3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a function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320589" cy="4835479"/>
          </a:xfrm>
        </p:spPr>
        <p:txBody>
          <a:bodyPr/>
          <a:lstStyle/>
          <a:p>
            <a:r>
              <a:rPr lang="en-US" dirty="0"/>
              <a:t>A function is a piece of code that you can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call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repeatedly to do one thing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Think about the </a:t>
            </a:r>
            <a:r>
              <a:rPr lang="en-US" b="1" dirty="0">
                <a:solidFill>
                  <a:schemeClr val="accent1"/>
                </a:solidFill>
              </a:rPr>
              <a:t>sine</a:t>
            </a:r>
            <a:r>
              <a:rPr lang="en-US" dirty="0"/>
              <a:t> key on your calculator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It takes in an angle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does some calculations and returns the sine of that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</a:t>
            </a:r>
            <a:r>
              <a:rPr lang="en-US" b="1" dirty="0">
                <a:solidFill>
                  <a:schemeClr val="accent1"/>
                </a:solidFill>
              </a:rPr>
              <a:t>built-in functions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(today)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programmers can also create their own </a:t>
            </a:r>
            <a:r>
              <a:rPr lang="en-US" b="1" dirty="0">
                <a:solidFill>
                  <a:schemeClr val="accent1"/>
                </a:solidFill>
              </a:rPr>
              <a:t>user-defined functions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(next lecture)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 descr="https://m.media-amazon.com/images/I/7106ob3ATYL._AC_SL1500_.jpg">
            <a:extLst>
              <a:ext uri="{FF2B5EF4-FFF2-40B4-BE49-F238E27FC236}">
                <a16:creationId xmlns:a16="http://schemas.microsoft.com/office/drawing/2014/main" id="{89348D85-E685-4ECE-84FC-720FB260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25" y="553454"/>
            <a:ext cx="3255331" cy="61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108B99-B4A2-469C-AA8F-AA4AE63D5AA2}"/>
              </a:ext>
            </a:extLst>
          </p:cNvPr>
          <p:cNvSpPr/>
          <p:nvPr/>
        </p:nvSpPr>
        <p:spPr>
          <a:xfrm>
            <a:off x="9637293" y="3922296"/>
            <a:ext cx="517358" cy="37243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1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796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2359" y="4169659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384E-F4F6-1F47-B623-CA4ADCEA79E5}"/>
              </a:ext>
            </a:extLst>
          </p:cNvPr>
          <p:cNvSpPr txBox="1"/>
          <p:nvPr/>
        </p:nvSpPr>
        <p:spPr>
          <a:xfrm>
            <a:off x="796286" y="5954763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Sebastian</a:t>
            </a:r>
          </a:p>
        </p:txBody>
      </p:sp>
    </p:spTree>
    <p:extLst>
      <p:ext uri="{BB962C8B-B14F-4D97-AF65-F5344CB8AC3E}">
        <p14:creationId xmlns:p14="http://schemas.microsoft.com/office/powerpoint/2010/main" val="10541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ECE47-077D-984A-A878-9647B78D6A84}"/>
              </a:ext>
            </a:extLst>
          </p:cNvPr>
          <p:cNvSpPr txBox="1"/>
          <p:nvPr/>
        </p:nvSpPr>
        <p:spPr>
          <a:xfrm>
            <a:off x="809965" y="6074136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Ben</a:t>
            </a:r>
          </a:p>
        </p:txBody>
      </p:sp>
    </p:spTree>
    <p:extLst>
      <p:ext uri="{BB962C8B-B14F-4D97-AF65-F5344CB8AC3E}">
        <p14:creationId xmlns:p14="http://schemas.microsoft.com/office/powerpoint/2010/main" val="28600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2078738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9465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 marL="0" indent="0">
              <a:buClr>
                <a:schemeClr val="accent2"/>
              </a:buClr>
              <a:buNone/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Sends a function’s result back to where it was called</a:t>
            </a:r>
          </a:p>
          <a:p>
            <a:pPr lvl="1"/>
            <a:r>
              <a:rPr lang="en-US" sz="2800" dirty="0"/>
              <a:t>The entire function call evaluates to whatever is returned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490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55385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362977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9092</TotalTime>
  <Words>4472</Words>
  <Application>Microsoft Macintosh PowerPoint</Application>
  <PresentationFormat>Widescreen</PresentationFormat>
  <Paragraphs>903</Paragraphs>
  <Slides>76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Segoe UI</vt:lpstr>
      <vt:lpstr>Wingdings</vt:lpstr>
      <vt:lpstr>APS106_PPTX_Theme</vt:lpstr>
      <vt:lpstr>writing your own function.</vt:lpstr>
      <vt:lpstr>What you’ll learn today</vt:lpstr>
      <vt:lpstr>What is a function?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Variable Scope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Variable Scope</vt:lpstr>
      <vt:lpstr>Variable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From Functions to Programs</vt:lpstr>
      <vt:lpstr>From Functions to Programs</vt:lpstr>
      <vt:lpstr>From Functions to Programs</vt:lpstr>
      <vt:lpstr>A Design Process for Programming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85</cp:revision>
  <dcterms:created xsi:type="dcterms:W3CDTF">2021-11-03T00:49:37Z</dcterms:created>
  <dcterms:modified xsi:type="dcterms:W3CDTF">2024-05-09T03:16:40Z</dcterms:modified>
</cp:coreProperties>
</file>