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332" r:id="rId3"/>
    <p:sldId id="313" r:id="rId4"/>
    <p:sldId id="314" r:id="rId5"/>
    <p:sldId id="315" r:id="rId6"/>
    <p:sldId id="316" r:id="rId7"/>
    <p:sldId id="322" r:id="rId8"/>
    <p:sldId id="319" r:id="rId9"/>
    <p:sldId id="327" r:id="rId10"/>
    <p:sldId id="328" r:id="rId11"/>
    <p:sldId id="329" r:id="rId12"/>
    <p:sldId id="320" r:id="rId13"/>
    <p:sldId id="321" r:id="rId14"/>
    <p:sldId id="330" r:id="rId15"/>
    <p:sldId id="331" r:id="rId16"/>
    <p:sldId id="323" r:id="rId17"/>
    <p:sldId id="324" r:id="rId18"/>
    <p:sldId id="326" r:id="rId19"/>
    <p:sldId id="325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93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2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60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81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2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Problem 1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Many Creative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Think about solutions and write them down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Try to be as creative as possible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at this stage is two things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 Programming Plan</a:t>
            </a:r>
          </a:p>
          <a:p>
            <a:pPr lvl="1"/>
            <a:r>
              <a:rPr lang="en-US" dirty="0"/>
              <a:t>A list of steps you will take in programming the algorithm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Sometimes this will be the form of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testing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debugging each of the algorithm steps in order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it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have to be that way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Especially for larger systems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algorithm steps may be designed and implemented by different people in parallel or you may choose to program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test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debug the hardest step first to make sure you understand the problem enough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 you may decide to do the easiest steps first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1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Evaluate the algorithm and programming plans you have generated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Does it appear that this solution will truly solve the problem</a:t>
            </a:r>
            <a:r>
              <a:rPr lang="en-US" dirty="0">
                <a:solidFill>
                  <a:schemeClr val="accent2"/>
                </a:solidFill>
              </a:rPr>
              <a:t>? </a:t>
            </a:r>
          </a:p>
          <a:p>
            <a:r>
              <a:rPr lang="en-US" dirty="0"/>
              <a:t>You may write some prototype code to understand if particular design ideas will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Pick the best solution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If it is good enough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continue to Step 5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otherwise return to an earlier step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maybe even Step 1 as you have uncovered new parts of the problem definition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Follow your chosen programming plan to implement the 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For each step in your programming plan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should ensure that the code is working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it runs some </a:t>
            </a: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sub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tests</a:t>
            </a:r>
            <a:r>
              <a:rPr lang="en-US" dirty="0">
                <a:solidFill>
                  <a:schemeClr val="accent6"/>
                </a:solidFill>
              </a:rPr>
              <a:t>”</a:t>
            </a:r>
            <a:r>
              <a:rPr lang="en-US" dirty="0"/>
              <a:t> correctly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Even though it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solve the whole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should produce intermediate results that you can verify are correct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it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should debug it before moving onto the next step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Implementation includes the documentation in the code: functions should have well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written docstrings and comments should be used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it is better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comment than under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comment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Evaluate the solution against the test metrics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ensuring everything is in order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If the solution is not satisfactory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you need to either return to Step 5 to debug the code or return to Step 1 to develop a better understanding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2"/>
                </a:solidFill>
              </a:rPr>
              <a:t>!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Product Development </a:t>
            </a:r>
            <a:r>
              <a:rPr lang="en-US" b="1" dirty="0">
                <a:solidFill>
                  <a:schemeClr val="accent6"/>
                </a:solidFill>
              </a:rPr>
              <a:t>101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AE0860C-64A4-4ED7-8B7B-40F88979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39" y="744292"/>
            <a:ext cx="4035598" cy="57198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88F4C93-8D0C-4D5E-B853-70DED9FD7E71}"/>
              </a:ext>
            </a:extLst>
          </p:cNvPr>
          <p:cNvGrpSpPr/>
          <p:nvPr/>
        </p:nvGrpSpPr>
        <p:grpSpPr>
          <a:xfrm>
            <a:off x="564188" y="3207158"/>
            <a:ext cx="4035597" cy="1905699"/>
            <a:chOff x="576219" y="4769287"/>
            <a:chExt cx="4035597" cy="19056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6C19FD-D577-49A4-9414-C36C4FD23B78}"/>
                </a:ext>
              </a:extLst>
            </p:cNvPr>
            <p:cNvGrpSpPr/>
            <p:nvPr/>
          </p:nvGrpSpPr>
          <p:grpSpPr>
            <a:xfrm>
              <a:off x="576219" y="4769287"/>
              <a:ext cx="4035597" cy="1905699"/>
              <a:chOff x="576219" y="4769287"/>
              <a:chExt cx="4035597" cy="1905699"/>
            </a:xfrm>
          </p:grpSpPr>
          <p:pic>
            <p:nvPicPr>
              <p:cNvPr id="11" name="Picture 2" descr="Implementing QA in a CI/CD Pipeline | Parasoft">
                <a:extLst>
                  <a:ext uri="{FF2B5EF4-FFF2-40B4-BE49-F238E27FC236}">
                    <a16:creationId xmlns:a16="http://schemas.microsoft.com/office/drawing/2014/main" id="{9F84389E-432E-411F-81A6-717133E71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19" y="4769287"/>
                <a:ext cx="4035597" cy="190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3452E8-B352-4010-A072-DA6757CF71BD}"/>
                  </a:ext>
                </a:extLst>
              </p:cNvPr>
              <p:cNvSpPr/>
              <p:nvPr/>
            </p:nvSpPr>
            <p:spPr>
              <a:xfrm>
                <a:off x="1770077" y="5561901"/>
                <a:ext cx="427839" cy="352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431A67-2A2E-4050-B45B-207A25B0B8D0}"/>
                  </a:ext>
                </a:extLst>
              </p:cNvPr>
              <p:cNvSpPr/>
              <p:nvPr/>
            </p:nvSpPr>
            <p:spPr>
              <a:xfrm>
                <a:off x="3014269" y="5561901"/>
                <a:ext cx="427839" cy="352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90F47-D9BA-406C-902F-286CD64C3600}"/>
                </a:ext>
              </a:extLst>
            </p:cNvPr>
            <p:cNvSpPr txBox="1"/>
            <p:nvPr/>
          </p:nvSpPr>
          <p:spPr>
            <a:xfrm>
              <a:off x="1770077" y="553747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FFFFFF"/>
                  </a:solidFill>
                </a:rPr>
                <a:t>CI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5DC49C-3086-4F22-AE59-6F6BBEC53B56}"/>
                </a:ext>
              </a:extLst>
            </p:cNvPr>
            <p:cNvSpPr txBox="1"/>
            <p:nvPr/>
          </p:nvSpPr>
          <p:spPr>
            <a:xfrm>
              <a:off x="2978093" y="554118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FFFFFF"/>
                  </a:solidFill>
                </a:rPr>
                <a:t>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72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E092-E2BC-E061-7139-76B2556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dirty="0" err="1"/>
              <a:t>Canadarm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FA9B-FDCC-459C-9E45-0F5CA4988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Canadarm | The Canadian Encyclopedia">
            <a:extLst>
              <a:ext uri="{FF2B5EF4-FFF2-40B4-BE49-F238E27FC236}">
                <a16:creationId xmlns:a16="http://schemas.microsoft.com/office/drawing/2014/main" id="{04B8E41F-8A07-5D49-DF55-CE41CF8E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3" y="1603253"/>
            <a:ext cx="7227128" cy="473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s: Next-Generation Canadarm | Space">
            <a:extLst>
              <a:ext uri="{FF2B5EF4-FFF2-40B4-BE49-F238E27FC236}">
                <a16:creationId xmlns:a16="http://schemas.microsoft.com/office/drawing/2014/main" id="{C7D77A35-9673-AB38-5A63-DECA38E4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036" y="4243363"/>
            <a:ext cx="34925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adarm - Wikipedia">
            <a:extLst>
              <a:ext uri="{FF2B5EF4-FFF2-40B4-BE49-F238E27FC236}">
                <a16:creationId xmlns:a16="http://schemas.microsoft.com/office/drawing/2014/main" id="{40399A78-F2E9-9CD2-0D6D-17F3FD5B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35" y="507923"/>
            <a:ext cx="4172501" cy="368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7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Problem 1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Forward Kinematics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2167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Problem Background</a:t>
            </a:r>
          </a:p>
          <a:p>
            <a:r>
              <a:rPr lang="en-US" dirty="0"/>
              <a:t>If you have a robotic arm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the Canadarm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with joints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important to be able to calculate where the end of the arm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Forward kinematics is the use of the kinematic equations of a robot to compute the position of the end of the arm from specified values for the joint parameters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81AE-6823-4738-A26C-782ED30A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61" y="3000327"/>
            <a:ext cx="4453763" cy="3660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F96EC-271C-4B74-A97F-456F47F85F66}"/>
              </a:ext>
            </a:extLst>
          </p:cNvPr>
          <p:cNvSpPr txBox="1"/>
          <p:nvPr/>
        </p:nvSpPr>
        <p:spPr>
          <a:xfrm>
            <a:off x="7466669" y="1450555"/>
            <a:ext cx="351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Where is this point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C2C0A0-A524-4B3F-9F14-C80C3C978E02}"/>
              </a:ext>
            </a:extLst>
          </p:cNvPr>
          <p:cNvSpPr/>
          <p:nvPr/>
        </p:nvSpPr>
        <p:spPr>
          <a:xfrm rot="16200000" flipH="1">
            <a:off x="7444534" y="2399105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5961D-CBB7-4FDF-A875-7D77282E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8663"/>
            <a:ext cx="5816916" cy="3920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Problem 1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Forward Kinematics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2167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Problem Background</a:t>
            </a:r>
          </a:p>
          <a:p>
            <a:r>
              <a:rPr lang="en-US" dirty="0"/>
              <a:t>Given a robotic arm with two degrees of freedom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see diagram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determine the position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b="1" dirty="0">
                <a:solidFill>
                  <a:schemeClr val="accent6"/>
                </a:solidFill>
              </a:rPr>
              <a:t>,</a:t>
            </a:r>
            <a:r>
              <a:rPr lang="en-US" b="1" dirty="0">
                <a:solidFill>
                  <a:schemeClr val="accent1"/>
                </a:solidFill>
              </a:rPr>
              <a:t> 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effector given the component-arm lengths and joint angles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F96EC-271C-4B74-A97F-456F47F85F66}"/>
              </a:ext>
            </a:extLst>
          </p:cNvPr>
          <p:cNvSpPr txBox="1"/>
          <p:nvPr/>
        </p:nvSpPr>
        <p:spPr>
          <a:xfrm>
            <a:off x="8236695" y="1702350"/>
            <a:ext cx="351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Where is this point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C2C0A0-A524-4B3F-9F14-C80C3C978E02}"/>
              </a:ext>
            </a:extLst>
          </p:cNvPr>
          <p:cNvSpPr/>
          <p:nvPr/>
        </p:nvSpPr>
        <p:spPr>
          <a:xfrm rot="16200000" flipH="1">
            <a:off x="10734172" y="2644552"/>
            <a:ext cx="1167063" cy="318519"/>
          </a:xfrm>
          <a:prstGeom prst="rightArrow">
            <a:avLst>
              <a:gd name="adj1" fmla="val 34891"/>
              <a:gd name="adj2" fmla="val 167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FA8A8-5A8E-4333-89A1-97ECE4070AB7}"/>
              </a:ext>
            </a:extLst>
          </p:cNvPr>
          <p:cNvSpPr txBox="1"/>
          <p:nvPr/>
        </p:nvSpPr>
        <p:spPr>
          <a:xfrm>
            <a:off x="4640099" y="3961218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Given</a:t>
            </a: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Length1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Length2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Angle1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Angle2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8D257-366A-4B55-9B04-232ABE2EF7C3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474310" cy="2023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1644-718E-401D-9FC4-C5E07AB73BB8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0" cy="99862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40164-EE6D-41B5-B674-DA7C2578292F}"/>
              </a:ext>
            </a:extLst>
          </p:cNvPr>
          <p:cNvCxnSpPr>
            <a:cxnSpLocks/>
          </p:cNvCxnSpPr>
          <p:nvPr/>
        </p:nvCxnSpPr>
        <p:spPr>
          <a:xfrm flipV="1">
            <a:off x="7442469" y="3758873"/>
            <a:ext cx="2217724" cy="12823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1EF3A-8CE0-4EA1-B28D-FE78C7A4ECB2}"/>
              </a:ext>
            </a:extLst>
          </p:cNvPr>
          <p:cNvCxnSpPr>
            <a:cxnSpLocks/>
          </p:cNvCxnSpPr>
          <p:nvPr/>
        </p:nvCxnSpPr>
        <p:spPr>
          <a:xfrm flipV="1">
            <a:off x="7442469" y="4561382"/>
            <a:ext cx="2904689" cy="4798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CB5B16E-6352-4F83-BD30-60C075CFD738}"/>
              </a:ext>
            </a:extLst>
          </p:cNvPr>
          <p:cNvSpPr/>
          <p:nvPr/>
        </p:nvSpPr>
        <p:spPr>
          <a:xfrm>
            <a:off x="7382312" y="4969043"/>
            <a:ext cx="120316" cy="120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2"/>
                </a:solidFill>
              </a:rPr>
              <a:t>’</a:t>
            </a:r>
            <a:r>
              <a:rPr lang="en-US" b="1" dirty="0"/>
              <a:t>s walk through the design process for programming in the context of the project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385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Problem 1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Forward Kinematics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321D3-588C-4E20-A891-A2D1B74A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8663"/>
            <a:ext cx="5816916" cy="3920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7E3B-C48A-445D-BF39-AE71C829A535}"/>
              </a:ext>
            </a:extLst>
          </p:cNvPr>
          <p:cNvSpPr txBox="1"/>
          <p:nvPr/>
        </p:nvSpPr>
        <p:spPr>
          <a:xfrm>
            <a:off x="8236695" y="1702350"/>
            <a:ext cx="351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Where is this point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A9DB7C-A174-4AE6-BA1A-A74298BD2538}"/>
              </a:ext>
            </a:extLst>
          </p:cNvPr>
          <p:cNvSpPr/>
          <p:nvPr/>
        </p:nvSpPr>
        <p:spPr>
          <a:xfrm rot="16200000" flipH="1">
            <a:off x="10734172" y="2644552"/>
            <a:ext cx="1167063" cy="318519"/>
          </a:xfrm>
          <a:prstGeom prst="rightArrow">
            <a:avLst>
              <a:gd name="adj1" fmla="val 34891"/>
              <a:gd name="adj2" fmla="val 167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E8DC3-1842-4D2E-84E0-31AF51A17E62}"/>
              </a:ext>
            </a:extLst>
          </p:cNvPr>
          <p:cNvSpPr txBox="1"/>
          <p:nvPr/>
        </p:nvSpPr>
        <p:spPr>
          <a:xfrm>
            <a:off x="4640099" y="3961218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Given</a:t>
            </a: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Length1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Length2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Angle1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Angle2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65BDFC-B9B8-42B8-A05A-B41BDB3F72A6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474310" cy="2023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F381D3-E4BD-4944-8C44-735D7F2A81E1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0" cy="99862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83FD9-6457-4B75-B010-314C7036D365}"/>
              </a:ext>
            </a:extLst>
          </p:cNvPr>
          <p:cNvCxnSpPr>
            <a:cxnSpLocks/>
          </p:cNvCxnSpPr>
          <p:nvPr/>
        </p:nvCxnSpPr>
        <p:spPr>
          <a:xfrm flipV="1">
            <a:off x="7442469" y="3758873"/>
            <a:ext cx="2217724" cy="12823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357E5-30BA-4EFD-B87F-03637E2CA277}"/>
              </a:ext>
            </a:extLst>
          </p:cNvPr>
          <p:cNvCxnSpPr>
            <a:cxnSpLocks/>
          </p:cNvCxnSpPr>
          <p:nvPr/>
        </p:nvCxnSpPr>
        <p:spPr>
          <a:xfrm flipV="1">
            <a:off x="7442469" y="4561382"/>
            <a:ext cx="2904689" cy="4798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5094A6C-4EE8-4F20-B282-652B3E6195DB}"/>
              </a:ext>
            </a:extLst>
          </p:cNvPr>
          <p:cNvSpPr/>
          <p:nvPr/>
        </p:nvSpPr>
        <p:spPr>
          <a:xfrm>
            <a:off x="7382312" y="4969043"/>
            <a:ext cx="120316" cy="120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BCCA1-1F61-4452-8651-7707A20537C5}"/>
              </a:ext>
            </a:extLst>
          </p:cNvPr>
          <p:cNvSpPr txBox="1"/>
          <p:nvPr/>
        </p:nvSpPr>
        <p:spPr>
          <a:xfrm>
            <a:off x="303148" y="302879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A0083"/>
                </a:solidFill>
                <a:latin typeface="Consolas" panose="020B0609020204030204" pitchFamily="49" charset="0"/>
              </a:rPr>
              <a:t>my_function(Length1, Angle1, Length2, Angle2)</a:t>
            </a:r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5A354DDC-6D62-4783-B6CF-F33C93999990}"/>
              </a:ext>
            </a:extLst>
          </p:cNvPr>
          <p:cNvSpPr/>
          <p:nvPr/>
        </p:nvSpPr>
        <p:spPr>
          <a:xfrm flipH="1">
            <a:off x="2791324" y="3537438"/>
            <a:ext cx="1844197" cy="1122772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D701B6BC-A5EF-4B37-8680-74E73C85F5C4}"/>
              </a:ext>
            </a:extLst>
          </p:cNvPr>
          <p:cNvSpPr/>
          <p:nvPr/>
        </p:nvSpPr>
        <p:spPr>
          <a:xfrm rot="5400000" flipH="1">
            <a:off x="4138606" y="-1098743"/>
            <a:ext cx="1199994" cy="7046830"/>
          </a:xfrm>
          <a:prstGeom prst="bentUpArrow">
            <a:avLst>
              <a:gd name="adj1" fmla="val 13462"/>
              <a:gd name="adj2" fmla="val 12528"/>
              <a:gd name="adj3" fmla="val 1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2.2.1</a:t>
            </a:r>
          </a:p>
          <a:p>
            <a:pPr lvl="1"/>
            <a:r>
              <a:rPr lang="en-US" dirty="0"/>
              <a:t>Defining your own function</a:t>
            </a:r>
          </a:p>
          <a:p>
            <a:pPr lvl="1"/>
            <a:r>
              <a:rPr lang="en-US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2.2.2</a:t>
            </a:r>
          </a:p>
          <a:p>
            <a:pPr lvl="1"/>
            <a:r>
              <a:rPr lang="en-US" b="1" dirty="0"/>
              <a:t>Engineering design</a:t>
            </a:r>
          </a:p>
          <a:p>
            <a:pPr lvl="1"/>
            <a:r>
              <a:rPr lang="en-US" b="1" dirty="0"/>
              <a:t>Design Problem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1377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Problem 1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0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2630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5185612" y="1863345"/>
            <a:ext cx="6836984" cy="4797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Develop a clear and detailed problem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Be clear on what needs to be done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Sometimes the problem will be easy enough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especially as you are learning programming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that the initial problem statement given by the client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/>
              <a:t>prof is sufficient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More often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problem is complex enough that forming a complete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explicit definition is a challenge itself and sometimes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even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often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the client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really understand the problem him/herself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In such cases, research and iteration with the client is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Work out specific test cases for which you know the answer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will help in the solidifying the problem definition and provide you with tests once you have working 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Try to cover a reasonable span of possible cases that may come up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Think about strange cases that might break the 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Think about reasonable measures of efficiency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speed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memory size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Many Creative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Think about solutions and write them down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Try to be as creative as possible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at this stage is two things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dirty="0"/>
              <a:t>An Algorithm Plan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A Programming Plan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Many Creative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Think about solutions and write them down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Try to be as creative as possible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at this stage is two things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An Algorithm Plan</a:t>
            </a:r>
          </a:p>
          <a:p>
            <a:pPr lvl="1"/>
            <a:r>
              <a:rPr lang="en-US" dirty="0"/>
              <a:t>A list of a few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from 4 or 5 to a dozen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steps that your algorithm will execute to solve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are high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level steps that can correspond to many lines of code. </a:t>
            </a:r>
          </a:p>
          <a:p>
            <a:pPr lvl="1"/>
            <a:r>
              <a:rPr lang="en-US" dirty="0"/>
              <a:t>In real projects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these steps will themselves be subject to the design process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they will in turn be broken down into sub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steps perhaps may layers deep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138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2250</TotalTime>
  <Words>1181</Words>
  <Application>Microsoft Macintosh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Segoe UI</vt:lpstr>
      <vt:lpstr>Wingdings</vt:lpstr>
      <vt:lpstr>APS106_PPTX_Theme</vt:lpstr>
      <vt:lpstr>Design Problem 1: Forward Kinematics</vt:lpstr>
      <vt:lpstr>Today’s Content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Design is ITERATIVE! </vt:lpstr>
      <vt:lpstr>The Canadarm</vt:lpstr>
      <vt:lpstr>Design Problem 1: Forward Kinematics</vt:lpstr>
      <vt:lpstr>Design Problem 1: Forward Kinematics</vt:lpstr>
      <vt:lpstr>A Design Process for Programming</vt:lpstr>
      <vt:lpstr>Design Problem 1: Forward Kinematics</vt:lpstr>
      <vt:lpstr>Design Problem 1: Forward Kinematics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23</cp:revision>
  <dcterms:created xsi:type="dcterms:W3CDTF">2021-11-03T00:49:37Z</dcterms:created>
  <dcterms:modified xsi:type="dcterms:W3CDTF">2023-05-11T17:42:32Z</dcterms:modified>
</cp:coreProperties>
</file>