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26" r:id="rId4"/>
    <p:sldId id="335" r:id="rId5"/>
    <p:sldId id="338" r:id="rId6"/>
    <p:sldId id="340" r:id="rId7"/>
    <p:sldId id="350" r:id="rId8"/>
    <p:sldId id="356" r:id="rId9"/>
    <p:sldId id="344" r:id="rId10"/>
    <p:sldId id="362" r:id="rId11"/>
    <p:sldId id="363" r:id="rId12"/>
    <p:sldId id="351" r:id="rId13"/>
    <p:sldId id="357" r:id="rId14"/>
    <p:sldId id="358" r:id="rId15"/>
    <p:sldId id="359" r:id="rId16"/>
    <p:sldId id="360" r:id="rId17"/>
    <p:sldId id="361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2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26"/>
            <p14:sldId id="335"/>
            <p14:sldId id="338"/>
            <p14:sldId id="340"/>
            <p14:sldId id="350"/>
            <p14:sldId id="356"/>
            <p14:sldId id="344"/>
            <p14:sldId id="362"/>
            <p14:sldId id="363"/>
            <p14:sldId id="351"/>
            <p14:sldId id="357"/>
            <p14:sldId id="358"/>
            <p14:sldId id="359"/>
            <p14:sldId id="360"/>
            <p14:sldId id="361"/>
            <p14:sldId id="364"/>
            <p14:sldId id="365"/>
            <p14:sldId id="366"/>
            <p14:sldId id="367"/>
            <p14:sldId id="368"/>
            <p14:sldId id="369"/>
            <p14:sldId id="370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FFD6AD"/>
    <a:srgbClr val="E00BE5"/>
    <a:srgbClr val="FF505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classes in classes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and collections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Review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/>
              <a:t>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from last lecture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distance between the Point and the origin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midpoint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Point Class</a:t>
            </a:r>
          </a:p>
        </p:txBody>
      </p:sp>
    </p:spTree>
    <p:extLst>
      <p:ext uri="{BB962C8B-B14F-4D97-AF65-F5344CB8AC3E}">
        <p14:creationId xmlns:p14="http://schemas.microsoft.com/office/powerpoint/2010/main" val="3136261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Declarations Are Optional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88076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While we can assign each point to a variable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is not necessary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Point(3, 4)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= Point(5, 12)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= p1.midpoint(p2)</a:t>
            </a:r>
            <a:endParaRPr lang="en-US" sz="3200" dirty="0">
              <a:solidFill>
                <a:schemeClr val="accent2"/>
              </a:solidFill>
            </a:endParaRPr>
          </a:p>
          <a:p>
            <a:r>
              <a:rPr lang="en-US" sz="3200" dirty="0"/>
              <a:t>Here is an alternative that uses no explicit variables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= Point(3, 4).halfway(Point(5, 12))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Variable Declarations Are Optional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57D9E-FC79-4E7D-A547-EA7EF49AE325}"/>
              </a:ext>
            </a:extLst>
          </p:cNvPr>
          <p:cNvSpPr txBox="1"/>
          <p:nvPr/>
        </p:nvSpPr>
        <p:spPr>
          <a:xfrm>
            <a:off x="2197976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D0E62-8616-40A5-ACE5-DC6A7E7E48D2}"/>
              </a:ext>
            </a:extLst>
          </p:cNvPr>
          <p:cNvSpPr txBox="1"/>
          <p:nvPr/>
        </p:nvSpPr>
        <p:spPr>
          <a:xfrm>
            <a:off x="1021865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737EA-3CEC-46BA-8181-CA10AEDA0A00}"/>
              </a:ext>
            </a:extLst>
          </p:cNvPr>
          <p:cNvSpPr txBox="1"/>
          <p:nvPr/>
        </p:nvSpPr>
        <p:spPr>
          <a:xfrm>
            <a:off x="5265767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6B0C847-2DB0-44CC-80D3-2C2DA2773252}"/>
              </a:ext>
            </a:extLst>
          </p:cNvPr>
          <p:cNvSpPr/>
          <p:nvPr/>
        </p:nvSpPr>
        <p:spPr>
          <a:xfrm rot="10800000">
            <a:off x="1654298" y="5474525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712FB4A-76E1-4A60-9AF3-CB1DAEEBABC3}"/>
              </a:ext>
            </a:extLst>
          </p:cNvPr>
          <p:cNvSpPr/>
          <p:nvPr/>
        </p:nvSpPr>
        <p:spPr>
          <a:xfrm rot="10800000">
            <a:off x="2631987" y="5474525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34DAEF5-FF1E-46B9-8AF8-A134FC5FA1B5}"/>
              </a:ext>
            </a:extLst>
          </p:cNvPr>
          <p:cNvSpPr/>
          <p:nvPr/>
        </p:nvSpPr>
        <p:spPr>
          <a:xfrm rot="10800000">
            <a:off x="5692238" y="5474524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D198E-83F7-48F0-842C-E433CD1A948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912A1-88B3-478B-817E-1B17FE8A1D10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A97EE-D277-45B9-A3F3-301F3D15CA38}"/>
              </a:ext>
            </a:extLst>
          </p:cNvPr>
          <p:cNvSpPr txBox="1"/>
          <p:nvPr/>
        </p:nvSpPr>
        <p:spPr>
          <a:xfrm>
            <a:off x="5863897" y="5504432"/>
            <a:ext cx="3861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</a:rPr>
              <a:t> refers to the instance inside the class definition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36768-EF96-4019-A1D5-BD39B0413766}"/>
              </a:ext>
            </a:extLst>
          </p:cNvPr>
          <p:cNvSpPr txBox="1"/>
          <p:nvPr/>
        </p:nvSpPr>
        <p:spPr>
          <a:xfrm>
            <a:off x="8413705" y="3864932"/>
            <a:ext cx="3271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instance variable name refers to the instance outside the class definition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FD2033E6-C1DC-4249-8A3C-DCDA7BAAE076}"/>
              </a:ext>
            </a:extLst>
          </p:cNvPr>
          <p:cNvSpPr/>
          <p:nvPr/>
        </p:nvSpPr>
        <p:spPr>
          <a:xfrm flipH="1">
            <a:off x="1531915" y="5484134"/>
            <a:ext cx="4298867" cy="3280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678A18E9-8F9F-47B7-863B-51EE2E58F317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8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5044892" y="4135420"/>
            <a:ext cx="3137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When defining a method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the first parameter refers to the instance being manipulated (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2378933" y="4379475"/>
            <a:ext cx="2644419" cy="2994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2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5044892" y="4135420"/>
            <a:ext cx="3137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A common error is to omit the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 argument as the first parameter of a method definition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.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2149434" y="4379475"/>
            <a:ext cx="2873918" cy="2994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78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0AC32-C539-4C61-9767-1EC21B9BD904}"/>
              </a:ext>
            </a:extLst>
          </p:cNvPr>
          <p:cNvSpPr txBox="1"/>
          <p:nvPr/>
        </p:nvSpPr>
        <p:spPr>
          <a:xfrm>
            <a:off x="4813501" y="2006930"/>
            <a:ext cx="28559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TypeError: </a:t>
            </a:r>
          </a:p>
          <a:p>
            <a:r>
              <a:rPr lang="en-US" sz="2400" dirty="0">
                <a:solidFill>
                  <a:srgbClr val="00FF00"/>
                </a:solidFill>
              </a:rPr>
              <a:t>print_location() </a:t>
            </a:r>
            <a:r>
              <a:rPr lang="en-US" sz="2400" dirty="0">
                <a:solidFill>
                  <a:srgbClr val="FFFFFF"/>
                </a:solidFill>
              </a:rPr>
              <a:t>takes 0 positional arguments but 1 was given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A method call automatically inserts an instance reference as the first argument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78CD8-8F4C-40C2-819F-587C016BB3C7}"/>
              </a:ext>
            </a:extLst>
          </p:cNvPr>
          <p:cNvSpPr txBox="1"/>
          <p:nvPr/>
        </p:nvSpPr>
        <p:spPr>
          <a:xfrm>
            <a:off x="8413705" y="3876807"/>
            <a:ext cx="32716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error only occurs when you call the function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Defining the methods without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will not cause an error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D352B2C3-C8F5-4E06-A6B3-B662E7CA2798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63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C1AA-2423-447D-A0A1-CF6B7380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Calling Methods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DA17E-2105-4BD0-8175-AC2B2DD4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90756" cy="4835479"/>
          </a:xfrm>
        </p:spPr>
        <p:txBody>
          <a:bodyPr>
            <a:normAutofit/>
          </a:bodyPr>
          <a:lstStyle/>
          <a:p>
            <a:r>
              <a:rPr lang="en-US" dirty="0"/>
              <a:t>There are two ways to call methods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r>
              <a:rPr lang="en-US" sz="3200" b="1" dirty="0">
                <a:solidFill>
                  <a:schemeClr val="accent6"/>
                </a:solidFill>
              </a:rPr>
              <a:t>Method 1</a:t>
            </a:r>
          </a:p>
          <a:p>
            <a:r>
              <a:rPr lang="en-US" dirty="0"/>
              <a:t>One way is to access the method through the class name and pass in the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class.method(instance_of_class)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Method 2</a:t>
            </a:r>
          </a:p>
          <a:p>
            <a:r>
              <a:rPr lang="en-US" dirty="0"/>
              <a:t>The other is to use object-oriented syntax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instance_of_class.method()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9BEED2-26D8-4930-ADB3-D646852D78A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Calling Methods</a:t>
            </a:r>
          </a:p>
        </p:txBody>
      </p:sp>
    </p:spTree>
    <p:extLst>
      <p:ext uri="{BB962C8B-B14F-4D97-AF65-F5344CB8AC3E}">
        <p14:creationId xmlns:p14="http://schemas.microsoft.com/office/powerpoint/2010/main" val="3355572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C441-30E3-45FB-9892-1CB8B44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CF83-6B73-4387-A67D-66993C4C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4496" cy="4835479"/>
          </a:xfrm>
        </p:spPr>
        <p:txBody>
          <a:bodyPr/>
          <a:lstStyle/>
          <a:p>
            <a:r>
              <a:rPr lang="en-US" dirty="0"/>
              <a:t>Functions and methods can return instances. </a:t>
            </a:r>
          </a:p>
          <a:p>
            <a:r>
              <a:rPr lang="en-US" dirty="0"/>
              <a:t>For example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given two Point objects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what if you want to create a point halfway in between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8BC0-03CA-4D23-B96B-8D4984AD507C}"/>
              </a:ext>
            </a:extLst>
          </p:cNvPr>
          <p:cNvSpPr txBox="1"/>
          <p:nvPr/>
        </p:nvSpPr>
        <p:spPr>
          <a:xfrm>
            <a:off x="838200" y="4483301"/>
            <a:ext cx="6111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calc_midpoint(self, point):</a:t>
            </a:r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Point(x, y)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CBC073-4396-4594-8DFC-CCC87870BCF2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C6D7A9-3BFB-4CDA-B93C-90AE27A51D7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7650CC-A51E-429E-B9AA-1425F20CADD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distance from the origin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midpoint between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EEA0E-5682-4682-BB44-5965B33F0336}"/>
              </a:ext>
            </a:extLst>
          </p:cNvPr>
          <p:cNvSpPr txBox="1"/>
          <p:nvPr/>
        </p:nvSpPr>
        <p:spPr>
          <a:xfrm>
            <a:off x="5608378" y="5816526"/>
            <a:ext cx="2539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new method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36B16E-D68C-4B19-9013-4049C90FC408}"/>
              </a:ext>
            </a:extLst>
          </p:cNvPr>
          <p:cNvCxnSpPr>
            <a:cxnSpLocks/>
          </p:cNvCxnSpPr>
          <p:nvPr/>
        </p:nvCxnSpPr>
        <p:spPr>
          <a:xfrm flipV="1">
            <a:off x="8064728" y="5628905"/>
            <a:ext cx="651760" cy="270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827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C441-30E3-45FB-9892-1CB8B44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CF83-6B73-4387-A67D-66993C4C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4496" cy="4835479"/>
          </a:xfrm>
        </p:spPr>
        <p:txBody>
          <a:bodyPr/>
          <a:lstStyle/>
          <a:p>
            <a:r>
              <a:rPr lang="en-US" dirty="0"/>
              <a:t>Functions and methods can return instances. </a:t>
            </a:r>
          </a:p>
          <a:p>
            <a:r>
              <a:rPr lang="en-US" dirty="0"/>
              <a:t>For example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given two Point objects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what if you want to create a point halfway in between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8BC0-03CA-4D23-B96B-8D4984AD507C}"/>
              </a:ext>
            </a:extLst>
          </p:cNvPr>
          <p:cNvSpPr txBox="1"/>
          <p:nvPr/>
        </p:nvSpPr>
        <p:spPr>
          <a:xfrm>
            <a:off x="838200" y="4483301"/>
            <a:ext cx="6111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calc_midpoint(self, point):</a:t>
            </a:r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Point(x, y)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758404-6781-4B44-8CAD-5E3C28CDB0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Add Midpoint Method to Point Class</a:t>
            </a:r>
          </a:p>
        </p:txBody>
      </p:sp>
    </p:spTree>
    <p:extLst>
      <p:ext uri="{BB962C8B-B14F-4D97-AF65-F5344CB8AC3E}">
        <p14:creationId xmlns:p14="http://schemas.microsoft.com/office/powerpoint/2010/main" val="614206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935193" cy="4835479"/>
          </a:xfrm>
        </p:spPr>
        <p:txBody>
          <a:bodyPr/>
          <a:lstStyle/>
          <a:p>
            <a:r>
              <a:rPr lang="en-US" dirty="0"/>
              <a:t>Objects are programmer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created data types that can be used just like other data types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particular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data in an object can be in the form of instances of other classes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8039594" y="396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7944591" y="602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10201225" y="387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8158025" y="481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933330-24B1-4EB0-A7E0-6D96108E12AA}"/>
              </a:ext>
            </a:extLst>
          </p:cNvPr>
          <p:cNvSpPr txBox="1"/>
          <p:nvPr/>
        </p:nvSpPr>
        <p:spPr>
          <a:xfrm>
            <a:off x="311087" y="3842156"/>
            <a:ext cx="7559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Square: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x1, x2, y1, y2):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self.lower_left =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self.upper_right =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  <a:p>
            <a:endParaRPr lang="en-US" sz="2400" b="1" dirty="0">
              <a:solidFill>
                <a:srgbClr val="FFD6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93786E-908D-4083-ABE4-D0CA2DAF2593}"/>
              </a:ext>
            </a:extLst>
          </p:cNvPr>
          <p:cNvSpPr txBox="1"/>
          <p:nvPr/>
        </p:nvSpPr>
        <p:spPr>
          <a:xfrm>
            <a:off x="6456042" y="6213612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4DDC10-56BE-4DDD-84EC-CF5D937BFBF1}"/>
              </a:ext>
            </a:extLst>
          </p:cNvPr>
          <p:cNvSpPr txBox="1"/>
          <p:nvPr/>
        </p:nvSpPr>
        <p:spPr>
          <a:xfrm>
            <a:off x="8819232" y="3313108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</p:spTree>
    <p:extLst>
      <p:ext uri="{BB962C8B-B14F-4D97-AF65-F5344CB8AC3E}">
        <p14:creationId xmlns:p14="http://schemas.microsoft.com/office/powerpoint/2010/main" val="249171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10.1</a:t>
            </a:r>
          </a:p>
          <a:p>
            <a:pPr lvl="1"/>
            <a:r>
              <a:rPr lang="en-US" dirty="0"/>
              <a:t>objects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classes, and methods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10.2</a:t>
            </a:r>
          </a:p>
          <a:p>
            <a:pPr lvl="1"/>
            <a:r>
              <a:rPr lang="en-US" b="1" dirty="0"/>
              <a:t>classes in classes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functions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and collections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Robot Localization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63837" cy="4835479"/>
          </a:xfrm>
        </p:spPr>
        <p:txBody>
          <a:bodyPr/>
          <a:lstStyle/>
          <a:p>
            <a:r>
              <a:rPr lang="en-US" dirty="0"/>
              <a:t>Create a Square class and use Point instances and attributes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2660083" y="377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2565080" y="583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4821714" y="368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2778514" y="462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1006D-C580-4BCF-8543-559D82CD9884}"/>
              </a:ext>
            </a:extLst>
          </p:cNvPr>
          <p:cNvSpPr txBox="1"/>
          <p:nvPr/>
        </p:nvSpPr>
        <p:spPr>
          <a:xfrm>
            <a:off x="327395" y="599468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25BD7-A445-4734-B672-0F8B9C319D4F}"/>
              </a:ext>
            </a:extLst>
          </p:cNvPr>
          <p:cNvSpPr txBox="1"/>
          <p:nvPr/>
        </p:nvSpPr>
        <p:spPr>
          <a:xfrm>
            <a:off x="4509815" y="313309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530C00-5A20-4976-97EC-61C85EA5C592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Square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888C33-706E-4715-BC1E-012E53BDCD79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lower_left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upper_right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A3FD34-C055-49F2-9AB4-588C8DDA9362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calculate area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calculate centre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2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63837" cy="4835479"/>
          </a:xfrm>
        </p:spPr>
        <p:txBody>
          <a:bodyPr/>
          <a:lstStyle/>
          <a:p>
            <a:r>
              <a:rPr lang="en-US" dirty="0"/>
              <a:t>Create a Square class and use Point instances and attributes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2660083" y="377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2565080" y="583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4821714" y="368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2778514" y="462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1006D-C580-4BCF-8543-559D82CD9884}"/>
              </a:ext>
            </a:extLst>
          </p:cNvPr>
          <p:cNvSpPr txBox="1"/>
          <p:nvPr/>
        </p:nvSpPr>
        <p:spPr>
          <a:xfrm>
            <a:off x="327395" y="599468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25BD7-A445-4734-B672-0F8B9C319D4F}"/>
              </a:ext>
            </a:extLst>
          </p:cNvPr>
          <p:cNvSpPr txBox="1"/>
          <p:nvPr/>
        </p:nvSpPr>
        <p:spPr>
          <a:xfrm>
            <a:off x="4509815" y="313309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D62322-26FA-47AC-ADD1-3F8107D0B466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Objects as Data Attributes of Classes</a:t>
            </a:r>
          </a:p>
        </p:txBody>
      </p:sp>
    </p:spTree>
    <p:extLst>
      <p:ext uri="{BB962C8B-B14F-4D97-AF65-F5344CB8AC3E}">
        <p14:creationId xmlns:p14="http://schemas.microsoft.com/office/powerpoint/2010/main" val="4201589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/>
          <a:lstStyle/>
          <a:p>
            <a:r>
              <a:rPr lang="en-US" dirty="0"/>
              <a:t>Of course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you can put objects in Python collections like </a:t>
            </a:r>
            <a:r>
              <a:rPr lang="en-US" dirty="0">
                <a:solidFill>
                  <a:schemeClr val="accent6"/>
                </a:solidFill>
              </a:rPr>
              <a:t>lists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tuples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etc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Objects In Collections</a:t>
            </a:r>
          </a:p>
        </p:txBody>
      </p:sp>
    </p:spTree>
    <p:extLst>
      <p:ext uri="{BB962C8B-B14F-4D97-AF65-F5344CB8AC3E}">
        <p14:creationId xmlns:p14="http://schemas.microsoft.com/office/powerpoint/2010/main" val="1384409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Printing Attribute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>
            <a:normAutofit/>
          </a:bodyPr>
          <a:lstStyle/>
          <a:p>
            <a:r>
              <a:rPr lang="en-US" dirty="0"/>
              <a:t>It would be nice to not have to write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statement each time we want to display some attribute information.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Point(3, 4)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print(p.x, p.y)</a:t>
            </a:r>
          </a:p>
          <a:p>
            <a:r>
              <a:rPr lang="en-US" dirty="0">
                <a:cs typeface="Courier New" panose="02070309020205020404" pitchFamily="49" charset="0"/>
              </a:rPr>
              <a:t>Is there some way we could encapsulate this process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?</a:t>
            </a:r>
          </a:p>
          <a:p>
            <a:r>
              <a:rPr lang="en-US" dirty="0">
                <a:cs typeface="Courier New" panose="02070309020205020404" pitchFamily="49" charset="0"/>
              </a:rPr>
              <a:t>It would be better if we could have a method take care of it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Printing Attribute Information</a:t>
            </a:r>
          </a:p>
        </p:txBody>
      </p:sp>
    </p:spTree>
    <p:extLst>
      <p:ext uri="{BB962C8B-B14F-4D97-AF65-F5344CB8AC3E}">
        <p14:creationId xmlns:p14="http://schemas.microsoft.com/office/powerpoint/2010/main" val="701929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11EC-49BF-413D-AD77-50097EF9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Patient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5CE7-35EA-41E9-B31D-FEE112FA2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25738" cy="4835479"/>
          </a:xfrm>
        </p:spPr>
        <p:txBody>
          <a:bodyPr/>
          <a:lstStyle/>
          <a:p>
            <a:r>
              <a:rPr lang="en-US" dirty="0"/>
              <a:t>What if you are writing a medical application that needs to keep track of patients and their data. </a:t>
            </a:r>
          </a:p>
          <a:p>
            <a:r>
              <a:rPr lang="en-US" dirty="0"/>
              <a:t>Let’s create a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PatientData </a:t>
            </a:r>
            <a:r>
              <a:rPr lang="en-US" dirty="0"/>
              <a:t>class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Attributes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height_cm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</a:p>
          <a:p>
            <a:r>
              <a:rPr lang="en-US" b="1" dirty="0">
                <a:solidFill>
                  <a:schemeClr val="accent6"/>
                </a:solidFill>
              </a:rPr>
              <a:t>Methods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print_data()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04347B-E017-4F6B-86C0-D474AB6CC8DA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Patient Class</a:t>
            </a:r>
          </a:p>
        </p:txBody>
      </p:sp>
    </p:spTree>
    <p:extLst>
      <p:ext uri="{BB962C8B-B14F-4D97-AF65-F5344CB8AC3E}">
        <p14:creationId xmlns:p14="http://schemas.microsoft.com/office/powerpoint/2010/main" val="631562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classes in classes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and collections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467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BB12-5D14-4697-BE94-D9F7A3D0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E575-E384-42BD-9506-A4CA1A1F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662548" cy="4835479"/>
          </a:xfrm>
        </p:spPr>
        <p:txBody>
          <a:bodyPr/>
          <a:lstStyle/>
          <a:p>
            <a:r>
              <a:rPr lang="en-US" dirty="0"/>
              <a:t>Everything in Python is an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310BB-787E-4561-9690-719A7A5D84A8}"/>
              </a:ext>
            </a:extLst>
          </p:cNvPr>
          <p:cNvSpPr txBox="1"/>
          <p:nvPr/>
        </p:nvSpPr>
        <p:spPr>
          <a:xfrm>
            <a:off x="4735773" y="1825624"/>
            <a:ext cx="7419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58D2A-C49D-4615-92A3-D17084EEAB2C}"/>
              </a:ext>
            </a:extLst>
          </p:cNvPr>
          <p:cNvSpPr txBox="1"/>
          <p:nvPr/>
        </p:nvSpPr>
        <p:spPr>
          <a:xfrm>
            <a:off x="7560583" y="472833"/>
            <a:ext cx="38721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41A8AF3-75D1-4540-B18F-994C01DE6CAA}"/>
              </a:ext>
            </a:extLst>
          </p:cNvPr>
          <p:cNvSpPr/>
          <p:nvPr/>
        </p:nvSpPr>
        <p:spPr>
          <a:xfrm>
            <a:off x="8216528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C95F7E3-CCC0-4B9D-AD55-267D59AA6F7E}"/>
              </a:ext>
            </a:extLst>
          </p:cNvPr>
          <p:cNvSpPr/>
          <p:nvPr/>
        </p:nvSpPr>
        <p:spPr>
          <a:xfrm>
            <a:off x="9761180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4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Brian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92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Susmit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self.param2 = param2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2"/>
            <a:r>
              <a:rPr lang="en-US" sz="2400" b="1" dirty="0">
                <a:solidFill>
                  <a:srgbClr val="00FF00"/>
                </a:solidFill>
              </a:rPr>
              <a:t>CamelCase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CourseGrades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BankAccount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FlightStatus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XRayImage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45239" cy="4835479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Instantiate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Creating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constructing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34B24F35-F97A-49C2-ACCA-283EED1A8534}"/>
              </a:ext>
            </a:extLst>
          </p:cNvPr>
          <p:cNvSpPr/>
          <p:nvPr/>
        </p:nvSpPr>
        <p:spPr>
          <a:xfrm flipH="1">
            <a:off x="1239252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5BA-32F4-420B-BB78-40A9CA225ADD}"/>
              </a:ext>
            </a:extLst>
          </p:cNvPr>
          <p:cNvSpPr txBox="1"/>
          <p:nvPr/>
        </p:nvSpPr>
        <p:spPr>
          <a:xfrm>
            <a:off x="2478504" y="5981183"/>
            <a:ext cx="561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This is the process of instantiating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0D512-64A1-4793-B775-1E3CC27653B1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DDF77CF9-24ED-4F01-8D42-B9966DED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1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The core of object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oriented programming is the organization of the program by </a:t>
            </a:r>
            <a:r>
              <a:rPr lang="en-US" b="1" dirty="0">
                <a:solidFill>
                  <a:schemeClr val="accent6"/>
                </a:solidFill>
              </a:rPr>
              <a:t>encapsulating</a:t>
            </a:r>
            <a:r>
              <a:rPr lang="en-US" dirty="0"/>
              <a:t> related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functions</a:t>
            </a:r>
            <a:r>
              <a:rPr lang="en-US" dirty="0"/>
              <a:t> together in an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Encapsulation permits objects to operate completely independently of each other as discrete and self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contained bunch of data and code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815B5-A0F6-4AB7-A3AC-6D77EC275801}"/>
              </a:ext>
            </a:extLst>
          </p:cNvPr>
          <p:cNvSpPr/>
          <p:nvPr/>
        </p:nvSpPr>
        <p:spPr>
          <a:xfrm>
            <a:off x="8688874" y="1801561"/>
            <a:ext cx="2283924" cy="55776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7D26D2-32C8-4EC8-B895-03F10F8D9AE4}"/>
              </a:ext>
            </a:extLst>
          </p:cNvPr>
          <p:cNvSpPr/>
          <p:nvPr/>
        </p:nvSpPr>
        <p:spPr>
          <a:xfrm>
            <a:off x="8688874" y="2600779"/>
            <a:ext cx="2283924" cy="14776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962CE-A6B5-4B3C-85DE-1B9CA7B379B6}"/>
              </a:ext>
            </a:extLst>
          </p:cNvPr>
          <p:cNvSpPr/>
          <p:nvPr/>
        </p:nvSpPr>
        <p:spPr>
          <a:xfrm>
            <a:off x="8688874" y="4319864"/>
            <a:ext cx="2283924" cy="163719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E01C-C44B-4EE8-9F05-595BAC0B7A7F}"/>
              </a:ext>
            </a:extLst>
          </p:cNvPr>
          <p:cNvSpPr/>
          <p:nvPr/>
        </p:nvSpPr>
        <p:spPr>
          <a:xfrm>
            <a:off x="7598978" y="1191126"/>
            <a:ext cx="4463716" cy="5378116"/>
          </a:xfrm>
          <a:prstGeom prst="ellipse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F094-E06A-4842-8081-7F4CC8DF2303}"/>
              </a:ext>
            </a:extLst>
          </p:cNvPr>
          <p:cNvSpPr txBox="1"/>
          <p:nvPr/>
        </p:nvSpPr>
        <p:spPr>
          <a:xfrm>
            <a:off x="8562700" y="57894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432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Review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/>
              <a:t>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from last lecture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Be able to calculate distance between the Point and the origin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D003C-E002-4C71-9930-DC1989AF1D0E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4FD5F-E26A-4D2C-A66A-00CB704B636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D5C47-8B8B-44F6-8DD3-6484ED263A6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distance from the origin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A0D2CC-69AA-4796-BD77-BC2B17162369}"/>
              </a:ext>
            </a:extLst>
          </p:cNvPr>
          <p:cNvSpPr txBox="1"/>
          <p:nvPr/>
        </p:nvSpPr>
        <p:spPr>
          <a:xfrm>
            <a:off x="4049485" y="6081767"/>
            <a:ext cx="253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new method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3DEEC0-F292-4978-9082-A595D9F67472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4690755" y="5320971"/>
            <a:ext cx="628469" cy="760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276177-53D3-4D73-B2DD-EDAFB3E19A48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319224" y="5510151"/>
            <a:ext cx="3421015" cy="571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950066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34524</TotalTime>
  <Words>1527</Words>
  <Application>Microsoft Office PowerPoint</Application>
  <PresentationFormat>Widescreen</PresentationFormat>
  <Paragraphs>304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Courier New</vt:lpstr>
      <vt:lpstr>Segoe UI</vt:lpstr>
      <vt:lpstr>Wingdings</vt:lpstr>
      <vt:lpstr>APS106_PPTX_Theme</vt:lpstr>
      <vt:lpstr>classes in classes, functions, and collections.</vt:lpstr>
      <vt:lpstr>This Week’s Content</vt:lpstr>
      <vt:lpstr>OOP Recap</vt:lpstr>
      <vt:lpstr>OOP Recap</vt:lpstr>
      <vt:lpstr>OOP Recap</vt:lpstr>
      <vt:lpstr>OOP Recap</vt:lpstr>
      <vt:lpstr>OOP Recap</vt:lpstr>
      <vt:lpstr>OOP Recap</vt:lpstr>
      <vt:lpstr>Review Point Class</vt:lpstr>
      <vt:lpstr>Review Point Class</vt:lpstr>
      <vt:lpstr>Variable Declarations Are Optional</vt:lpstr>
      <vt:lpstr>Methods and self</vt:lpstr>
      <vt:lpstr>Methods and self</vt:lpstr>
      <vt:lpstr>Methods and self</vt:lpstr>
      <vt:lpstr>Methods and self</vt:lpstr>
      <vt:lpstr>Calling Methods</vt:lpstr>
      <vt:lpstr>Objects and Functions</vt:lpstr>
      <vt:lpstr>Objects and Functions</vt:lpstr>
      <vt:lpstr>Objects as Data Attributes of Classes</vt:lpstr>
      <vt:lpstr>Objects as Data Attributes</vt:lpstr>
      <vt:lpstr>Objects as Data Attributes of Classes</vt:lpstr>
      <vt:lpstr>Objects In Collections</vt:lpstr>
      <vt:lpstr>Printing Attribute Information</vt:lpstr>
      <vt:lpstr>Patient Class</vt:lpstr>
      <vt:lpstr>classes in classes, functions, and collections.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197</cp:revision>
  <dcterms:created xsi:type="dcterms:W3CDTF">2021-11-03T00:49:37Z</dcterms:created>
  <dcterms:modified xsi:type="dcterms:W3CDTF">2022-03-22T01:22:42Z</dcterms:modified>
</cp:coreProperties>
</file>