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30" r:id="rId4"/>
    <p:sldId id="326" r:id="rId5"/>
    <p:sldId id="328" r:id="rId6"/>
    <p:sldId id="329" r:id="rId7"/>
    <p:sldId id="331" r:id="rId8"/>
    <p:sldId id="332" r:id="rId9"/>
    <p:sldId id="333" r:id="rId10"/>
    <p:sldId id="334" r:id="rId11"/>
    <p:sldId id="347" r:id="rId12"/>
    <p:sldId id="335" r:id="rId13"/>
    <p:sldId id="337" r:id="rId14"/>
    <p:sldId id="336" r:id="rId15"/>
    <p:sldId id="338" r:id="rId16"/>
    <p:sldId id="339" r:id="rId17"/>
    <p:sldId id="340" r:id="rId18"/>
    <p:sldId id="324" r:id="rId19"/>
    <p:sldId id="355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41" r:id="rId28"/>
    <p:sldId id="357" r:id="rId29"/>
    <p:sldId id="342" r:id="rId30"/>
    <p:sldId id="344" r:id="rId31"/>
    <p:sldId id="345" r:id="rId32"/>
    <p:sldId id="346" r:id="rId33"/>
    <p:sldId id="356" r:id="rId34"/>
    <p:sldId id="359" r:id="rId35"/>
    <p:sldId id="358" r:id="rId36"/>
    <p:sldId id="36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30"/>
            <p14:sldId id="326"/>
            <p14:sldId id="328"/>
            <p14:sldId id="329"/>
            <p14:sldId id="331"/>
            <p14:sldId id="332"/>
            <p14:sldId id="333"/>
            <p14:sldId id="334"/>
            <p14:sldId id="347"/>
            <p14:sldId id="335"/>
            <p14:sldId id="337"/>
            <p14:sldId id="336"/>
            <p14:sldId id="338"/>
            <p14:sldId id="339"/>
            <p14:sldId id="340"/>
            <p14:sldId id="324"/>
            <p14:sldId id="355"/>
            <p14:sldId id="348"/>
            <p14:sldId id="349"/>
            <p14:sldId id="350"/>
            <p14:sldId id="351"/>
            <p14:sldId id="352"/>
            <p14:sldId id="353"/>
            <p14:sldId id="354"/>
            <p14:sldId id="341"/>
            <p14:sldId id="357"/>
            <p14:sldId id="342"/>
            <p14:sldId id="344"/>
            <p14:sldId id="345"/>
            <p14:sldId id="346"/>
            <p14:sldId id="356"/>
            <p14:sldId id="359"/>
            <p14:sldId id="358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00BE5"/>
    <a:srgbClr val="00FF00"/>
    <a:srgbClr val="444445"/>
    <a:srgbClr val="FF5050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Each object has a type or </a:t>
            </a:r>
            <a:r>
              <a:rPr lang="en-US" sz="3200" b="1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it is associated with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72162" y="1839271"/>
            <a:ext cx="74198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D6849-740F-4192-8E60-D6F9CA3D06C4}"/>
              </a:ext>
            </a:extLst>
          </p:cNvPr>
          <p:cNvSpPr txBox="1"/>
          <p:nvPr/>
        </p:nvSpPr>
        <p:spPr>
          <a:xfrm>
            <a:off x="7560583" y="472833"/>
            <a:ext cx="42600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3843041-E9A2-4384-A1E7-1085B04B8183}"/>
              </a:ext>
            </a:extLst>
          </p:cNvPr>
          <p:cNvSpPr/>
          <p:nvPr/>
        </p:nvSpPr>
        <p:spPr>
          <a:xfrm>
            <a:off x="8407600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04BDB5D-087F-4F6A-A7D1-50A3FF191FF5}"/>
              </a:ext>
            </a:extLst>
          </p:cNvPr>
          <p:cNvSpPr/>
          <p:nvPr/>
        </p:nvSpPr>
        <p:spPr>
          <a:xfrm>
            <a:off x="10075075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Really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  <a:r>
              <a:rPr lang="en-US" sz="3200" dirty="0"/>
              <a:t> Everything is an object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Objects in Python</a:t>
            </a:r>
          </a:p>
        </p:txBody>
      </p:sp>
    </p:spTree>
    <p:extLst>
      <p:ext uri="{BB962C8B-B14F-4D97-AF65-F5344CB8AC3E}">
        <p14:creationId xmlns:p14="http://schemas.microsoft.com/office/powerpoint/2010/main" val="121039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An instance of a class refers to an object whose type is defined as the 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words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instance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object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are used interchangeably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age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city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eat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sleep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play</a:t>
            </a:r>
          </a:p>
        </p:txBody>
      </p:sp>
      <p:pic>
        <p:nvPicPr>
          <p:cNvPr id="2052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21564951-FDB3-4C85-B75B-8BF4D4015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95FA9263-A69C-446B-AFD5-AE72A76FD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4" t="66665"/>
          <a:stretch/>
        </p:blipFill>
        <p:spPr bwMode="auto">
          <a:xfrm>
            <a:off x="4968599" y="220439"/>
            <a:ext cx="2721845" cy="279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B4A46116-4CA4-4928-90E5-8FBBA492F7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 b="66899"/>
          <a:stretch/>
        </p:blipFill>
        <p:spPr bwMode="auto">
          <a:xfrm>
            <a:off x="2719533" y="2546992"/>
            <a:ext cx="2840809" cy="27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512358" y="3753534"/>
            <a:ext cx="2486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June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Ottawa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0413-2C42-4459-81FD-A632536C545D}"/>
              </a:ext>
            </a:extLst>
          </p:cNvPr>
          <p:cNvSpPr txBox="1"/>
          <p:nvPr/>
        </p:nvSpPr>
        <p:spPr>
          <a:xfrm>
            <a:off x="3413791" y="4949185"/>
            <a:ext cx="24331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31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Kingston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him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767E2-4D42-44C6-99F0-953B5BD92191}"/>
              </a:ext>
            </a:extLst>
          </p:cNvPr>
          <p:cNvSpPr txBox="1"/>
          <p:nvPr/>
        </p:nvSpPr>
        <p:spPr>
          <a:xfrm>
            <a:off x="5429190" y="2621184"/>
            <a:ext cx="29172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Majid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28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Toronto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they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them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Person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148000" cy="565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69069" y="1939159"/>
            <a:ext cx="891799" cy="307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6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company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year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brake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accelerate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change oil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open trunk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103128" y="3981449"/>
            <a:ext cx="2650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Corolla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Toyota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1980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Car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2325414" y="2230821"/>
            <a:ext cx="577214" cy="181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11062" cy="13494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154214" y="1573113"/>
            <a:ext cx="1113599" cy="743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9579396F-B932-4BC6-B6F9-47A2C5CCF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1" y="2355418"/>
            <a:ext cx="2507096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lue Car Clip Art at Clker.com - vector clip art online, royalty free &amp;amp;  public domain">
            <a:extLst>
              <a:ext uri="{FF2B5EF4-FFF2-40B4-BE49-F238E27FC236}">
                <a16:creationId xmlns:a16="http://schemas.microsoft.com/office/drawing/2014/main" id="{7C41D54A-752A-4240-83EB-AD12C1784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189" y="769300"/>
            <a:ext cx="28575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w Bulli Camping Bus - Free photo on Pixabay">
            <a:extLst>
              <a:ext uri="{FF2B5EF4-FFF2-40B4-BE49-F238E27FC236}">
                <a16:creationId xmlns:a16="http://schemas.microsoft.com/office/drawing/2014/main" id="{A6B57B64-A693-4C30-9454-2A0292174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93" y="3625682"/>
            <a:ext cx="2913341" cy="141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78DFABA-DB9C-4E04-AF4E-E3D21148E276}"/>
              </a:ext>
            </a:extLst>
          </p:cNvPr>
          <p:cNvSpPr txBox="1"/>
          <p:nvPr/>
        </p:nvSpPr>
        <p:spPr>
          <a:xfrm>
            <a:off x="2967193" y="5039865"/>
            <a:ext cx="33949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Bus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Volkswagen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1976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orange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1A1814-97B9-4709-AB10-B7835AB25339}"/>
              </a:ext>
            </a:extLst>
          </p:cNvPr>
          <p:cNvSpPr txBox="1"/>
          <p:nvPr/>
        </p:nvSpPr>
        <p:spPr>
          <a:xfrm>
            <a:off x="5267813" y="1995119"/>
            <a:ext cx="24545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Model 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Tesla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2017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2897085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An instance of a class refers to an object whose type is defined as the 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words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instance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object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are used interchangeably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is made up of attributes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data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and methods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functions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97279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342F3-76AB-4231-93A5-33157B7514CA}"/>
              </a:ext>
            </a:extLst>
          </p:cNvPr>
          <p:cNvSpPr txBox="1"/>
          <p:nvPr/>
        </p:nvSpPr>
        <p:spPr>
          <a:xfrm>
            <a:off x="26388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4D4F8-8898-4119-8855-0C4DDEF2FA56}"/>
              </a:ext>
            </a:extLst>
          </p:cNvPr>
          <p:cNvSpPr txBox="1"/>
          <p:nvPr/>
        </p:nvSpPr>
        <p:spPr>
          <a:xfrm>
            <a:off x="5439206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AF327F94-8753-4212-8602-FAA2129C0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1200950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formally cover some important definitions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244594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10.1</a:t>
            </a:r>
          </a:p>
          <a:p>
            <a:pPr lvl="1"/>
            <a:r>
              <a:rPr lang="en-US" dirty="0"/>
              <a:t>Midterm Review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10.2</a:t>
            </a:r>
          </a:p>
          <a:p>
            <a:pPr lvl="1"/>
            <a:r>
              <a:rPr lang="en-US" b="1" dirty="0"/>
              <a:t>objects, classes, and methods</a:t>
            </a:r>
          </a:p>
          <a:p>
            <a:pPr lvl="1"/>
            <a:r>
              <a:rPr lang="en-US" b="1" dirty="0"/>
              <a:t>Reading: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10.3</a:t>
            </a:r>
          </a:p>
          <a:p>
            <a:pPr lvl="1"/>
            <a:r>
              <a:rPr lang="en-US" dirty="0"/>
              <a:t>Classes in Classes, Functions, and Collections</a:t>
            </a:r>
          </a:p>
          <a:p>
            <a:pPr lvl="1"/>
            <a:r>
              <a:rPr lang="en-US" dirty="0"/>
              <a:t>Reading: Chapter 14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Template for creating objects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77C0-51E3-4D88-BC4B-96E5A6DF01AF}"/>
              </a:ext>
            </a:extLst>
          </p:cNvPr>
          <p:cNvSpPr txBox="1"/>
          <p:nvPr/>
        </p:nvSpPr>
        <p:spPr>
          <a:xfrm>
            <a:off x="1083774" y="2546602"/>
            <a:ext cx="64538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self.param2 = param2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216082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191000" cy="4835479"/>
          </a:xfrm>
        </p:spPr>
        <p:txBody>
          <a:bodyPr/>
          <a:lstStyle/>
          <a:p>
            <a:r>
              <a:rPr lang="en-US" dirty="0"/>
              <a:t>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>
                <a:solidFill>
                  <a:schemeClr val="accent6"/>
                </a:solidFill>
              </a:rPr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6C81E9B9-35D9-498D-BB52-38410AC9D25E}"/>
              </a:ext>
            </a:extLst>
          </p:cNvPr>
          <p:cNvSpPr/>
          <p:nvPr/>
        </p:nvSpPr>
        <p:spPr>
          <a:xfrm flipH="1">
            <a:off x="493295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6CDD-6875-4C1C-A3A4-1B55B4482DD1}"/>
              </a:ext>
            </a:extLst>
          </p:cNvPr>
          <p:cNvSpPr txBox="1"/>
          <p:nvPr/>
        </p:nvSpPr>
        <p:spPr>
          <a:xfrm>
            <a:off x="1732547" y="5981183"/>
            <a:ext cx="612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alex</a:t>
            </a:r>
            <a:r>
              <a:rPr lang="en-US" sz="2800" dirty="0">
                <a:solidFill>
                  <a:srgbClr val="FFFFFF"/>
                </a:solidFill>
              </a:rPr>
              <a:t> is an instance of the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b="1" dirty="0">
                <a:solidFill>
                  <a:schemeClr val="accent6"/>
                </a:solidFill>
              </a:rPr>
              <a:t>Turtle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class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CA0F1-957C-4F5D-8940-5798437789DB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5FBBC-6338-4B3B-883A-18677625505B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A6BE149B-E0E8-4C0A-8B07-F791B0D2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83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973932" cy="4835479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A function defined in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15954-1777-4C44-920A-2D6217BF61BA}"/>
              </a:ext>
            </a:extLst>
          </p:cNvPr>
          <p:cNvSpPr txBox="1"/>
          <p:nvPr/>
        </p:nvSpPr>
        <p:spPr>
          <a:xfrm>
            <a:off x="4091669" y="2663721"/>
            <a:ext cx="4474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72DF5-ABFE-444A-9955-C15F4975B8A9}"/>
              </a:ext>
            </a:extLst>
          </p:cNvPr>
          <p:cNvSpPr txBox="1"/>
          <p:nvPr/>
        </p:nvSpPr>
        <p:spPr>
          <a:xfrm>
            <a:off x="278950" y="2663721"/>
            <a:ext cx="4474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85320-7FED-4100-99E4-A1DA570F0F4E}"/>
              </a:ext>
            </a:extLst>
          </p:cNvPr>
          <p:cNvSpPr txBox="1"/>
          <p:nvPr/>
        </p:nvSpPr>
        <p:spPr>
          <a:xfrm>
            <a:off x="284744" y="5975105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082BA-23A1-476B-B127-7DF3E3EFA700}"/>
              </a:ext>
            </a:extLst>
          </p:cNvPr>
          <p:cNvSpPr txBox="1"/>
          <p:nvPr/>
        </p:nvSpPr>
        <p:spPr>
          <a:xfrm>
            <a:off x="4636173" y="5975105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5780106-D003-4746-8959-5513EBA86092}"/>
              </a:ext>
            </a:extLst>
          </p:cNvPr>
          <p:cNvSpPr/>
          <p:nvPr/>
        </p:nvSpPr>
        <p:spPr>
          <a:xfrm rot="10800000">
            <a:off x="970079" y="3371607"/>
            <a:ext cx="288758" cy="2560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2B8D4EE-E53C-4425-AAD9-DC69CF765751}"/>
              </a:ext>
            </a:extLst>
          </p:cNvPr>
          <p:cNvSpPr/>
          <p:nvPr/>
        </p:nvSpPr>
        <p:spPr>
          <a:xfrm rot="10800000">
            <a:off x="5241760" y="5218265"/>
            <a:ext cx="288758" cy="756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03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878179" cy="4835479"/>
          </a:xfrm>
        </p:spPr>
        <p:txBody>
          <a:bodyPr/>
          <a:lstStyle/>
          <a:p>
            <a:r>
              <a:rPr lang="en-US" dirty="0"/>
              <a:t>A variable bound to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41746-9582-4A54-9E8C-81185E2B7A3F}"/>
              </a:ext>
            </a:extLst>
          </p:cNvPr>
          <p:cNvSpPr txBox="1"/>
          <p:nvPr/>
        </p:nvSpPr>
        <p:spPr>
          <a:xfrm>
            <a:off x="263887" y="4474032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4" descr="Turtle Icon | Flat Animal Iconset | Martin Berube">
            <a:extLst>
              <a:ext uri="{FF2B5EF4-FFF2-40B4-BE49-F238E27FC236}">
                <a16:creationId xmlns:a16="http://schemas.microsoft.com/office/drawing/2014/main" id="{540E9AF8-A905-4E88-8AE7-7C44A234C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632708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AE448A-1DBB-4445-8F17-DC6BA33C6662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B2F9B-DD7E-4E34-AE1E-053E1BAF4FD6}"/>
              </a:ext>
            </a:extLst>
          </p:cNvPr>
          <p:cNvSpPr txBox="1"/>
          <p:nvPr/>
        </p:nvSpPr>
        <p:spPr>
          <a:xfrm>
            <a:off x="6637424" y="5975105"/>
            <a:ext cx="1887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D09A65-643C-46F7-8DC7-08AE77186DE6}"/>
              </a:ext>
            </a:extLst>
          </p:cNvPr>
          <p:cNvSpPr/>
          <p:nvPr/>
        </p:nvSpPr>
        <p:spPr>
          <a:xfrm>
            <a:off x="6211902" y="6053707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CCA912-8248-4E70-B42B-6436369D73CA}"/>
              </a:ext>
            </a:extLst>
          </p:cNvPr>
          <p:cNvCxnSpPr>
            <a:stCxn id="10" idx="2"/>
          </p:cNvCxnSpPr>
          <p:nvPr/>
        </p:nvCxnSpPr>
        <p:spPr>
          <a:xfrm flipH="1" flipV="1">
            <a:off x="1732547" y="5678905"/>
            <a:ext cx="4479355" cy="5476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69155F-7A06-49E0-93E9-D57B33354C44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1732548" y="5244365"/>
            <a:ext cx="4479354" cy="982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C9C2F-A729-40DA-8B9E-3E8BF5BAF67E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211902" y="2320063"/>
            <a:ext cx="172856" cy="3733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72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926304" cy="4835479"/>
          </a:xfrm>
        </p:spPr>
        <p:txBody>
          <a:bodyPr/>
          <a:lstStyle/>
          <a:p>
            <a:r>
              <a:rPr lang="en-US" dirty="0"/>
              <a:t>Responsible for setting up the initial state of a new instance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2BE2F-3355-4F18-943D-1D0BA95F7D24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F799E-7EED-4DCD-80FA-31BC38B2C8B1}"/>
              </a:ext>
            </a:extLst>
          </p:cNvPr>
          <p:cNvSpPr txBox="1"/>
          <p:nvPr/>
        </p:nvSpPr>
        <p:spPr>
          <a:xfrm>
            <a:off x="263887" y="5147805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B6DE08C4-D16F-49AD-A7D8-B0B8A46A0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3306481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450BC6-C955-4572-B2CC-063190A1ABF4}"/>
              </a:ext>
            </a:extLst>
          </p:cNvPr>
          <p:cNvSpPr txBox="1"/>
          <p:nvPr/>
        </p:nvSpPr>
        <p:spPr>
          <a:xfrm>
            <a:off x="4893376" y="5432177"/>
            <a:ext cx="3458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</a:rPr>
              <a:t>__init__ </a:t>
            </a:r>
            <a:r>
              <a:rPr lang="en-US" sz="2400" b="1" dirty="0">
                <a:solidFill>
                  <a:srgbClr val="FFFFFF"/>
                </a:solidFill>
              </a:rPr>
              <a:t>method is automatically run during instantiation</a:t>
            </a:r>
            <a:r>
              <a:rPr lang="en-US" sz="2400" b="1" dirty="0">
                <a:solidFill>
                  <a:schemeClr val="accent2"/>
                </a:solidFill>
              </a:rPr>
              <a:t>.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816BB0-62E3-409D-A883-7051B3890E39}"/>
              </a:ext>
            </a:extLst>
          </p:cNvPr>
          <p:cNvSpPr/>
          <p:nvPr/>
        </p:nvSpPr>
        <p:spPr>
          <a:xfrm rot="1286990">
            <a:off x="7613535" y="5731086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C0FA41-164B-4BBA-ADC9-4E8DB33921E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256421" y="1628881"/>
            <a:ext cx="1460905" cy="4116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960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854116" cy="4835479"/>
          </a:xfrm>
        </p:spPr>
        <p:txBody>
          <a:bodyPr/>
          <a:lstStyle/>
          <a:p>
            <a:r>
              <a:rPr lang="en-US" dirty="0"/>
              <a:t>Reference to the instance of the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Although you do not technically need to use the word self, it is widely adopted and is recommended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More on this later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626673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122569" cy="4835479"/>
          </a:xfrm>
        </p:spPr>
        <p:txBody>
          <a:bodyPr>
            <a:normAutofit/>
          </a:bodyPr>
          <a:lstStyle/>
          <a:p>
            <a:r>
              <a:rPr lang="en-US" sz="3600" dirty="0"/>
              <a:t>The real strength of object</a:t>
            </a:r>
            <a:r>
              <a:rPr lang="en-US" sz="3600" dirty="0">
                <a:solidFill>
                  <a:schemeClr val="accent6"/>
                </a:solidFill>
              </a:rPr>
              <a:t>-</a:t>
            </a:r>
            <a:r>
              <a:rPr lang="en-US" sz="3600" dirty="0"/>
              <a:t>oriented programming comes from being able to define new classes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We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ve already seen classes like </a:t>
            </a:r>
            <a:r>
              <a:rPr lang="en-US" sz="3600" dirty="0">
                <a:solidFill>
                  <a:schemeClr val="accent6"/>
                </a:solidFill>
              </a:rPr>
              <a:t>str</a:t>
            </a:r>
            <a:r>
              <a:rPr lang="en-US" sz="3600" dirty="0">
                <a:solidFill>
                  <a:schemeClr val="accent2"/>
                </a:solidFill>
              </a:rPr>
              <a:t>, </a:t>
            </a:r>
            <a:r>
              <a:rPr lang="en-US" sz="3600" dirty="0">
                <a:solidFill>
                  <a:schemeClr val="accent6"/>
                </a:solidFill>
              </a:rPr>
              <a:t>int</a:t>
            </a:r>
            <a:r>
              <a:rPr lang="en-US" sz="3600" dirty="0">
                <a:solidFill>
                  <a:schemeClr val="accent2"/>
                </a:solidFill>
              </a:rPr>
              <a:t>, </a:t>
            </a:r>
            <a:r>
              <a:rPr lang="en-US" sz="3600" dirty="0">
                <a:solidFill>
                  <a:schemeClr val="accent6"/>
                </a:solidFill>
              </a:rPr>
              <a:t>float</a:t>
            </a:r>
            <a:r>
              <a:rPr lang="en-US" sz="3600" dirty="0"/>
              <a:t> and </a:t>
            </a:r>
            <a:r>
              <a:rPr lang="en-US" sz="3600" dirty="0">
                <a:solidFill>
                  <a:schemeClr val="accent6"/>
                </a:solidFill>
              </a:rPr>
              <a:t>Turtle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We are now ready to create our own user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defined class</a:t>
            </a:r>
            <a:r>
              <a:rPr lang="en-US" sz="3600" dirty="0">
                <a:solidFill>
                  <a:schemeClr val="accent2"/>
                </a:solidFill>
              </a:rPr>
              <a:t>: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FF00"/>
                </a:solidFill>
              </a:rPr>
              <a:t>Point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1652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122569" cy="4835479"/>
          </a:xfrm>
        </p:spPr>
        <p:txBody>
          <a:bodyPr>
            <a:normAutofit/>
          </a:bodyPr>
          <a:lstStyle/>
          <a:p>
            <a:r>
              <a:rPr lang="en-US" sz="3600" dirty="0"/>
              <a:t>Before we create the </a:t>
            </a:r>
            <a:r>
              <a:rPr lang="en-US" sz="3600" dirty="0">
                <a:solidFill>
                  <a:srgbClr val="00FF00"/>
                </a:solidFill>
              </a:rPr>
              <a:t>Point </a:t>
            </a:r>
            <a:r>
              <a:rPr lang="en-US" sz="3600" dirty="0"/>
              <a:t>class</a:t>
            </a:r>
            <a:r>
              <a:rPr lang="en-US" sz="3600" dirty="0">
                <a:solidFill>
                  <a:schemeClr val="accent1"/>
                </a:solidFill>
              </a:rPr>
              <a:t>,</a:t>
            </a:r>
            <a:r>
              <a:rPr lang="en-US" sz="3600" dirty="0"/>
              <a:t> a quick not on naming conventions for classes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convention in Python is to use camel case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endParaRPr lang="en-US" sz="3600" dirty="0">
              <a:solidFill>
                <a:schemeClr val="accent2"/>
              </a:solidFill>
            </a:endParaRPr>
          </a:p>
          <a:p>
            <a:r>
              <a:rPr lang="en-US" sz="3600" b="1" dirty="0">
                <a:solidFill>
                  <a:schemeClr val="accent6"/>
                </a:solidFill>
              </a:rPr>
              <a:t>MyClass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AccountNumber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XRayImage</a:t>
            </a:r>
          </a:p>
          <a:p>
            <a:endParaRPr lang="en-US" sz="3600" dirty="0"/>
          </a:p>
          <a:p>
            <a:endParaRPr lang="en-US" sz="3600" dirty="0">
              <a:solidFill>
                <a:schemeClr val="accent2"/>
              </a:solidFill>
            </a:endParaRPr>
          </a:p>
          <a:p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427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In math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in two dimensions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point is two numbers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coordinates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/>
              <a:t> that are treated collectively as a single object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lvl="1"/>
            <a:r>
              <a:rPr lang="en-US" sz="2800" dirty="0"/>
              <a:t>For example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0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0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origin, and</a:t>
            </a:r>
            <a:r>
              <a:rPr lang="en-US" sz="2800" dirty="0">
                <a:solidFill>
                  <a:schemeClr val="accent6"/>
                </a:solidFill>
              </a:rPr>
              <a:t> (</a:t>
            </a:r>
            <a:r>
              <a:rPr lang="en-US" sz="2800" dirty="0"/>
              <a:t>x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y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point </a:t>
            </a:r>
            <a:r>
              <a:rPr lang="en-US" sz="2800" b="1" dirty="0">
                <a:solidFill>
                  <a:schemeClr val="accent6"/>
                </a:solidFill>
              </a:rPr>
              <a:t>x</a:t>
            </a:r>
            <a:r>
              <a:rPr lang="en-US" sz="2800" dirty="0"/>
              <a:t> units to the right and </a:t>
            </a:r>
            <a:r>
              <a:rPr lang="en-US" sz="2800" b="1" dirty="0">
                <a:solidFill>
                  <a:schemeClr val="accent6"/>
                </a:solidFill>
              </a:rPr>
              <a:t>y</a:t>
            </a:r>
            <a:r>
              <a:rPr lang="en-US" sz="2800" dirty="0"/>
              <a:t> units up from the origin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Its also common to want to calculate the distance between two points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2B386C-6F99-4DB7-BE5F-3FE40343E5D6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06AFA0-BE20-43A2-8117-51C6360BB2AD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41992E-20E0-4856-9738-99A0B9319AFC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50247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Procedural </a:t>
            </a:r>
            <a:r>
              <a:rPr lang="en-US" b="1" dirty="0">
                <a:solidFill>
                  <a:schemeClr val="accent2"/>
                </a:solidFill>
              </a:rPr>
              <a:t>vs</a:t>
            </a:r>
            <a:r>
              <a:rPr lang="en-US" b="1" dirty="0"/>
              <a:t> 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Object</a:t>
            </a:r>
            <a:r>
              <a:rPr lang="en-US" i="1" dirty="0">
                <a:solidFill>
                  <a:schemeClr val="accent2"/>
                </a:solidFill>
              </a:rPr>
              <a:t>-</a:t>
            </a:r>
            <a:r>
              <a:rPr lang="en-US" i="1" dirty="0"/>
              <a:t>oriented programming </a:t>
            </a:r>
            <a:r>
              <a:rPr lang="en-US" i="1" dirty="0">
                <a:solidFill>
                  <a:schemeClr val="accent2"/>
                </a:solidFill>
              </a:rPr>
              <a:t>(</a:t>
            </a:r>
            <a:r>
              <a:rPr lang="en-US" i="1" dirty="0"/>
              <a:t>OOP</a:t>
            </a:r>
            <a:r>
              <a:rPr lang="en-US" i="1" dirty="0">
                <a:solidFill>
                  <a:schemeClr val="accent2"/>
                </a:solidFill>
              </a:rPr>
              <a:t>)</a:t>
            </a:r>
            <a:r>
              <a:rPr lang="en-US" i="1" dirty="0"/>
              <a:t> is a programming paradigm based on the concept of “objects”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which may contain data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fields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attributes</a:t>
            </a:r>
            <a:r>
              <a:rPr lang="en-US" i="1" dirty="0">
                <a:solidFill>
                  <a:schemeClr val="accent2"/>
                </a:solidFill>
              </a:rPr>
              <a:t>;</a:t>
            </a:r>
            <a:r>
              <a:rPr lang="en-US" i="1" dirty="0"/>
              <a:t> and code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methods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  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Procedural programming is a programming paradigm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derived from structured programming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based upon the concept of the procedure call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/>
              <a:t>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also known as 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subroutines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or functions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simply contain a series of computational steps to be carried out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                                   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</a:t>
            </a:r>
          </a:p>
        </p:txBody>
      </p:sp>
    </p:spTree>
    <p:extLst>
      <p:ext uri="{BB962C8B-B14F-4D97-AF65-F5344CB8AC3E}">
        <p14:creationId xmlns:p14="http://schemas.microsoft.com/office/powerpoint/2010/main" val="3667075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</p:txBody>
      </p: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start with the </a:t>
            </a:r>
            <a:r>
              <a:rPr lang="en-US" sz="3200" dirty="0">
                <a:solidFill>
                  <a:schemeClr val="accent6"/>
                </a:solidFill>
              </a:rPr>
              <a:t>attributes</a:t>
            </a:r>
            <a:r>
              <a:rPr lang="en-US" sz="3200" dirty="0"/>
              <a:t> and the </a:t>
            </a:r>
            <a:r>
              <a:rPr lang="en-US" sz="3200" dirty="0">
                <a:solidFill>
                  <a:schemeClr val="accent6"/>
                </a:solidFill>
              </a:rPr>
              <a:t>constructor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Write a Point Class: Constructor</a:t>
            </a:r>
          </a:p>
        </p:txBody>
      </p:sp>
    </p:spTree>
    <p:extLst>
      <p:ext uri="{BB962C8B-B14F-4D97-AF65-F5344CB8AC3E}">
        <p14:creationId xmlns:p14="http://schemas.microsoft.com/office/powerpoint/2010/main" val="6467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Methods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now write the </a:t>
            </a:r>
            <a:r>
              <a:rPr lang="en-US" sz="3200" dirty="0">
                <a:solidFill>
                  <a:schemeClr val="accent6"/>
                </a:solidFill>
              </a:rPr>
              <a:t>method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Write a Point Class: Methods</a:t>
            </a:r>
          </a:p>
        </p:txBody>
      </p:sp>
    </p:spTree>
    <p:extLst>
      <p:ext uri="{BB962C8B-B14F-4D97-AF65-F5344CB8AC3E}">
        <p14:creationId xmlns:p14="http://schemas.microsoft.com/office/powerpoint/2010/main" val="426838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To encapsulate something means to enclose it in some kind of container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encapsulation means keeping data and the code that uses it in one place and hiding the details of exactly how they work together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highlight the value of encapsulation with a bank </a:t>
            </a:r>
            <a:r>
              <a:rPr lang="en-US" b="1" dirty="0">
                <a:solidFill>
                  <a:schemeClr val="accent6"/>
                </a:solidFill>
              </a:rPr>
              <a:t>Account </a:t>
            </a:r>
            <a:r>
              <a:rPr lang="en-US" dirty="0"/>
              <a:t>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Attributes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Account owner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name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Current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Deposit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Withdraw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Print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923EF2-9582-4193-875D-585C41741E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Bank Account Class</a:t>
            </a:r>
          </a:p>
        </p:txBody>
      </p:sp>
      <p:pic>
        <p:nvPicPr>
          <p:cNvPr id="1026" name="Picture 2" descr="RBC Mobile App - RBC Royal Bank">
            <a:extLst>
              <a:ext uri="{FF2B5EF4-FFF2-40B4-BE49-F238E27FC236}">
                <a16:creationId xmlns:a16="http://schemas.microsoft.com/office/drawing/2014/main" id="{F43C3A75-EA07-4F83-979A-0837F12F9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335" y="2890107"/>
            <a:ext cx="1642477" cy="331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033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1E54-3BE4-4B22-8B6B-40DEEFD4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6E1D5-26BC-425F-B001-BA0A32775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programming: a new way to think about programs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A class is an object template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Class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instance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Defining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data attributes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9323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32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pic>
        <p:nvPicPr>
          <p:cNvPr id="103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0D9FC449-4D6C-4FDD-AAFC-DA28BFB8C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CFA74-CDA3-41F2-B352-4ECEC366B2DF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454D01B-C5E0-4871-B907-0AEC55EF35EE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A76CFF-3B57-416A-8503-E7C2A01809E4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D53E02-EEE0-40F2-86D1-06EBF1600F75}"/>
              </a:ext>
            </a:extLst>
          </p:cNvPr>
          <p:cNvSpPr txBox="1"/>
          <p:nvPr/>
        </p:nvSpPr>
        <p:spPr>
          <a:xfrm>
            <a:off x="969250" y="4325032"/>
            <a:ext cx="500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Separation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64738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48D17-47FC-4AFC-A1DF-EE18D74C0681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378886" cy="3085106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96ACC4-6344-43D7-A5EF-2CBAA47F501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4412538" cy="3085106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CC06FA-46B2-4234-AD26-9C1A549172A8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H="1" flipV="1">
            <a:off x="1466106" y="2467047"/>
            <a:ext cx="1970686" cy="3085106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5028B6-EA06-4E82-8FE0-FD396200BDC0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3436792" y="2467047"/>
            <a:ext cx="46140" cy="3085106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6376EF-0655-41B9-8C69-549DFB7096CE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3436792" y="2467047"/>
            <a:ext cx="2062966" cy="3085106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52344C-048E-4BC9-BD01-F51FE6BA8B77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1087220" y="3559577"/>
            <a:ext cx="1388288" cy="1992576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A11B7C-8854-4FB8-9DEC-C664443BE76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2395712" cy="3085106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pic>
        <p:nvPicPr>
          <p:cNvPr id="27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169141F7-340D-4C3B-A84D-F3ADE9D49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6ED3751-3474-4DAE-A378-42459C1C7CD1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1C0B46A9-832E-4D50-A97C-AC9492805ECB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D09675-12CF-4398-A2B3-37A9A2E8F9C2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53400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426113" y="1662056"/>
            <a:ext cx="2657290" cy="13024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Car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Pedestrian in Intersection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8E359DE-2859-4B17-8BB2-DEDE363D1550}"/>
              </a:ext>
            </a:extLst>
          </p:cNvPr>
          <p:cNvSpPr txBox="1">
            <a:spLocks/>
          </p:cNvSpPr>
          <p:nvPr/>
        </p:nvSpPr>
        <p:spPr>
          <a:xfrm>
            <a:off x="663351" y="727514"/>
            <a:ext cx="5859844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b="1" dirty="0"/>
              <a:t>Object</a:t>
            </a:r>
            <a:r>
              <a:rPr lang="en-US" sz="3100" b="1" dirty="0">
                <a:solidFill>
                  <a:schemeClr val="accent2"/>
                </a:solidFill>
              </a:rPr>
              <a:t>-</a:t>
            </a:r>
            <a:r>
              <a:rPr lang="en-US" sz="3100" b="1" dirty="0"/>
              <a:t>Oriented Programming</a:t>
            </a:r>
          </a:p>
        </p:txBody>
      </p:sp>
      <p:pic>
        <p:nvPicPr>
          <p:cNvPr id="2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AAE781A1-8250-4184-922E-BEB5C75A4A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D596FA-A75B-48B1-8949-0DE7980134E9}"/>
              </a:ext>
            </a:extLst>
          </p:cNvPr>
          <p:cNvSpPr txBox="1"/>
          <p:nvPr/>
        </p:nvSpPr>
        <p:spPr>
          <a:xfrm>
            <a:off x="333192" y="3490943"/>
            <a:ext cx="2461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Encapsulation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E5E9D34-66DD-42AD-99FA-D0981DA6B10F}"/>
              </a:ext>
            </a:extLst>
          </p:cNvPr>
          <p:cNvSpPr/>
          <p:nvPr/>
        </p:nvSpPr>
        <p:spPr>
          <a:xfrm>
            <a:off x="3975668" y="2155493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Traffic Light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Color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Change Color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8E3EE9-6B01-4F11-A125-91326544DB71}"/>
              </a:ext>
            </a:extLst>
          </p:cNvPr>
          <p:cNvSpPr/>
          <p:nvPr/>
        </p:nvSpPr>
        <p:spPr>
          <a:xfrm>
            <a:off x="243072" y="5217716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089FB4-9D1B-49C4-B60E-03A007A53E1B}"/>
              </a:ext>
            </a:extLst>
          </p:cNvPr>
          <p:cNvSpPr/>
          <p:nvPr/>
        </p:nvSpPr>
        <p:spPr>
          <a:xfrm>
            <a:off x="4057574" y="5433811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254CE6-5376-45E9-A055-7D290E4E73A6}"/>
              </a:ext>
            </a:extLst>
          </p:cNvPr>
          <p:cNvSpPr/>
          <p:nvPr/>
        </p:nvSpPr>
        <p:spPr>
          <a:xfrm>
            <a:off x="3239024" y="3794652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36FE8F-3C6B-4AF9-BAC5-0EEEE08B94E7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7F3CE67-C35B-4958-A00F-146F9AE716B3}"/>
              </a:ext>
            </a:extLst>
          </p:cNvPr>
          <p:cNvSpPr/>
          <p:nvPr/>
        </p:nvSpPr>
        <p:spPr>
          <a:xfrm rot="3371865">
            <a:off x="7549109" y="514339"/>
            <a:ext cx="423081" cy="229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0B83C-B106-47BF-A47F-1B668E4AABAE}"/>
              </a:ext>
            </a:extLst>
          </p:cNvPr>
          <p:cNvSpPr txBox="1"/>
          <p:nvPr/>
        </p:nvSpPr>
        <p:spPr>
          <a:xfrm>
            <a:off x="7083200" y="1018827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383E88F-E4FB-4324-8B2F-201FB593CA02}"/>
              </a:ext>
            </a:extLst>
          </p:cNvPr>
          <p:cNvSpPr/>
          <p:nvPr/>
        </p:nvSpPr>
        <p:spPr>
          <a:xfrm>
            <a:off x="3281837" y="2442951"/>
            <a:ext cx="493149" cy="241741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30628B9-44D1-40CE-BC75-4F999A93C364}"/>
              </a:ext>
            </a:extLst>
          </p:cNvPr>
          <p:cNvSpPr/>
          <p:nvPr/>
        </p:nvSpPr>
        <p:spPr>
          <a:xfrm>
            <a:off x="3066601" y="5806402"/>
            <a:ext cx="838783" cy="267209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11CBEC0D-ED24-4B4F-8AD5-CA0D341FC080}"/>
              </a:ext>
            </a:extLst>
          </p:cNvPr>
          <p:cNvSpPr/>
          <p:nvPr/>
        </p:nvSpPr>
        <p:spPr>
          <a:xfrm rot="18885023">
            <a:off x="2876228" y="4971392"/>
            <a:ext cx="421692" cy="245726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1518D4B7-31DA-4C98-AEC4-FC307606A144}"/>
              </a:ext>
            </a:extLst>
          </p:cNvPr>
          <p:cNvSpPr/>
          <p:nvPr/>
        </p:nvSpPr>
        <p:spPr>
          <a:xfrm rot="5400000">
            <a:off x="5025417" y="5065245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1FDF67FD-5C7A-4273-84A1-88A031A5497D}"/>
              </a:ext>
            </a:extLst>
          </p:cNvPr>
          <p:cNvSpPr/>
          <p:nvPr/>
        </p:nvSpPr>
        <p:spPr>
          <a:xfrm rot="5400000">
            <a:off x="4787088" y="3436029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6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16487" cy="4835479"/>
          </a:xfrm>
        </p:spPr>
        <p:txBody>
          <a:bodyPr>
            <a:normAutofit/>
          </a:bodyPr>
          <a:lstStyle/>
          <a:p>
            <a:r>
              <a:rPr lang="en-US" dirty="0"/>
              <a:t>Often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 object definition corresponds to some object or concept in the real world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functions that operate on that object correspond to the ways real</a:t>
            </a:r>
            <a:r>
              <a:rPr lang="en-US" dirty="0">
                <a:solidFill>
                  <a:schemeClr val="accent2"/>
                </a:solidFill>
              </a:rPr>
              <a:t>-­</a:t>
            </a:r>
            <a:r>
              <a:rPr lang="en-US" dirty="0"/>
              <a:t>world objects interact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Examples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Oven Object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the oven allows several specific operations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the temperature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a timer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Cellphone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cellphone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send a text message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to change its state to silent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Turtle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turtle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move around a 2D space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A1C7D-266C-4AA9-9895-3D314D41A9B1}"/>
              </a:ext>
            </a:extLst>
          </p:cNvPr>
          <p:cNvSpPr txBox="1"/>
          <p:nvPr/>
        </p:nvSpPr>
        <p:spPr>
          <a:xfrm>
            <a:off x="26388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52E65-141C-4542-8B87-484193F9CEB5}"/>
              </a:ext>
            </a:extLst>
          </p:cNvPr>
          <p:cNvSpPr txBox="1"/>
          <p:nvPr/>
        </p:nvSpPr>
        <p:spPr>
          <a:xfrm>
            <a:off x="5924627" y="3041097"/>
            <a:ext cx="61991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2C87E-58E9-4624-8985-A62E8C7BA528}"/>
              </a:ext>
            </a:extLst>
          </p:cNvPr>
          <p:cNvSpPr txBox="1"/>
          <p:nvPr/>
        </p:nvSpPr>
        <p:spPr>
          <a:xfrm>
            <a:off x="263887" y="2250572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Object</a:t>
            </a:r>
            <a:r>
              <a:rPr lang="en-US" sz="2800" b="1" dirty="0">
                <a:solidFill>
                  <a:schemeClr val="accent1"/>
                </a:solidFill>
              </a:rPr>
              <a:t>-</a:t>
            </a:r>
            <a:r>
              <a:rPr lang="en-US" sz="2800" b="1" dirty="0">
                <a:solidFill>
                  <a:srgbClr val="FFFFFF"/>
                </a:solidFill>
              </a:rPr>
              <a:t>Oriented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A170A-0181-48B6-BBA3-18BA8D6E820E}"/>
              </a:ext>
            </a:extLst>
          </p:cNvPr>
          <p:cNvSpPr txBox="1"/>
          <p:nvPr/>
        </p:nvSpPr>
        <p:spPr>
          <a:xfrm>
            <a:off x="5924627" y="2250572"/>
            <a:ext cx="201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Procedural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034C4-4D22-4BD1-BCEB-FDF7F0DB3216}"/>
              </a:ext>
            </a:extLst>
          </p:cNvPr>
          <p:cNvSpPr txBox="1"/>
          <p:nvPr/>
        </p:nvSpPr>
        <p:spPr>
          <a:xfrm>
            <a:off x="9288380" y="822163"/>
            <a:ext cx="2421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2"/>
                </a:solidFill>
              </a:rPr>
              <a:t>Data</a:t>
            </a:r>
          </a:p>
          <a:p>
            <a:pPr algn="r"/>
            <a:r>
              <a:rPr lang="en-US" sz="3600" b="1" dirty="0">
                <a:solidFill>
                  <a:schemeClr val="accent6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83134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Everything in Python is an object</a:t>
            </a:r>
            <a:r>
              <a:rPr lang="en-US" sz="3200" b="1" dirty="0">
                <a:solidFill>
                  <a:schemeClr val="accent2"/>
                </a:solidFill>
              </a:rPr>
              <a:t>.</a:t>
            </a:r>
            <a:r>
              <a:rPr lang="en-US" sz="3200" b="1" dirty="0"/>
              <a:t> </a:t>
            </a:r>
          </a:p>
          <a:p>
            <a:r>
              <a:rPr lang="en-US" sz="3200" dirty="0"/>
              <a:t>Every value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variable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function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etc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is an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Every time we create a variable we are making a new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B533A-8E7A-405F-A8D6-FC467895066E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56B3C0E-ED5D-4BCE-9F74-0D095CADE14D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1DB3C0D-9EB1-4FBE-A0A0-BE78B218E2E6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011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43162</TotalTime>
  <Words>2136</Words>
  <Application>Microsoft Office PowerPoint</Application>
  <PresentationFormat>Widescreen</PresentationFormat>
  <Paragraphs>566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Courier New</vt:lpstr>
      <vt:lpstr>Segoe UI</vt:lpstr>
      <vt:lpstr>Wingdings</vt:lpstr>
      <vt:lpstr>APS106_PPTX_Theme</vt:lpstr>
      <vt:lpstr>objects, classes, and methods.</vt:lpstr>
      <vt:lpstr>This Week’s Content</vt:lpstr>
      <vt:lpstr>Procedural vs Object-Oriented</vt:lpstr>
      <vt:lpstr>Procedural Programming</vt:lpstr>
      <vt:lpstr>Procedural Programming</vt:lpstr>
      <vt:lpstr>PowerPoint Presentation</vt:lpstr>
      <vt:lpstr>Object-Oriented Programming</vt:lpstr>
      <vt:lpstr>Object-Oriented Programming</vt:lpstr>
      <vt:lpstr>Objects in Python</vt:lpstr>
      <vt:lpstr>Objects in Python</vt:lpstr>
      <vt:lpstr>Objects in Python</vt:lpstr>
      <vt:lpstr>Classes</vt:lpstr>
      <vt:lpstr>Classes</vt:lpstr>
      <vt:lpstr>Classes</vt:lpstr>
      <vt:lpstr>Classes</vt:lpstr>
      <vt:lpstr>Classes</vt:lpstr>
      <vt:lpstr>Classes</vt:lpstr>
      <vt:lpstr>Classes</vt:lpstr>
      <vt:lpstr>Definition Recap</vt:lpstr>
      <vt:lpstr>Definition Recap</vt:lpstr>
      <vt:lpstr>Definitions</vt:lpstr>
      <vt:lpstr>Definition Recap</vt:lpstr>
      <vt:lpstr>Definition Recap</vt:lpstr>
      <vt:lpstr>Definitions</vt:lpstr>
      <vt:lpstr>Definitions</vt:lpstr>
      <vt:lpstr>Definitions</vt:lpstr>
      <vt:lpstr>Classes</vt:lpstr>
      <vt:lpstr>Classes</vt:lpstr>
      <vt:lpstr>Point Class: Constructor</vt:lpstr>
      <vt:lpstr>Point Class: Constructor</vt:lpstr>
      <vt:lpstr>Point Class: Constructor</vt:lpstr>
      <vt:lpstr>Point Class: Methods</vt:lpstr>
      <vt:lpstr>Encapsulation</vt:lpstr>
      <vt:lpstr>Encapsulation</vt:lpstr>
      <vt:lpstr>Lecture Recap</vt:lpstr>
      <vt:lpstr>objects, classes, and methods.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223</cp:revision>
  <dcterms:created xsi:type="dcterms:W3CDTF">2021-11-03T00:49:37Z</dcterms:created>
  <dcterms:modified xsi:type="dcterms:W3CDTF">2022-01-10T20:01:02Z</dcterms:modified>
</cp:coreProperties>
</file>