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600" r:id="rId4"/>
    <p:sldId id="599" r:id="rId5"/>
    <p:sldId id="601" r:id="rId6"/>
    <p:sldId id="614" r:id="rId7"/>
    <p:sldId id="603" r:id="rId8"/>
    <p:sldId id="602" r:id="rId9"/>
    <p:sldId id="604" r:id="rId10"/>
    <p:sldId id="605" r:id="rId11"/>
    <p:sldId id="606" r:id="rId12"/>
    <p:sldId id="607" r:id="rId13"/>
    <p:sldId id="609" r:id="rId14"/>
    <p:sldId id="610" r:id="rId15"/>
    <p:sldId id="611" r:id="rId16"/>
    <p:sldId id="612" r:id="rId17"/>
    <p:sldId id="613" r:id="rId18"/>
    <p:sldId id="370" r:id="rId19"/>
    <p:sldId id="371" r:id="rId20"/>
    <p:sldId id="372" r:id="rId21"/>
    <p:sldId id="373" r:id="rId22"/>
    <p:sldId id="374" r:id="rId23"/>
    <p:sldId id="596" r:id="rId24"/>
    <p:sldId id="597" r:id="rId25"/>
    <p:sldId id="598" r:id="rId26"/>
    <p:sldId id="379" r:id="rId27"/>
    <p:sldId id="380" r:id="rId28"/>
    <p:sldId id="381" r:id="rId29"/>
    <p:sldId id="375" r:id="rId30"/>
    <p:sldId id="376" r:id="rId31"/>
    <p:sldId id="377" r:id="rId32"/>
    <p:sldId id="481" r:id="rId33"/>
    <p:sldId id="382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5" r:id="rId47"/>
    <p:sldId id="494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  <p:sldId id="512" r:id="rId65"/>
    <p:sldId id="513" r:id="rId66"/>
    <p:sldId id="514" r:id="rId67"/>
    <p:sldId id="515" r:id="rId68"/>
    <p:sldId id="516" r:id="rId69"/>
    <p:sldId id="517" r:id="rId70"/>
    <p:sldId id="518" r:id="rId71"/>
    <p:sldId id="520" r:id="rId72"/>
    <p:sldId id="519" r:id="rId73"/>
    <p:sldId id="521" r:id="rId74"/>
    <p:sldId id="522" r:id="rId75"/>
    <p:sldId id="523" r:id="rId76"/>
    <p:sldId id="524" r:id="rId77"/>
    <p:sldId id="525" r:id="rId78"/>
    <p:sldId id="526" r:id="rId79"/>
    <p:sldId id="527" r:id="rId80"/>
    <p:sldId id="528" r:id="rId81"/>
    <p:sldId id="529" r:id="rId82"/>
    <p:sldId id="530" r:id="rId83"/>
    <p:sldId id="531" r:id="rId84"/>
    <p:sldId id="532" r:id="rId85"/>
    <p:sldId id="533" r:id="rId86"/>
    <p:sldId id="534" r:id="rId87"/>
    <p:sldId id="535" r:id="rId88"/>
    <p:sldId id="536" r:id="rId89"/>
    <p:sldId id="537" r:id="rId90"/>
    <p:sldId id="538" r:id="rId91"/>
    <p:sldId id="539" r:id="rId92"/>
    <p:sldId id="540" r:id="rId93"/>
    <p:sldId id="541" r:id="rId94"/>
    <p:sldId id="542" r:id="rId95"/>
    <p:sldId id="543" r:id="rId96"/>
    <p:sldId id="544" r:id="rId97"/>
    <p:sldId id="545" r:id="rId98"/>
    <p:sldId id="546" r:id="rId99"/>
    <p:sldId id="547" r:id="rId100"/>
    <p:sldId id="548" r:id="rId101"/>
    <p:sldId id="549" r:id="rId102"/>
    <p:sldId id="550" r:id="rId103"/>
    <p:sldId id="551" r:id="rId104"/>
    <p:sldId id="552" r:id="rId105"/>
    <p:sldId id="553" r:id="rId106"/>
    <p:sldId id="554" r:id="rId107"/>
    <p:sldId id="555" r:id="rId108"/>
    <p:sldId id="556" r:id="rId109"/>
    <p:sldId id="557" r:id="rId110"/>
    <p:sldId id="558" r:id="rId111"/>
    <p:sldId id="559" r:id="rId112"/>
    <p:sldId id="560" r:id="rId113"/>
    <p:sldId id="561" r:id="rId114"/>
    <p:sldId id="562" r:id="rId115"/>
    <p:sldId id="563" r:id="rId116"/>
    <p:sldId id="564" r:id="rId117"/>
    <p:sldId id="565" r:id="rId118"/>
    <p:sldId id="566" r:id="rId119"/>
    <p:sldId id="567" r:id="rId120"/>
    <p:sldId id="568" r:id="rId121"/>
    <p:sldId id="569" r:id="rId122"/>
    <p:sldId id="570" r:id="rId123"/>
    <p:sldId id="571" r:id="rId124"/>
    <p:sldId id="572" r:id="rId125"/>
    <p:sldId id="573" r:id="rId126"/>
    <p:sldId id="574" r:id="rId127"/>
    <p:sldId id="575" r:id="rId128"/>
    <p:sldId id="576" r:id="rId129"/>
    <p:sldId id="577" r:id="rId130"/>
    <p:sldId id="578" r:id="rId131"/>
    <p:sldId id="579" r:id="rId132"/>
    <p:sldId id="580" r:id="rId133"/>
    <p:sldId id="581" r:id="rId134"/>
    <p:sldId id="582" r:id="rId135"/>
    <p:sldId id="583" r:id="rId136"/>
    <p:sldId id="584" r:id="rId137"/>
    <p:sldId id="585" r:id="rId138"/>
    <p:sldId id="586" r:id="rId139"/>
    <p:sldId id="587" r:id="rId140"/>
    <p:sldId id="588" r:id="rId141"/>
    <p:sldId id="589" r:id="rId142"/>
    <p:sldId id="590" r:id="rId143"/>
    <p:sldId id="591" r:id="rId144"/>
    <p:sldId id="592" r:id="rId145"/>
    <p:sldId id="593" r:id="rId146"/>
    <p:sldId id="594" r:id="rId147"/>
    <p:sldId id="595" r:id="rId148"/>
    <p:sldId id="360" r:id="rId1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600"/>
            <p14:sldId id="599"/>
            <p14:sldId id="601"/>
            <p14:sldId id="614"/>
            <p14:sldId id="603"/>
            <p14:sldId id="602"/>
            <p14:sldId id="604"/>
            <p14:sldId id="605"/>
            <p14:sldId id="606"/>
            <p14:sldId id="607"/>
            <p14:sldId id="609"/>
            <p14:sldId id="610"/>
            <p14:sldId id="611"/>
            <p14:sldId id="612"/>
            <p14:sldId id="613"/>
            <p14:sldId id="370"/>
            <p14:sldId id="371"/>
            <p14:sldId id="372"/>
            <p14:sldId id="373"/>
            <p14:sldId id="374"/>
            <p14:sldId id="596"/>
            <p14:sldId id="597"/>
            <p14:sldId id="598"/>
            <p14:sldId id="379"/>
            <p14:sldId id="380"/>
            <p14:sldId id="381"/>
            <p14:sldId id="375"/>
            <p14:sldId id="376"/>
            <p14:sldId id="377"/>
            <p14:sldId id="481"/>
            <p14:sldId id="382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4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00CC66"/>
    <a:srgbClr val="FF505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Expressions with operands and operators evaluate to either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and they can be used in 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condition to determine if a code block should run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3" y="4650498"/>
            <a:ext cx="5669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5 &gt; 3: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print("True")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505F48-8D94-44EE-8F2C-DFBBA818FE3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8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1473724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48012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782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575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526618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475261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2985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4147121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19269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6151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4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2ED87F-A93E-4E4D-B9CC-C0110C7B92E9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40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2105-CC91-44CA-829F-97ABC981E19C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0034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CA3C2-3657-4562-9B7E-3C1B5E2DCBFE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30213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321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41272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6387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45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45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969042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25369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B48A81-1366-4F50-9BA1-14C9FBCCABFB}"/>
              </a:ext>
            </a:extLst>
          </p:cNvPr>
          <p:cNvSpPr/>
          <p:nvPr/>
        </p:nvSpPr>
        <p:spPr>
          <a:xfrm flipH="1">
            <a:off x="2289794" y="5646815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AF86C-753B-47F5-BF99-C1E9D29AFA5F}"/>
              </a:ext>
            </a:extLst>
          </p:cNvPr>
          <p:cNvSpPr txBox="1"/>
          <p:nvPr/>
        </p:nvSpPr>
        <p:spPr>
          <a:xfrm>
            <a:off x="2898961" y="5552138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False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4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0130C0-1C17-488C-B7FC-2BB9F67122C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71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437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new method that checks if a particular cargo value is in the tree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1B79BC-ED5A-488A-B2AA-100A2DE0D981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 flipH="1">
            <a:off x="2810901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83CC9-A307-4823-A5F8-7A2921F3D4F6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560467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250B40-CDA7-4AA9-B6F5-280C3E5B10CA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6374904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A2BE9-94E5-4F1C-B60A-F0B91EA347C9}"/>
              </a:ext>
            </a:extLst>
          </p:cNvPr>
          <p:cNvCxnSpPr>
            <a:cxnSpLocks/>
            <a:stCxn id="12" idx="4"/>
            <a:endCxn id="14" idx="7"/>
          </p:cNvCxnSpPr>
          <p:nvPr/>
        </p:nvCxnSpPr>
        <p:spPr>
          <a:xfrm flipH="1">
            <a:off x="3931897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8E4ED-6320-4CA6-B15E-AB4E84059E7E}"/>
              </a:ext>
            </a:extLst>
          </p:cNvPr>
          <p:cNvCxnSpPr>
            <a:cxnSpLocks/>
            <a:stCxn id="12" idx="4"/>
            <a:endCxn id="16" idx="1"/>
          </p:cNvCxnSpPr>
          <p:nvPr/>
        </p:nvCxnSpPr>
        <p:spPr>
          <a:xfrm>
            <a:off x="4946744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DDD1152-0060-4CFA-90CD-4182B9C071C2}"/>
              </a:ext>
            </a:extLst>
          </p:cNvPr>
          <p:cNvSpPr/>
          <p:nvPr/>
        </p:nvSpPr>
        <p:spPr>
          <a:xfrm>
            <a:off x="4421461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BF474-677C-4602-9355-A6695FCD0FEA}"/>
              </a:ext>
            </a:extLst>
          </p:cNvPr>
          <p:cNvSpPr txBox="1"/>
          <p:nvPr/>
        </p:nvSpPr>
        <p:spPr>
          <a:xfrm>
            <a:off x="4736589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95C22-89E4-46E1-B0A5-02868D695256}"/>
              </a:ext>
            </a:extLst>
          </p:cNvPr>
          <p:cNvSpPr/>
          <p:nvPr/>
        </p:nvSpPr>
        <p:spPr>
          <a:xfrm>
            <a:off x="3035184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D50C-3DE5-456F-A65E-C08EDD1FCA2D}"/>
              </a:ext>
            </a:extLst>
          </p:cNvPr>
          <p:cNvSpPr txBox="1"/>
          <p:nvPr/>
        </p:nvSpPr>
        <p:spPr>
          <a:xfrm>
            <a:off x="3350312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798153-AB10-41D1-AB53-57FB0AA16C58}"/>
              </a:ext>
            </a:extLst>
          </p:cNvPr>
          <p:cNvSpPr/>
          <p:nvPr/>
        </p:nvSpPr>
        <p:spPr>
          <a:xfrm>
            <a:off x="584962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53AB31-110D-45C6-AC82-AE43670CAF06}"/>
              </a:ext>
            </a:extLst>
          </p:cNvPr>
          <p:cNvSpPr txBox="1"/>
          <p:nvPr/>
        </p:nvSpPr>
        <p:spPr>
          <a:xfrm>
            <a:off x="6046929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73862C-9016-429C-BE4E-DDA8AE25AE11}"/>
              </a:ext>
            </a:extLst>
          </p:cNvPr>
          <p:cNvSpPr/>
          <p:nvPr/>
        </p:nvSpPr>
        <p:spPr>
          <a:xfrm>
            <a:off x="2285618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0A45C-580B-433E-A718-F7A217D58E46}"/>
              </a:ext>
            </a:extLst>
          </p:cNvPr>
          <p:cNvSpPr txBox="1"/>
          <p:nvPr/>
        </p:nvSpPr>
        <p:spPr>
          <a:xfrm>
            <a:off x="2600746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A5FEA-96CE-4BAA-A44F-65D8D5838A17}"/>
              </a:ext>
            </a:extLst>
          </p:cNvPr>
          <p:cNvSpPr/>
          <p:nvPr/>
        </p:nvSpPr>
        <p:spPr>
          <a:xfrm>
            <a:off x="3766809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019831-1F18-4847-B759-F5BAEBB0873C}"/>
              </a:ext>
            </a:extLst>
          </p:cNvPr>
          <p:cNvSpPr txBox="1"/>
          <p:nvPr/>
        </p:nvSpPr>
        <p:spPr>
          <a:xfrm>
            <a:off x="4081937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62D711-8F78-45AE-A180-EE2E49E6B080}"/>
              </a:ext>
            </a:extLst>
          </p:cNvPr>
          <p:cNvSpPr/>
          <p:nvPr/>
        </p:nvSpPr>
        <p:spPr>
          <a:xfrm>
            <a:off x="658304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6FE9F-C285-416E-8E54-17993CC300D8}"/>
              </a:ext>
            </a:extLst>
          </p:cNvPr>
          <p:cNvSpPr txBox="1"/>
          <p:nvPr/>
        </p:nvSpPr>
        <p:spPr>
          <a:xfrm>
            <a:off x="6780353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1C94D71-1572-413E-BBE2-B28FF1BF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49" y="1790807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63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55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93525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28727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</p:spTree>
    <p:extLst>
      <p:ext uri="{BB962C8B-B14F-4D97-AF65-F5344CB8AC3E}">
        <p14:creationId xmlns:p14="http://schemas.microsoft.com/office/powerpoint/2010/main" val="18421649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643250-50CA-44E2-8C79-54D17712893A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4FF388-F4E9-4D6F-9321-6B747A6571E7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BFE642-D40D-41C3-A25D-C57145187381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C5B455-FBB3-48D5-AE31-4747698E77B5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209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12681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</p:spTree>
    <p:extLst>
      <p:ext uri="{BB962C8B-B14F-4D97-AF65-F5344CB8AC3E}">
        <p14:creationId xmlns:p14="http://schemas.microsoft.com/office/powerpoint/2010/main" val="23009959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A52F168-F061-422B-A30F-EE8EF0A6B7F6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2949C-0A06-4E5A-AA62-FDD711AE40B7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9802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655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0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23397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</p:spTree>
    <p:extLst>
      <p:ext uri="{BB962C8B-B14F-4D97-AF65-F5344CB8AC3E}">
        <p14:creationId xmlns:p14="http://schemas.microsoft.com/office/powerpoint/2010/main" val="20671571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AB909A-35DF-4F9B-8AF4-6A7CA12CCD69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AECD4-29B3-481D-9614-70C0FDBD3586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7681487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1594666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9B3E8B7-9ED5-450C-9124-2D652A95D353}"/>
              </a:ext>
            </a:extLst>
          </p:cNvPr>
          <p:cNvSpPr/>
          <p:nvPr/>
        </p:nvSpPr>
        <p:spPr>
          <a:xfrm flipH="1">
            <a:off x="1703976" y="633592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40684-1900-4983-9946-879F470F96F0}"/>
              </a:ext>
            </a:extLst>
          </p:cNvPr>
          <p:cNvSpPr txBox="1"/>
          <p:nvPr/>
        </p:nvSpPr>
        <p:spPr>
          <a:xfrm>
            <a:off x="2368720" y="6246471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Didn</a:t>
            </a:r>
            <a:r>
              <a:rPr lang="en-US" sz="1600" b="1" dirty="0">
                <a:solidFill>
                  <a:schemeClr val="accent1"/>
                </a:solidFill>
              </a:rPr>
              <a:t>’</a:t>
            </a:r>
            <a:r>
              <a:rPr lang="en-US" sz="1600" b="1" dirty="0">
                <a:solidFill>
                  <a:srgbClr val="FFFFFF"/>
                </a:solidFill>
              </a:rPr>
              <a:t>t find the value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554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15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0611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570517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&lt; 9)</a:t>
            </a:r>
          </a:p>
        </p:txBody>
      </p:sp>
    </p:spTree>
    <p:extLst>
      <p:ext uri="{BB962C8B-B14F-4D97-AF65-F5344CB8AC3E}">
        <p14:creationId xmlns:p14="http://schemas.microsoft.com/office/powerpoint/2010/main" val="282875025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</p:spTree>
    <p:extLst>
      <p:ext uri="{BB962C8B-B14F-4D97-AF65-F5344CB8AC3E}">
        <p14:creationId xmlns:p14="http://schemas.microsoft.com/office/powerpoint/2010/main" val="193972731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4CFE256-9ABC-47AA-BA1A-C7DBA1678BD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EE7CF-A5BE-4E0A-B668-6E9C6475E5AE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2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Python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individual values can evaluate to either True or 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They do not necessarily have to be part of a larger expression to evaluate to a truth value because they already have one that has been determined by the rules of the Python language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Values that evaluate to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are considered </a:t>
            </a:r>
            <a:r>
              <a:rPr lang="en-US" b="1" dirty="0" err="1">
                <a:solidFill>
                  <a:schemeClr val="accent6"/>
                </a:solidFill>
              </a:rPr>
              <a:t>Falsy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Values that evaluate to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are considered </a:t>
            </a:r>
            <a:r>
              <a:rPr lang="en-US" b="1" dirty="0">
                <a:solidFill>
                  <a:schemeClr val="accent6"/>
                </a:solidFill>
              </a:rPr>
              <a:t>Truthy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C19881-18DA-4211-A754-C244383841A2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41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492175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</p:spTree>
    <p:extLst>
      <p:ext uri="{BB962C8B-B14F-4D97-AF65-F5344CB8AC3E}">
        <p14:creationId xmlns:p14="http://schemas.microsoft.com/office/powerpoint/2010/main" val="24118735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</p:spTree>
    <p:extLst>
      <p:ext uri="{BB962C8B-B14F-4D97-AF65-F5344CB8AC3E}">
        <p14:creationId xmlns:p14="http://schemas.microsoft.com/office/powerpoint/2010/main" val="34462376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BCAA53-9828-49D9-8872-1927987ECF9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7C65C-E191-4029-B6F6-3A3DF69234B8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429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948207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</p:spTree>
    <p:extLst>
      <p:ext uri="{BB962C8B-B14F-4D97-AF65-F5344CB8AC3E}">
        <p14:creationId xmlns:p14="http://schemas.microsoft.com/office/powerpoint/2010/main" val="295756628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</p:spTree>
    <p:extLst>
      <p:ext uri="{BB962C8B-B14F-4D97-AF65-F5344CB8AC3E}">
        <p14:creationId xmlns:p14="http://schemas.microsoft.com/office/powerpoint/2010/main" val="194172790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1A4BF4E-0021-4F91-A844-A0754DDE14D8}"/>
              </a:ext>
            </a:extLst>
          </p:cNvPr>
          <p:cNvSpPr/>
          <p:nvPr/>
        </p:nvSpPr>
        <p:spPr>
          <a:xfrm flipH="1">
            <a:off x="2256644" y="599769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CC03A-915C-41C8-9E6B-D9C095A65A2A}"/>
              </a:ext>
            </a:extLst>
          </p:cNvPr>
          <p:cNvSpPr txBox="1"/>
          <p:nvPr/>
        </p:nvSpPr>
        <p:spPr>
          <a:xfrm>
            <a:off x="2921388" y="5908235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Value is in the tree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231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9114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Falsy</a:t>
            </a:r>
            <a:r>
              <a:rPr lang="en-US" b="1" dirty="0"/>
              <a:t> Values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Sequences and Collections</a:t>
            </a:r>
          </a:p>
          <a:p>
            <a:pPr lvl="1"/>
            <a:r>
              <a:rPr lang="en-US" dirty="0"/>
              <a:t>Empty lists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US" dirty="0"/>
              <a:t>Empty tuples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Empty dictionaries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dirty="0"/>
              <a:t>Empty sets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/>
            <a:r>
              <a:rPr lang="en-US" dirty="0"/>
              <a:t>Empty strings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en-US" dirty="0"/>
              <a:t>Empty ranges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range(0)</a:t>
            </a:r>
          </a:p>
          <a:p>
            <a:r>
              <a:rPr lang="en-US" b="1" dirty="0">
                <a:solidFill>
                  <a:schemeClr val="accent6"/>
                </a:solidFill>
              </a:rPr>
              <a:t>Numbers</a:t>
            </a:r>
          </a:p>
          <a:p>
            <a:pPr lvl="1"/>
            <a:r>
              <a:rPr lang="en-US" dirty="0"/>
              <a:t>Zero of any numeric type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Integer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dirty="0"/>
              <a:t>Float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lvl="1"/>
            <a:r>
              <a:rPr lang="en-US" dirty="0"/>
              <a:t>Complex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0j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Constants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583FB83-5AEF-42C5-BA78-F84B98E16E11}"/>
              </a:ext>
            </a:extLst>
          </p:cNvPr>
          <p:cNvSpPr/>
          <p:nvPr/>
        </p:nvSpPr>
        <p:spPr>
          <a:xfrm flipH="1">
            <a:off x="5691917" y="608679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1F02D4-5F1E-4802-898D-BF4C3128B303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835479"/>
          </a:xfrm>
        </p:spPr>
        <p:txBody>
          <a:bodyPr>
            <a:normAutofit/>
          </a:bodyPr>
          <a:lstStyle/>
          <a:p>
            <a:r>
              <a:rPr lang="en-US" b="1" dirty="0"/>
              <a:t>Truthy Values</a:t>
            </a:r>
          </a:p>
          <a:p>
            <a:r>
              <a:rPr lang="en-US" dirty="0"/>
              <a:t>By default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 object is considered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Non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>
                <a:solidFill>
                  <a:schemeClr val="accent6"/>
                </a:solidFill>
              </a:rPr>
              <a:t>empty</a:t>
            </a:r>
            <a:r>
              <a:rPr lang="en-US" dirty="0"/>
              <a:t> sequences or collections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dictionaries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Numeric values </a:t>
            </a:r>
            <a:r>
              <a:rPr lang="en-US" dirty="0"/>
              <a:t>that are </a:t>
            </a:r>
            <a:r>
              <a:rPr lang="en-US" b="1" dirty="0">
                <a:solidFill>
                  <a:schemeClr val="accent6"/>
                </a:solidFill>
              </a:rPr>
              <a:t>not zero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86634E-6C9C-469E-A2B6-7B2A2063057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Clearing things 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When in </a:t>
            </a:r>
            <a:r>
              <a:rPr lang="en-US" sz="3200" b="1" dirty="0">
                <a:solidFill>
                  <a:schemeClr val="accent6"/>
                </a:solidFill>
              </a:rPr>
              <a:t>doubt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try it </a:t>
            </a:r>
            <a:r>
              <a:rPr lang="en-US" sz="3200" b="1" dirty="0">
                <a:solidFill>
                  <a:schemeClr val="accent6"/>
                </a:solidFill>
              </a:rPr>
              <a:t>out</a:t>
            </a:r>
            <a:r>
              <a:rPr lang="en-US" sz="3200" dirty="0">
                <a:solidFill>
                  <a:schemeClr val="accent3"/>
                </a:solidFill>
              </a:rPr>
              <a:t>!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Truthy and </a:t>
            </a:r>
            <a:r>
              <a:rPr lang="en-US" sz="2600" b="1" dirty="0" err="1">
                <a:solidFill>
                  <a:schemeClr val="accent6"/>
                </a:solidFill>
              </a:rPr>
              <a:t>Falsy</a:t>
            </a:r>
            <a:r>
              <a:rPr lang="en-US" sz="2600" b="1" dirty="0">
                <a:solidFill>
                  <a:schemeClr val="accent6"/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17296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Linked 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Binary search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6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1801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24" name="Picture 2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886354C-AEF7-4065-83A7-BE5D8575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8556" y="727514"/>
            <a:ext cx="1751958" cy="18430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BD55A0-52D0-4A7E-A7F7-7B5ECAFAD4CF}"/>
              </a:ext>
            </a:extLst>
          </p:cNvPr>
          <p:cNvSpPr/>
          <p:nvPr/>
        </p:nvSpPr>
        <p:spPr>
          <a:xfrm rot="19838053">
            <a:off x="9471112" y="1039176"/>
            <a:ext cx="1430192" cy="20089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Clearing things up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80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</a:p>
          <a:p>
            <a:pPr marL="457200" lvl="1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935B6-75A4-41F6-A343-4EA56A3D3024}"/>
              </a:ext>
            </a:extLst>
          </p:cNvPr>
          <p:cNvSpPr txBox="1"/>
          <p:nvPr/>
        </p:nvSpPr>
        <p:spPr>
          <a:xfrm>
            <a:off x="7739032" y="941841"/>
            <a:ext cx="322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special case of the binary tree</a:t>
            </a:r>
            <a:r>
              <a:rPr lang="en-US" sz="28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8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0B3BAE-013E-41A4-897D-37D5F99D1ECD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9751634" y="4477613"/>
            <a:ext cx="403269" cy="530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  <a:endParaRPr lang="en-US" b="1" dirty="0">
              <a:solidFill>
                <a:srgbClr val="00FF00"/>
              </a:solidFill>
            </a:endParaRPr>
          </a:p>
          <a:p>
            <a:pPr lvl="1"/>
            <a:r>
              <a:rPr lang="en-US" dirty="0"/>
              <a:t>This rule must be true for the entire tree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dirty="0"/>
              <a:t>Everything to the right of 3 must be greater than 3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16E89E-B191-4928-8533-D52C03546CDB}"/>
              </a:ext>
            </a:extLst>
          </p:cNvPr>
          <p:cNvSpPr/>
          <p:nvPr/>
        </p:nvSpPr>
        <p:spPr>
          <a:xfrm>
            <a:off x="9042627" y="4928673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DE3D-C75C-4307-B4F6-F853D85EE5BB}"/>
              </a:ext>
            </a:extLst>
          </p:cNvPr>
          <p:cNvSpPr txBox="1"/>
          <p:nvPr/>
        </p:nvSpPr>
        <p:spPr>
          <a:xfrm>
            <a:off x="9279306" y="5087345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3074" name="Picture 2" descr="Download Free png HD X Mark Png , Png Download - Transparent Background Red  Cross ... - DLPNG.com">
            <a:extLst>
              <a:ext uri="{FF2B5EF4-FFF2-40B4-BE49-F238E27FC236}">
                <a16:creationId xmlns:a16="http://schemas.microsoft.com/office/drawing/2014/main" id="{9E689688-A240-4F5F-9CAE-B38E96F7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8" y="5969722"/>
            <a:ext cx="686423" cy="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1C324-297D-4A98-B0FF-538DF7756AA3}"/>
              </a:ext>
            </a:extLst>
          </p:cNvPr>
          <p:cNvSpPr txBox="1"/>
          <p:nvPr/>
        </p:nvSpPr>
        <p:spPr>
          <a:xfrm>
            <a:off x="9034387" y="598989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 &lt; 3</a:t>
            </a:r>
          </a:p>
        </p:txBody>
      </p:sp>
    </p:spTree>
    <p:extLst>
      <p:ext uri="{BB962C8B-B14F-4D97-AF65-F5344CB8AC3E}">
        <p14:creationId xmlns:p14="http://schemas.microsoft.com/office/powerpoint/2010/main" val="417867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Search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BinarySearchTree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BinarySearchTree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 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7152109" y="67296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Tree</a:t>
            </a:r>
          </a:p>
        </p:txBody>
      </p:sp>
    </p:spTree>
    <p:extLst>
      <p:ext uri="{BB962C8B-B14F-4D97-AF65-F5344CB8AC3E}">
        <p14:creationId xmlns:p14="http://schemas.microsoft.com/office/powerpoint/2010/main" val="3613956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19610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7301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8836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8563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5112712-411A-41C1-964D-3C1F8D34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" y="666273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49ADE-C836-4277-821C-0FD77B9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77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8BE18-9F15-4DB0-AE9C-D6E8E2F0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462" y="578043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9EF3E0-C72C-4E4E-AD2C-A18C330BAD30}"/>
              </a:ext>
            </a:extLst>
          </p:cNvPr>
          <p:cNvSpPr/>
          <p:nvPr/>
        </p:nvSpPr>
        <p:spPr>
          <a:xfrm flipH="1">
            <a:off x="2170963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EB1C95-26F9-4008-BAAA-84BAEB798D2D}"/>
              </a:ext>
            </a:extLst>
          </p:cNvPr>
          <p:cNvSpPr/>
          <p:nvPr/>
        </p:nvSpPr>
        <p:spPr>
          <a:xfrm flipH="1">
            <a:off x="7296542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846A1F-377B-44AD-8360-45E9CBADFE56}"/>
              </a:ext>
            </a:extLst>
          </p:cNvPr>
          <p:cNvSpPr/>
          <p:nvPr/>
        </p:nvSpPr>
        <p:spPr>
          <a:xfrm flipH="1">
            <a:off x="10982668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D866E-88A0-4584-A776-7537F61A3BB5}"/>
              </a:ext>
            </a:extLst>
          </p:cNvPr>
          <p:cNvSpPr/>
          <p:nvPr/>
        </p:nvSpPr>
        <p:spPr>
          <a:xfrm>
            <a:off x="4093047" y="619431"/>
            <a:ext cx="4029886" cy="599964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2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172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28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4589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46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2681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56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992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89879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904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7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93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17308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3279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465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607482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61121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5195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4965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09554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4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67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9384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907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13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41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602625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1599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B8D8C76-DCDD-4125-8D31-B13A331B34C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8F7AA-455C-4A05-9F4B-E5B06FF8FC6B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71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247E97-D8EB-465F-AD5C-30E7FFFED567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82D54-D702-4B4D-A758-E2F1BE71B93A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13092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0504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CAE8055-40C6-4D9E-9CB2-5C23F98C31D0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00B0E-5094-4338-92F8-322AE4BB1D18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157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20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4C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None is not 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0387B5D-F815-406A-8B3D-7B76E4A8F2AA}"/>
              </a:ext>
            </a:extLst>
          </p:cNvPr>
          <p:cNvSpPr/>
          <p:nvPr/>
        </p:nvSpPr>
        <p:spPr>
          <a:xfrm rot="19862315">
            <a:off x="2901284" y="4269432"/>
            <a:ext cx="2126915" cy="20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0976AD-0CE9-48BF-87F7-7B6ED9BBA57B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5A0F35B-673B-4EC9-83C6-9EE0A3C4CAB4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AAE642-DE12-4FEA-BE24-78F1C09BD1C5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610084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38737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64C8564-E9E3-47DD-8724-021F3D815155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8A1784-C65B-428A-AEDA-5C63B0F5269D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04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0104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B7915FE-84FB-4E70-8282-6391438BBE0F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037189-156D-4166-A0F0-47B88F19F163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759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F91DF4-4220-400D-80C9-DB8C9B3EA27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D18DD-4BC6-49A3-891C-0D98B753F49E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855095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06449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BA5EA1B-EDAF-40A4-9B2A-C33845D06D12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DEBC2-BCEA-485A-A103-BB326B7281B3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66758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stCxn id="63" idx="3"/>
            <a:endCxn id="66" idx="3"/>
          </p:cNvCxnSpPr>
          <p:nvPr/>
        </p:nvCxnSpPr>
        <p:spPr>
          <a:xfrm flipH="1">
            <a:off x="9984871" y="6414970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4AFB72-A539-470A-9909-0D8686A10B65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A3BE-3CC0-4D7D-A179-7F2C54E83EC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4043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922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69556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984871" y="6405963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83374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==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B0B916-F253-4E60-BDD9-30990E5AC199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94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157EE-C1C3-4B5A-B0D9-4D9FFC09EAAC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AE166-327B-4AB9-A473-E8A39E7E39D7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310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040221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D4BC5C9-7392-4A66-9FF5-F3F61883378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42AC7-0391-44FA-A538-47640DD4E0AC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221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73B0F7-EA28-4C4A-A37D-E0E12B787BDA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34640F-7DB6-49E2-B1AE-66B5F075879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4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71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565AD1-0E0C-4FBA-B4F0-DC5F8E45588A}"/>
              </a:ext>
            </a:extLst>
          </p:cNvPr>
          <p:cNvSpPr/>
          <p:nvPr/>
        </p:nvSpPr>
        <p:spPr>
          <a:xfrm flipH="1">
            <a:off x="1662832" y="6475330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AB012-F052-43B0-8D52-4A5B2BE65063}"/>
              </a:ext>
            </a:extLst>
          </p:cNvPr>
          <p:cNvSpPr txBox="1"/>
          <p:nvPr/>
        </p:nvSpPr>
        <p:spPr>
          <a:xfrm>
            <a:off x="2283797" y="6404825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40D2-D100-4136-92D4-EA56744A7FAD}"/>
              </a:ext>
            </a:extLst>
          </p:cNvPr>
          <p:cNvSpPr txBox="1"/>
          <p:nvPr/>
        </p:nvSpPr>
        <p:spPr>
          <a:xfrm>
            <a:off x="6970782" y="1024824"/>
            <a:ext cx="440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Binary Search Tree</a:t>
            </a:r>
            <a:r>
              <a:rPr lang="en-US" sz="2800" b="1" dirty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8988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an invalid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000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6888863" y="674546"/>
            <a:ext cx="379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an Invalid Tree</a:t>
            </a:r>
          </a:p>
        </p:txBody>
      </p:sp>
    </p:spTree>
    <p:extLst>
      <p:ext uri="{BB962C8B-B14F-4D97-AF65-F5344CB8AC3E}">
        <p14:creationId xmlns:p14="http://schemas.microsoft.com/office/powerpoint/2010/main" val="4159993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460043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321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D6D91-2CE5-457E-99D1-9CF7FA1511EF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20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Node()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4C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None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B2BF10-C6DC-4C21-B278-12A162A037C0}"/>
              </a:ext>
            </a:extLst>
          </p:cNvPr>
          <p:cNvSpPr/>
          <p:nvPr/>
        </p:nvSpPr>
        <p:spPr>
          <a:xfrm rot="19862315">
            <a:off x="3022349" y="4238166"/>
            <a:ext cx="1997776" cy="200578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BFAFCC-A0F3-4BEF-8014-B6CFE5CAA984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84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3948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01929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12750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259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74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4421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584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28248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99657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8715603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51380</TotalTime>
  <Words>29533</Words>
  <Application>Microsoft Office PowerPoint</Application>
  <PresentationFormat>Widescreen</PresentationFormat>
  <Paragraphs>2004</Paragraphs>
  <Slides>148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4" baseType="lpstr">
      <vt:lpstr>Arial</vt:lpstr>
      <vt:lpstr>Consolas</vt:lpstr>
      <vt:lpstr>Courier New</vt:lpstr>
      <vt:lpstr>Segoe UI</vt:lpstr>
      <vt:lpstr>Wingdings</vt:lpstr>
      <vt:lpstr>APS106_PPTX_Theme</vt:lpstr>
      <vt:lpstr>binary search trees.</vt:lpstr>
      <vt:lpstr>This Week’s Content</vt:lpstr>
      <vt:lpstr>Clearing things up.</vt:lpstr>
      <vt:lpstr>PowerPoint Presentation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Clearing things up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Search Trees</vt:lpstr>
      <vt:lpstr>Binary Search Trees</vt:lpstr>
      <vt:lpstr>The Binary Search Tree Class</vt:lpstr>
      <vt:lpstr>Let’s try with a 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with an invalid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286</cp:revision>
  <dcterms:created xsi:type="dcterms:W3CDTF">2021-11-03T00:49:37Z</dcterms:created>
  <dcterms:modified xsi:type="dcterms:W3CDTF">2022-04-06T20:38:26Z</dcterms:modified>
</cp:coreProperties>
</file>