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2"/>
  </p:notesMasterIdLst>
  <p:sldIdLst>
    <p:sldId id="256" r:id="rId3"/>
    <p:sldId id="290" r:id="rId4"/>
    <p:sldId id="291" r:id="rId5"/>
    <p:sldId id="335" r:id="rId6"/>
    <p:sldId id="338" r:id="rId7"/>
    <p:sldId id="340" r:id="rId8"/>
    <p:sldId id="372" r:id="rId9"/>
    <p:sldId id="377" r:id="rId10"/>
    <p:sldId id="378" r:id="rId11"/>
    <p:sldId id="379" r:id="rId12"/>
    <p:sldId id="300" r:id="rId13"/>
    <p:sldId id="298" r:id="rId14"/>
    <p:sldId id="554" r:id="rId15"/>
    <p:sldId id="556" r:id="rId16"/>
    <p:sldId id="555" r:id="rId17"/>
    <p:sldId id="557" r:id="rId18"/>
    <p:sldId id="558" r:id="rId19"/>
    <p:sldId id="303" r:id="rId20"/>
    <p:sldId id="299" r:id="rId21"/>
    <p:sldId id="307" r:id="rId22"/>
    <p:sldId id="306" r:id="rId23"/>
    <p:sldId id="308" r:id="rId24"/>
    <p:sldId id="422" r:id="rId25"/>
    <p:sldId id="423" r:id="rId26"/>
    <p:sldId id="488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24" r:id="rId40"/>
    <p:sldId id="414" r:id="rId41"/>
    <p:sldId id="420" r:id="rId42"/>
    <p:sldId id="416" r:id="rId43"/>
    <p:sldId id="415" r:id="rId44"/>
    <p:sldId id="417" r:id="rId45"/>
    <p:sldId id="489" r:id="rId46"/>
    <p:sldId id="418" r:id="rId47"/>
    <p:sldId id="490" r:id="rId48"/>
    <p:sldId id="419" r:id="rId49"/>
    <p:sldId id="425" r:id="rId50"/>
    <p:sldId id="426" r:id="rId51"/>
    <p:sldId id="428" r:id="rId52"/>
    <p:sldId id="491" r:id="rId53"/>
    <p:sldId id="429" r:id="rId54"/>
    <p:sldId id="430" r:id="rId55"/>
    <p:sldId id="492" r:id="rId56"/>
    <p:sldId id="431" r:id="rId57"/>
    <p:sldId id="432" r:id="rId58"/>
    <p:sldId id="493" r:id="rId59"/>
    <p:sldId id="433" r:id="rId60"/>
    <p:sldId id="434" r:id="rId61"/>
    <p:sldId id="435" r:id="rId62"/>
    <p:sldId id="494" r:id="rId63"/>
    <p:sldId id="436" r:id="rId64"/>
    <p:sldId id="427" r:id="rId65"/>
    <p:sldId id="437" r:id="rId66"/>
    <p:sldId id="438" r:id="rId67"/>
    <p:sldId id="495" r:id="rId68"/>
    <p:sldId id="439" r:id="rId69"/>
    <p:sldId id="440" r:id="rId70"/>
    <p:sldId id="496" r:id="rId71"/>
    <p:sldId id="441" r:id="rId72"/>
    <p:sldId id="442" r:id="rId73"/>
    <p:sldId id="443" r:id="rId74"/>
    <p:sldId id="497" r:id="rId75"/>
    <p:sldId id="444" r:id="rId76"/>
    <p:sldId id="445" r:id="rId77"/>
    <p:sldId id="446" r:id="rId78"/>
    <p:sldId id="305" r:id="rId79"/>
    <p:sldId id="297" r:id="rId80"/>
    <p:sldId id="3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7419" autoAdjust="0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5B76-FE11-9146-96D0-3F823AAE24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B8A6-DB5D-CC4A-8AF7-26A038E9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good one; use the wording from the Classes function on 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This one is better; split (Toronto-Ontario) and incorporate into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487-5B6D-9744-B942-3DDE5945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33A4-DFE6-7A4F-BB9D-B6E0D9F2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DDD6-28DD-114E-A342-69001B3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DE46-0E41-DA4C-85DF-8E3435C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9472-20AF-9441-B395-FF1D4DD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534-5FF1-6B41-9ED0-80F17FD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4F0F-D338-CE49-80EE-738135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D0B8-658E-4A46-9C63-36A8AA6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AE23-D41A-A94F-9FF5-7111D4C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C78F-665B-754F-BED2-B7B80F4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2C3B-2AF7-B547-A3BF-3C0A4626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BE66-B383-504C-99B2-7F8C85E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DCC9-443C-A94B-9A19-1F761E1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0E69-712F-6242-BBE4-C5B03A4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12F-091E-CA42-B9EB-1A03180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32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1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1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5EC1-4DDD-6F40-BF64-659124B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1D0-06BD-AE4C-B43A-D6CFE69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D95D-A4E8-6B4F-8FAF-2419CD4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B35-67EC-1F4A-91D3-4A35CF0C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2CD-24A8-9F41-BCA9-6434A4B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B67-B508-8246-9025-1D54437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7F9A-B7B5-374D-AE3F-C821F39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B129-27CD-FA4B-8D63-499F4BB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B4F2-4311-6C4B-8FF6-DCFA13A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61-8D2F-9540-971B-3D13E96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34E4-D4D8-904C-8436-58471D2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4514-D6E3-5F4E-97FA-79E693A4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6567-6268-0B4E-A304-81B8504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DD34-23E1-904F-9242-D9554AD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FD69-612D-7344-B26D-9B83AD0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3830-E88E-254D-A4D7-34EF1D0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A819-FA17-1E40-9172-65846DFD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A847-9577-4146-9D76-F428E8E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031B-6B96-FC46-9EE4-C0143473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50834-F5D3-9345-A0E9-39F08275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00102-E70F-604E-979D-345F0A6E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857F-8BB4-B242-AED4-F4FD587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82C9A-BB42-A14E-A5F7-6BCDD990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F0BA6-885B-1549-B8E8-A24CEED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FD8-B41A-EC4B-B883-45992CA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8D60-3E64-D348-8B40-E6FB8E3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52DA-3FF9-B84B-A1A0-CDE0D5C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C979-DA5A-FE43-8262-32BEA84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90FD-1C0B-5641-BA35-B629609D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593D3-C56D-D342-BE2E-C707DDE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40A5-B90C-B546-B169-4CD4B4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9A4-0938-974C-91E0-BDD9260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5371-D5C9-9F45-9A7C-E75BB8E7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FDA6-B24D-F74B-A89D-475C908FD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C6D-EEE4-5E46-B870-6C84A8A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758E-F27C-0A49-915F-E89777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2790-5942-4B47-B513-0F93504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BACD-A2A4-A548-A1F7-C849045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BA11-1A1F-7749-83FF-7CF7DA3C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3AC0-87FE-3E42-A8AA-30FA0CC7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2A11-0940-B840-A0E4-23223882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3AA-36DE-E040-AE44-9EDD785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9A7-8039-1340-965A-FF0B8B4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1874B-5FB4-1349-B111-F5A8303C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6426E-2E3C-B541-A3CE-5AC4D712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CC0F-D633-6C4A-A71B-B270E1BD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6B0A-A501-4A40-B59D-F05DB085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53EE-232C-EB42-9864-2EF49F24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9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194E-2819-6C4E-8E33-CA634272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83527"/>
            <a:ext cx="7329240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6200" b="1" dirty="0"/>
              <a:t>APS106 – Final Exam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3C62-53F4-1D4F-839F-C401681F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Thursday April 14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seb = Turtle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These parameters are passed to the constructor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__init__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25398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81" y="365125"/>
            <a:ext cx="11830237" cy="1325563"/>
          </a:xfrm>
        </p:spPr>
        <p:txBody>
          <a:bodyPr/>
          <a:lstStyle/>
          <a:p>
            <a:r>
              <a:rPr lang="en-CA" dirty="0"/>
              <a:t>Question 2 – String manipulation &amp; CSVs (modified from exam!)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1DA8-932E-40EE-B600-56DE19213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47"/>
          <a:stretch/>
        </p:blipFill>
        <p:spPr>
          <a:xfrm>
            <a:off x="180881" y="1622212"/>
            <a:ext cx="5915119" cy="309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1C33B-4E8F-4B5C-A7F4-8CD283AD9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53" r="6679"/>
          <a:stretch/>
        </p:blipFill>
        <p:spPr>
          <a:xfrm>
            <a:off x="6341716" y="1874754"/>
            <a:ext cx="5752970" cy="2063262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25A1498-B24C-41F8-93BB-4E0BC4EB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7626"/>
              </p:ext>
            </p:extLst>
          </p:nvPr>
        </p:nvGraphicFramePr>
        <p:xfrm>
          <a:off x="705060" y="2773011"/>
          <a:ext cx="4839581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448">
                  <a:extLst>
                    <a:ext uri="{9D8B030D-6E8A-4147-A177-3AD203B41FA5}">
                      <a16:colId xmlns:a16="http://schemas.microsoft.com/office/drawing/2014/main" val="577161726"/>
                    </a:ext>
                  </a:extLst>
                </a:gridCol>
                <a:gridCol w="2614133">
                  <a:extLst>
                    <a:ext uri="{9D8B030D-6E8A-4147-A177-3AD203B41FA5}">
                      <a16:colId xmlns:a16="http://schemas.microsoft.com/office/drawing/2014/main" val="3052828048"/>
                    </a:ext>
                  </a:extLst>
                </a:gridCol>
              </a:tblGrid>
              <a:tr h="17986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6741"/>
                  </a:ext>
                </a:extLst>
              </a:tr>
              <a:tr h="682162">
                <a:tc>
                  <a:txBody>
                    <a:bodyPr/>
                    <a:lstStyle/>
                    <a:p>
                      <a:r>
                        <a:rPr lang="en-CA" sz="1000" dirty="0"/>
                        <a:t>widget,230,Toronto-Ontario</a:t>
                      </a:r>
                    </a:p>
                    <a:p>
                      <a:r>
                        <a:rPr lang="en-CA" sz="1000" dirty="0"/>
                        <a:t>gadget,113,Montreal-Quebec</a:t>
                      </a:r>
                    </a:p>
                    <a:p>
                      <a:r>
                        <a:rPr lang="en-CA" sz="1000" dirty="0"/>
                        <a:t>bucket,200,Toronto-Ontario</a:t>
                      </a:r>
                    </a:p>
                    <a:p>
                      <a:r>
                        <a:rPr lang="en-CA" sz="1000" dirty="0"/>
                        <a:t>widget,200,Vancouver-BC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{‘widget’: [[230, [‘Toronto’, ‘Ontario’]], [200, [‘Vancouver’, ‘BC’]]], ‘bucket’:[[200, [‘Toronto’, ‘Ontario’]]], ‘gadget’: [[113, [‘Montreal’, ‘Quebec’]]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16841"/>
            <a:ext cx="859155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CSV module is a powerful solution developed for working with CSV files.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of CSV files is done using the CSV reader. You can construct a reader object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takes the file object as input.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reader object can be used to iterate through the contents of the CSV file, similarly to how a file object was used to iterate through the contents in a text file.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8194" name="Picture 2" descr="csv reader - Imgflip">
            <a:extLst>
              <a:ext uri="{FF2B5EF4-FFF2-40B4-BE49-F238E27FC236}">
                <a16:creationId xmlns:a16="http://schemas.microsoft.com/office/drawing/2014/main" id="{CA7C869A-7B81-F64F-A0EA-E00C919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90" y="2514600"/>
            <a:ext cx="3168935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(open)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open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B6835-209F-2F44-B6E3-2F5D5377A107}"/>
              </a:ext>
            </a:extLst>
          </p:cNvPr>
          <p:cNvSpPr/>
          <p:nvPr/>
        </p:nvSpPr>
        <p:spPr>
          <a:xfrm>
            <a:off x="1447800" y="1981200"/>
            <a:ext cx="754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open("grades.csv", "r")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8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900933F3-2EBD-EB43-9DE4-11F4096F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(with)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with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732B-6D36-1247-8FEB-031331773E0A}"/>
              </a:ext>
            </a:extLst>
          </p:cNvPr>
          <p:cNvSpPr/>
          <p:nvPr/>
        </p:nvSpPr>
        <p:spPr>
          <a:xfrm>
            <a:off x="1667435" y="2416029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open('grades.csv', 'r')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11266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B2C4E180-24F5-2A4B-A443-080982B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write to the file we would first need to create a CSV writer object, </a:t>
            </a:r>
            <a:r>
              <a:rPr lang="en-US" dirty="0" err="1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csv.writer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r>
              <a:rPr lang="en-US" dirty="0">
                <a:ea typeface="MS Mincho" panose="02020609040205080304" pitchFamily="49" charset="-128"/>
              </a:rPr>
              <a:t>, which similar to how we made a, </a:t>
            </a:r>
            <a:r>
              <a:rPr lang="en-US" dirty="0"/>
              <a:t>CSV reader object.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Once the CSV writer object is created, we can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to populate it with data.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method can only write a single row to the file at a time.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83662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In </a:t>
            </a:r>
            <a:r>
              <a:rPr lang="en-US" dirty="0">
                <a:ea typeface="Times New Roman" panose="02020603050405020304" pitchFamily="18" charset="0"/>
              </a:rPr>
              <a:t>the previous grade example there were a few marking errors on the final exam and both John and Mark should have received a higher grade. Update the grades using the CSV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dirty="0">
                <a:ea typeface="Times New Roman" panose="02020603050405020304" pitchFamily="18" charset="0"/>
              </a:rPr>
              <a:t>method.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077EB-539E-6743-9EF1-5BE0DB44084A}"/>
              </a:ext>
            </a:extLst>
          </p:cNvPr>
          <p:cNvSpPr/>
          <p:nvPr/>
        </p:nvSpPr>
        <p:spPr>
          <a:xfrm>
            <a:off x="958645" y="2881546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 = [['Name', 'Test1', 'Test2', 'Final'],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[‘Kendrick', '100', '50',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'69'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[‘Dre', '76', '32',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'53'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[‘Snoop', '25', '75', '95']]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open('grades_new.csv', 'w')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grades: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grades_writer.writerow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12773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395723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C25-B920-408F-800B-46FA9E5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3 - </a:t>
            </a:r>
            <a:r>
              <a:rPr lang="en-CA" dirty="0" err="1"/>
              <a:t>LinkedLists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3E7A-8D8E-41B7-AA6A-BF3B922C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4169"/>
            <a:ext cx="9814269" cy="35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A481-2ABE-B94F-B0BE-52156222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Long Answer Questions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9622-13C3-4898-BE9B-B39334209524}"/>
              </a:ext>
            </a:extLst>
          </p:cNvPr>
          <p:cNvSpPr txBox="1"/>
          <p:nvPr/>
        </p:nvSpPr>
        <p:spPr>
          <a:xfrm>
            <a:off x="535666" y="4981433"/>
            <a:ext cx="698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Disclaimer: </a:t>
            </a:r>
            <a:r>
              <a:rPr lang="en-US" sz="3200" dirty="0"/>
              <a:t>There may be other ways to solve these problems! There is never one single solution.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617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C25-B920-408F-800B-46FA9E5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3 - </a:t>
            </a:r>
            <a:r>
              <a:rPr lang="en-CA" dirty="0" err="1"/>
              <a:t>LinkedLists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9E5B3-1F02-4F97-9CC1-99FA7C6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8" y="1365432"/>
            <a:ext cx="5309773" cy="1773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EBC3F-D7EB-498B-9203-92A51B267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3"/>
          <a:stretch/>
        </p:blipFill>
        <p:spPr>
          <a:xfrm>
            <a:off x="6557014" y="1423801"/>
            <a:ext cx="5009856" cy="5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6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EC6C8-A1D4-469C-922F-C7951471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9" y="1617753"/>
            <a:ext cx="5410955" cy="277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874EC-859E-4409-87A0-5F4797EA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66" y="1421205"/>
            <a:ext cx="525853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5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CF0F0-152A-464E-8153-68FD76B5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6"/>
          <a:stretch/>
        </p:blipFill>
        <p:spPr>
          <a:xfrm>
            <a:off x="739572" y="1555063"/>
            <a:ext cx="6348484" cy="4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'empty list'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add_to_head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CFB07-67B1-463F-A046-DA5F2D5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'empty list'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0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122019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DD2-899E-444A-A5DF-62E0870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1 – Classes (not from a midterm)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5AF3-7A68-4A80-B7D8-EA395F295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98566" y="1464264"/>
            <a:ext cx="9123995" cy="4684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5A6EC-7411-47DF-AC46-14F33897EF7E}"/>
              </a:ext>
            </a:extLst>
          </p:cNvPr>
          <p:cNvSpPr txBox="1"/>
          <p:nvPr/>
        </p:nvSpPr>
        <p:spPr>
          <a:xfrm>
            <a:off x="371192" y="6346479"/>
            <a:ext cx="5576935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Copyright</a:t>
            </a:r>
            <a:r>
              <a:rPr lang="en-CA"/>
              <a:t>: Stanford</a:t>
            </a:r>
          </a:p>
        </p:txBody>
      </p:sp>
    </p:spTree>
    <p:extLst>
      <p:ext uri="{BB962C8B-B14F-4D97-AF65-F5344CB8AC3E}">
        <p14:creationId xmlns:p14="http://schemas.microsoft.com/office/powerpoint/2010/main" val="42309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add_to_tail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79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75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get_at_index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down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left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right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Lucy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objects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Brian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92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Susmit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134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25E57D2-080E-4C48-9885-67F57F46F76B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D18A2-84E3-4A04-B1A9-2A26AC9A23D8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82218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231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param1, param2, …):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self.param1 = param1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self.param2 = param2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method1(self,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method2(self,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method3(self,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9757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Return cargo at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delete_by_cargo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3032C-1631-4DEA-974E-9EFECEF8CD91}"/>
              </a:ext>
            </a:extLst>
          </p:cNvPr>
          <p:cNvSpPr txBox="1"/>
          <p:nvPr/>
        </p:nvSpPr>
        <p:spPr>
          <a:xfrm>
            <a:off x="4058649" y="2908999"/>
            <a:ext cx="61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ADE87AD-321B-4396-9069-1B76AFC2AD6A}"/>
              </a:ext>
            </a:extLst>
          </p:cNvPr>
          <p:cNvSpPr/>
          <p:nvPr/>
        </p:nvSpPr>
        <p:spPr>
          <a:xfrm rot="18819449">
            <a:off x="2460015" y="4160344"/>
            <a:ext cx="2895123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025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21064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Courier New" panose="02070309020205020404" pitchFamily="49" charset="0"/>
              </a:rPr>
              <a:t>Update pointer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6EBC5-5D66-4D1C-ABE5-877449A750DE}"/>
              </a:ext>
            </a:extLst>
          </p:cNvPr>
          <p:cNvSpPr/>
          <p:nvPr/>
        </p:nvSpPr>
        <p:spPr>
          <a:xfrm>
            <a:off x="7471585" y="4404525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4AFD3B-9846-4E7D-AA77-8C1598E6C6FA}"/>
              </a:ext>
            </a:extLst>
          </p:cNvPr>
          <p:cNvCxnSpPr>
            <a:cxnSpLocks/>
          </p:cNvCxnSpPr>
          <p:nvPr/>
        </p:nvCxnSpPr>
        <p:spPr>
          <a:xfrm>
            <a:off x="7897016" y="4373747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762045-0482-45FC-A21F-501DAF0C95D7}"/>
              </a:ext>
            </a:extLst>
          </p:cNvPr>
          <p:cNvSpPr txBox="1"/>
          <p:nvPr/>
        </p:nvSpPr>
        <p:spPr>
          <a:xfrm>
            <a:off x="7505562" y="45585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66E7E6-C50E-4BE9-8397-13B5C2CA757B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8032839" y="4757609"/>
            <a:ext cx="1037440" cy="7216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D6C1849-0142-40CB-87C4-7CD85D098F46}"/>
              </a:ext>
            </a:extLst>
          </p:cNvPr>
          <p:cNvSpPr/>
          <p:nvPr/>
        </p:nvSpPr>
        <p:spPr>
          <a:xfrm>
            <a:off x="8003089" y="4727859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EFD6E-AFB8-47DF-8F63-4EDDCFD56FA1}"/>
              </a:ext>
            </a:extLst>
          </p:cNvPr>
          <p:cNvSpPr/>
          <p:nvPr/>
        </p:nvSpPr>
        <p:spPr>
          <a:xfrm>
            <a:off x="7250307" y="3987964"/>
            <a:ext cx="1853948" cy="153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881929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638487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4 (if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59D6-2947-4023-A1D2-C3B0C1ECF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16307" y="2088108"/>
            <a:ext cx="4976586" cy="2724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A8C21-DF17-4763-9CF3-C1032E3B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07" y="1951630"/>
            <a:ext cx="5150705" cy="40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6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8230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 = Turtle(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 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we call functions using parentheses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my_func():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print(“Hello”)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This function has not been called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16973</Words>
  <Application>Microsoft Office PowerPoint</Application>
  <PresentationFormat>Widescreen</PresentationFormat>
  <Paragraphs>1478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Office Theme</vt:lpstr>
      <vt:lpstr>APS106_PPTX_Theme</vt:lpstr>
      <vt:lpstr>APS106 – Final Exam</vt:lpstr>
      <vt:lpstr>Long Answer Questions</vt:lpstr>
      <vt:lpstr>Question 1 – Classes (not from a midterm)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See Jupyter Notebook for the solution!</vt:lpstr>
      <vt:lpstr>Question 2 – String manipulation &amp; CSVs (modified from exam!)</vt:lpstr>
      <vt:lpstr>Reading CSV Files</vt:lpstr>
      <vt:lpstr>Example: Reading a CSV File (open)</vt:lpstr>
      <vt:lpstr>Example: Reading a CSV File (with)</vt:lpstr>
      <vt:lpstr>Writing CSV Files</vt:lpstr>
      <vt:lpstr>Example: CSV Files</vt:lpstr>
      <vt:lpstr>See Jupyter Notebook for the solution!</vt:lpstr>
      <vt:lpstr>Question 3 - LinkedLists</vt:lpstr>
      <vt:lpstr>Question 3 - LinkedLists</vt:lpstr>
      <vt:lpstr>Parts of the question</vt:lpstr>
      <vt:lpstr>Parts of the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 Jupyter Notebook for the solution!</vt:lpstr>
      <vt:lpstr>Question 4 (if time)</vt:lpstr>
      <vt:lpstr>See Jupyter Notebook for the solution!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APS106 – Design Problem #1 Forward Kinematics</dc:title>
  <dc:creator>Katia Ossetchkina</dc:creator>
  <cp:lastModifiedBy>Joseph Sebastian</cp:lastModifiedBy>
  <cp:revision>84</cp:revision>
  <dcterms:created xsi:type="dcterms:W3CDTF">2022-01-17T14:58:47Z</dcterms:created>
  <dcterms:modified xsi:type="dcterms:W3CDTF">2022-04-14T18:19:13Z</dcterms:modified>
</cp:coreProperties>
</file>