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2"/>
  </p:notesMasterIdLst>
  <p:sldIdLst>
    <p:sldId id="256" r:id="rId2"/>
    <p:sldId id="259" r:id="rId3"/>
    <p:sldId id="359" r:id="rId4"/>
    <p:sldId id="358" r:id="rId5"/>
    <p:sldId id="360" r:id="rId6"/>
    <p:sldId id="362" r:id="rId7"/>
    <p:sldId id="361" r:id="rId8"/>
    <p:sldId id="363" r:id="rId9"/>
    <p:sldId id="364" r:id="rId10"/>
    <p:sldId id="365" r:id="rId11"/>
    <p:sldId id="357" r:id="rId12"/>
    <p:sldId id="335" r:id="rId13"/>
    <p:sldId id="347" r:id="rId14"/>
    <p:sldId id="354" r:id="rId15"/>
    <p:sldId id="351" r:id="rId16"/>
    <p:sldId id="350" r:id="rId17"/>
    <p:sldId id="366" r:id="rId18"/>
    <p:sldId id="353" r:id="rId19"/>
    <p:sldId id="314"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7F7F7"/>
    <a:srgbClr val="D4CBC5"/>
    <a:srgbClr val="E2E3E7"/>
    <a:srgbClr val="E3E0E7"/>
    <a:srgbClr val="6EB5DF"/>
    <a:srgbClr val="B2542B"/>
    <a:srgbClr val="AF508B"/>
    <a:srgbClr val="444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69" autoAdjust="0"/>
    <p:restoredTop sz="77746"/>
  </p:normalViewPr>
  <p:slideViewPr>
    <p:cSldViewPr snapToGrid="0">
      <p:cViewPr>
        <p:scale>
          <a:sx n="83" d="100"/>
          <a:sy n="83" d="100"/>
        </p:scale>
        <p:origin x="139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20200-9E3A-5545-9A12-AC8D76C4EB01}"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3D110-B33C-3E49-B5DC-7F1369944E63}" type="slidenum">
              <a:rPr lang="en-US" smtClean="0"/>
              <a:t>‹#›</a:t>
            </a:fld>
            <a:endParaRPr lang="en-US"/>
          </a:p>
        </p:txBody>
      </p:sp>
    </p:spTree>
    <p:extLst>
      <p:ext uri="{BB962C8B-B14F-4D97-AF65-F5344CB8AC3E}">
        <p14:creationId xmlns:p14="http://schemas.microsoft.com/office/powerpoint/2010/main" val="5635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a:t>
            </a:fld>
            <a:endParaRPr lang="en-US"/>
          </a:p>
        </p:txBody>
      </p:sp>
    </p:spTree>
    <p:extLst>
      <p:ext uri="{BB962C8B-B14F-4D97-AF65-F5344CB8AC3E}">
        <p14:creationId xmlns:p14="http://schemas.microsoft.com/office/powerpoint/2010/main" val="367679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17</a:t>
            </a:fld>
            <a:endParaRPr lang="en-US"/>
          </a:p>
        </p:txBody>
      </p:sp>
    </p:spTree>
    <p:extLst>
      <p:ext uri="{BB962C8B-B14F-4D97-AF65-F5344CB8AC3E}">
        <p14:creationId xmlns:p14="http://schemas.microsoft.com/office/powerpoint/2010/main" val="1467973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18</a:t>
            </a:fld>
            <a:endParaRPr lang="en-US"/>
          </a:p>
        </p:txBody>
      </p:sp>
    </p:spTree>
    <p:extLst>
      <p:ext uri="{BB962C8B-B14F-4D97-AF65-F5344CB8AC3E}">
        <p14:creationId xmlns:p14="http://schemas.microsoft.com/office/powerpoint/2010/main" val="305762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19</a:t>
            </a:fld>
            <a:endParaRPr lang="en-US"/>
          </a:p>
        </p:txBody>
      </p:sp>
    </p:spTree>
    <p:extLst>
      <p:ext uri="{BB962C8B-B14F-4D97-AF65-F5344CB8AC3E}">
        <p14:creationId xmlns:p14="http://schemas.microsoft.com/office/powerpoint/2010/main" val="422109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2</a:t>
            </a:fld>
            <a:endParaRPr lang="en-US"/>
          </a:p>
        </p:txBody>
      </p:sp>
    </p:spTree>
    <p:extLst>
      <p:ext uri="{BB962C8B-B14F-4D97-AF65-F5344CB8AC3E}">
        <p14:creationId xmlns:p14="http://schemas.microsoft.com/office/powerpoint/2010/main" val="1143488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3</a:t>
            </a:fld>
            <a:endParaRPr lang="en-US"/>
          </a:p>
        </p:txBody>
      </p:sp>
    </p:spTree>
    <p:extLst>
      <p:ext uri="{BB962C8B-B14F-4D97-AF65-F5344CB8AC3E}">
        <p14:creationId xmlns:p14="http://schemas.microsoft.com/office/powerpoint/2010/main" val="206701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4</a:t>
            </a:fld>
            <a:endParaRPr lang="en-US"/>
          </a:p>
        </p:txBody>
      </p:sp>
    </p:spTree>
    <p:extLst>
      <p:ext uri="{BB962C8B-B14F-4D97-AF65-F5344CB8AC3E}">
        <p14:creationId xmlns:p14="http://schemas.microsoft.com/office/powerpoint/2010/main" val="320849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11</a:t>
            </a:fld>
            <a:endParaRPr lang="en-US"/>
          </a:p>
        </p:txBody>
      </p:sp>
    </p:spTree>
    <p:extLst>
      <p:ext uri="{BB962C8B-B14F-4D97-AF65-F5344CB8AC3E}">
        <p14:creationId xmlns:p14="http://schemas.microsoft.com/office/powerpoint/2010/main" val="313829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is what we’ve seen so far, everything runs in order that Python sees it, just like a book.</a:t>
            </a:r>
          </a:p>
          <a:p>
            <a:endParaRPr lang="en-US" dirty="0"/>
          </a:p>
          <a:p>
            <a:r>
              <a:rPr lang="en-US" dirty="0"/>
              <a:t>Now we’re going to enter the land of conditions, kind of like those choose your own adventure books or games now, where you can have multiple paths that produce different outputs!</a:t>
            </a:r>
          </a:p>
          <a:p>
            <a:endParaRPr lang="en-US" dirty="0"/>
          </a:p>
          <a:p>
            <a:r>
              <a:rPr lang="en-US" dirty="0"/>
              <a:t>Before we get into how to write these conditions, we have to understand logic, and how computers interpret this concept of True and False.</a:t>
            </a:r>
          </a:p>
        </p:txBody>
      </p:sp>
      <p:sp>
        <p:nvSpPr>
          <p:cNvPr id="4" name="Slide Number Placeholder 3"/>
          <p:cNvSpPr>
            <a:spLocks noGrp="1"/>
          </p:cNvSpPr>
          <p:nvPr>
            <p:ph type="sldNum" sz="quarter" idx="5"/>
          </p:nvPr>
        </p:nvSpPr>
        <p:spPr/>
        <p:txBody>
          <a:bodyPr/>
          <a:lstStyle/>
          <a:p>
            <a:fld id="{C723D110-B33C-3E49-B5DC-7F1369944E63}" type="slidenum">
              <a:rPr lang="en-US" smtClean="0"/>
              <a:t>12</a:t>
            </a:fld>
            <a:endParaRPr lang="en-US"/>
          </a:p>
        </p:txBody>
      </p:sp>
    </p:spTree>
    <p:extLst>
      <p:ext uri="{BB962C8B-B14F-4D97-AF65-F5344CB8AC3E}">
        <p14:creationId xmlns:p14="http://schemas.microsoft.com/office/powerpoint/2010/main" val="377886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13</a:t>
            </a:fld>
            <a:endParaRPr lang="en-US"/>
          </a:p>
        </p:txBody>
      </p:sp>
    </p:spTree>
    <p:extLst>
      <p:ext uri="{BB962C8B-B14F-4D97-AF65-F5344CB8AC3E}">
        <p14:creationId xmlns:p14="http://schemas.microsoft.com/office/powerpoint/2010/main" val="13970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15</a:t>
            </a:fld>
            <a:endParaRPr lang="en-US"/>
          </a:p>
        </p:txBody>
      </p:sp>
    </p:spTree>
    <p:extLst>
      <p:ext uri="{BB962C8B-B14F-4D97-AF65-F5344CB8AC3E}">
        <p14:creationId xmlns:p14="http://schemas.microsoft.com/office/powerpoint/2010/main" val="368179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16</a:t>
            </a:fld>
            <a:endParaRPr lang="en-US"/>
          </a:p>
        </p:txBody>
      </p:sp>
    </p:spTree>
    <p:extLst>
      <p:ext uri="{BB962C8B-B14F-4D97-AF65-F5344CB8AC3E}">
        <p14:creationId xmlns:p14="http://schemas.microsoft.com/office/powerpoint/2010/main" val="1232832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a:xfrm>
            <a:off x="335947" y="2409479"/>
            <a:ext cx="11532203" cy="893580"/>
          </a:xfrm>
        </p:spPr>
        <p:txBody>
          <a:bodyPr>
            <a:normAutofit fontScale="90000"/>
          </a:bodyPr>
          <a:lstStyle/>
          <a:p>
            <a:r>
              <a:rPr lang="en-US" dirty="0"/>
              <a:t>String Comparisons and More “if” Statements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3</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3.2</a:t>
            </a:r>
            <a:r>
              <a:rPr lang="en-US" dirty="0">
                <a:solidFill>
                  <a:schemeClr val="accent1"/>
                </a:solidFill>
              </a:rPr>
              <a:t>)</a:t>
            </a:r>
          </a:p>
        </p:txBody>
      </p:sp>
    </p:spTree>
    <p:extLst>
      <p:ext uri="{BB962C8B-B14F-4D97-AF65-F5344CB8AC3E}">
        <p14:creationId xmlns:p14="http://schemas.microsoft.com/office/powerpoint/2010/main" val="32806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Testing for Substrings</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757735"/>
            <a:ext cx="11249722" cy="1671265"/>
          </a:xfrm>
        </p:spPr>
        <p:txBody>
          <a:bodyPr/>
          <a:lstStyle/>
          <a:p>
            <a:r>
              <a:rPr lang="en-US" dirty="0"/>
              <a:t>The </a:t>
            </a:r>
            <a:r>
              <a:rPr lang="en-US" dirty="0">
                <a:solidFill>
                  <a:schemeClr val="accent6"/>
                </a:solidFill>
              </a:rPr>
              <a:t>in </a:t>
            </a:r>
            <a:r>
              <a:rPr lang="en-US" dirty="0"/>
              <a:t>operator provides another way to check whether a string appears inside another string</a:t>
            </a:r>
          </a:p>
          <a:p>
            <a:pPr lvl="1"/>
            <a:r>
              <a:rPr lang="en-US" dirty="0"/>
              <a:t>Results in a Boolean (True or False)</a:t>
            </a:r>
          </a:p>
        </p:txBody>
      </p:sp>
      <p:sp>
        <p:nvSpPr>
          <p:cNvPr id="11" name="Content Placeholder 2">
            <a:extLst>
              <a:ext uri="{FF2B5EF4-FFF2-40B4-BE49-F238E27FC236}">
                <a16:creationId xmlns:a16="http://schemas.microsoft.com/office/drawing/2014/main" id="{28A7712F-53D9-ED46-AE8E-1A4237F71E94}"/>
              </a:ext>
            </a:extLst>
          </p:cNvPr>
          <p:cNvSpPr txBox="1">
            <a:spLocks/>
          </p:cNvSpPr>
          <p:nvPr/>
        </p:nvSpPr>
        <p:spPr>
          <a:xfrm>
            <a:off x="1240912" y="3158838"/>
            <a:ext cx="7487452" cy="3699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CA" spc="-15" dirty="0">
                <a:solidFill>
                  <a:schemeClr val="accent1"/>
                </a:solidFill>
                <a:latin typeface="Courier New"/>
                <a:cs typeface="Courier New"/>
              </a:rPr>
              <a:t>&gt;&gt;&gt; ‘c’ in ‘</a:t>
            </a:r>
            <a:r>
              <a:rPr lang="en-CA" spc="-15" dirty="0" err="1">
                <a:solidFill>
                  <a:schemeClr val="accent1"/>
                </a:solidFill>
                <a:latin typeface="Courier New"/>
                <a:cs typeface="Courier New"/>
              </a:rPr>
              <a:t>aeiou</a:t>
            </a:r>
            <a:r>
              <a:rPr lang="en-CA" spc="-15" dirty="0">
                <a:solidFill>
                  <a:schemeClr val="accent1"/>
                </a:solidFill>
                <a:latin typeface="Courier New"/>
                <a:cs typeface="Courier New"/>
              </a:rPr>
              <a:t>’</a:t>
            </a:r>
            <a:endParaRPr lang="en-CA" dirty="0">
              <a:solidFill>
                <a:schemeClr val="accent1"/>
              </a:solidFill>
              <a:latin typeface="Courier New"/>
              <a:cs typeface="Courier New"/>
            </a:endParaRPr>
          </a:p>
          <a:p>
            <a:pPr marL="0" marR="1347470" indent="0">
              <a:lnSpc>
                <a:spcPct val="100000"/>
              </a:lnSpc>
              <a:buFont typeface="Wingdings" panose="05000000000000000000" pitchFamily="2" charset="2"/>
              <a:buNone/>
            </a:pPr>
            <a:r>
              <a:rPr lang="en-CA" dirty="0">
                <a:solidFill>
                  <a:schemeClr val="accent1"/>
                </a:solidFill>
                <a:latin typeface="Courier New"/>
                <a:cs typeface="Courier New"/>
              </a:rPr>
              <a:t>False</a:t>
            </a:r>
          </a:p>
          <a:p>
            <a:pPr marL="0" marR="1347470" indent="0">
              <a:lnSpc>
                <a:spcPct val="100000"/>
              </a:lnSpc>
              <a:buFont typeface="Wingdings" panose="05000000000000000000" pitchFamily="2" charset="2"/>
              <a:buNone/>
            </a:pPr>
            <a:r>
              <a:rPr lang="en-CA" dirty="0">
                <a:solidFill>
                  <a:schemeClr val="accent1"/>
                </a:solidFill>
                <a:latin typeface="Courier New"/>
                <a:cs typeface="Courier New"/>
              </a:rPr>
              <a:t>&gt;&gt;&gt; ‘cad’ in ‘abracadabra’</a:t>
            </a:r>
          </a:p>
          <a:p>
            <a:pPr marL="0" marR="1347470" indent="0">
              <a:lnSpc>
                <a:spcPct val="100000"/>
              </a:lnSpc>
              <a:buFont typeface="Wingdings" panose="05000000000000000000" pitchFamily="2" charset="2"/>
              <a:buNone/>
            </a:pPr>
            <a:r>
              <a:rPr lang="en-CA" dirty="0">
                <a:solidFill>
                  <a:schemeClr val="accent1"/>
                </a:solidFill>
                <a:latin typeface="Courier New"/>
                <a:cs typeface="Courier New"/>
              </a:rPr>
              <a:t>True</a:t>
            </a:r>
          </a:p>
          <a:p>
            <a:pPr marL="0" marR="1347470" indent="0">
              <a:lnSpc>
                <a:spcPct val="100000"/>
              </a:lnSpc>
              <a:buFont typeface="Wingdings" panose="05000000000000000000" pitchFamily="2" charset="2"/>
              <a:buNone/>
            </a:pPr>
            <a:r>
              <a:rPr lang="en-CA" dirty="0">
                <a:solidFill>
                  <a:schemeClr val="accent1"/>
                </a:solidFill>
                <a:latin typeface="Courier New"/>
                <a:cs typeface="Courier New"/>
              </a:rPr>
              <a:t>&gt;&gt;&gt; ‘zoo’ in ‘ooze’</a:t>
            </a:r>
          </a:p>
          <a:p>
            <a:pPr marL="0" marR="1347470" indent="0">
              <a:lnSpc>
                <a:spcPct val="100000"/>
              </a:lnSpc>
              <a:buFont typeface="Wingdings" panose="05000000000000000000" pitchFamily="2" charset="2"/>
              <a:buNone/>
            </a:pPr>
            <a:r>
              <a:rPr lang="en-CA" dirty="0">
                <a:solidFill>
                  <a:schemeClr val="accent1"/>
                </a:solidFill>
                <a:latin typeface="Courier New"/>
                <a:cs typeface="Courier New"/>
              </a:rPr>
              <a:t>False</a:t>
            </a:r>
            <a:endParaRPr lang="en-CA" dirty="0">
              <a:solidFill>
                <a:srgbClr val="00B050"/>
              </a:solidFill>
              <a:latin typeface="Courier New"/>
              <a:cs typeface="Courier New"/>
            </a:endParaRPr>
          </a:p>
          <a:p>
            <a:endParaRPr lang="en-US" dirty="0"/>
          </a:p>
        </p:txBody>
      </p:sp>
    </p:spTree>
    <p:extLst>
      <p:ext uri="{BB962C8B-B14F-4D97-AF65-F5344CB8AC3E}">
        <p14:creationId xmlns:p14="http://schemas.microsoft.com/office/powerpoint/2010/main" val="369695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6664036" cy="4835479"/>
          </a:xfrm>
        </p:spPr>
        <p:txBody>
          <a:bodyPr>
            <a:normAutofit/>
          </a:bodyPr>
          <a:lstStyle/>
          <a:p>
            <a:r>
              <a:rPr lang="en-CA" dirty="0"/>
              <a:t>Let’s take a look at how this works in Python!</a:t>
            </a:r>
          </a:p>
          <a:p>
            <a:pPr lvl="1"/>
            <a:r>
              <a:rPr lang="en-CA" dirty="0"/>
              <a:t>String comparisons</a:t>
            </a:r>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String Comparisons</a:t>
            </a:r>
          </a:p>
        </p:txBody>
      </p:sp>
    </p:spTree>
    <p:extLst>
      <p:ext uri="{BB962C8B-B14F-4D97-AF65-F5344CB8AC3E}">
        <p14:creationId xmlns:p14="http://schemas.microsoft.com/office/powerpoint/2010/main" val="266800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E616-8301-CE4C-861F-244C5FBB788F}"/>
              </a:ext>
            </a:extLst>
          </p:cNvPr>
          <p:cNvSpPr>
            <a:spLocks noGrp="1"/>
          </p:cNvSpPr>
          <p:nvPr>
            <p:ph type="title"/>
          </p:nvPr>
        </p:nvSpPr>
        <p:spPr/>
        <p:txBody>
          <a:bodyPr>
            <a:normAutofit fontScale="90000"/>
          </a:bodyPr>
          <a:lstStyle/>
          <a:p>
            <a:r>
              <a:rPr lang="en-US" dirty="0"/>
              <a:t>RECAP: Making Choices</a:t>
            </a:r>
          </a:p>
        </p:txBody>
      </p:sp>
      <p:sp>
        <p:nvSpPr>
          <p:cNvPr id="18" name="TextBox 17">
            <a:extLst>
              <a:ext uri="{FF2B5EF4-FFF2-40B4-BE49-F238E27FC236}">
                <a16:creationId xmlns:a16="http://schemas.microsoft.com/office/drawing/2014/main" id="{6210C64F-0446-8345-A8F7-DCF8270F3A69}"/>
              </a:ext>
            </a:extLst>
          </p:cNvPr>
          <p:cNvSpPr txBox="1"/>
          <p:nvPr/>
        </p:nvSpPr>
        <p:spPr>
          <a:xfrm>
            <a:off x="2006600" y="2472517"/>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2" name="TextBox 21">
            <a:extLst>
              <a:ext uri="{FF2B5EF4-FFF2-40B4-BE49-F238E27FC236}">
                <a16:creationId xmlns:a16="http://schemas.microsoft.com/office/drawing/2014/main" id="{EFF7D38B-4010-4C4B-AA5D-5219DD07E24E}"/>
              </a:ext>
            </a:extLst>
          </p:cNvPr>
          <p:cNvSpPr txBox="1"/>
          <p:nvPr/>
        </p:nvSpPr>
        <p:spPr>
          <a:xfrm>
            <a:off x="2006600" y="3592965"/>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3" name="TextBox 22">
            <a:extLst>
              <a:ext uri="{FF2B5EF4-FFF2-40B4-BE49-F238E27FC236}">
                <a16:creationId xmlns:a16="http://schemas.microsoft.com/office/drawing/2014/main" id="{77DB9E66-DD17-C44F-A288-5DAFB7C33AD5}"/>
              </a:ext>
            </a:extLst>
          </p:cNvPr>
          <p:cNvSpPr txBox="1"/>
          <p:nvPr/>
        </p:nvSpPr>
        <p:spPr>
          <a:xfrm>
            <a:off x="2006600" y="4602134"/>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5" name="TextBox 24">
            <a:extLst>
              <a:ext uri="{FF2B5EF4-FFF2-40B4-BE49-F238E27FC236}">
                <a16:creationId xmlns:a16="http://schemas.microsoft.com/office/drawing/2014/main" id="{22A6A1F5-2E35-6D45-AD1D-76EA7D492BEF}"/>
              </a:ext>
            </a:extLst>
          </p:cNvPr>
          <p:cNvSpPr txBox="1"/>
          <p:nvPr/>
        </p:nvSpPr>
        <p:spPr>
          <a:xfrm>
            <a:off x="6578602" y="5568118"/>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6" name="TextBox 25">
            <a:extLst>
              <a:ext uri="{FF2B5EF4-FFF2-40B4-BE49-F238E27FC236}">
                <a16:creationId xmlns:a16="http://schemas.microsoft.com/office/drawing/2014/main" id="{5075C6E8-B4F8-3A43-9514-9889DC5BA4EF}"/>
              </a:ext>
            </a:extLst>
          </p:cNvPr>
          <p:cNvSpPr txBox="1"/>
          <p:nvPr/>
        </p:nvSpPr>
        <p:spPr>
          <a:xfrm>
            <a:off x="6559554" y="1839820"/>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7" name="Rectangle 26">
            <a:extLst>
              <a:ext uri="{FF2B5EF4-FFF2-40B4-BE49-F238E27FC236}">
                <a16:creationId xmlns:a16="http://schemas.microsoft.com/office/drawing/2014/main" id="{7B2D2B1D-F53B-B84C-8B2D-80AB8E5C5177}"/>
              </a:ext>
            </a:extLst>
          </p:cNvPr>
          <p:cNvSpPr/>
          <p:nvPr/>
        </p:nvSpPr>
        <p:spPr>
          <a:xfrm rot="2700000">
            <a:off x="6781803" y="3005855"/>
            <a:ext cx="1396998" cy="1401734"/>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7E2DD6-D7EF-294E-9B5E-0669ADDA08BE}"/>
              </a:ext>
            </a:extLst>
          </p:cNvPr>
          <p:cNvSpPr txBox="1"/>
          <p:nvPr/>
        </p:nvSpPr>
        <p:spPr>
          <a:xfrm>
            <a:off x="6724103" y="3452370"/>
            <a:ext cx="1512398" cy="461665"/>
          </a:xfrm>
          <a:prstGeom prst="rect">
            <a:avLst/>
          </a:prstGeom>
          <a:noFill/>
        </p:spPr>
        <p:txBody>
          <a:bodyPr wrap="square" rtlCol="0">
            <a:spAutoFit/>
          </a:bodyPr>
          <a:lstStyle/>
          <a:p>
            <a:pPr algn="ctr"/>
            <a:r>
              <a:rPr lang="en-US" sz="2400" dirty="0">
                <a:solidFill>
                  <a:srgbClr val="FFFFFF"/>
                </a:solidFill>
              </a:rPr>
              <a:t>condition</a:t>
            </a:r>
          </a:p>
        </p:txBody>
      </p:sp>
      <p:sp>
        <p:nvSpPr>
          <p:cNvPr id="29" name="TextBox 28">
            <a:extLst>
              <a:ext uri="{FF2B5EF4-FFF2-40B4-BE49-F238E27FC236}">
                <a16:creationId xmlns:a16="http://schemas.microsoft.com/office/drawing/2014/main" id="{A3552518-E90E-8A46-A142-F01E3236A3D1}"/>
              </a:ext>
            </a:extLst>
          </p:cNvPr>
          <p:cNvSpPr txBox="1"/>
          <p:nvPr/>
        </p:nvSpPr>
        <p:spPr>
          <a:xfrm>
            <a:off x="9010650" y="4559481"/>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cxnSp>
        <p:nvCxnSpPr>
          <p:cNvPr id="31" name="Elbow Connector 30">
            <a:extLst>
              <a:ext uri="{FF2B5EF4-FFF2-40B4-BE49-F238E27FC236}">
                <a16:creationId xmlns:a16="http://schemas.microsoft.com/office/drawing/2014/main" id="{B2EA2159-824D-2D49-9E82-4C7240A1A0A6}"/>
              </a:ext>
            </a:extLst>
          </p:cNvPr>
          <p:cNvCxnSpPr>
            <a:endCxn id="29" idx="0"/>
          </p:cNvCxnSpPr>
          <p:nvPr/>
        </p:nvCxnSpPr>
        <p:spPr>
          <a:xfrm>
            <a:off x="8469804" y="3683202"/>
            <a:ext cx="1442546" cy="876279"/>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5" name="Elbow Connector 34">
            <a:extLst>
              <a:ext uri="{FF2B5EF4-FFF2-40B4-BE49-F238E27FC236}">
                <a16:creationId xmlns:a16="http://schemas.microsoft.com/office/drawing/2014/main" id="{83BFC922-9159-1947-AC26-280C16336D8C}"/>
              </a:ext>
            </a:extLst>
          </p:cNvPr>
          <p:cNvCxnSpPr>
            <a:stCxn id="29" idx="2"/>
            <a:endCxn id="25" idx="3"/>
          </p:cNvCxnSpPr>
          <p:nvPr/>
        </p:nvCxnSpPr>
        <p:spPr>
          <a:xfrm rot="5400000">
            <a:off x="8758274" y="4644874"/>
            <a:ext cx="777805" cy="1530348"/>
          </a:xfrm>
          <a:prstGeom prst="bentConnector2">
            <a:avLst/>
          </a:prstGeom>
          <a:ln w="952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57F86FB5-87B3-5842-847A-12B656AE313D}"/>
              </a:ext>
            </a:extLst>
          </p:cNvPr>
          <p:cNvCxnSpPr>
            <a:cxnSpLocks/>
            <a:stCxn id="26" idx="2"/>
          </p:cNvCxnSpPr>
          <p:nvPr/>
        </p:nvCxnSpPr>
        <p:spPr>
          <a:xfrm>
            <a:off x="7461254" y="2301485"/>
            <a:ext cx="0" cy="41022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1" name="Straight Arrow Connector 40">
            <a:extLst>
              <a:ext uri="{FF2B5EF4-FFF2-40B4-BE49-F238E27FC236}">
                <a16:creationId xmlns:a16="http://schemas.microsoft.com/office/drawing/2014/main" id="{1BEEEE5F-8CDF-5048-8F83-F3CDB82F4890}"/>
              </a:ext>
            </a:extLst>
          </p:cNvPr>
          <p:cNvCxnSpPr>
            <a:cxnSpLocks/>
          </p:cNvCxnSpPr>
          <p:nvPr/>
        </p:nvCxnSpPr>
        <p:spPr>
          <a:xfrm>
            <a:off x="7461254" y="4696224"/>
            <a:ext cx="0" cy="849158"/>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24B5DCDE-7ADB-844D-96BE-0288819D358D}"/>
              </a:ext>
            </a:extLst>
          </p:cNvPr>
          <p:cNvCxnSpPr>
            <a:cxnSpLocks/>
            <a:endCxn id="18" idx="0"/>
          </p:cNvCxnSpPr>
          <p:nvPr/>
        </p:nvCxnSpPr>
        <p:spPr>
          <a:xfrm>
            <a:off x="2908300" y="1845327"/>
            <a:ext cx="0" cy="62719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3" name="Straight Arrow Connector 42">
            <a:extLst>
              <a:ext uri="{FF2B5EF4-FFF2-40B4-BE49-F238E27FC236}">
                <a16:creationId xmlns:a16="http://schemas.microsoft.com/office/drawing/2014/main" id="{0E7D35EE-68CC-1D40-99AD-41E163F41A88}"/>
              </a:ext>
            </a:extLst>
          </p:cNvPr>
          <p:cNvCxnSpPr>
            <a:cxnSpLocks/>
            <a:stCxn id="18" idx="2"/>
            <a:endCxn id="22" idx="0"/>
          </p:cNvCxnSpPr>
          <p:nvPr/>
        </p:nvCxnSpPr>
        <p:spPr>
          <a:xfrm>
            <a:off x="2908300" y="2934182"/>
            <a:ext cx="0" cy="65878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714CD12-1629-7D43-8FF3-EE5451134EFE}"/>
              </a:ext>
            </a:extLst>
          </p:cNvPr>
          <p:cNvCxnSpPr>
            <a:cxnSpLocks/>
            <a:stCxn id="22" idx="2"/>
            <a:endCxn id="23" idx="0"/>
          </p:cNvCxnSpPr>
          <p:nvPr/>
        </p:nvCxnSpPr>
        <p:spPr>
          <a:xfrm>
            <a:off x="2908300" y="4054630"/>
            <a:ext cx="0" cy="54750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52" name="Straight Arrow Connector 51">
            <a:extLst>
              <a:ext uri="{FF2B5EF4-FFF2-40B4-BE49-F238E27FC236}">
                <a16:creationId xmlns:a16="http://schemas.microsoft.com/office/drawing/2014/main" id="{3D3F845A-FACC-C043-BB56-6315261E2BF2}"/>
              </a:ext>
            </a:extLst>
          </p:cNvPr>
          <p:cNvCxnSpPr>
            <a:cxnSpLocks/>
            <a:stCxn id="23" idx="2"/>
          </p:cNvCxnSpPr>
          <p:nvPr/>
        </p:nvCxnSpPr>
        <p:spPr>
          <a:xfrm>
            <a:off x="2908300" y="5063799"/>
            <a:ext cx="0" cy="74260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92EDBB97-73DB-8340-A26B-F8D3DF4ADFF3}"/>
              </a:ext>
            </a:extLst>
          </p:cNvPr>
          <p:cNvCxnSpPr>
            <a:cxnSpLocks/>
          </p:cNvCxnSpPr>
          <p:nvPr/>
        </p:nvCxnSpPr>
        <p:spPr>
          <a:xfrm>
            <a:off x="7461254" y="6029783"/>
            <a:ext cx="0" cy="48531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9" name="object 12">
            <a:extLst>
              <a:ext uri="{FF2B5EF4-FFF2-40B4-BE49-F238E27FC236}">
                <a16:creationId xmlns:a16="http://schemas.microsoft.com/office/drawing/2014/main" id="{FECEC483-DA95-7D49-8F86-D882FF7D6612}"/>
              </a:ext>
            </a:extLst>
          </p:cNvPr>
          <p:cNvSpPr/>
          <p:nvPr/>
        </p:nvSpPr>
        <p:spPr>
          <a:xfrm>
            <a:off x="10791238" y="2557413"/>
            <a:ext cx="412175" cy="3362102"/>
          </a:xfrm>
          <a:custGeom>
            <a:avLst/>
            <a:gdLst/>
            <a:ahLst/>
            <a:cxnLst/>
            <a:rect l="l" t="t" r="r" b="b"/>
            <a:pathLst>
              <a:path w="327659" h="2672715">
                <a:moveTo>
                  <a:pt x="0" y="2672286"/>
                </a:moveTo>
                <a:lnTo>
                  <a:pt x="40148" y="2671482"/>
                </a:lnTo>
                <a:lnTo>
                  <a:pt x="93472" y="2667559"/>
                </a:lnTo>
                <a:lnTo>
                  <a:pt x="135077" y="2660948"/>
                </a:lnTo>
                <a:lnTo>
                  <a:pt x="168091" y="1364139"/>
                </a:lnTo>
                <a:lnTo>
                  <a:pt x="169321" y="1360733"/>
                </a:lnTo>
                <a:lnTo>
                  <a:pt x="208076" y="1346001"/>
                </a:lnTo>
                <a:lnTo>
                  <a:pt x="252257" y="1339861"/>
                </a:lnTo>
                <a:lnTo>
                  <a:pt x="307406" y="1336534"/>
                </a:lnTo>
                <a:lnTo>
                  <a:pt x="327557" y="1336162"/>
                </a:lnTo>
                <a:lnTo>
                  <a:pt x="307939" y="1335927"/>
                </a:lnTo>
                <a:lnTo>
                  <a:pt x="252988" y="1332730"/>
                </a:lnTo>
                <a:lnTo>
                  <a:pt x="207921" y="1326376"/>
                </a:lnTo>
                <a:lnTo>
                  <a:pt x="168857" y="1310806"/>
                </a:lnTo>
                <a:lnTo>
                  <a:pt x="168091" y="27978"/>
                </a:lnTo>
                <a:lnTo>
                  <a:pt x="166860" y="24572"/>
                </a:lnTo>
                <a:lnTo>
                  <a:pt x="128105" y="9839"/>
                </a:lnTo>
                <a:lnTo>
                  <a:pt x="83924" y="3700"/>
                </a:lnTo>
                <a:lnTo>
                  <a:pt x="28776" y="372"/>
                </a:lnTo>
                <a:lnTo>
                  <a:pt x="8624" y="0"/>
                </a:lnTo>
              </a:path>
            </a:pathLst>
          </a:custGeom>
          <a:ln w="9525">
            <a:solidFill>
              <a:srgbClr val="FFFFFF"/>
            </a:solidFill>
          </a:ln>
        </p:spPr>
        <p:txBody>
          <a:bodyPr wrap="square" lIns="0" tIns="0" rIns="0" bIns="0" rtlCol="0"/>
          <a:lstStyle/>
          <a:p>
            <a:endParaRPr>
              <a:solidFill>
                <a:srgbClr val="FFFFFF"/>
              </a:solidFill>
            </a:endParaRPr>
          </a:p>
        </p:txBody>
      </p:sp>
      <p:sp>
        <p:nvSpPr>
          <p:cNvPr id="60" name="object 15">
            <a:extLst>
              <a:ext uri="{FF2B5EF4-FFF2-40B4-BE49-F238E27FC236}">
                <a16:creationId xmlns:a16="http://schemas.microsoft.com/office/drawing/2014/main" id="{C00452CF-8403-B34C-B018-BD5865938B18}"/>
              </a:ext>
            </a:extLst>
          </p:cNvPr>
          <p:cNvSpPr txBox="1"/>
          <p:nvPr/>
        </p:nvSpPr>
        <p:spPr>
          <a:xfrm>
            <a:off x="11461745" y="2606382"/>
            <a:ext cx="369332" cy="3122465"/>
          </a:xfrm>
          <a:prstGeom prst="rect">
            <a:avLst/>
          </a:prstGeom>
          <a:ln>
            <a:solidFill>
              <a:srgbClr val="FFFFFF"/>
            </a:solidFill>
          </a:ln>
        </p:spPr>
        <p:txBody>
          <a:bodyPr vert="vert270" wrap="square" lIns="0" tIns="0" rIns="0" bIns="0" rtlCol="0">
            <a:spAutoFit/>
          </a:bodyPr>
          <a:lstStyle/>
          <a:p>
            <a:pPr marL="12700" algn="ctr">
              <a:lnSpc>
                <a:spcPct val="100000"/>
              </a:lnSpc>
            </a:pPr>
            <a:r>
              <a:rPr sz="2400" dirty="0">
                <a:solidFill>
                  <a:srgbClr val="FFFFFF"/>
                </a:solidFill>
                <a:latin typeface="Arial"/>
                <a:cs typeface="Arial"/>
              </a:rPr>
              <a:t>C</a:t>
            </a:r>
            <a:r>
              <a:rPr sz="2400" spc="-5" dirty="0">
                <a:solidFill>
                  <a:srgbClr val="FFFFFF"/>
                </a:solidFill>
                <a:latin typeface="Arial"/>
                <a:cs typeface="Arial"/>
              </a:rPr>
              <a:t>ond</a:t>
            </a:r>
            <a:r>
              <a:rPr sz="2400" dirty="0">
                <a:solidFill>
                  <a:srgbClr val="FFFFFF"/>
                </a:solidFill>
                <a:latin typeface="Arial"/>
                <a:cs typeface="Arial"/>
              </a:rPr>
              <a:t>iti</a:t>
            </a:r>
            <a:r>
              <a:rPr sz="2400" spc="-5" dirty="0">
                <a:solidFill>
                  <a:srgbClr val="FFFFFF"/>
                </a:solidFill>
                <a:latin typeface="Arial"/>
                <a:cs typeface="Arial"/>
              </a:rPr>
              <a:t>ona</a:t>
            </a:r>
            <a:r>
              <a:rPr sz="2400" dirty="0">
                <a:solidFill>
                  <a:srgbClr val="FFFFFF"/>
                </a:solidFill>
                <a:latin typeface="Arial"/>
                <a:cs typeface="Arial"/>
              </a:rPr>
              <a:t>l</a:t>
            </a:r>
            <a:r>
              <a:rPr sz="2400" spc="-5" dirty="0">
                <a:solidFill>
                  <a:srgbClr val="FFFFFF"/>
                </a:solidFill>
                <a:latin typeface="Arial"/>
                <a:cs typeface="Arial"/>
              </a:rPr>
              <a:t> </a:t>
            </a:r>
            <a:r>
              <a:rPr sz="2400" dirty="0">
                <a:solidFill>
                  <a:srgbClr val="FFFFFF"/>
                </a:solidFill>
                <a:latin typeface="Arial"/>
                <a:cs typeface="Arial"/>
              </a:rPr>
              <a:t>str</a:t>
            </a:r>
            <a:r>
              <a:rPr sz="2400" spc="-5" dirty="0">
                <a:solidFill>
                  <a:srgbClr val="FFFFFF"/>
                </a:solidFill>
                <a:latin typeface="Arial"/>
                <a:cs typeface="Arial"/>
              </a:rPr>
              <a:t>u</a:t>
            </a:r>
            <a:r>
              <a:rPr sz="2400" dirty="0">
                <a:solidFill>
                  <a:srgbClr val="FFFFFF"/>
                </a:solidFill>
                <a:latin typeface="Arial"/>
                <a:cs typeface="Arial"/>
              </a:rPr>
              <a:t>ct</a:t>
            </a:r>
            <a:r>
              <a:rPr sz="2400" spc="-5" dirty="0">
                <a:solidFill>
                  <a:srgbClr val="FFFFFF"/>
                </a:solidFill>
                <a:latin typeface="Arial"/>
                <a:cs typeface="Arial"/>
              </a:rPr>
              <a:t>u</a:t>
            </a:r>
            <a:r>
              <a:rPr sz="2400" dirty="0">
                <a:solidFill>
                  <a:srgbClr val="FFFFFF"/>
                </a:solidFill>
                <a:latin typeface="Arial"/>
                <a:cs typeface="Arial"/>
              </a:rPr>
              <a:t>re</a:t>
            </a:r>
          </a:p>
        </p:txBody>
      </p:sp>
      <p:cxnSp>
        <p:nvCxnSpPr>
          <p:cNvPr id="65" name="Straight Arrow Connector 64">
            <a:extLst>
              <a:ext uri="{FF2B5EF4-FFF2-40B4-BE49-F238E27FC236}">
                <a16:creationId xmlns:a16="http://schemas.microsoft.com/office/drawing/2014/main" id="{ED06DEEF-8C68-0A4F-AD49-A1FF4F10B20D}"/>
              </a:ext>
            </a:extLst>
          </p:cNvPr>
          <p:cNvCxnSpPr>
            <a:cxnSpLocks/>
            <a:endCxn id="26" idx="0"/>
          </p:cNvCxnSpPr>
          <p:nvPr/>
        </p:nvCxnSpPr>
        <p:spPr>
          <a:xfrm>
            <a:off x="7461254" y="1391769"/>
            <a:ext cx="0" cy="44805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0" name="object 12">
            <a:extLst>
              <a:ext uri="{FF2B5EF4-FFF2-40B4-BE49-F238E27FC236}">
                <a16:creationId xmlns:a16="http://schemas.microsoft.com/office/drawing/2014/main" id="{1AC8CAF0-E29B-0144-8F69-4F2FD97A89F8}"/>
              </a:ext>
            </a:extLst>
          </p:cNvPr>
          <p:cNvSpPr/>
          <p:nvPr/>
        </p:nvSpPr>
        <p:spPr>
          <a:xfrm flipH="1">
            <a:off x="1162136" y="2206015"/>
            <a:ext cx="611161" cy="3362102"/>
          </a:xfrm>
          <a:custGeom>
            <a:avLst/>
            <a:gdLst/>
            <a:ahLst/>
            <a:cxnLst/>
            <a:rect l="l" t="t" r="r" b="b"/>
            <a:pathLst>
              <a:path w="327659" h="2672715">
                <a:moveTo>
                  <a:pt x="0" y="2672286"/>
                </a:moveTo>
                <a:lnTo>
                  <a:pt x="40148" y="2671482"/>
                </a:lnTo>
                <a:lnTo>
                  <a:pt x="93472" y="2667559"/>
                </a:lnTo>
                <a:lnTo>
                  <a:pt x="135077" y="2660948"/>
                </a:lnTo>
                <a:lnTo>
                  <a:pt x="168091" y="1364139"/>
                </a:lnTo>
                <a:lnTo>
                  <a:pt x="169321" y="1360733"/>
                </a:lnTo>
                <a:lnTo>
                  <a:pt x="208076" y="1346001"/>
                </a:lnTo>
                <a:lnTo>
                  <a:pt x="252257" y="1339861"/>
                </a:lnTo>
                <a:lnTo>
                  <a:pt x="307406" y="1336534"/>
                </a:lnTo>
                <a:lnTo>
                  <a:pt x="327557" y="1336162"/>
                </a:lnTo>
                <a:lnTo>
                  <a:pt x="307939" y="1335927"/>
                </a:lnTo>
                <a:lnTo>
                  <a:pt x="252988" y="1332730"/>
                </a:lnTo>
                <a:lnTo>
                  <a:pt x="207921" y="1326376"/>
                </a:lnTo>
                <a:lnTo>
                  <a:pt x="168857" y="1310806"/>
                </a:lnTo>
                <a:lnTo>
                  <a:pt x="168091" y="27978"/>
                </a:lnTo>
                <a:lnTo>
                  <a:pt x="166860" y="24572"/>
                </a:lnTo>
                <a:lnTo>
                  <a:pt x="128105" y="9839"/>
                </a:lnTo>
                <a:lnTo>
                  <a:pt x="83924" y="3700"/>
                </a:lnTo>
                <a:lnTo>
                  <a:pt x="28776" y="372"/>
                </a:lnTo>
                <a:lnTo>
                  <a:pt x="8624" y="0"/>
                </a:lnTo>
              </a:path>
            </a:pathLst>
          </a:custGeom>
          <a:ln w="9525">
            <a:solidFill>
              <a:srgbClr val="FFFFFF"/>
            </a:solidFill>
          </a:ln>
        </p:spPr>
        <p:txBody>
          <a:bodyPr wrap="square" lIns="0" tIns="0" rIns="0" bIns="0" rtlCol="0"/>
          <a:lstStyle/>
          <a:p>
            <a:endParaRPr>
              <a:solidFill>
                <a:srgbClr val="FFFFFF"/>
              </a:solidFill>
            </a:endParaRPr>
          </a:p>
        </p:txBody>
      </p:sp>
      <p:sp>
        <p:nvSpPr>
          <p:cNvPr id="71" name="object 15">
            <a:extLst>
              <a:ext uri="{FF2B5EF4-FFF2-40B4-BE49-F238E27FC236}">
                <a16:creationId xmlns:a16="http://schemas.microsoft.com/office/drawing/2014/main" id="{D3EFF445-D24A-CA4E-92EA-E6AEF16803C0}"/>
              </a:ext>
            </a:extLst>
          </p:cNvPr>
          <p:cNvSpPr txBox="1"/>
          <p:nvPr/>
        </p:nvSpPr>
        <p:spPr>
          <a:xfrm>
            <a:off x="621290" y="2325833"/>
            <a:ext cx="369332" cy="3122465"/>
          </a:xfrm>
          <a:prstGeom prst="rect">
            <a:avLst/>
          </a:prstGeom>
          <a:ln>
            <a:solidFill>
              <a:srgbClr val="FFFFFF"/>
            </a:solidFill>
          </a:ln>
        </p:spPr>
        <p:txBody>
          <a:bodyPr vert="vert270" wrap="square" lIns="0" tIns="0" rIns="0" bIns="0" rtlCol="0">
            <a:spAutoFit/>
          </a:bodyPr>
          <a:lstStyle/>
          <a:p>
            <a:pPr marL="12700" algn="ctr">
              <a:lnSpc>
                <a:spcPct val="100000"/>
              </a:lnSpc>
            </a:pPr>
            <a:r>
              <a:rPr lang="en-US" sz="2400" dirty="0">
                <a:solidFill>
                  <a:srgbClr val="FFFFFF"/>
                </a:solidFill>
                <a:latin typeface="Arial"/>
                <a:cs typeface="Arial"/>
              </a:rPr>
              <a:t>Sequential structure</a:t>
            </a:r>
            <a:endParaRPr sz="2400" dirty="0">
              <a:solidFill>
                <a:srgbClr val="FFFFFF"/>
              </a:solidFill>
              <a:latin typeface="Arial"/>
              <a:cs typeface="Arial"/>
            </a:endParaRPr>
          </a:p>
        </p:txBody>
      </p:sp>
      <p:sp>
        <p:nvSpPr>
          <p:cNvPr id="72" name="TextBox 71">
            <a:extLst>
              <a:ext uri="{FF2B5EF4-FFF2-40B4-BE49-F238E27FC236}">
                <a16:creationId xmlns:a16="http://schemas.microsoft.com/office/drawing/2014/main" id="{834BE723-387C-6742-B5F3-6EAE702ABBA0}"/>
              </a:ext>
            </a:extLst>
          </p:cNvPr>
          <p:cNvSpPr txBox="1"/>
          <p:nvPr/>
        </p:nvSpPr>
        <p:spPr>
          <a:xfrm>
            <a:off x="8728136" y="3104326"/>
            <a:ext cx="952500" cy="461665"/>
          </a:xfrm>
          <a:prstGeom prst="rect">
            <a:avLst/>
          </a:prstGeom>
          <a:noFill/>
        </p:spPr>
        <p:txBody>
          <a:bodyPr wrap="square" rtlCol="0">
            <a:spAutoFit/>
          </a:bodyPr>
          <a:lstStyle/>
          <a:p>
            <a:pPr algn="ctr"/>
            <a:r>
              <a:rPr lang="en-US" sz="2400" dirty="0">
                <a:solidFill>
                  <a:srgbClr val="00B050"/>
                </a:solidFill>
              </a:rPr>
              <a:t>True</a:t>
            </a:r>
          </a:p>
        </p:txBody>
      </p:sp>
      <p:sp>
        <p:nvSpPr>
          <p:cNvPr id="73" name="TextBox 72">
            <a:extLst>
              <a:ext uri="{FF2B5EF4-FFF2-40B4-BE49-F238E27FC236}">
                <a16:creationId xmlns:a16="http://schemas.microsoft.com/office/drawing/2014/main" id="{5BA179B0-68C8-EE48-AD66-76C40879441D}"/>
              </a:ext>
            </a:extLst>
          </p:cNvPr>
          <p:cNvSpPr txBox="1"/>
          <p:nvPr/>
        </p:nvSpPr>
        <p:spPr>
          <a:xfrm>
            <a:off x="6499777" y="4781532"/>
            <a:ext cx="952500" cy="461665"/>
          </a:xfrm>
          <a:prstGeom prst="rect">
            <a:avLst/>
          </a:prstGeom>
          <a:noFill/>
        </p:spPr>
        <p:txBody>
          <a:bodyPr wrap="square" rtlCol="0">
            <a:spAutoFit/>
          </a:bodyPr>
          <a:lstStyle/>
          <a:p>
            <a:pPr algn="ctr"/>
            <a:r>
              <a:rPr lang="en-US" sz="2400" dirty="0">
                <a:solidFill>
                  <a:srgbClr val="FF0000"/>
                </a:solidFill>
              </a:rPr>
              <a:t>False</a:t>
            </a:r>
          </a:p>
        </p:txBody>
      </p:sp>
      <p:pic>
        <p:nvPicPr>
          <p:cNvPr id="74" name="Picture 73">
            <a:extLst>
              <a:ext uri="{FF2B5EF4-FFF2-40B4-BE49-F238E27FC236}">
                <a16:creationId xmlns:a16="http://schemas.microsoft.com/office/drawing/2014/main" id="{B4792DBB-C7F4-5743-B03B-0F7BF2B57194}"/>
              </a:ext>
            </a:extLst>
          </p:cNvPr>
          <p:cNvPicPr>
            <a:picLocks noChangeAspect="1"/>
          </p:cNvPicPr>
          <p:nvPr/>
        </p:nvPicPr>
        <p:blipFill>
          <a:blip r:embed="rId3"/>
          <a:stretch>
            <a:fillRect/>
          </a:stretch>
        </p:blipFill>
        <p:spPr>
          <a:xfrm>
            <a:off x="10181373" y="580905"/>
            <a:ext cx="1891612" cy="1891612"/>
          </a:xfrm>
          <a:prstGeom prst="rect">
            <a:avLst/>
          </a:prstGeom>
        </p:spPr>
      </p:pic>
      <p:sp>
        <p:nvSpPr>
          <p:cNvPr id="78" name="Oval 77">
            <a:extLst>
              <a:ext uri="{FF2B5EF4-FFF2-40B4-BE49-F238E27FC236}">
                <a16:creationId xmlns:a16="http://schemas.microsoft.com/office/drawing/2014/main" id="{0D12675B-2652-DE45-BB8A-BA68BBE95C57}"/>
              </a:ext>
            </a:extLst>
          </p:cNvPr>
          <p:cNvSpPr/>
          <p:nvPr/>
        </p:nvSpPr>
        <p:spPr>
          <a:xfrm>
            <a:off x="6342090" y="2579487"/>
            <a:ext cx="2279197" cy="2279197"/>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DA2C1DC-22D5-CB4A-9377-2DD54DA9DA3E}"/>
              </a:ext>
            </a:extLst>
          </p:cNvPr>
          <p:cNvSpPr txBox="1"/>
          <p:nvPr/>
        </p:nvSpPr>
        <p:spPr>
          <a:xfrm>
            <a:off x="5813147" y="2981216"/>
            <a:ext cx="412292" cy="584775"/>
          </a:xfrm>
          <a:prstGeom prst="rect">
            <a:avLst/>
          </a:prstGeom>
          <a:noFill/>
        </p:spPr>
        <p:txBody>
          <a:bodyPr wrap="none" rtlCol="0">
            <a:spAutoFit/>
          </a:bodyPr>
          <a:lstStyle/>
          <a:p>
            <a:r>
              <a:rPr lang="en-US" sz="3200" dirty="0">
                <a:solidFill>
                  <a:srgbClr val="FFFF00"/>
                </a:solidFill>
              </a:rPr>
              <a:t>if</a:t>
            </a:r>
          </a:p>
        </p:txBody>
      </p:sp>
    </p:spTree>
    <p:extLst>
      <p:ext uri="{BB962C8B-B14F-4D97-AF65-F5344CB8AC3E}">
        <p14:creationId xmlns:p14="http://schemas.microsoft.com/office/powerpoint/2010/main" val="241478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D2E7-D7FA-BD42-ACB0-E49A37BBE33A}"/>
              </a:ext>
            </a:extLst>
          </p:cNvPr>
          <p:cNvSpPr>
            <a:spLocks noGrp="1"/>
          </p:cNvSpPr>
          <p:nvPr>
            <p:ph type="title"/>
          </p:nvPr>
        </p:nvSpPr>
        <p:spPr/>
        <p:txBody>
          <a:bodyPr>
            <a:normAutofit fontScale="90000"/>
          </a:bodyPr>
          <a:lstStyle/>
          <a:p>
            <a:r>
              <a:rPr lang="en-US" dirty="0"/>
              <a:t>RECAP: Adding the else statement</a:t>
            </a:r>
          </a:p>
        </p:txBody>
      </p:sp>
      <p:sp>
        <p:nvSpPr>
          <p:cNvPr id="3" name="Content Placeholder 2">
            <a:extLst>
              <a:ext uri="{FF2B5EF4-FFF2-40B4-BE49-F238E27FC236}">
                <a16:creationId xmlns:a16="http://schemas.microsoft.com/office/drawing/2014/main" id="{7B8DC257-2977-FB44-8C6E-197757F4948F}"/>
              </a:ext>
            </a:extLst>
          </p:cNvPr>
          <p:cNvSpPr>
            <a:spLocks noGrp="1"/>
          </p:cNvSpPr>
          <p:nvPr>
            <p:ph idx="1"/>
          </p:nvPr>
        </p:nvSpPr>
        <p:spPr/>
        <p:txBody>
          <a:bodyPr>
            <a:normAutofit lnSpcReduction="10000"/>
          </a:bodyPr>
          <a:lstStyle/>
          <a:p>
            <a:r>
              <a:rPr lang="en-US" dirty="0"/>
              <a:t>A more general form of the if conditional statement is:</a:t>
            </a:r>
          </a:p>
          <a:p>
            <a:endParaRPr lang="en-US" dirty="0"/>
          </a:p>
          <a:p>
            <a:endParaRPr lang="en-US" dirty="0"/>
          </a:p>
          <a:p>
            <a:endParaRPr lang="en-US" dirty="0"/>
          </a:p>
          <a:p>
            <a:endParaRPr lang="en-US" dirty="0"/>
          </a:p>
          <a:p>
            <a:endParaRPr lang="en-US" dirty="0"/>
          </a:p>
          <a:p>
            <a:endParaRPr lang="en-US" dirty="0"/>
          </a:p>
          <a:p>
            <a:r>
              <a:rPr lang="en-US" dirty="0"/>
              <a:t>ONLY 1 of body1 or body2 will be executed.  </a:t>
            </a:r>
          </a:p>
          <a:p>
            <a:pPr lvl="1"/>
            <a:r>
              <a:rPr lang="en-US" dirty="0"/>
              <a:t>if statement is True, executes body1</a:t>
            </a:r>
          </a:p>
          <a:p>
            <a:pPr lvl="1"/>
            <a:r>
              <a:rPr lang="en-US" dirty="0"/>
              <a:t>if statement is False, executes body2</a:t>
            </a:r>
          </a:p>
        </p:txBody>
      </p:sp>
      <p:sp>
        <p:nvSpPr>
          <p:cNvPr id="4" name="TextBox 3">
            <a:extLst>
              <a:ext uri="{FF2B5EF4-FFF2-40B4-BE49-F238E27FC236}">
                <a16:creationId xmlns:a16="http://schemas.microsoft.com/office/drawing/2014/main" id="{B094D6D5-2255-7E4A-9C41-8E3471BCF41C}"/>
              </a:ext>
            </a:extLst>
          </p:cNvPr>
          <p:cNvSpPr txBox="1"/>
          <p:nvPr/>
        </p:nvSpPr>
        <p:spPr>
          <a:xfrm>
            <a:off x="2815937" y="2634779"/>
            <a:ext cx="5694218" cy="2862322"/>
          </a:xfrm>
          <a:prstGeom prst="rect">
            <a:avLst/>
          </a:prstGeom>
          <a:noFill/>
        </p:spPr>
        <p:txBody>
          <a:bodyPr wrap="square" rtlCol="0">
            <a:spAutoFit/>
          </a:bodyPr>
          <a:lstStyle/>
          <a:p>
            <a:r>
              <a:rPr lang="en-US" sz="3600" dirty="0">
                <a:solidFill>
                  <a:schemeClr val="accent6">
                    <a:lumMod val="75000"/>
                  </a:schemeClr>
                </a:solidFill>
              </a:rPr>
              <a:t>if </a:t>
            </a:r>
            <a:r>
              <a:rPr lang="en-US" sz="3600" dirty="0">
                <a:solidFill>
                  <a:srgbClr val="00B050"/>
                </a:solidFill>
              </a:rPr>
              <a:t>expression</a:t>
            </a:r>
            <a:r>
              <a:rPr lang="en-US" sz="3600" dirty="0">
                <a:solidFill>
                  <a:schemeClr val="accent6"/>
                </a:solidFill>
              </a:rPr>
              <a:t>:</a:t>
            </a:r>
          </a:p>
          <a:p>
            <a:r>
              <a:rPr lang="en-US" sz="3600" dirty="0">
                <a:solidFill>
                  <a:srgbClr val="00B050"/>
                </a:solidFill>
              </a:rPr>
              <a:t>	body1</a:t>
            </a:r>
          </a:p>
          <a:p>
            <a:r>
              <a:rPr lang="en-US" sz="3600" dirty="0">
                <a:solidFill>
                  <a:schemeClr val="accent6">
                    <a:lumMod val="75000"/>
                  </a:schemeClr>
                </a:solidFill>
              </a:rPr>
              <a:t>else</a:t>
            </a:r>
            <a:r>
              <a:rPr lang="en-US" sz="3600" dirty="0">
                <a:solidFill>
                  <a:schemeClr val="accent6"/>
                </a:solidFill>
              </a:rPr>
              <a:t>:</a:t>
            </a:r>
          </a:p>
          <a:p>
            <a:r>
              <a:rPr lang="en-US" sz="3600" dirty="0">
                <a:solidFill>
                  <a:srgbClr val="00B050"/>
                </a:solidFill>
              </a:rPr>
              <a:t>	body2</a:t>
            </a:r>
          </a:p>
          <a:p>
            <a:endParaRPr lang="en-US" sz="3600" dirty="0">
              <a:solidFill>
                <a:srgbClr val="00B050"/>
              </a:solidFill>
            </a:endParaRPr>
          </a:p>
        </p:txBody>
      </p:sp>
      <p:pic>
        <p:nvPicPr>
          <p:cNvPr id="5" name="Graphic 4" descr="Arrow Right with solid fill">
            <a:extLst>
              <a:ext uri="{FF2B5EF4-FFF2-40B4-BE49-F238E27FC236}">
                <a16:creationId xmlns:a16="http://schemas.microsoft.com/office/drawing/2014/main" id="{16606925-A377-8C41-8246-26A9C87F56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5937" y="3048000"/>
            <a:ext cx="914400" cy="914400"/>
          </a:xfrm>
          <a:prstGeom prst="rect">
            <a:avLst/>
          </a:prstGeom>
        </p:spPr>
      </p:pic>
      <p:pic>
        <p:nvPicPr>
          <p:cNvPr id="6" name="Graphic 5" descr="Arrow Right with solid fill">
            <a:extLst>
              <a:ext uri="{FF2B5EF4-FFF2-40B4-BE49-F238E27FC236}">
                <a16:creationId xmlns:a16="http://schemas.microsoft.com/office/drawing/2014/main" id="{09713431-85CD-C84D-9FC0-3ECF32CCF0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5937" y="4163401"/>
            <a:ext cx="914400" cy="914400"/>
          </a:xfrm>
          <a:prstGeom prst="rect">
            <a:avLst/>
          </a:prstGeom>
        </p:spPr>
      </p:pic>
      <p:pic>
        <p:nvPicPr>
          <p:cNvPr id="7170" name="Picture 2" descr="Meme about if else - Off Topic - Kodular Community">
            <a:extLst>
              <a:ext uri="{FF2B5EF4-FFF2-40B4-BE49-F238E27FC236}">
                <a16:creationId xmlns:a16="http://schemas.microsoft.com/office/drawing/2014/main" id="{D25C4D1A-0939-A844-9635-95C33955C3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2965" y="2634779"/>
            <a:ext cx="3109853" cy="233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97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D2E7-D7FA-BD42-ACB0-E49A37BBE33A}"/>
              </a:ext>
            </a:extLst>
          </p:cNvPr>
          <p:cNvSpPr>
            <a:spLocks noGrp="1"/>
          </p:cNvSpPr>
          <p:nvPr>
            <p:ph type="title"/>
          </p:nvPr>
        </p:nvSpPr>
        <p:spPr/>
        <p:txBody>
          <a:bodyPr>
            <a:normAutofit fontScale="90000"/>
          </a:bodyPr>
          <a:lstStyle/>
          <a:p>
            <a:r>
              <a:rPr lang="en-US" dirty="0"/>
              <a:t>Adding the </a:t>
            </a:r>
            <a:r>
              <a:rPr lang="en-US" dirty="0" err="1"/>
              <a:t>elif</a:t>
            </a:r>
            <a:r>
              <a:rPr lang="en-US" dirty="0"/>
              <a:t> (else if) statement</a:t>
            </a:r>
          </a:p>
        </p:txBody>
      </p:sp>
      <p:sp>
        <p:nvSpPr>
          <p:cNvPr id="3" name="Content Placeholder 2">
            <a:extLst>
              <a:ext uri="{FF2B5EF4-FFF2-40B4-BE49-F238E27FC236}">
                <a16:creationId xmlns:a16="http://schemas.microsoft.com/office/drawing/2014/main" id="{7B8DC257-2977-FB44-8C6E-197757F4948F}"/>
              </a:ext>
            </a:extLst>
          </p:cNvPr>
          <p:cNvSpPr>
            <a:spLocks noGrp="1"/>
          </p:cNvSpPr>
          <p:nvPr>
            <p:ph idx="1"/>
          </p:nvPr>
        </p:nvSpPr>
        <p:spPr>
          <a:xfrm>
            <a:off x="196076" y="1508986"/>
            <a:ext cx="9331712" cy="809155"/>
          </a:xfrm>
        </p:spPr>
        <p:txBody>
          <a:bodyPr>
            <a:normAutofit/>
          </a:bodyPr>
          <a:lstStyle/>
          <a:p>
            <a:r>
              <a:rPr lang="en-US" dirty="0"/>
              <a:t>The most general form of the if conditional statement is:</a:t>
            </a:r>
          </a:p>
          <a:p>
            <a:endParaRPr lang="en-US" dirty="0"/>
          </a:p>
        </p:txBody>
      </p:sp>
      <p:sp>
        <p:nvSpPr>
          <p:cNvPr id="9" name="Content Placeholder 2">
            <a:extLst>
              <a:ext uri="{FF2B5EF4-FFF2-40B4-BE49-F238E27FC236}">
                <a16:creationId xmlns:a16="http://schemas.microsoft.com/office/drawing/2014/main" id="{5DA9660D-0E4D-AD45-BAD4-47E3C7FAEA74}"/>
              </a:ext>
            </a:extLst>
          </p:cNvPr>
          <p:cNvSpPr txBox="1">
            <a:spLocks/>
          </p:cNvSpPr>
          <p:nvPr/>
        </p:nvSpPr>
        <p:spPr>
          <a:xfrm>
            <a:off x="4203214" y="2798224"/>
            <a:ext cx="7988786" cy="325344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the colons (</a:t>
            </a:r>
            <a:r>
              <a:rPr lang="en-US" dirty="0">
                <a:sym typeface="Wingdings" pitchFamily="2" charset="2"/>
              </a:rPr>
              <a:t>:) and the indents!</a:t>
            </a:r>
            <a:endParaRPr lang="en-US" dirty="0"/>
          </a:p>
          <a:p>
            <a:r>
              <a:rPr lang="en-US" dirty="0"/>
              <a:t>ONLY 1 body will be executed.  </a:t>
            </a:r>
          </a:p>
          <a:p>
            <a:pPr lvl="1"/>
            <a:r>
              <a:rPr lang="en-US" dirty="0">
                <a:solidFill>
                  <a:schemeClr val="accent6"/>
                </a:solidFill>
              </a:rPr>
              <a:t>if</a:t>
            </a:r>
            <a:r>
              <a:rPr lang="en-US" dirty="0"/>
              <a:t> statement is True, execute body1, exits</a:t>
            </a:r>
            <a:r>
              <a:rPr lang="en-US" dirty="0">
                <a:solidFill>
                  <a:schemeClr val="accent6"/>
                </a:solidFill>
              </a:rPr>
              <a:t> if </a:t>
            </a:r>
            <a:r>
              <a:rPr lang="en-US" dirty="0"/>
              <a:t>structure</a:t>
            </a:r>
          </a:p>
          <a:p>
            <a:pPr lvl="1"/>
            <a:r>
              <a:rPr lang="en-US" dirty="0">
                <a:solidFill>
                  <a:schemeClr val="accent6"/>
                </a:solidFill>
              </a:rPr>
              <a:t>if</a:t>
            </a:r>
            <a:r>
              <a:rPr lang="en-US" dirty="0"/>
              <a:t> statement is False, continue to </a:t>
            </a:r>
            <a:r>
              <a:rPr lang="en-US" dirty="0" err="1">
                <a:solidFill>
                  <a:schemeClr val="accent6"/>
                </a:solidFill>
              </a:rPr>
              <a:t>elif</a:t>
            </a:r>
            <a:r>
              <a:rPr lang="en-US" dirty="0"/>
              <a:t> statement</a:t>
            </a:r>
          </a:p>
          <a:p>
            <a:pPr lvl="1"/>
            <a:r>
              <a:rPr lang="en-US" dirty="0" err="1">
                <a:solidFill>
                  <a:schemeClr val="accent6"/>
                </a:solidFill>
              </a:rPr>
              <a:t>elif</a:t>
            </a:r>
            <a:r>
              <a:rPr lang="en-US" dirty="0"/>
              <a:t> statement is True, execute </a:t>
            </a:r>
            <a:r>
              <a:rPr lang="en-US" dirty="0" err="1">
                <a:solidFill>
                  <a:schemeClr val="accent6"/>
                </a:solidFill>
              </a:rPr>
              <a:t>elif</a:t>
            </a:r>
            <a:r>
              <a:rPr lang="en-US" dirty="0"/>
              <a:t> body, exits </a:t>
            </a:r>
            <a:r>
              <a:rPr lang="en-US" dirty="0">
                <a:solidFill>
                  <a:schemeClr val="accent6"/>
                </a:solidFill>
              </a:rPr>
              <a:t>if</a:t>
            </a:r>
            <a:r>
              <a:rPr lang="en-US" dirty="0"/>
              <a:t> structure</a:t>
            </a:r>
          </a:p>
          <a:p>
            <a:pPr lvl="1"/>
            <a:r>
              <a:rPr lang="en-US" dirty="0" err="1">
                <a:solidFill>
                  <a:schemeClr val="accent6"/>
                </a:solidFill>
              </a:rPr>
              <a:t>elif</a:t>
            </a:r>
            <a:r>
              <a:rPr lang="en-US" dirty="0"/>
              <a:t> statement is False, continue to next </a:t>
            </a:r>
            <a:r>
              <a:rPr lang="en-US" dirty="0" err="1">
                <a:solidFill>
                  <a:schemeClr val="accent6"/>
                </a:solidFill>
              </a:rPr>
              <a:t>elif</a:t>
            </a:r>
            <a:r>
              <a:rPr lang="en-US" dirty="0"/>
              <a:t> statement</a:t>
            </a:r>
          </a:p>
          <a:p>
            <a:pPr lvl="1"/>
            <a:r>
              <a:rPr lang="en-US" dirty="0"/>
              <a:t>All </a:t>
            </a:r>
            <a:r>
              <a:rPr lang="en-US" dirty="0">
                <a:solidFill>
                  <a:schemeClr val="accent6"/>
                </a:solidFill>
              </a:rPr>
              <a:t>if</a:t>
            </a:r>
            <a:r>
              <a:rPr lang="en-US" dirty="0"/>
              <a:t>’s and </a:t>
            </a:r>
            <a:r>
              <a:rPr lang="en-US" dirty="0" err="1">
                <a:solidFill>
                  <a:schemeClr val="accent6"/>
                </a:solidFill>
              </a:rPr>
              <a:t>elif</a:t>
            </a:r>
            <a:r>
              <a:rPr lang="en-US" dirty="0" err="1"/>
              <a:t>’s</a:t>
            </a:r>
            <a:r>
              <a:rPr lang="en-US" dirty="0"/>
              <a:t> are False, execute </a:t>
            </a:r>
            <a:r>
              <a:rPr lang="en-US" dirty="0">
                <a:solidFill>
                  <a:schemeClr val="accent6"/>
                </a:solidFill>
              </a:rPr>
              <a:t>else</a:t>
            </a:r>
            <a:r>
              <a:rPr lang="en-US" dirty="0"/>
              <a:t> statement</a:t>
            </a:r>
          </a:p>
          <a:p>
            <a:endParaRPr lang="en-US" dirty="0"/>
          </a:p>
          <a:p>
            <a:endParaRPr lang="en-US" dirty="0"/>
          </a:p>
        </p:txBody>
      </p:sp>
      <p:grpSp>
        <p:nvGrpSpPr>
          <p:cNvPr id="8" name="Group 7">
            <a:extLst>
              <a:ext uri="{FF2B5EF4-FFF2-40B4-BE49-F238E27FC236}">
                <a16:creationId xmlns:a16="http://schemas.microsoft.com/office/drawing/2014/main" id="{B48B044D-82A5-C842-B4A7-2B3A4F0105CA}"/>
              </a:ext>
            </a:extLst>
          </p:cNvPr>
          <p:cNvGrpSpPr/>
          <p:nvPr/>
        </p:nvGrpSpPr>
        <p:grpSpPr>
          <a:xfrm>
            <a:off x="838200" y="1989069"/>
            <a:ext cx="4023732" cy="5078313"/>
            <a:chOff x="1061782" y="2224233"/>
            <a:chExt cx="5694218" cy="5078313"/>
          </a:xfrm>
        </p:grpSpPr>
        <p:sp>
          <p:nvSpPr>
            <p:cNvPr id="4" name="TextBox 3">
              <a:extLst>
                <a:ext uri="{FF2B5EF4-FFF2-40B4-BE49-F238E27FC236}">
                  <a16:creationId xmlns:a16="http://schemas.microsoft.com/office/drawing/2014/main" id="{B094D6D5-2255-7E4A-9C41-8E3471BCF41C}"/>
                </a:ext>
              </a:extLst>
            </p:cNvPr>
            <p:cNvSpPr txBox="1"/>
            <p:nvPr/>
          </p:nvSpPr>
          <p:spPr>
            <a:xfrm>
              <a:off x="1061782" y="2224233"/>
              <a:ext cx="5694218" cy="5078313"/>
            </a:xfrm>
            <a:prstGeom prst="rect">
              <a:avLst/>
            </a:prstGeom>
            <a:noFill/>
          </p:spPr>
          <p:txBody>
            <a:bodyPr wrap="square" rtlCol="0">
              <a:spAutoFit/>
            </a:bodyPr>
            <a:lstStyle/>
            <a:p>
              <a:r>
                <a:rPr lang="en-US" sz="3600" dirty="0">
                  <a:solidFill>
                    <a:schemeClr val="accent6">
                      <a:lumMod val="75000"/>
                    </a:schemeClr>
                  </a:solidFill>
                </a:rPr>
                <a:t>if </a:t>
              </a:r>
              <a:r>
                <a:rPr lang="en-US" sz="3600" dirty="0">
                  <a:solidFill>
                    <a:srgbClr val="00B050"/>
                  </a:solidFill>
                </a:rPr>
                <a:t>condition1</a:t>
              </a:r>
              <a:r>
                <a:rPr lang="en-US" sz="3600" dirty="0">
                  <a:solidFill>
                    <a:schemeClr val="accent6"/>
                  </a:solidFill>
                </a:rPr>
                <a:t>:</a:t>
              </a:r>
            </a:p>
            <a:p>
              <a:r>
                <a:rPr lang="en-US" sz="3600" dirty="0">
                  <a:solidFill>
                    <a:srgbClr val="00B050"/>
                  </a:solidFill>
                </a:rPr>
                <a:t>	body1</a:t>
              </a:r>
            </a:p>
            <a:p>
              <a:r>
                <a:rPr lang="en-US" sz="3600" dirty="0" err="1">
                  <a:solidFill>
                    <a:schemeClr val="accent6">
                      <a:lumMod val="75000"/>
                    </a:schemeClr>
                  </a:solidFill>
                </a:rPr>
                <a:t>elif</a:t>
              </a:r>
              <a:r>
                <a:rPr lang="en-US" sz="3600" dirty="0">
                  <a:solidFill>
                    <a:schemeClr val="accent6">
                      <a:lumMod val="75000"/>
                    </a:schemeClr>
                  </a:solidFill>
                </a:rPr>
                <a:t> </a:t>
              </a:r>
              <a:r>
                <a:rPr lang="en-US" sz="3600" dirty="0">
                  <a:solidFill>
                    <a:srgbClr val="00B050"/>
                  </a:solidFill>
                </a:rPr>
                <a:t>condition2</a:t>
              </a:r>
              <a:r>
                <a:rPr lang="en-US" sz="3600" dirty="0">
                  <a:solidFill>
                    <a:schemeClr val="accent6"/>
                  </a:solidFill>
                </a:rPr>
                <a:t>:</a:t>
              </a:r>
            </a:p>
            <a:p>
              <a:r>
                <a:rPr lang="en-US" sz="3600" dirty="0">
                  <a:solidFill>
                    <a:srgbClr val="00B050"/>
                  </a:solidFill>
                </a:rPr>
                <a:t>	body2</a:t>
              </a:r>
            </a:p>
            <a:p>
              <a:r>
                <a:rPr lang="en-US" sz="3600" dirty="0" err="1">
                  <a:solidFill>
                    <a:schemeClr val="accent6">
                      <a:lumMod val="75000"/>
                    </a:schemeClr>
                  </a:solidFill>
                </a:rPr>
                <a:t>elif</a:t>
              </a:r>
              <a:r>
                <a:rPr lang="en-US" sz="3600" dirty="0">
                  <a:solidFill>
                    <a:schemeClr val="accent6">
                      <a:lumMod val="75000"/>
                    </a:schemeClr>
                  </a:solidFill>
                </a:rPr>
                <a:t> </a:t>
              </a:r>
              <a:r>
                <a:rPr lang="en-US" sz="3600" dirty="0" err="1">
                  <a:solidFill>
                    <a:srgbClr val="00B050"/>
                  </a:solidFill>
                </a:rPr>
                <a:t>conditionN</a:t>
              </a:r>
              <a:r>
                <a:rPr lang="en-US" sz="3600" dirty="0">
                  <a:solidFill>
                    <a:schemeClr val="accent6"/>
                  </a:solidFill>
                </a:rPr>
                <a:t>:</a:t>
              </a:r>
            </a:p>
            <a:p>
              <a:r>
                <a:rPr lang="en-US" sz="3600" dirty="0">
                  <a:solidFill>
                    <a:srgbClr val="00B050"/>
                  </a:solidFill>
                </a:rPr>
                <a:t>	</a:t>
              </a:r>
              <a:r>
                <a:rPr lang="en-US" sz="3600" dirty="0" err="1">
                  <a:solidFill>
                    <a:srgbClr val="00B050"/>
                  </a:solidFill>
                </a:rPr>
                <a:t>bodyN</a:t>
              </a:r>
              <a:endParaRPr lang="en-US" sz="3600" dirty="0">
                <a:solidFill>
                  <a:srgbClr val="00B050"/>
                </a:solidFill>
              </a:endParaRPr>
            </a:p>
            <a:p>
              <a:r>
                <a:rPr lang="en-US" sz="3600" dirty="0">
                  <a:solidFill>
                    <a:schemeClr val="accent6">
                      <a:lumMod val="75000"/>
                    </a:schemeClr>
                  </a:solidFill>
                </a:rPr>
                <a:t>else</a:t>
              </a:r>
              <a:r>
                <a:rPr lang="en-US" sz="3600" dirty="0">
                  <a:solidFill>
                    <a:schemeClr val="accent6"/>
                  </a:solidFill>
                </a:rPr>
                <a:t>:</a:t>
              </a:r>
            </a:p>
            <a:p>
              <a:r>
                <a:rPr lang="en-US" sz="3600" dirty="0">
                  <a:solidFill>
                    <a:srgbClr val="00B050"/>
                  </a:solidFill>
                </a:rPr>
                <a:t>	</a:t>
              </a:r>
              <a:r>
                <a:rPr lang="en-US" sz="3600" dirty="0" err="1">
                  <a:solidFill>
                    <a:srgbClr val="00B050"/>
                  </a:solidFill>
                </a:rPr>
                <a:t>other_body</a:t>
              </a:r>
              <a:endParaRPr lang="en-US" sz="3600" dirty="0">
                <a:solidFill>
                  <a:srgbClr val="00B050"/>
                </a:solidFill>
              </a:endParaRPr>
            </a:p>
            <a:p>
              <a:endParaRPr lang="en-US" sz="3600" dirty="0">
                <a:solidFill>
                  <a:srgbClr val="00B050"/>
                </a:solidFill>
              </a:endParaRPr>
            </a:p>
          </p:txBody>
        </p:sp>
        <p:pic>
          <p:nvPicPr>
            <p:cNvPr id="5" name="Graphic 4" descr="Arrow Right with solid fill">
              <a:extLst>
                <a:ext uri="{FF2B5EF4-FFF2-40B4-BE49-F238E27FC236}">
                  <a16:creationId xmlns:a16="http://schemas.microsoft.com/office/drawing/2014/main" id="{16606925-A377-8C41-8246-26A9C87F56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782" y="2633440"/>
              <a:ext cx="914400" cy="914400"/>
            </a:xfrm>
            <a:prstGeom prst="rect">
              <a:avLst/>
            </a:prstGeom>
          </p:spPr>
        </p:pic>
        <p:pic>
          <p:nvPicPr>
            <p:cNvPr id="6" name="Graphic 5" descr="Arrow Right with solid fill">
              <a:extLst>
                <a:ext uri="{FF2B5EF4-FFF2-40B4-BE49-F238E27FC236}">
                  <a16:creationId xmlns:a16="http://schemas.microsoft.com/office/drawing/2014/main" id="{09713431-85CD-C84D-9FC0-3ECF32CCF0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782" y="3748841"/>
              <a:ext cx="914400" cy="914400"/>
            </a:xfrm>
            <a:prstGeom prst="rect">
              <a:avLst/>
            </a:prstGeom>
          </p:spPr>
        </p:pic>
        <p:pic>
          <p:nvPicPr>
            <p:cNvPr id="10" name="Graphic 9" descr="Arrow Right with solid fill">
              <a:extLst>
                <a:ext uri="{FF2B5EF4-FFF2-40B4-BE49-F238E27FC236}">
                  <a16:creationId xmlns:a16="http://schemas.microsoft.com/office/drawing/2014/main" id="{4EE7A2F9-CE5D-DF44-B5B8-46307D4B5A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782" y="4868930"/>
              <a:ext cx="914400" cy="914400"/>
            </a:xfrm>
            <a:prstGeom prst="rect">
              <a:avLst/>
            </a:prstGeom>
          </p:spPr>
        </p:pic>
        <p:pic>
          <p:nvPicPr>
            <p:cNvPr id="11" name="Graphic 10" descr="Arrow Right with solid fill">
              <a:extLst>
                <a:ext uri="{FF2B5EF4-FFF2-40B4-BE49-F238E27FC236}">
                  <a16:creationId xmlns:a16="http://schemas.microsoft.com/office/drawing/2014/main" id="{F512630E-9CE3-1540-AF8D-F1CEDE02BE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782" y="5943600"/>
              <a:ext cx="914400" cy="914400"/>
            </a:xfrm>
            <a:prstGeom prst="rect">
              <a:avLst/>
            </a:prstGeom>
          </p:spPr>
        </p:pic>
      </p:grpSp>
      <p:pic>
        <p:nvPicPr>
          <p:cNvPr id="12290" name="Picture 2" descr="29 Memorable Quotes From &amp;#39;Elf&amp;#39;">
            <a:extLst>
              <a:ext uri="{FF2B5EF4-FFF2-40B4-BE49-F238E27FC236}">
                <a16:creationId xmlns:a16="http://schemas.microsoft.com/office/drawing/2014/main" id="{51112DD2-C895-EC46-A4D6-0C8D17FD8B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113" r="34876" b="52560"/>
          <a:stretch/>
        </p:blipFill>
        <p:spPr bwMode="auto">
          <a:xfrm>
            <a:off x="10358306" y="927342"/>
            <a:ext cx="1502409" cy="1470934"/>
          </a:xfrm>
          <a:prstGeom prst="rect">
            <a:avLst/>
          </a:prstGeom>
          <a:noFill/>
          <a:extLst>
            <a:ext uri="{909E8E84-426E-40DD-AFC4-6F175D3DCCD1}">
              <a14:hiddenFill xmlns:a14="http://schemas.microsoft.com/office/drawing/2010/main">
                <a:solidFill>
                  <a:srgbClr val="FFFFFF"/>
                </a:solidFill>
              </a14:hiddenFill>
            </a:ext>
          </a:extLst>
        </p:spPr>
      </p:pic>
      <p:sp>
        <p:nvSpPr>
          <p:cNvPr id="12" name="&quot;No&quot; Symbol 11">
            <a:extLst>
              <a:ext uri="{FF2B5EF4-FFF2-40B4-BE49-F238E27FC236}">
                <a16:creationId xmlns:a16="http://schemas.microsoft.com/office/drawing/2014/main" id="{F1E70CB0-7FF4-7C49-920C-D75A7850DD31}"/>
              </a:ext>
            </a:extLst>
          </p:cNvPr>
          <p:cNvSpPr/>
          <p:nvPr/>
        </p:nvSpPr>
        <p:spPr>
          <a:xfrm>
            <a:off x="10070314" y="662127"/>
            <a:ext cx="2049147" cy="2049147"/>
          </a:xfrm>
          <a:prstGeom prst="noSmoking">
            <a:avLst>
              <a:gd name="adj" fmla="val 403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4485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E616-8301-CE4C-861F-244C5FBB788F}"/>
              </a:ext>
            </a:extLst>
          </p:cNvPr>
          <p:cNvSpPr>
            <a:spLocks noGrp="1"/>
          </p:cNvSpPr>
          <p:nvPr>
            <p:ph type="title"/>
          </p:nvPr>
        </p:nvSpPr>
        <p:spPr>
          <a:xfrm>
            <a:off x="617968" y="699595"/>
            <a:ext cx="8551964" cy="656148"/>
          </a:xfrm>
        </p:spPr>
        <p:txBody>
          <a:bodyPr>
            <a:normAutofit fontScale="90000"/>
          </a:bodyPr>
          <a:lstStyle/>
          <a:p>
            <a:r>
              <a:rPr lang="en-US" dirty="0"/>
              <a:t>Multiple if vs if-</a:t>
            </a:r>
            <a:r>
              <a:rPr lang="en-US" dirty="0" err="1"/>
              <a:t>elif</a:t>
            </a:r>
            <a:endParaRPr lang="en-US" dirty="0"/>
          </a:p>
        </p:txBody>
      </p:sp>
      <p:sp>
        <p:nvSpPr>
          <p:cNvPr id="27" name="Rectangle 26">
            <a:extLst>
              <a:ext uri="{FF2B5EF4-FFF2-40B4-BE49-F238E27FC236}">
                <a16:creationId xmlns:a16="http://schemas.microsoft.com/office/drawing/2014/main" id="{7B2D2B1D-F53B-B84C-8B2D-80AB8E5C5177}"/>
              </a:ext>
            </a:extLst>
          </p:cNvPr>
          <p:cNvSpPr/>
          <p:nvPr/>
        </p:nvSpPr>
        <p:spPr>
          <a:xfrm rot="2700000">
            <a:off x="1885127" y="2117005"/>
            <a:ext cx="1025923" cy="1029401"/>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7E2DD6-D7EF-294E-9B5E-0669ADDA08BE}"/>
              </a:ext>
            </a:extLst>
          </p:cNvPr>
          <p:cNvSpPr txBox="1"/>
          <p:nvPr/>
        </p:nvSpPr>
        <p:spPr>
          <a:xfrm>
            <a:off x="1645110" y="2432181"/>
            <a:ext cx="1586376" cy="369332"/>
          </a:xfrm>
          <a:prstGeom prst="rect">
            <a:avLst/>
          </a:prstGeom>
          <a:noFill/>
        </p:spPr>
        <p:txBody>
          <a:bodyPr wrap="square" rtlCol="0">
            <a:spAutoFit/>
          </a:bodyPr>
          <a:lstStyle/>
          <a:p>
            <a:pPr algn="ctr"/>
            <a:r>
              <a:rPr lang="en-US" dirty="0">
                <a:solidFill>
                  <a:srgbClr val="FFFFFF"/>
                </a:solidFill>
              </a:rPr>
              <a:t>condition</a:t>
            </a:r>
          </a:p>
        </p:txBody>
      </p:sp>
      <p:sp>
        <p:nvSpPr>
          <p:cNvPr id="29" name="TextBox 28">
            <a:extLst>
              <a:ext uri="{FF2B5EF4-FFF2-40B4-BE49-F238E27FC236}">
                <a16:creationId xmlns:a16="http://schemas.microsoft.com/office/drawing/2014/main" id="{A3552518-E90E-8A46-A142-F01E3236A3D1}"/>
              </a:ext>
            </a:extLst>
          </p:cNvPr>
          <p:cNvSpPr txBox="1"/>
          <p:nvPr/>
        </p:nvSpPr>
        <p:spPr>
          <a:xfrm>
            <a:off x="3489961" y="2989781"/>
            <a:ext cx="1891612" cy="369332"/>
          </a:xfrm>
          <a:prstGeom prst="rect">
            <a:avLst/>
          </a:prstGeom>
          <a:noFill/>
          <a:ln>
            <a:solidFill>
              <a:srgbClr val="FFFFFF"/>
            </a:solidFill>
          </a:ln>
        </p:spPr>
        <p:txBody>
          <a:bodyPr wrap="square" rtlCol="0">
            <a:spAutoFit/>
          </a:bodyPr>
          <a:lstStyle/>
          <a:p>
            <a:pPr algn="ctr"/>
            <a:r>
              <a:rPr lang="en-US" dirty="0">
                <a:solidFill>
                  <a:srgbClr val="FFFFFF"/>
                </a:solidFill>
              </a:rPr>
              <a:t>statements</a:t>
            </a:r>
          </a:p>
        </p:txBody>
      </p:sp>
      <p:cxnSp>
        <p:nvCxnSpPr>
          <p:cNvPr id="31" name="Elbow Connector 30">
            <a:extLst>
              <a:ext uri="{FF2B5EF4-FFF2-40B4-BE49-F238E27FC236}">
                <a16:creationId xmlns:a16="http://schemas.microsoft.com/office/drawing/2014/main" id="{B2EA2159-824D-2D49-9E82-4C7240A1A0A6}"/>
              </a:ext>
            </a:extLst>
          </p:cNvPr>
          <p:cNvCxnSpPr>
            <a:cxnSpLocks/>
          </p:cNvCxnSpPr>
          <p:nvPr/>
        </p:nvCxnSpPr>
        <p:spPr>
          <a:xfrm>
            <a:off x="3030253" y="2616847"/>
            <a:ext cx="1423144" cy="358652"/>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57F86FB5-87B3-5842-847A-12B656AE313D}"/>
              </a:ext>
            </a:extLst>
          </p:cNvPr>
          <p:cNvCxnSpPr>
            <a:cxnSpLocks/>
          </p:cNvCxnSpPr>
          <p:nvPr/>
        </p:nvCxnSpPr>
        <p:spPr>
          <a:xfrm>
            <a:off x="2398089" y="1520345"/>
            <a:ext cx="0" cy="38469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1" name="Straight Arrow Connector 40">
            <a:extLst>
              <a:ext uri="{FF2B5EF4-FFF2-40B4-BE49-F238E27FC236}">
                <a16:creationId xmlns:a16="http://schemas.microsoft.com/office/drawing/2014/main" id="{1BEEEE5F-8CDF-5048-8F83-F3CDB82F4890}"/>
              </a:ext>
            </a:extLst>
          </p:cNvPr>
          <p:cNvCxnSpPr>
            <a:cxnSpLocks/>
          </p:cNvCxnSpPr>
          <p:nvPr/>
        </p:nvCxnSpPr>
        <p:spPr>
          <a:xfrm flipH="1">
            <a:off x="2395510" y="3317938"/>
            <a:ext cx="1" cy="622873"/>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9" name="object 12">
            <a:extLst>
              <a:ext uri="{FF2B5EF4-FFF2-40B4-BE49-F238E27FC236}">
                <a16:creationId xmlns:a16="http://schemas.microsoft.com/office/drawing/2014/main" id="{FECEC483-DA95-7D49-8F86-D882FF7D6612}"/>
              </a:ext>
            </a:extLst>
          </p:cNvPr>
          <p:cNvSpPr/>
          <p:nvPr/>
        </p:nvSpPr>
        <p:spPr>
          <a:xfrm>
            <a:off x="10791238" y="2557413"/>
            <a:ext cx="412175" cy="3362102"/>
          </a:xfrm>
          <a:custGeom>
            <a:avLst/>
            <a:gdLst/>
            <a:ahLst/>
            <a:cxnLst/>
            <a:rect l="l" t="t" r="r" b="b"/>
            <a:pathLst>
              <a:path w="327659" h="2672715">
                <a:moveTo>
                  <a:pt x="0" y="2672286"/>
                </a:moveTo>
                <a:lnTo>
                  <a:pt x="40148" y="2671482"/>
                </a:lnTo>
                <a:lnTo>
                  <a:pt x="93472" y="2667559"/>
                </a:lnTo>
                <a:lnTo>
                  <a:pt x="135077" y="2660948"/>
                </a:lnTo>
                <a:lnTo>
                  <a:pt x="168091" y="1364139"/>
                </a:lnTo>
                <a:lnTo>
                  <a:pt x="169321" y="1360733"/>
                </a:lnTo>
                <a:lnTo>
                  <a:pt x="208076" y="1346001"/>
                </a:lnTo>
                <a:lnTo>
                  <a:pt x="252257" y="1339861"/>
                </a:lnTo>
                <a:lnTo>
                  <a:pt x="307406" y="1336534"/>
                </a:lnTo>
                <a:lnTo>
                  <a:pt x="327557" y="1336162"/>
                </a:lnTo>
                <a:lnTo>
                  <a:pt x="307939" y="1335927"/>
                </a:lnTo>
                <a:lnTo>
                  <a:pt x="252988" y="1332730"/>
                </a:lnTo>
                <a:lnTo>
                  <a:pt x="207921" y="1326376"/>
                </a:lnTo>
                <a:lnTo>
                  <a:pt x="168857" y="1310806"/>
                </a:lnTo>
                <a:lnTo>
                  <a:pt x="168091" y="27978"/>
                </a:lnTo>
                <a:lnTo>
                  <a:pt x="166860" y="24572"/>
                </a:lnTo>
                <a:lnTo>
                  <a:pt x="128105" y="9839"/>
                </a:lnTo>
                <a:lnTo>
                  <a:pt x="83924" y="3700"/>
                </a:lnTo>
                <a:lnTo>
                  <a:pt x="28776" y="372"/>
                </a:lnTo>
                <a:lnTo>
                  <a:pt x="8624" y="0"/>
                </a:lnTo>
              </a:path>
            </a:pathLst>
          </a:custGeom>
          <a:ln w="9525">
            <a:solidFill>
              <a:srgbClr val="FFFFFF"/>
            </a:solidFill>
          </a:ln>
        </p:spPr>
        <p:txBody>
          <a:bodyPr wrap="square" lIns="0" tIns="0" rIns="0" bIns="0" rtlCol="0"/>
          <a:lstStyle/>
          <a:p>
            <a:endParaRPr>
              <a:solidFill>
                <a:srgbClr val="FFFFFF"/>
              </a:solidFill>
            </a:endParaRPr>
          </a:p>
        </p:txBody>
      </p:sp>
      <p:sp>
        <p:nvSpPr>
          <p:cNvPr id="60" name="object 15">
            <a:extLst>
              <a:ext uri="{FF2B5EF4-FFF2-40B4-BE49-F238E27FC236}">
                <a16:creationId xmlns:a16="http://schemas.microsoft.com/office/drawing/2014/main" id="{C00452CF-8403-B34C-B018-BD5865938B18}"/>
              </a:ext>
            </a:extLst>
          </p:cNvPr>
          <p:cNvSpPr txBox="1"/>
          <p:nvPr/>
        </p:nvSpPr>
        <p:spPr>
          <a:xfrm>
            <a:off x="11461745" y="2606382"/>
            <a:ext cx="369332" cy="3122465"/>
          </a:xfrm>
          <a:prstGeom prst="rect">
            <a:avLst/>
          </a:prstGeom>
          <a:ln>
            <a:solidFill>
              <a:srgbClr val="FFFFFF"/>
            </a:solidFill>
          </a:ln>
        </p:spPr>
        <p:txBody>
          <a:bodyPr vert="vert270" wrap="square" lIns="0" tIns="0" rIns="0" bIns="0" rtlCol="0">
            <a:spAutoFit/>
          </a:bodyPr>
          <a:lstStyle/>
          <a:p>
            <a:pPr marL="12700" algn="ctr">
              <a:lnSpc>
                <a:spcPct val="100000"/>
              </a:lnSpc>
            </a:pPr>
            <a:r>
              <a:rPr sz="2400" dirty="0">
                <a:solidFill>
                  <a:srgbClr val="FFFFFF"/>
                </a:solidFill>
                <a:latin typeface="Arial"/>
                <a:cs typeface="Arial"/>
              </a:rPr>
              <a:t>C</a:t>
            </a:r>
            <a:r>
              <a:rPr sz="2400" spc="-5" dirty="0">
                <a:solidFill>
                  <a:srgbClr val="FFFFFF"/>
                </a:solidFill>
                <a:latin typeface="Arial"/>
                <a:cs typeface="Arial"/>
              </a:rPr>
              <a:t>ond</a:t>
            </a:r>
            <a:r>
              <a:rPr sz="2400" dirty="0">
                <a:solidFill>
                  <a:srgbClr val="FFFFFF"/>
                </a:solidFill>
                <a:latin typeface="Arial"/>
                <a:cs typeface="Arial"/>
              </a:rPr>
              <a:t>iti</a:t>
            </a:r>
            <a:r>
              <a:rPr sz="2400" spc="-5" dirty="0">
                <a:solidFill>
                  <a:srgbClr val="FFFFFF"/>
                </a:solidFill>
                <a:latin typeface="Arial"/>
                <a:cs typeface="Arial"/>
              </a:rPr>
              <a:t>ona</a:t>
            </a:r>
            <a:r>
              <a:rPr sz="2400" dirty="0">
                <a:solidFill>
                  <a:srgbClr val="FFFFFF"/>
                </a:solidFill>
                <a:latin typeface="Arial"/>
                <a:cs typeface="Arial"/>
              </a:rPr>
              <a:t>l</a:t>
            </a:r>
            <a:r>
              <a:rPr sz="2400" spc="-5" dirty="0">
                <a:solidFill>
                  <a:srgbClr val="FFFFFF"/>
                </a:solidFill>
                <a:latin typeface="Arial"/>
                <a:cs typeface="Arial"/>
              </a:rPr>
              <a:t> </a:t>
            </a:r>
            <a:r>
              <a:rPr sz="2400" dirty="0">
                <a:solidFill>
                  <a:srgbClr val="FFFFFF"/>
                </a:solidFill>
                <a:latin typeface="Arial"/>
                <a:cs typeface="Arial"/>
              </a:rPr>
              <a:t>str</a:t>
            </a:r>
            <a:r>
              <a:rPr sz="2400" spc="-5" dirty="0">
                <a:solidFill>
                  <a:srgbClr val="FFFFFF"/>
                </a:solidFill>
                <a:latin typeface="Arial"/>
                <a:cs typeface="Arial"/>
              </a:rPr>
              <a:t>u</a:t>
            </a:r>
            <a:r>
              <a:rPr sz="2400" dirty="0">
                <a:solidFill>
                  <a:srgbClr val="FFFFFF"/>
                </a:solidFill>
                <a:latin typeface="Arial"/>
                <a:cs typeface="Arial"/>
              </a:rPr>
              <a:t>ct</a:t>
            </a:r>
            <a:r>
              <a:rPr sz="2400" spc="-5" dirty="0">
                <a:solidFill>
                  <a:srgbClr val="FFFFFF"/>
                </a:solidFill>
                <a:latin typeface="Arial"/>
                <a:cs typeface="Arial"/>
              </a:rPr>
              <a:t>u</a:t>
            </a:r>
            <a:r>
              <a:rPr sz="2400" dirty="0">
                <a:solidFill>
                  <a:srgbClr val="FFFFFF"/>
                </a:solidFill>
                <a:latin typeface="Arial"/>
                <a:cs typeface="Arial"/>
              </a:rPr>
              <a:t>re</a:t>
            </a:r>
          </a:p>
        </p:txBody>
      </p:sp>
      <p:sp>
        <p:nvSpPr>
          <p:cNvPr id="72" name="TextBox 71">
            <a:extLst>
              <a:ext uri="{FF2B5EF4-FFF2-40B4-BE49-F238E27FC236}">
                <a16:creationId xmlns:a16="http://schemas.microsoft.com/office/drawing/2014/main" id="{834BE723-387C-6742-B5F3-6EAE702ABBA0}"/>
              </a:ext>
            </a:extLst>
          </p:cNvPr>
          <p:cNvSpPr txBox="1"/>
          <p:nvPr/>
        </p:nvSpPr>
        <p:spPr>
          <a:xfrm>
            <a:off x="3361201" y="2011528"/>
            <a:ext cx="999091" cy="369332"/>
          </a:xfrm>
          <a:prstGeom prst="rect">
            <a:avLst/>
          </a:prstGeom>
          <a:noFill/>
        </p:spPr>
        <p:txBody>
          <a:bodyPr wrap="square" rtlCol="0">
            <a:spAutoFit/>
          </a:bodyPr>
          <a:lstStyle/>
          <a:p>
            <a:pPr algn="ctr"/>
            <a:r>
              <a:rPr lang="en-US" dirty="0">
                <a:solidFill>
                  <a:srgbClr val="00B050"/>
                </a:solidFill>
              </a:rPr>
              <a:t>True</a:t>
            </a:r>
          </a:p>
        </p:txBody>
      </p:sp>
      <p:sp>
        <p:nvSpPr>
          <p:cNvPr id="73" name="TextBox 72">
            <a:extLst>
              <a:ext uri="{FF2B5EF4-FFF2-40B4-BE49-F238E27FC236}">
                <a16:creationId xmlns:a16="http://schemas.microsoft.com/office/drawing/2014/main" id="{5BA179B0-68C8-EE48-AD66-76C40879441D}"/>
              </a:ext>
            </a:extLst>
          </p:cNvPr>
          <p:cNvSpPr txBox="1"/>
          <p:nvPr/>
        </p:nvSpPr>
        <p:spPr>
          <a:xfrm>
            <a:off x="1145564" y="3394615"/>
            <a:ext cx="999091" cy="369332"/>
          </a:xfrm>
          <a:prstGeom prst="rect">
            <a:avLst/>
          </a:prstGeom>
          <a:noFill/>
        </p:spPr>
        <p:txBody>
          <a:bodyPr wrap="square" rtlCol="0">
            <a:spAutoFit/>
          </a:bodyPr>
          <a:lstStyle/>
          <a:p>
            <a:pPr algn="ctr"/>
            <a:r>
              <a:rPr lang="en-US" dirty="0">
                <a:solidFill>
                  <a:srgbClr val="FF0000"/>
                </a:solidFill>
              </a:rPr>
              <a:t>False</a:t>
            </a:r>
          </a:p>
        </p:txBody>
      </p:sp>
      <p:sp>
        <p:nvSpPr>
          <p:cNvPr id="79" name="TextBox 78">
            <a:extLst>
              <a:ext uri="{FF2B5EF4-FFF2-40B4-BE49-F238E27FC236}">
                <a16:creationId xmlns:a16="http://schemas.microsoft.com/office/drawing/2014/main" id="{CDA2C1DC-22D5-CB4A-9377-2DD54DA9DA3E}"/>
              </a:ext>
            </a:extLst>
          </p:cNvPr>
          <p:cNvSpPr txBox="1"/>
          <p:nvPr/>
        </p:nvSpPr>
        <p:spPr>
          <a:xfrm>
            <a:off x="974486" y="2313994"/>
            <a:ext cx="412292" cy="584775"/>
          </a:xfrm>
          <a:prstGeom prst="rect">
            <a:avLst/>
          </a:prstGeom>
          <a:noFill/>
        </p:spPr>
        <p:txBody>
          <a:bodyPr wrap="none" rtlCol="0">
            <a:spAutoFit/>
          </a:bodyPr>
          <a:lstStyle/>
          <a:p>
            <a:r>
              <a:rPr lang="en-US" sz="3200" dirty="0">
                <a:solidFill>
                  <a:srgbClr val="FFFF00"/>
                </a:solidFill>
              </a:rPr>
              <a:t>if</a:t>
            </a:r>
          </a:p>
        </p:txBody>
      </p:sp>
      <p:sp>
        <p:nvSpPr>
          <p:cNvPr id="36" name="Bent Up Arrow 35">
            <a:extLst>
              <a:ext uri="{FF2B5EF4-FFF2-40B4-BE49-F238E27FC236}">
                <a16:creationId xmlns:a16="http://schemas.microsoft.com/office/drawing/2014/main" id="{9311A685-5A2C-824C-920B-00D13B703110}"/>
              </a:ext>
            </a:extLst>
          </p:cNvPr>
          <p:cNvSpPr/>
          <p:nvPr/>
        </p:nvSpPr>
        <p:spPr>
          <a:xfrm rot="16200000" flipH="1">
            <a:off x="3297008" y="2470126"/>
            <a:ext cx="266099" cy="2069095"/>
          </a:xfrm>
          <a:prstGeom prst="bentUpArrow">
            <a:avLst>
              <a:gd name="adj1" fmla="val 856"/>
              <a:gd name="adj2" fmla="val 9378"/>
              <a:gd name="adj3" fmla="val 1211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D40C70-4508-6745-B569-6A12F8102457}"/>
              </a:ext>
            </a:extLst>
          </p:cNvPr>
          <p:cNvSpPr/>
          <p:nvPr/>
        </p:nvSpPr>
        <p:spPr>
          <a:xfrm rot="2700000">
            <a:off x="1843776" y="4115660"/>
            <a:ext cx="1025923" cy="1029401"/>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4210D4D-3D5F-7D4C-8E24-BDDC99131512}"/>
              </a:ext>
            </a:extLst>
          </p:cNvPr>
          <p:cNvSpPr txBox="1"/>
          <p:nvPr/>
        </p:nvSpPr>
        <p:spPr>
          <a:xfrm>
            <a:off x="1538380" y="4445694"/>
            <a:ext cx="1586376" cy="369332"/>
          </a:xfrm>
          <a:prstGeom prst="rect">
            <a:avLst/>
          </a:prstGeom>
          <a:noFill/>
        </p:spPr>
        <p:txBody>
          <a:bodyPr wrap="square" rtlCol="0">
            <a:spAutoFit/>
          </a:bodyPr>
          <a:lstStyle/>
          <a:p>
            <a:pPr algn="ctr"/>
            <a:r>
              <a:rPr lang="en-US" dirty="0">
                <a:solidFill>
                  <a:srgbClr val="FFFFFF"/>
                </a:solidFill>
              </a:rPr>
              <a:t>condition</a:t>
            </a:r>
          </a:p>
        </p:txBody>
      </p:sp>
      <p:sp>
        <p:nvSpPr>
          <p:cNvPr id="45" name="TextBox 44">
            <a:extLst>
              <a:ext uri="{FF2B5EF4-FFF2-40B4-BE49-F238E27FC236}">
                <a16:creationId xmlns:a16="http://schemas.microsoft.com/office/drawing/2014/main" id="{A9DE45E2-865F-3243-80B0-0ED48447C977}"/>
              </a:ext>
            </a:extLst>
          </p:cNvPr>
          <p:cNvSpPr txBox="1"/>
          <p:nvPr/>
        </p:nvSpPr>
        <p:spPr>
          <a:xfrm>
            <a:off x="953870" y="4238464"/>
            <a:ext cx="412292" cy="584775"/>
          </a:xfrm>
          <a:prstGeom prst="rect">
            <a:avLst/>
          </a:prstGeom>
          <a:noFill/>
        </p:spPr>
        <p:txBody>
          <a:bodyPr wrap="none" rtlCol="0">
            <a:spAutoFit/>
          </a:bodyPr>
          <a:lstStyle/>
          <a:p>
            <a:r>
              <a:rPr lang="en-US" sz="3200" dirty="0">
                <a:solidFill>
                  <a:srgbClr val="FFFF00"/>
                </a:solidFill>
              </a:rPr>
              <a:t>if</a:t>
            </a:r>
          </a:p>
        </p:txBody>
      </p:sp>
      <p:sp>
        <p:nvSpPr>
          <p:cNvPr id="46" name="TextBox 45">
            <a:extLst>
              <a:ext uri="{FF2B5EF4-FFF2-40B4-BE49-F238E27FC236}">
                <a16:creationId xmlns:a16="http://schemas.microsoft.com/office/drawing/2014/main" id="{CFE85ECD-B99B-E040-8642-65435C189E5C}"/>
              </a:ext>
            </a:extLst>
          </p:cNvPr>
          <p:cNvSpPr txBox="1"/>
          <p:nvPr/>
        </p:nvSpPr>
        <p:spPr>
          <a:xfrm>
            <a:off x="3536210" y="4987694"/>
            <a:ext cx="1891612" cy="369332"/>
          </a:xfrm>
          <a:prstGeom prst="rect">
            <a:avLst/>
          </a:prstGeom>
          <a:noFill/>
          <a:ln>
            <a:solidFill>
              <a:srgbClr val="FFFFFF"/>
            </a:solidFill>
          </a:ln>
        </p:spPr>
        <p:txBody>
          <a:bodyPr wrap="square" rtlCol="0">
            <a:spAutoFit/>
          </a:bodyPr>
          <a:lstStyle/>
          <a:p>
            <a:pPr algn="ctr"/>
            <a:r>
              <a:rPr lang="en-US" dirty="0">
                <a:solidFill>
                  <a:srgbClr val="FFFFFF"/>
                </a:solidFill>
              </a:rPr>
              <a:t>statements</a:t>
            </a:r>
          </a:p>
        </p:txBody>
      </p:sp>
      <p:cxnSp>
        <p:nvCxnSpPr>
          <p:cNvPr id="47" name="Elbow Connector 46">
            <a:extLst>
              <a:ext uri="{FF2B5EF4-FFF2-40B4-BE49-F238E27FC236}">
                <a16:creationId xmlns:a16="http://schemas.microsoft.com/office/drawing/2014/main" id="{FCAE078E-4A80-CD43-A0B7-B11F5F4F5B15}"/>
              </a:ext>
            </a:extLst>
          </p:cNvPr>
          <p:cNvCxnSpPr>
            <a:cxnSpLocks/>
          </p:cNvCxnSpPr>
          <p:nvPr/>
        </p:nvCxnSpPr>
        <p:spPr>
          <a:xfrm>
            <a:off x="3076502" y="4614760"/>
            <a:ext cx="1423144" cy="358652"/>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8" name="TextBox 47">
            <a:extLst>
              <a:ext uri="{FF2B5EF4-FFF2-40B4-BE49-F238E27FC236}">
                <a16:creationId xmlns:a16="http://schemas.microsoft.com/office/drawing/2014/main" id="{F68DB328-DB2A-A745-A501-51D1EE4A0DE2}"/>
              </a:ext>
            </a:extLst>
          </p:cNvPr>
          <p:cNvSpPr txBox="1"/>
          <p:nvPr/>
        </p:nvSpPr>
        <p:spPr>
          <a:xfrm>
            <a:off x="3407450" y="4009441"/>
            <a:ext cx="999091" cy="369332"/>
          </a:xfrm>
          <a:prstGeom prst="rect">
            <a:avLst/>
          </a:prstGeom>
          <a:noFill/>
        </p:spPr>
        <p:txBody>
          <a:bodyPr wrap="square" rtlCol="0">
            <a:spAutoFit/>
          </a:bodyPr>
          <a:lstStyle/>
          <a:p>
            <a:pPr algn="ctr"/>
            <a:r>
              <a:rPr lang="en-US" dirty="0">
                <a:solidFill>
                  <a:srgbClr val="00B050"/>
                </a:solidFill>
              </a:rPr>
              <a:t>True</a:t>
            </a:r>
          </a:p>
        </p:txBody>
      </p:sp>
      <p:sp>
        <p:nvSpPr>
          <p:cNvPr id="49" name="Bent Up Arrow 48">
            <a:extLst>
              <a:ext uri="{FF2B5EF4-FFF2-40B4-BE49-F238E27FC236}">
                <a16:creationId xmlns:a16="http://schemas.microsoft.com/office/drawing/2014/main" id="{3AB16A33-AE76-2944-8F60-D931A1B5D5B4}"/>
              </a:ext>
            </a:extLst>
          </p:cNvPr>
          <p:cNvSpPr/>
          <p:nvPr/>
        </p:nvSpPr>
        <p:spPr>
          <a:xfrm rot="16200000" flipH="1">
            <a:off x="3313796" y="4438578"/>
            <a:ext cx="266099" cy="2128017"/>
          </a:xfrm>
          <a:prstGeom prst="bentUpArrow">
            <a:avLst>
              <a:gd name="adj1" fmla="val 856"/>
              <a:gd name="adj2" fmla="val 9378"/>
              <a:gd name="adj3" fmla="val 1211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AD0F402B-0338-FD41-BB8C-1DEF0591E3A5}"/>
              </a:ext>
            </a:extLst>
          </p:cNvPr>
          <p:cNvCxnSpPr>
            <a:cxnSpLocks/>
          </p:cNvCxnSpPr>
          <p:nvPr/>
        </p:nvCxnSpPr>
        <p:spPr>
          <a:xfrm flipH="1">
            <a:off x="2346848" y="5357286"/>
            <a:ext cx="1" cy="622873"/>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1" name="TextBox 50">
            <a:extLst>
              <a:ext uri="{FF2B5EF4-FFF2-40B4-BE49-F238E27FC236}">
                <a16:creationId xmlns:a16="http://schemas.microsoft.com/office/drawing/2014/main" id="{050D2B13-95D6-E942-B9EE-BFA48117FDDB}"/>
              </a:ext>
            </a:extLst>
          </p:cNvPr>
          <p:cNvSpPr txBox="1"/>
          <p:nvPr/>
        </p:nvSpPr>
        <p:spPr>
          <a:xfrm>
            <a:off x="1155826" y="5462213"/>
            <a:ext cx="999091" cy="369332"/>
          </a:xfrm>
          <a:prstGeom prst="rect">
            <a:avLst/>
          </a:prstGeom>
          <a:noFill/>
        </p:spPr>
        <p:txBody>
          <a:bodyPr wrap="square" rtlCol="0">
            <a:spAutoFit/>
          </a:bodyPr>
          <a:lstStyle/>
          <a:p>
            <a:pPr algn="ctr"/>
            <a:r>
              <a:rPr lang="en-US" dirty="0">
                <a:solidFill>
                  <a:srgbClr val="FF0000"/>
                </a:solidFill>
              </a:rPr>
              <a:t>False</a:t>
            </a:r>
          </a:p>
        </p:txBody>
      </p:sp>
      <p:sp>
        <p:nvSpPr>
          <p:cNvPr id="53" name="Rectangle 52">
            <a:extLst>
              <a:ext uri="{FF2B5EF4-FFF2-40B4-BE49-F238E27FC236}">
                <a16:creationId xmlns:a16="http://schemas.microsoft.com/office/drawing/2014/main" id="{79FF8556-6617-CD4A-A71A-ED4A17CD25F7}"/>
              </a:ext>
            </a:extLst>
          </p:cNvPr>
          <p:cNvSpPr/>
          <p:nvPr/>
        </p:nvSpPr>
        <p:spPr>
          <a:xfrm rot="2700000">
            <a:off x="6978148" y="1799293"/>
            <a:ext cx="1025923" cy="1029401"/>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0DE9F14E-593C-2047-B4E5-86AF88C2EE17}"/>
              </a:ext>
            </a:extLst>
          </p:cNvPr>
          <p:cNvSpPr txBox="1"/>
          <p:nvPr/>
        </p:nvSpPr>
        <p:spPr>
          <a:xfrm>
            <a:off x="6738131" y="2114469"/>
            <a:ext cx="1586376" cy="369332"/>
          </a:xfrm>
          <a:prstGeom prst="rect">
            <a:avLst/>
          </a:prstGeom>
          <a:noFill/>
        </p:spPr>
        <p:txBody>
          <a:bodyPr wrap="square" rtlCol="0">
            <a:spAutoFit/>
          </a:bodyPr>
          <a:lstStyle/>
          <a:p>
            <a:pPr algn="ctr"/>
            <a:r>
              <a:rPr lang="en-US" dirty="0">
                <a:solidFill>
                  <a:srgbClr val="FFFFFF"/>
                </a:solidFill>
              </a:rPr>
              <a:t>condition</a:t>
            </a:r>
          </a:p>
        </p:txBody>
      </p:sp>
      <p:sp>
        <p:nvSpPr>
          <p:cNvPr id="55" name="TextBox 54">
            <a:extLst>
              <a:ext uri="{FF2B5EF4-FFF2-40B4-BE49-F238E27FC236}">
                <a16:creationId xmlns:a16="http://schemas.microsoft.com/office/drawing/2014/main" id="{83116057-5985-E341-B862-A439B762F289}"/>
              </a:ext>
            </a:extLst>
          </p:cNvPr>
          <p:cNvSpPr txBox="1"/>
          <p:nvPr/>
        </p:nvSpPr>
        <p:spPr>
          <a:xfrm>
            <a:off x="9169932" y="2672161"/>
            <a:ext cx="1449425" cy="369332"/>
          </a:xfrm>
          <a:prstGeom prst="rect">
            <a:avLst/>
          </a:prstGeom>
          <a:noFill/>
          <a:ln>
            <a:solidFill>
              <a:srgbClr val="FFFFFF"/>
            </a:solidFill>
          </a:ln>
        </p:spPr>
        <p:txBody>
          <a:bodyPr wrap="square" rtlCol="0">
            <a:spAutoFit/>
          </a:bodyPr>
          <a:lstStyle/>
          <a:p>
            <a:pPr algn="ctr"/>
            <a:r>
              <a:rPr lang="en-US" dirty="0">
                <a:solidFill>
                  <a:srgbClr val="FFFFFF"/>
                </a:solidFill>
              </a:rPr>
              <a:t>statements</a:t>
            </a:r>
          </a:p>
        </p:txBody>
      </p:sp>
      <p:cxnSp>
        <p:nvCxnSpPr>
          <p:cNvPr id="57" name="Elbow Connector 56">
            <a:extLst>
              <a:ext uri="{FF2B5EF4-FFF2-40B4-BE49-F238E27FC236}">
                <a16:creationId xmlns:a16="http://schemas.microsoft.com/office/drawing/2014/main" id="{8712B18E-F2A7-E141-BA82-79F02426ACA6}"/>
              </a:ext>
            </a:extLst>
          </p:cNvPr>
          <p:cNvCxnSpPr>
            <a:cxnSpLocks/>
            <a:endCxn id="55" idx="0"/>
          </p:cNvCxnSpPr>
          <p:nvPr/>
        </p:nvCxnSpPr>
        <p:spPr>
          <a:xfrm>
            <a:off x="8123274" y="2299135"/>
            <a:ext cx="1771371" cy="373026"/>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58" name="Straight Arrow Connector 57">
            <a:extLst>
              <a:ext uri="{FF2B5EF4-FFF2-40B4-BE49-F238E27FC236}">
                <a16:creationId xmlns:a16="http://schemas.microsoft.com/office/drawing/2014/main" id="{3AC89D5F-69E2-9645-8802-920C2DA03EB2}"/>
              </a:ext>
            </a:extLst>
          </p:cNvPr>
          <p:cNvCxnSpPr>
            <a:cxnSpLocks/>
          </p:cNvCxnSpPr>
          <p:nvPr/>
        </p:nvCxnSpPr>
        <p:spPr>
          <a:xfrm>
            <a:off x="7491110" y="1202633"/>
            <a:ext cx="0" cy="38469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E8C3794A-4076-9442-AF1B-9E62B44E139D}"/>
              </a:ext>
            </a:extLst>
          </p:cNvPr>
          <p:cNvCxnSpPr>
            <a:cxnSpLocks/>
          </p:cNvCxnSpPr>
          <p:nvPr/>
        </p:nvCxnSpPr>
        <p:spPr>
          <a:xfrm flipH="1">
            <a:off x="7488531" y="3000226"/>
            <a:ext cx="1" cy="622873"/>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62" name="TextBox 61">
            <a:extLst>
              <a:ext uri="{FF2B5EF4-FFF2-40B4-BE49-F238E27FC236}">
                <a16:creationId xmlns:a16="http://schemas.microsoft.com/office/drawing/2014/main" id="{0E7F22EC-158F-E443-B2EF-E1AC910B9983}"/>
              </a:ext>
            </a:extLst>
          </p:cNvPr>
          <p:cNvSpPr txBox="1"/>
          <p:nvPr/>
        </p:nvSpPr>
        <p:spPr>
          <a:xfrm>
            <a:off x="8454222" y="1693816"/>
            <a:ext cx="999091" cy="369332"/>
          </a:xfrm>
          <a:prstGeom prst="rect">
            <a:avLst/>
          </a:prstGeom>
          <a:noFill/>
        </p:spPr>
        <p:txBody>
          <a:bodyPr wrap="square" rtlCol="0">
            <a:spAutoFit/>
          </a:bodyPr>
          <a:lstStyle/>
          <a:p>
            <a:pPr algn="ctr"/>
            <a:r>
              <a:rPr lang="en-US" dirty="0">
                <a:solidFill>
                  <a:srgbClr val="00B050"/>
                </a:solidFill>
              </a:rPr>
              <a:t>True</a:t>
            </a:r>
          </a:p>
        </p:txBody>
      </p:sp>
      <p:sp>
        <p:nvSpPr>
          <p:cNvPr id="63" name="TextBox 62">
            <a:extLst>
              <a:ext uri="{FF2B5EF4-FFF2-40B4-BE49-F238E27FC236}">
                <a16:creationId xmlns:a16="http://schemas.microsoft.com/office/drawing/2014/main" id="{A5CD6082-9478-A446-94D8-F21CFAC37040}"/>
              </a:ext>
            </a:extLst>
          </p:cNvPr>
          <p:cNvSpPr txBox="1"/>
          <p:nvPr/>
        </p:nvSpPr>
        <p:spPr>
          <a:xfrm>
            <a:off x="6238585" y="3076903"/>
            <a:ext cx="999091" cy="369332"/>
          </a:xfrm>
          <a:prstGeom prst="rect">
            <a:avLst/>
          </a:prstGeom>
          <a:noFill/>
        </p:spPr>
        <p:txBody>
          <a:bodyPr wrap="square" rtlCol="0">
            <a:spAutoFit/>
          </a:bodyPr>
          <a:lstStyle/>
          <a:p>
            <a:pPr algn="ctr"/>
            <a:r>
              <a:rPr lang="en-US" dirty="0">
                <a:solidFill>
                  <a:srgbClr val="FF0000"/>
                </a:solidFill>
              </a:rPr>
              <a:t>False</a:t>
            </a:r>
          </a:p>
        </p:txBody>
      </p:sp>
      <p:sp>
        <p:nvSpPr>
          <p:cNvPr id="64" name="TextBox 63">
            <a:extLst>
              <a:ext uri="{FF2B5EF4-FFF2-40B4-BE49-F238E27FC236}">
                <a16:creationId xmlns:a16="http://schemas.microsoft.com/office/drawing/2014/main" id="{0C658119-25E2-1049-8FEE-EA6D76B09D6F}"/>
              </a:ext>
            </a:extLst>
          </p:cNvPr>
          <p:cNvSpPr txBox="1"/>
          <p:nvPr/>
        </p:nvSpPr>
        <p:spPr>
          <a:xfrm>
            <a:off x="6067507" y="1996282"/>
            <a:ext cx="412292" cy="584775"/>
          </a:xfrm>
          <a:prstGeom prst="rect">
            <a:avLst/>
          </a:prstGeom>
          <a:noFill/>
        </p:spPr>
        <p:txBody>
          <a:bodyPr wrap="none" rtlCol="0">
            <a:spAutoFit/>
          </a:bodyPr>
          <a:lstStyle/>
          <a:p>
            <a:r>
              <a:rPr lang="en-US" sz="3200" dirty="0">
                <a:solidFill>
                  <a:srgbClr val="FFFF00"/>
                </a:solidFill>
              </a:rPr>
              <a:t>if</a:t>
            </a:r>
          </a:p>
        </p:txBody>
      </p:sp>
      <p:sp>
        <p:nvSpPr>
          <p:cNvPr id="66" name="Bent Up Arrow 65">
            <a:extLst>
              <a:ext uri="{FF2B5EF4-FFF2-40B4-BE49-F238E27FC236}">
                <a16:creationId xmlns:a16="http://schemas.microsoft.com/office/drawing/2014/main" id="{14145DC8-AC44-FB4B-BCFE-6AD497365174}"/>
              </a:ext>
            </a:extLst>
          </p:cNvPr>
          <p:cNvSpPr/>
          <p:nvPr/>
        </p:nvSpPr>
        <p:spPr>
          <a:xfrm rot="16200000" flipH="1">
            <a:off x="7325017" y="3149291"/>
            <a:ext cx="2712471" cy="2495216"/>
          </a:xfrm>
          <a:prstGeom prst="bentUpArrow">
            <a:avLst>
              <a:gd name="adj1" fmla="val 856"/>
              <a:gd name="adj2" fmla="val 4516"/>
              <a:gd name="adj3" fmla="val 612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E731EC4-48DC-8A48-93D2-701F3697E59F}"/>
              </a:ext>
            </a:extLst>
          </p:cNvPr>
          <p:cNvSpPr/>
          <p:nvPr/>
        </p:nvSpPr>
        <p:spPr>
          <a:xfrm rot="2700000">
            <a:off x="6936797" y="3797948"/>
            <a:ext cx="1025923" cy="1029401"/>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FBCC5108-E7FB-8647-B738-7AD326C5AB49}"/>
              </a:ext>
            </a:extLst>
          </p:cNvPr>
          <p:cNvSpPr txBox="1"/>
          <p:nvPr/>
        </p:nvSpPr>
        <p:spPr>
          <a:xfrm>
            <a:off x="6631401" y="4127982"/>
            <a:ext cx="1586376" cy="369332"/>
          </a:xfrm>
          <a:prstGeom prst="rect">
            <a:avLst/>
          </a:prstGeom>
          <a:noFill/>
        </p:spPr>
        <p:txBody>
          <a:bodyPr wrap="square" rtlCol="0">
            <a:spAutoFit/>
          </a:bodyPr>
          <a:lstStyle/>
          <a:p>
            <a:pPr algn="ctr"/>
            <a:r>
              <a:rPr lang="en-US" dirty="0">
                <a:solidFill>
                  <a:srgbClr val="FFFFFF"/>
                </a:solidFill>
              </a:rPr>
              <a:t>condition</a:t>
            </a:r>
          </a:p>
        </p:txBody>
      </p:sp>
      <p:sp>
        <p:nvSpPr>
          <p:cNvPr id="69" name="TextBox 68">
            <a:extLst>
              <a:ext uri="{FF2B5EF4-FFF2-40B4-BE49-F238E27FC236}">
                <a16:creationId xmlns:a16="http://schemas.microsoft.com/office/drawing/2014/main" id="{A787250C-057E-D545-94AA-721D38577832}"/>
              </a:ext>
            </a:extLst>
          </p:cNvPr>
          <p:cNvSpPr txBox="1"/>
          <p:nvPr/>
        </p:nvSpPr>
        <p:spPr>
          <a:xfrm>
            <a:off x="5898264" y="4011336"/>
            <a:ext cx="726481" cy="584775"/>
          </a:xfrm>
          <a:prstGeom prst="rect">
            <a:avLst/>
          </a:prstGeom>
          <a:noFill/>
        </p:spPr>
        <p:txBody>
          <a:bodyPr wrap="none" rtlCol="0">
            <a:spAutoFit/>
          </a:bodyPr>
          <a:lstStyle/>
          <a:p>
            <a:r>
              <a:rPr lang="en-US" sz="3200" dirty="0" err="1">
                <a:solidFill>
                  <a:srgbClr val="FFFF00"/>
                </a:solidFill>
              </a:rPr>
              <a:t>elif</a:t>
            </a:r>
            <a:endParaRPr lang="en-US" sz="3200" dirty="0">
              <a:solidFill>
                <a:srgbClr val="FFFF00"/>
              </a:solidFill>
            </a:endParaRPr>
          </a:p>
        </p:txBody>
      </p:sp>
      <p:sp>
        <p:nvSpPr>
          <p:cNvPr id="75" name="TextBox 74">
            <a:extLst>
              <a:ext uri="{FF2B5EF4-FFF2-40B4-BE49-F238E27FC236}">
                <a16:creationId xmlns:a16="http://schemas.microsoft.com/office/drawing/2014/main" id="{272F69CF-5169-D548-81B7-DB8BBFC83D38}"/>
              </a:ext>
            </a:extLst>
          </p:cNvPr>
          <p:cNvSpPr txBox="1"/>
          <p:nvPr/>
        </p:nvSpPr>
        <p:spPr>
          <a:xfrm>
            <a:off x="8332259" y="4669982"/>
            <a:ext cx="1423143" cy="381843"/>
          </a:xfrm>
          <a:prstGeom prst="rect">
            <a:avLst/>
          </a:prstGeom>
          <a:noFill/>
          <a:ln>
            <a:solidFill>
              <a:srgbClr val="FFFFFF"/>
            </a:solidFill>
          </a:ln>
        </p:spPr>
        <p:txBody>
          <a:bodyPr wrap="square" rtlCol="0">
            <a:spAutoFit/>
          </a:bodyPr>
          <a:lstStyle/>
          <a:p>
            <a:pPr algn="ctr"/>
            <a:r>
              <a:rPr lang="en-US" dirty="0">
                <a:solidFill>
                  <a:srgbClr val="FFFFFF"/>
                </a:solidFill>
              </a:rPr>
              <a:t>statements</a:t>
            </a:r>
          </a:p>
        </p:txBody>
      </p:sp>
      <p:cxnSp>
        <p:nvCxnSpPr>
          <p:cNvPr id="76" name="Elbow Connector 75">
            <a:extLst>
              <a:ext uri="{FF2B5EF4-FFF2-40B4-BE49-F238E27FC236}">
                <a16:creationId xmlns:a16="http://schemas.microsoft.com/office/drawing/2014/main" id="{D09BC4BD-EAE0-C64E-BEB9-55CA7359CF1E}"/>
              </a:ext>
            </a:extLst>
          </p:cNvPr>
          <p:cNvCxnSpPr>
            <a:cxnSpLocks/>
            <a:endCxn id="75" idx="0"/>
          </p:cNvCxnSpPr>
          <p:nvPr/>
        </p:nvCxnSpPr>
        <p:spPr>
          <a:xfrm>
            <a:off x="8169523" y="4297048"/>
            <a:ext cx="874308" cy="372934"/>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77" name="TextBox 76">
            <a:extLst>
              <a:ext uri="{FF2B5EF4-FFF2-40B4-BE49-F238E27FC236}">
                <a16:creationId xmlns:a16="http://schemas.microsoft.com/office/drawing/2014/main" id="{8832C26C-7ED5-A640-874F-5C71C5B04A9B}"/>
              </a:ext>
            </a:extLst>
          </p:cNvPr>
          <p:cNvSpPr txBox="1"/>
          <p:nvPr/>
        </p:nvSpPr>
        <p:spPr>
          <a:xfrm>
            <a:off x="8500471" y="3691729"/>
            <a:ext cx="999091" cy="369332"/>
          </a:xfrm>
          <a:prstGeom prst="rect">
            <a:avLst/>
          </a:prstGeom>
          <a:noFill/>
        </p:spPr>
        <p:txBody>
          <a:bodyPr wrap="square" rtlCol="0">
            <a:spAutoFit/>
          </a:bodyPr>
          <a:lstStyle/>
          <a:p>
            <a:pPr algn="ctr"/>
            <a:r>
              <a:rPr lang="en-US" dirty="0">
                <a:solidFill>
                  <a:srgbClr val="00B050"/>
                </a:solidFill>
              </a:rPr>
              <a:t>True</a:t>
            </a:r>
          </a:p>
        </p:txBody>
      </p:sp>
      <p:sp>
        <p:nvSpPr>
          <p:cNvPr id="80" name="Bent Up Arrow 79">
            <a:extLst>
              <a:ext uri="{FF2B5EF4-FFF2-40B4-BE49-F238E27FC236}">
                <a16:creationId xmlns:a16="http://schemas.microsoft.com/office/drawing/2014/main" id="{ADA26FC5-A49D-6D45-A41C-9905A650F062}"/>
              </a:ext>
            </a:extLst>
          </p:cNvPr>
          <p:cNvSpPr/>
          <p:nvPr/>
        </p:nvSpPr>
        <p:spPr>
          <a:xfrm rot="16200000" flipH="1">
            <a:off x="8100988" y="4426696"/>
            <a:ext cx="317711" cy="1567970"/>
          </a:xfrm>
          <a:prstGeom prst="bentUpArrow">
            <a:avLst>
              <a:gd name="adj1" fmla="val 856"/>
              <a:gd name="adj2" fmla="val 9378"/>
              <a:gd name="adj3" fmla="val 1211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E797A36-ADEC-CA41-8054-ACB21E6D8D84}"/>
              </a:ext>
            </a:extLst>
          </p:cNvPr>
          <p:cNvCxnSpPr>
            <a:cxnSpLocks/>
          </p:cNvCxnSpPr>
          <p:nvPr/>
        </p:nvCxnSpPr>
        <p:spPr>
          <a:xfrm flipH="1">
            <a:off x="7439869" y="5039574"/>
            <a:ext cx="1" cy="622873"/>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82" name="TextBox 81">
            <a:extLst>
              <a:ext uri="{FF2B5EF4-FFF2-40B4-BE49-F238E27FC236}">
                <a16:creationId xmlns:a16="http://schemas.microsoft.com/office/drawing/2014/main" id="{270714CB-D8A8-2C43-8BE7-039B24F269F2}"/>
              </a:ext>
            </a:extLst>
          </p:cNvPr>
          <p:cNvSpPr txBox="1"/>
          <p:nvPr/>
        </p:nvSpPr>
        <p:spPr>
          <a:xfrm>
            <a:off x="6248847" y="5144501"/>
            <a:ext cx="999091" cy="369332"/>
          </a:xfrm>
          <a:prstGeom prst="rect">
            <a:avLst/>
          </a:prstGeom>
          <a:noFill/>
        </p:spPr>
        <p:txBody>
          <a:bodyPr wrap="square" rtlCol="0">
            <a:spAutoFit/>
          </a:bodyPr>
          <a:lstStyle/>
          <a:p>
            <a:pPr algn="ctr"/>
            <a:r>
              <a:rPr lang="en-US" dirty="0">
                <a:solidFill>
                  <a:srgbClr val="FF0000"/>
                </a:solidFill>
              </a:rPr>
              <a:t>False</a:t>
            </a:r>
          </a:p>
        </p:txBody>
      </p:sp>
    </p:spTree>
    <p:extLst>
      <p:ext uri="{BB962C8B-B14F-4D97-AF65-F5344CB8AC3E}">
        <p14:creationId xmlns:p14="http://schemas.microsoft.com/office/powerpoint/2010/main" val="296836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E616-8301-CE4C-861F-244C5FBB788F}"/>
              </a:ext>
            </a:extLst>
          </p:cNvPr>
          <p:cNvSpPr>
            <a:spLocks noGrp="1"/>
          </p:cNvSpPr>
          <p:nvPr>
            <p:ph type="title"/>
          </p:nvPr>
        </p:nvSpPr>
        <p:spPr/>
        <p:txBody>
          <a:bodyPr>
            <a:normAutofit fontScale="90000"/>
          </a:bodyPr>
          <a:lstStyle/>
          <a:p>
            <a:r>
              <a:rPr lang="en-US" dirty="0"/>
              <a:t>Making Choices</a:t>
            </a:r>
          </a:p>
        </p:txBody>
      </p:sp>
      <p:sp>
        <p:nvSpPr>
          <p:cNvPr id="25" name="TextBox 24">
            <a:extLst>
              <a:ext uri="{FF2B5EF4-FFF2-40B4-BE49-F238E27FC236}">
                <a16:creationId xmlns:a16="http://schemas.microsoft.com/office/drawing/2014/main" id="{22A6A1F5-2E35-6D45-AD1D-76EA7D492BEF}"/>
              </a:ext>
            </a:extLst>
          </p:cNvPr>
          <p:cNvSpPr txBox="1"/>
          <p:nvPr/>
        </p:nvSpPr>
        <p:spPr>
          <a:xfrm>
            <a:off x="6578603" y="5568118"/>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26" name="TextBox 25">
            <a:extLst>
              <a:ext uri="{FF2B5EF4-FFF2-40B4-BE49-F238E27FC236}">
                <a16:creationId xmlns:a16="http://schemas.microsoft.com/office/drawing/2014/main" id="{5075C6E8-B4F8-3A43-9514-9889DC5BA4EF}"/>
              </a:ext>
            </a:extLst>
          </p:cNvPr>
          <p:cNvSpPr txBox="1"/>
          <p:nvPr/>
        </p:nvSpPr>
        <p:spPr>
          <a:xfrm>
            <a:off x="6582331" y="1059049"/>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27" name="Rectangle 26">
            <a:extLst>
              <a:ext uri="{FF2B5EF4-FFF2-40B4-BE49-F238E27FC236}">
                <a16:creationId xmlns:a16="http://schemas.microsoft.com/office/drawing/2014/main" id="{7B2D2B1D-F53B-B84C-8B2D-80AB8E5C5177}"/>
              </a:ext>
            </a:extLst>
          </p:cNvPr>
          <p:cNvSpPr/>
          <p:nvPr/>
        </p:nvSpPr>
        <p:spPr>
          <a:xfrm rot="2700000">
            <a:off x="7020682" y="2119963"/>
            <a:ext cx="927255" cy="930398"/>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7E2DD6-D7EF-294E-9B5E-0669ADDA08BE}"/>
              </a:ext>
            </a:extLst>
          </p:cNvPr>
          <p:cNvSpPr txBox="1"/>
          <p:nvPr/>
        </p:nvSpPr>
        <p:spPr>
          <a:xfrm>
            <a:off x="6727832" y="2357358"/>
            <a:ext cx="1512398" cy="400110"/>
          </a:xfrm>
          <a:prstGeom prst="rect">
            <a:avLst/>
          </a:prstGeom>
          <a:noFill/>
        </p:spPr>
        <p:txBody>
          <a:bodyPr wrap="square" rtlCol="0">
            <a:spAutoFit/>
          </a:bodyPr>
          <a:lstStyle/>
          <a:p>
            <a:pPr algn="ctr"/>
            <a:r>
              <a:rPr lang="en-US" sz="2000" dirty="0">
                <a:solidFill>
                  <a:srgbClr val="FFFFFF"/>
                </a:solidFill>
              </a:rPr>
              <a:t>condition</a:t>
            </a:r>
          </a:p>
        </p:txBody>
      </p:sp>
      <p:sp>
        <p:nvSpPr>
          <p:cNvPr id="29" name="TextBox 28">
            <a:extLst>
              <a:ext uri="{FF2B5EF4-FFF2-40B4-BE49-F238E27FC236}">
                <a16:creationId xmlns:a16="http://schemas.microsoft.com/office/drawing/2014/main" id="{A3552518-E90E-8A46-A142-F01E3236A3D1}"/>
              </a:ext>
            </a:extLst>
          </p:cNvPr>
          <p:cNvSpPr txBox="1"/>
          <p:nvPr/>
        </p:nvSpPr>
        <p:spPr>
          <a:xfrm>
            <a:off x="9425362" y="3469532"/>
            <a:ext cx="1442547"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cxnSp>
        <p:nvCxnSpPr>
          <p:cNvPr id="31" name="Elbow Connector 30">
            <a:extLst>
              <a:ext uri="{FF2B5EF4-FFF2-40B4-BE49-F238E27FC236}">
                <a16:creationId xmlns:a16="http://schemas.microsoft.com/office/drawing/2014/main" id="{B2EA2159-824D-2D49-9E82-4C7240A1A0A6}"/>
              </a:ext>
            </a:extLst>
          </p:cNvPr>
          <p:cNvCxnSpPr>
            <a:cxnSpLocks/>
            <a:endCxn id="29" idx="0"/>
          </p:cNvCxnSpPr>
          <p:nvPr/>
        </p:nvCxnSpPr>
        <p:spPr>
          <a:xfrm>
            <a:off x="8122758" y="2584948"/>
            <a:ext cx="2023878" cy="884584"/>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57F86FB5-87B3-5842-847A-12B656AE313D}"/>
              </a:ext>
            </a:extLst>
          </p:cNvPr>
          <p:cNvCxnSpPr>
            <a:cxnSpLocks/>
            <a:stCxn id="26" idx="2"/>
          </p:cNvCxnSpPr>
          <p:nvPr/>
        </p:nvCxnSpPr>
        <p:spPr>
          <a:xfrm>
            <a:off x="7484031" y="1459159"/>
            <a:ext cx="0" cy="47178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1" name="Straight Arrow Connector 40">
            <a:extLst>
              <a:ext uri="{FF2B5EF4-FFF2-40B4-BE49-F238E27FC236}">
                <a16:creationId xmlns:a16="http://schemas.microsoft.com/office/drawing/2014/main" id="{1BEEEE5F-8CDF-5048-8F83-F3CDB82F4890}"/>
              </a:ext>
            </a:extLst>
          </p:cNvPr>
          <p:cNvCxnSpPr>
            <a:cxnSpLocks/>
            <a:endCxn id="25" idx="0"/>
          </p:cNvCxnSpPr>
          <p:nvPr/>
        </p:nvCxnSpPr>
        <p:spPr>
          <a:xfrm flipH="1">
            <a:off x="7480303" y="4949120"/>
            <a:ext cx="3728" cy="618998"/>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92EDBB97-73DB-8340-A26B-F8D3DF4ADFF3}"/>
              </a:ext>
            </a:extLst>
          </p:cNvPr>
          <p:cNvCxnSpPr>
            <a:cxnSpLocks/>
          </p:cNvCxnSpPr>
          <p:nvPr/>
        </p:nvCxnSpPr>
        <p:spPr>
          <a:xfrm>
            <a:off x="7461254" y="6029783"/>
            <a:ext cx="0" cy="48531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9" name="object 12">
            <a:extLst>
              <a:ext uri="{FF2B5EF4-FFF2-40B4-BE49-F238E27FC236}">
                <a16:creationId xmlns:a16="http://schemas.microsoft.com/office/drawing/2014/main" id="{FECEC483-DA95-7D49-8F86-D882FF7D6612}"/>
              </a:ext>
            </a:extLst>
          </p:cNvPr>
          <p:cNvSpPr/>
          <p:nvPr/>
        </p:nvSpPr>
        <p:spPr>
          <a:xfrm>
            <a:off x="10791238" y="2557413"/>
            <a:ext cx="412175" cy="3362102"/>
          </a:xfrm>
          <a:custGeom>
            <a:avLst/>
            <a:gdLst/>
            <a:ahLst/>
            <a:cxnLst/>
            <a:rect l="l" t="t" r="r" b="b"/>
            <a:pathLst>
              <a:path w="327659" h="2672715">
                <a:moveTo>
                  <a:pt x="0" y="2672286"/>
                </a:moveTo>
                <a:lnTo>
                  <a:pt x="40148" y="2671482"/>
                </a:lnTo>
                <a:lnTo>
                  <a:pt x="93472" y="2667559"/>
                </a:lnTo>
                <a:lnTo>
                  <a:pt x="135077" y="2660948"/>
                </a:lnTo>
                <a:lnTo>
                  <a:pt x="168091" y="1364139"/>
                </a:lnTo>
                <a:lnTo>
                  <a:pt x="169321" y="1360733"/>
                </a:lnTo>
                <a:lnTo>
                  <a:pt x="208076" y="1346001"/>
                </a:lnTo>
                <a:lnTo>
                  <a:pt x="252257" y="1339861"/>
                </a:lnTo>
                <a:lnTo>
                  <a:pt x="307406" y="1336534"/>
                </a:lnTo>
                <a:lnTo>
                  <a:pt x="327557" y="1336162"/>
                </a:lnTo>
                <a:lnTo>
                  <a:pt x="307939" y="1335927"/>
                </a:lnTo>
                <a:lnTo>
                  <a:pt x="252988" y="1332730"/>
                </a:lnTo>
                <a:lnTo>
                  <a:pt x="207921" y="1326376"/>
                </a:lnTo>
                <a:lnTo>
                  <a:pt x="168857" y="1310806"/>
                </a:lnTo>
                <a:lnTo>
                  <a:pt x="168091" y="27978"/>
                </a:lnTo>
                <a:lnTo>
                  <a:pt x="166860" y="24572"/>
                </a:lnTo>
                <a:lnTo>
                  <a:pt x="128105" y="9839"/>
                </a:lnTo>
                <a:lnTo>
                  <a:pt x="83924" y="3700"/>
                </a:lnTo>
                <a:lnTo>
                  <a:pt x="28776" y="372"/>
                </a:lnTo>
                <a:lnTo>
                  <a:pt x="8624" y="0"/>
                </a:lnTo>
              </a:path>
            </a:pathLst>
          </a:custGeom>
          <a:ln w="9525">
            <a:solidFill>
              <a:srgbClr val="FFFFFF"/>
            </a:solidFill>
          </a:ln>
        </p:spPr>
        <p:txBody>
          <a:bodyPr wrap="square" lIns="0" tIns="0" rIns="0" bIns="0" rtlCol="0"/>
          <a:lstStyle/>
          <a:p>
            <a:endParaRPr>
              <a:solidFill>
                <a:srgbClr val="FFFFFF"/>
              </a:solidFill>
            </a:endParaRPr>
          </a:p>
        </p:txBody>
      </p:sp>
      <p:sp>
        <p:nvSpPr>
          <p:cNvPr id="60" name="object 15">
            <a:extLst>
              <a:ext uri="{FF2B5EF4-FFF2-40B4-BE49-F238E27FC236}">
                <a16:creationId xmlns:a16="http://schemas.microsoft.com/office/drawing/2014/main" id="{C00452CF-8403-B34C-B018-BD5865938B18}"/>
              </a:ext>
            </a:extLst>
          </p:cNvPr>
          <p:cNvSpPr txBox="1"/>
          <p:nvPr/>
        </p:nvSpPr>
        <p:spPr>
          <a:xfrm>
            <a:off x="11461745" y="2606382"/>
            <a:ext cx="369332" cy="3122465"/>
          </a:xfrm>
          <a:prstGeom prst="rect">
            <a:avLst/>
          </a:prstGeom>
          <a:ln>
            <a:solidFill>
              <a:srgbClr val="FFFFFF"/>
            </a:solidFill>
          </a:ln>
        </p:spPr>
        <p:txBody>
          <a:bodyPr vert="vert270" wrap="square" lIns="0" tIns="0" rIns="0" bIns="0" rtlCol="0">
            <a:spAutoFit/>
          </a:bodyPr>
          <a:lstStyle/>
          <a:p>
            <a:pPr marL="12700" algn="ctr">
              <a:lnSpc>
                <a:spcPct val="100000"/>
              </a:lnSpc>
            </a:pPr>
            <a:r>
              <a:rPr sz="2400" dirty="0">
                <a:solidFill>
                  <a:srgbClr val="FFFFFF"/>
                </a:solidFill>
                <a:latin typeface="Arial"/>
                <a:cs typeface="Arial"/>
              </a:rPr>
              <a:t>C</a:t>
            </a:r>
            <a:r>
              <a:rPr sz="2400" spc="-5" dirty="0">
                <a:solidFill>
                  <a:srgbClr val="FFFFFF"/>
                </a:solidFill>
                <a:latin typeface="Arial"/>
                <a:cs typeface="Arial"/>
              </a:rPr>
              <a:t>ond</a:t>
            </a:r>
            <a:r>
              <a:rPr sz="2400" dirty="0">
                <a:solidFill>
                  <a:srgbClr val="FFFFFF"/>
                </a:solidFill>
                <a:latin typeface="Arial"/>
                <a:cs typeface="Arial"/>
              </a:rPr>
              <a:t>iti</a:t>
            </a:r>
            <a:r>
              <a:rPr sz="2400" spc="-5" dirty="0">
                <a:solidFill>
                  <a:srgbClr val="FFFFFF"/>
                </a:solidFill>
                <a:latin typeface="Arial"/>
                <a:cs typeface="Arial"/>
              </a:rPr>
              <a:t>ona</a:t>
            </a:r>
            <a:r>
              <a:rPr sz="2400" dirty="0">
                <a:solidFill>
                  <a:srgbClr val="FFFFFF"/>
                </a:solidFill>
                <a:latin typeface="Arial"/>
                <a:cs typeface="Arial"/>
              </a:rPr>
              <a:t>l</a:t>
            </a:r>
            <a:r>
              <a:rPr sz="2400" spc="-5" dirty="0">
                <a:solidFill>
                  <a:srgbClr val="FFFFFF"/>
                </a:solidFill>
                <a:latin typeface="Arial"/>
                <a:cs typeface="Arial"/>
              </a:rPr>
              <a:t> </a:t>
            </a:r>
            <a:r>
              <a:rPr sz="2400" dirty="0">
                <a:solidFill>
                  <a:srgbClr val="FFFFFF"/>
                </a:solidFill>
                <a:latin typeface="Arial"/>
                <a:cs typeface="Arial"/>
              </a:rPr>
              <a:t>str</a:t>
            </a:r>
            <a:r>
              <a:rPr sz="2400" spc="-5" dirty="0">
                <a:solidFill>
                  <a:srgbClr val="FFFFFF"/>
                </a:solidFill>
                <a:latin typeface="Arial"/>
                <a:cs typeface="Arial"/>
              </a:rPr>
              <a:t>u</a:t>
            </a:r>
            <a:r>
              <a:rPr sz="2400" dirty="0">
                <a:solidFill>
                  <a:srgbClr val="FFFFFF"/>
                </a:solidFill>
                <a:latin typeface="Arial"/>
                <a:cs typeface="Arial"/>
              </a:rPr>
              <a:t>ct</a:t>
            </a:r>
            <a:r>
              <a:rPr sz="2400" spc="-5" dirty="0">
                <a:solidFill>
                  <a:srgbClr val="FFFFFF"/>
                </a:solidFill>
                <a:latin typeface="Arial"/>
                <a:cs typeface="Arial"/>
              </a:rPr>
              <a:t>u</a:t>
            </a:r>
            <a:r>
              <a:rPr sz="2400" dirty="0">
                <a:solidFill>
                  <a:srgbClr val="FFFFFF"/>
                </a:solidFill>
                <a:latin typeface="Arial"/>
                <a:cs typeface="Arial"/>
              </a:rPr>
              <a:t>re</a:t>
            </a:r>
          </a:p>
        </p:txBody>
      </p:sp>
      <p:cxnSp>
        <p:nvCxnSpPr>
          <p:cNvPr id="65" name="Straight Arrow Connector 64">
            <a:extLst>
              <a:ext uri="{FF2B5EF4-FFF2-40B4-BE49-F238E27FC236}">
                <a16:creationId xmlns:a16="http://schemas.microsoft.com/office/drawing/2014/main" id="{ED06DEEF-8C68-0A4F-AD49-A1FF4F10B20D}"/>
              </a:ext>
            </a:extLst>
          </p:cNvPr>
          <p:cNvCxnSpPr>
            <a:cxnSpLocks/>
          </p:cNvCxnSpPr>
          <p:nvPr/>
        </p:nvCxnSpPr>
        <p:spPr>
          <a:xfrm>
            <a:off x="7484031" y="580905"/>
            <a:ext cx="0" cy="44805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2" name="TextBox 71">
            <a:extLst>
              <a:ext uri="{FF2B5EF4-FFF2-40B4-BE49-F238E27FC236}">
                <a16:creationId xmlns:a16="http://schemas.microsoft.com/office/drawing/2014/main" id="{834BE723-387C-6742-B5F3-6EAE702ABBA0}"/>
              </a:ext>
            </a:extLst>
          </p:cNvPr>
          <p:cNvSpPr txBox="1"/>
          <p:nvPr/>
        </p:nvSpPr>
        <p:spPr>
          <a:xfrm>
            <a:off x="8381090" y="2006072"/>
            <a:ext cx="952500" cy="461665"/>
          </a:xfrm>
          <a:prstGeom prst="rect">
            <a:avLst/>
          </a:prstGeom>
          <a:noFill/>
        </p:spPr>
        <p:txBody>
          <a:bodyPr wrap="square" rtlCol="0">
            <a:spAutoFit/>
          </a:bodyPr>
          <a:lstStyle/>
          <a:p>
            <a:pPr algn="ctr"/>
            <a:r>
              <a:rPr lang="en-US" sz="2400" dirty="0">
                <a:solidFill>
                  <a:srgbClr val="00B050"/>
                </a:solidFill>
              </a:rPr>
              <a:t>True</a:t>
            </a:r>
          </a:p>
        </p:txBody>
      </p:sp>
      <p:sp>
        <p:nvSpPr>
          <p:cNvPr id="73" name="TextBox 72">
            <a:extLst>
              <a:ext uri="{FF2B5EF4-FFF2-40B4-BE49-F238E27FC236}">
                <a16:creationId xmlns:a16="http://schemas.microsoft.com/office/drawing/2014/main" id="{5BA179B0-68C8-EE48-AD66-76C40879441D}"/>
              </a:ext>
            </a:extLst>
          </p:cNvPr>
          <p:cNvSpPr txBox="1"/>
          <p:nvPr/>
        </p:nvSpPr>
        <p:spPr>
          <a:xfrm>
            <a:off x="6427106" y="4949120"/>
            <a:ext cx="952500" cy="461665"/>
          </a:xfrm>
          <a:prstGeom prst="rect">
            <a:avLst/>
          </a:prstGeom>
          <a:noFill/>
        </p:spPr>
        <p:txBody>
          <a:bodyPr wrap="square" rtlCol="0">
            <a:spAutoFit/>
          </a:bodyPr>
          <a:lstStyle/>
          <a:p>
            <a:pPr algn="ctr"/>
            <a:r>
              <a:rPr lang="en-US" sz="2400" dirty="0">
                <a:solidFill>
                  <a:srgbClr val="FF0000"/>
                </a:solidFill>
              </a:rPr>
              <a:t>False</a:t>
            </a:r>
          </a:p>
        </p:txBody>
      </p:sp>
      <p:pic>
        <p:nvPicPr>
          <p:cNvPr id="74" name="Picture 73">
            <a:extLst>
              <a:ext uri="{FF2B5EF4-FFF2-40B4-BE49-F238E27FC236}">
                <a16:creationId xmlns:a16="http://schemas.microsoft.com/office/drawing/2014/main" id="{B4792DBB-C7F4-5743-B03B-0F7BF2B57194}"/>
              </a:ext>
            </a:extLst>
          </p:cNvPr>
          <p:cNvPicPr>
            <a:picLocks noChangeAspect="1"/>
          </p:cNvPicPr>
          <p:nvPr/>
        </p:nvPicPr>
        <p:blipFill>
          <a:blip r:embed="rId3"/>
          <a:stretch>
            <a:fillRect/>
          </a:stretch>
        </p:blipFill>
        <p:spPr>
          <a:xfrm>
            <a:off x="1127039" y="2584948"/>
            <a:ext cx="2854780" cy="2854780"/>
          </a:xfrm>
          <a:prstGeom prst="rect">
            <a:avLst/>
          </a:prstGeom>
        </p:spPr>
      </p:pic>
      <p:sp>
        <p:nvSpPr>
          <p:cNvPr id="30" name="Rectangle 29">
            <a:extLst>
              <a:ext uri="{FF2B5EF4-FFF2-40B4-BE49-F238E27FC236}">
                <a16:creationId xmlns:a16="http://schemas.microsoft.com/office/drawing/2014/main" id="{FAFD1883-03BE-0E4E-A79C-2FA0736FB9FB}"/>
              </a:ext>
            </a:extLst>
          </p:cNvPr>
          <p:cNvSpPr/>
          <p:nvPr/>
        </p:nvSpPr>
        <p:spPr>
          <a:xfrm rot="2700000">
            <a:off x="7020684" y="3874783"/>
            <a:ext cx="927255" cy="930398"/>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D1C64F92-E500-CA44-A5AA-4FF9A89296E0}"/>
              </a:ext>
            </a:extLst>
          </p:cNvPr>
          <p:cNvSpPr txBox="1"/>
          <p:nvPr/>
        </p:nvSpPr>
        <p:spPr>
          <a:xfrm>
            <a:off x="6727834" y="4112178"/>
            <a:ext cx="1512398" cy="400110"/>
          </a:xfrm>
          <a:prstGeom prst="rect">
            <a:avLst/>
          </a:prstGeom>
          <a:noFill/>
        </p:spPr>
        <p:txBody>
          <a:bodyPr wrap="square" rtlCol="0">
            <a:spAutoFit/>
          </a:bodyPr>
          <a:lstStyle/>
          <a:p>
            <a:pPr algn="ctr"/>
            <a:r>
              <a:rPr lang="en-US" sz="2000" dirty="0">
                <a:solidFill>
                  <a:srgbClr val="FFFFFF"/>
                </a:solidFill>
              </a:rPr>
              <a:t>condition</a:t>
            </a:r>
          </a:p>
        </p:txBody>
      </p:sp>
      <p:cxnSp>
        <p:nvCxnSpPr>
          <p:cNvPr id="33" name="Straight Arrow Connector 32">
            <a:extLst>
              <a:ext uri="{FF2B5EF4-FFF2-40B4-BE49-F238E27FC236}">
                <a16:creationId xmlns:a16="http://schemas.microsoft.com/office/drawing/2014/main" id="{CC7F2F19-8B21-094B-8BB6-AA3539788C3A}"/>
              </a:ext>
            </a:extLst>
          </p:cNvPr>
          <p:cNvCxnSpPr>
            <a:cxnSpLocks/>
          </p:cNvCxnSpPr>
          <p:nvPr/>
        </p:nvCxnSpPr>
        <p:spPr>
          <a:xfrm>
            <a:off x="7480307" y="3241942"/>
            <a:ext cx="0" cy="454019"/>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766FF104-D7EF-3740-BD73-6B31436D7E82}"/>
              </a:ext>
            </a:extLst>
          </p:cNvPr>
          <p:cNvSpPr txBox="1"/>
          <p:nvPr/>
        </p:nvSpPr>
        <p:spPr>
          <a:xfrm>
            <a:off x="6347922" y="3234296"/>
            <a:ext cx="952500" cy="461665"/>
          </a:xfrm>
          <a:prstGeom prst="rect">
            <a:avLst/>
          </a:prstGeom>
          <a:noFill/>
        </p:spPr>
        <p:txBody>
          <a:bodyPr wrap="square" rtlCol="0">
            <a:spAutoFit/>
          </a:bodyPr>
          <a:lstStyle/>
          <a:p>
            <a:pPr algn="ctr"/>
            <a:r>
              <a:rPr lang="en-US" sz="2400" dirty="0">
                <a:solidFill>
                  <a:srgbClr val="FF0000"/>
                </a:solidFill>
              </a:rPr>
              <a:t>False</a:t>
            </a:r>
          </a:p>
        </p:txBody>
      </p:sp>
      <p:sp>
        <p:nvSpPr>
          <p:cNvPr id="38" name="TextBox 37">
            <a:extLst>
              <a:ext uri="{FF2B5EF4-FFF2-40B4-BE49-F238E27FC236}">
                <a16:creationId xmlns:a16="http://schemas.microsoft.com/office/drawing/2014/main" id="{B4A72731-2BD0-0942-ABFA-9F3F5E0F4D5D}"/>
              </a:ext>
            </a:extLst>
          </p:cNvPr>
          <p:cNvSpPr txBox="1"/>
          <p:nvPr/>
        </p:nvSpPr>
        <p:spPr>
          <a:xfrm>
            <a:off x="6267365" y="2164532"/>
            <a:ext cx="412292" cy="584775"/>
          </a:xfrm>
          <a:prstGeom prst="rect">
            <a:avLst/>
          </a:prstGeom>
          <a:noFill/>
        </p:spPr>
        <p:txBody>
          <a:bodyPr wrap="none" rtlCol="0">
            <a:spAutoFit/>
          </a:bodyPr>
          <a:lstStyle/>
          <a:p>
            <a:r>
              <a:rPr lang="en-US" sz="3200" dirty="0">
                <a:solidFill>
                  <a:srgbClr val="FFFF00"/>
                </a:solidFill>
              </a:rPr>
              <a:t>if</a:t>
            </a:r>
          </a:p>
        </p:txBody>
      </p:sp>
      <p:sp>
        <p:nvSpPr>
          <p:cNvPr id="39" name="TextBox 38">
            <a:extLst>
              <a:ext uri="{FF2B5EF4-FFF2-40B4-BE49-F238E27FC236}">
                <a16:creationId xmlns:a16="http://schemas.microsoft.com/office/drawing/2014/main" id="{B95EFCCB-D282-5C40-A3AC-A0076C29C3A6}"/>
              </a:ext>
            </a:extLst>
          </p:cNvPr>
          <p:cNvSpPr txBox="1"/>
          <p:nvPr/>
        </p:nvSpPr>
        <p:spPr>
          <a:xfrm>
            <a:off x="5585126" y="5410785"/>
            <a:ext cx="888385" cy="584775"/>
          </a:xfrm>
          <a:prstGeom prst="rect">
            <a:avLst/>
          </a:prstGeom>
          <a:noFill/>
        </p:spPr>
        <p:txBody>
          <a:bodyPr wrap="none" rtlCol="0">
            <a:spAutoFit/>
          </a:bodyPr>
          <a:lstStyle/>
          <a:p>
            <a:r>
              <a:rPr lang="en-US" sz="3200" dirty="0">
                <a:solidFill>
                  <a:srgbClr val="FFFF00"/>
                </a:solidFill>
              </a:rPr>
              <a:t>else</a:t>
            </a:r>
          </a:p>
        </p:txBody>
      </p:sp>
      <p:sp>
        <p:nvSpPr>
          <p:cNvPr id="57" name="TextBox 56">
            <a:extLst>
              <a:ext uri="{FF2B5EF4-FFF2-40B4-BE49-F238E27FC236}">
                <a16:creationId xmlns:a16="http://schemas.microsoft.com/office/drawing/2014/main" id="{77275DD8-4DCD-D04B-9525-298933C36840}"/>
              </a:ext>
            </a:extLst>
          </p:cNvPr>
          <p:cNvSpPr txBox="1"/>
          <p:nvPr/>
        </p:nvSpPr>
        <p:spPr>
          <a:xfrm>
            <a:off x="8093708" y="4800842"/>
            <a:ext cx="1442547"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49" name="Bent Up Arrow 48">
            <a:extLst>
              <a:ext uri="{FF2B5EF4-FFF2-40B4-BE49-F238E27FC236}">
                <a16:creationId xmlns:a16="http://schemas.microsoft.com/office/drawing/2014/main" id="{CD76A2C7-E438-DF4B-81AB-E1335DAD5F01}"/>
              </a:ext>
            </a:extLst>
          </p:cNvPr>
          <p:cNvSpPr/>
          <p:nvPr/>
        </p:nvSpPr>
        <p:spPr>
          <a:xfrm rot="16200000" flipH="1">
            <a:off x="7379969" y="3938607"/>
            <a:ext cx="2870025" cy="2740168"/>
          </a:xfrm>
          <a:prstGeom prst="bentUpArrow">
            <a:avLst>
              <a:gd name="adj1" fmla="val 856"/>
              <a:gd name="adj2" fmla="val 4534"/>
              <a:gd name="adj3" fmla="val 457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a:extLst>
              <a:ext uri="{FF2B5EF4-FFF2-40B4-BE49-F238E27FC236}">
                <a16:creationId xmlns:a16="http://schemas.microsoft.com/office/drawing/2014/main" id="{1BC160A3-B636-414F-AB67-E1802B7BB96D}"/>
              </a:ext>
            </a:extLst>
          </p:cNvPr>
          <p:cNvCxnSpPr>
            <a:cxnSpLocks/>
          </p:cNvCxnSpPr>
          <p:nvPr/>
        </p:nvCxnSpPr>
        <p:spPr>
          <a:xfrm>
            <a:off x="8118703" y="4336962"/>
            <a:ext cx="713585" cy="463359"/>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62" name="TextBox 61">
            <a:extLst>
              <a:ext uri="{FF2B5EF4-FFF2-40B4-BE49-F238E27FC236}">
                <a16:creationId xmlns:a16="http://schemas.microsoft.com/office/drawing/2014/main" id="{44BDF6E8-A21C-4E4D-AAA0-073539E5B908}"/>
              </a:ext>
            </a:extLst>
          </p:cNvPr>
          <p:cNvSpPr txBox="1"/>
          <p:nvPr/>
        </p:nvSpPr>
        <p:spPr>
          <a:xfrm>
            <a:off x="8067694" y="3852488"/>
            <a:ext cx="952500" cy="461665"/>
          </a:xfrm>
          <a:prstGeom prst="rect">
            <a:avLst/>
          </a:prstGeom>
          <a:noFill/>
        </p:spPr>
        <p:txBody>
          <a:bodyPr wrap="square" rtlCol="0">
            <a:spAutoFit/>
          </a:bodyPr>
          <a:lstStyle/>
          <a:p>
            <a:pPr algn="ctr"/>
            <a:r>
              <a:rPr lang="en-US" sz="2400" dirty="0">
                <a:solidFill>
                  <a:srgbClr val="00B050"/>
                </a:solidFill>
              </a:rPr>
              <a:t>True</a:t>
            </a:r>
          </a:p>
        </p:txBody>
      </p:sp>
      <p:sp>
        <p:nvSpPr>
          <p:cNvPr id="67" name="TextBox 66">
            <a:extLst>
              <a:ext uri="{FF2B5EF4-FFF2-40B4-BE49-F238E27FC236}">
                <a16:creationId xmlns:a16="http://schemas.microsoft.com/office/drawing/2014/main" id="{48266BB9-F9B7-AB49-A09C-B35F6C619189}"/>
              </a:ext>
            </a:extLst>
          </p:cNvPr>
          <p:cNvSpPr txBox="1"/>
          <p:nvPr/>
        </p:nvSpPr>
        <p:spPr>
          <a:xfrm>
            <a:off x="5963247" y="3902501"/>
            <a:ext cx="726481" cy="584775"/>
          </a:xfrm>
          <a:prstGeom prst="rect">
            <a:avLst/>
          </a:prstGeom>
          <a:noFill/>
        </p:spPr>
        <p:txBody>
          <a:bodyPr wrap="none" rtlCol="0">
            <a:spAutoFit/>
          </a:bodyPr>
          <a:lstStyle/>
          <a:p>
            <a:r>
              <a:rPr lang="en-US" sz="3200" dirty="0" err="1">
                <a:solidFill>
                  <a:srgbClr val="FFFF00"/>
                </a:solidFill>
              </a:rPr>
              <a:t>elif</a:t>
            </a:r>
            <a:endParaRPr lang="en-US" sz="3200" dirty="0">
              <a:solidFill>
                <a:srgbClr val="FFFF00"/>
              </a:solidFill>
            </a:endParaRPr>
          </a:p>
        </p:txBody>
      </p:sp>
      <p:sp>
        <p:nvSpPr>
          <p:cNvPr id="68" name="Bent Up Arrow 67">
            <a:extLst>
              <a:ext uri="{FF2B5EF4-FFF2-40B4-BE49-F238E27FC236}">
                <a16:creationId xmlns:a16="http://schemas.microsoft.com/office/drawing/2014/main" id="{AADBD4B3-82BF-3C43-B75F-F9753B00CB46}"/>
              </a:ext>
            </a:extLst>
          </p:cNvPr>
          <p:cNvSpPr/>
          <p:nvPr/>
        </p:nvSpPr>
        <p:spPr>
          <a:xfrm rot="16200000" flipH="1">
            <a:off x="7501897" y="5183088"/>
            <a:ext cx="1313561" cy="1349291"/>
          </a:xfrm>
          <a:prstGeom prst="bentUpArrow">
            <a:avLst>
              <a:gd name="adj1" fmla="val 2246"/>
              <a:gd name="adj2" fmla="val 5924"/>
              <a:gd name="adj3" fmla="val 805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6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6664036" cy="4835479"/>
          </a:xfrm>
        </p:spPr>
        <p:txBody>
          <a:bodyPr>
            <a:normAutofit/>
          </a:bodyPr>
          <a:lstStyle/>
          <a:p>
            <a:r>
              <a:rPr lang="en-CA" dirty="0"/>
              <a:t>Let’s take a look at how this works in Python!</a:t>
            </a:r>
          </a:p>
          <a:p>
            <a:pPr lvl="1"/>
            <a:r>
              <a:rPr lang="en-CA" dirty="0"/>
              <a:t>if-elif-else statements</a:t>
            </a:r>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More on if Statements</a:t>
            </a:r>
          </a:p>
        </p:txBody>
      </p:sp>
      <p:pic>
        <p:nvPicPr>
          <p:cNvPr id="3076" name="Picture 4" descr="if statements one does not simply - Meme on Imgur">
            <a:extLst>
              <a:ext uri="{FF2B5EF4-FFF2-40B4-BE49-F238E27FC236}">
                <a16:creationId xmlns:a16="http://schemas.microsoft.com/office/drawing/2014/main" id="{5A35867D-8DB7-AD4F-AA24-FA35F4817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697" y="3599855"/>
            <a:ext cx="4290741" cy="253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19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7E8-CA7A-CA4E-A464-CFF5A2329695}"/>
              </a:ext>
            </a:extLst>
          </p:cNvPr>
          <p:cNvSpPr>
            <a:spLocks noGrp="1"/>
          </p:cNvSpPr>
          <p:nvPr>
            <p:ph type="title"/>
          </p:nvPr>
        </p:nvSpPr>
        <p:spPr/>
        <p:txBody>
          <a:bodyPr>
            <a:normAutofit fontScale="90000"/>
          </a:bodyPr>
          <a:lstStyle/>
          <a:p>
            <a:r>
              <a:rPr lang="en-US" dirty="0"/>
              <a:t>Nested if Statements</a:t>
            </a:r>
          </a:p>
        </p:txBody>
      </p:sp>
      <p:sp>
        <p:nvSpPr>
          <p:cNvPr id="3" name="Content Placeholder 2">
            <a:extLst>
              <a:ext uri="{FF2B5EF4-FFF2-40B4-BE49-F238E27FC236}">
                <a16:creationId xmlns:a16="http://schemas.microsoft.com/office/drawing/2014/main" id="{A87D4896-2C85-A346-94D3-16A2178F8852}"/>
              </a:ext>
            </a:extLst>
          </p:cNvPr>
          <p:cNvSpPr>
            <a:spLocks noGrp="1"/>
          </p:cNvSpPr>
          <p:nvPr>
            <p:ph idx="1"/>
          </p:nvPr>
        </p:nvSpPr>
        <p:spPr>
          <a:xfrm>
            <a:off x="252760" y="1580297"/>
            <a:ext cx="6705601" cy="4835479"/>
          </a:xfrm>
        </p:spPr>
        <p:txBody>
          <a:bodyPr/>
          <a:lstStyle/>
          <a:p>
            <a:r>
              <a:rPr lang="en-US" dirty="0"/>
              <a:t>It is possible to place an if statement within the body of another if statement</a:t>
            </a:r>
          </a:p>
          <a:p>
            <a:endParaRPr lang="en-US" dirty="0"/>
          </a:p>
          <a:p>
            <a:endParaRPr lang="en-US" dirty="0"/>
          </a:p>
          <a:p>
            <a:endParaRPr lang="en-US" dirty="0"/>
          </a:p>
          <a:p>
            <a:pPr marL="0" indent="0">
              <a:buNone/>
            </a:pPr>
            <a:endParaRPr lang="en-US" dirty="0"/>
          </a:p>
          <a:p>
            <a:r>
              <a:rPr lang="en-US" dirty="0"/>
              <a:t>Equivalent code:</a:t>
            </a:r>
          </a:p>
          <a:p>
            <a:endParaRPr lang="en-US" dirty="0"/>
          </a:p>
          <a:p>
            <a:endParaRPr lang="en-US" dirty="0"/>
          </a:p>
          <a:p>
            <a:endParaRPr lang="en-US" dirty="0"/>
          </a:p>
        </p:txBody>
      </p:sp>
      <p:sp>
        <p:nvSpPr>
          <p:cNvPr id="4" name="TextBox 3">
            <a:extLst>
              <a:ext uri="{FF2B5EF4-FFF2-40B4-BE49-F238E27FC236}">
                <a16:creationId xmlns:a16="http://schemas.microsoft.com/office/drawing/2014/main" id="{389B2155-D3BB-8A40-946B-E9BA21D53CC1}"/>
              </a:ext>
            </a:extLst>
          </p:cNvPr>
          <p:cNvSpPr txBox="1"/>
          <p:nvPr/>
        </p:nvSpPr>
        <p:spPr>
          <a:xfrm>
            <a:off x="150224" y="2476006"/>
            <a:ext cx="9710855" cy="1938992"/>
          </a:xfrm>
          <a:prstGeom prst="rect">
            <a:avLst/>
          </a:prstGeom>
          <a:noFill/>
        </p:spPr>
        <p:txBody>
          <a:bodyPr wrap="square" rtlCol="0">
            <a:spAutoFit/>
          </a:bodyPr>
          <a:lstStyle/>
          <a:p>
            <a:r>
              <a:rPr lang="en-CA" sz="2400" spc="-15" dirty="0">
                <a:solidFill>
                  <a:srgbClr val="00B050"/>
                </a:solidFill>
                <a:latin typeface="Courier New"/>
                <a:cs typeface="Courier New"/>
              </a:rPr>
              <a:t>if precipitation:</a:t>
            </a:r>
          </a:p>
          <a:p>
            <a:r>
              <a:rPr lang="en-CA" sz="2400" spc="-15" dirty="0">
                <a:solidFill>
                  <a:srgbClr val="00B050"/>
                </a:solidFill>
                <a:latin typeface="Courier New"/>
                <a:cs typeface="Courier New"/>
              </a:rPr>
              <a:t>	if temperature &gt; 0:</a:t>
            </a:r>
          </a:p>
          <a:p>
            <a:r>
              <a:rPr lang="en-CA" sz="2400" spc="-15" dirty="0">
                <a:solidFill>
                  <a:srgbClr val="00B050"/>
                </a:solidFill>
                <a:latin typeface="Courier New"/>
                <a:cs typeface="Courier New"/>
              </a:rPr>
              <a:t>		print(“Bring your umbrella!”)</a:t>
            </a:r>
          </a:p>
          <a:p>
            <a:r>
              <a:rPr lang="en-CA" sz="2400" spc="-15" dirty="0">
                <a:solidFill>
                  <a:srgbClr val="00B050"/>
                </a:solidFill>
                <a:latin typeface="Courier New"/>
                <a:cs typeface="Courier New"/>
              </a:rPr>
              <a:t>	else:</a:t>
            </a:r>
          </a:p>
          <a:p>
            <a:r>
              <a:rPr lang="en-CA" sz="2400" spc="-15" dirty="0">
                <a:solidFill>
                  <a:srgbClr val="00B050"/>
                </a:solidFill>
                <a:latin typeface="Courier New"/>
                <a:cs typeface="Courier New"/>
              </a:rPr>
              <a:t>		print(“Wear your boots and winter coat!”)</a:t>
            </a:r>
            <a:endParaRPr lang="en-CA" sz="2400" dirty="0">
              <a:solidFill>
                <a:srgbClr val="00B050"/>
              </a:solidFill>
            </a:endParaRPr>
          </a:p>
        </p:txBody>
      </p:sp>
      <p:sp>
        <p:nvSpPr>
          <p:cNvPr id="5" name="TextBox 4">
            <a:extLst>
              <a:ext uri="{FF2B5EF4-FFF2-40B4-BE49-F238E27FC236}">
                <a16:creationId xmlns:a16="http://schemas.microsoft.com/office/drawing/2014/main" id="{5F199B70-B996-E347-B538-3D1A1E60B19F}"/>
              </a:ext>
            </a:extLst>
          </p:cNvPr>
          <p:cNvSpPr txBox="1"/>
          <p:nvPr/>
        </p:nvSpPr>
        <p:spPr>
          <a:xfrm>
            <a:off x="150223" y="5042751"/>
            <a:ext cx="9710855" cy="1569660"/>
          </a:xfrm>
          <a:prstGeom prst="rect">
            <a:avLst/>
          </a:prstGeom>
          <a:noFill/>
        </p:spPr>
        <p:txBody>
          <a:bodyPr wrap="square" rtlCol="0">
            <a:spAutoFit/>
          </a:bodyPr>
          <a:lstStyle/>
          <a:p>
            <a:r>
              <a:rPr lang="en-CA" sz="2400" spc="-15" dirty="0">
                <a:solidFill>
                  <a:srgbClr val="00B050"/>
                </a:solidFill>
                <a:latin typeface="Courier New"/>
                <a:cs typeface="Courier New"/>
              </a:rPr>
              <a:t>if precipitation and temperature &gt; 0:</a:t>
            </a:r>
          </a:p>
          <a:p>
            <a:r>
              <a:rPr lang="en-CA" sz="2400" spc="-15" dirty="0">
                <a:solidFill>
                  <a:srgbClr val="00B050"/>
                </a:solidFill>
                <a:latin typeface="Courier New"/>
                <a:cs typeface="Courier New"/>
              </a:rPr>
              <a:t>	print(“Bring your umbrella!”)</a:t>
            </a:r>
          </a:p>
          <a:p>
            <a:r>
              <a:rPr lang="en-CA" sz="2400" spc="-15" dirty="0">
                <a:solidFill>
                  <a:srgbClr val="00B050"/>
                </a:solidFill>
                <a:latin typeface="Courier New"/>
                <a:cs typeface="Courier New"/>
              </a:rPr>
              <a:t>elif precipitation:</a:t>
            </a:r>
          </a:p>
          <a:p>
            <a:r>
              <a:rPr lang="en-CA" sz="2400" spc="-15" dirty="0">
                <a:solidFill>
                  <a:srgbClr val="00B050"/>
                </a:solidFill>
                <a:latin typeface="Courier New"/>
                <a:cs typeface="Courier New"/>
              </a:rPr>
              <a:t>	print(“Wear your boots and winter coat!”)</a:t>
            </a:r>
            <a:endParaRPr lang="en-CA" sz="2400" dirty="0">
              <a:solidFill>
                <a:srgbClr val="00B050"/>
              </a:solidFill>
            </a:endParaRPr>
          </a:p>
        </p:txBody>
      </p:sp>
      <p:pic>
        <p:nvPicPr>
          <p:cNvPr id="13314" name="Picture 2" descr="Selection – Sir JM Notes">
            <a:extLst>
              <a:ext uri="{FF2B5EF4-FFF2-40B4-BE49-F238E27FC236}">
                <a16:creationId xmlns:a16="http://schemas.microsoft.com/office/drawing/2014/main" id="{EC73C289-FEEC-A64C-9C1C-8AFF98ADD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620" y="505760"/>
            <a:ext cx="4698380" cy="303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004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Choose your own adventure!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6664036" cy="4835479"/>
          </a:xfrm>
        </p:spPr>
        <p:txBody>
          <a:bodyPr>
            <a:normAutofit/>
          </a:bodyPr>
          <a:lstStyle/>
          <a:p>
            <a:r>
              <a:rPr lang="en-CA" dirty="0"/>
              <a:t>Let’s take a look at how this works in Python!</a:t>
            </a:r>
          </a:p>
          <a:p>
            <a:pPr lvl="1"/>
            <a:r>
              <a:rPr lang="en-CA" dirty="0"/>
              <a:t>Nested if statements</a:t>
            </a:r>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Nested ifs</a:t>
            </a:r>
          </a:p>
        </p:txBody>
      </p:sp>
      <p:pic>
        <p:nvPicPr>
          <p:cNvPr id="3076" name="Picture 4" descr="if statements one does not simply - Meme on Imgur">
            <a:extLst>
              <a:ext uri="{FF2B5EF4-FFF2-40B4-BE49-F238E27FC236}">
                <a16:creationId xmlns:a16="http://schemas.microsoft.com/office/drawing/2014/main" id="{5A35867D-8DB7-AD4F-AA24-FA35F4817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697" y="3599855"/>
            <a:ext cx="4290741" cy="253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79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This Week</a:t>
            </a:r>
            <a:r>
              <a:rPr lang="en-US" b="1" dirty="0">
                <a:solidFill>
                  <a:schemeClr val="accent1"/>
                </a:solidFill>
              </a:rPr>
              <a:t>’</a:t>
            </a:r>
            <a:r>
              <a:rPr lang="en-US" b="1" dirty="0"/>
              <a:t>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p:txBody>
          <a:bodyPr/>
          <a:lstStyle/>
          <a:p>
            <a:r>
              <a:rPr lang="en-US" b="1" dirty="0"/>
              <a:t>Lecture </a:t>
            </a:r>
            <a:r>
              <a:rPr lang="en-US" b="1" dirty="0">
                <a:solidFill>
                  <a:schemeClr val="accent1"/>
                </a:solidFill>
              </a:rPr>
              <a:t>3.1</a:t>
            </a:r>
          </a:p>
          <a:p>
            <a:pPr lvl="1"/>
            <a:r>
              <a:rPr lang="en-US" dirty="0"/>
              <a:t>Booleans, Logic, &amp; Conditional if Statements</a:t>
            </a:r>
          </a:p>
          <a:p>
            <a:r>
              <a:rPr lang="en-US" b="1" dirty="0"/>
              <a:t>Lecture </a:t>
            </a:r>
            <a:r>
              <a:rPr lang="en-US" b="1" dirty="0">
                <a:solidFill>
                  <a:schemeClr val="accent1"/>
                </a:solidFill>
              </a:rPr>
              <a:t>3.2</a:t>
            </a:r>
          </a:p>
          <a:p>
            <a:pPr lvl="1"/>
            <a:r>
              <a:rPr lang="en-US" b="1" dirty="0"/>
              <a:t>String Comparisons and More on if Statements</a:t>
            </a:r>
          </a:p>
          <a:p>
            <a:r>
              <a:rPr lang="en-US" b="1" dirty="0"/>
              <a:t>Lecture </a:t>
            </a:r>
            <a:r>
              <a:rPr lang="en-US" b="1" dirty="0">
                <a:solidFill>
                  <a:schemeClr val="accent1"/>
                </a:solidFill>
              </a:rPr>
              <a:t>3.3</a:t>
            </a:r>
          </a:p>
          <a:p>
            <a:pPr lvl="1"/>
            <a:r>
              <a:rPr lang="en-US" dirty="0"/>
              <a:t>Design Problem: Rock, Paper, Scissors, Lizard, Spock!</a:t>
            </a:r>
          </a:p>
        </p:txBody>
      </p:sp>
    </p:spTree>
    <p:extLst>
      <p:ext uri="{BB962C8B-B14F-4D97-AF65-F5344CB8AC3E}">
        <p14:creationId xmlns:p14="http://schemas.microsoft.com/office/powerpoint/2010/main" val="28324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Variables, Expressions and Operators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1</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1</a:t>
            </a:r>
            <a:r>
              <a:rPr lang="en-US" dirty="0"/>
              <a:t>.</a:t>
            </a:r>
            <a:r>
              <a:rPr lang="en-US" dirty="0">
                <a:solidFill>
                  <a:schemeClr val="accent6"/>
                </a:solidFill>
              </a:rPr>
              <a:t>2</a:t>
            </a:r>
            <a:r>
              <a:rPr lang="en-US" dirty="0">
                <a:solidFill>
                  <a:schemeClr val="accent1"/>
                </a:solidFill>
              </a:rPr>
              <a:t>)</a:t>
            </a:r>
          </a:p>
        </p:txBody>
      </p:sp>
    </p:spTree>
    <p:extLst>
      <p:ext uri="{BB962C8B-B14F-4D97-AF65-F5344CB8AC3E}">
        <p14:creationId xmlns:p14="http://schemas.microsoft.com/office/powerpoint/2010/main" val="244986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RECAP: Relational Operators</a:t>
            </a:r>
          </a:p>
        </p:txBody>
      </p:sp>
      <p:graphicFrame>
        <p:nvGraphicFramePr>
          <p:cNvPr id="7" name="object 13">
            <a:extLst>
              <a:ext uri="{FF2B5EF4-FFF2-40B4-BE49-F238E27FC236}">
                <a16:creationId xmlns:a16="http://schemas.microsoft.com/office/drawing/2014/main" id="{9B193690-6922-BC49-9169-A2AA6A93CD8F}"/>
              </a:ext>
            </a:extLst>
          </p:cNvPr>
          <p:cNvGraphicFramePr>
            <a:graphicFrameLocks noGrp="1"/>
          </p:cNvGraphicFramePr>
          <p:nvPr/>
        </p:nvGraphicFramePr>
        <p:xfrm>
          <a:off x="838200" y="2933700"/>
          <a:ext cx="6811880" cy="3691248"/>
        </p:xfrm>
        <a:graphic>
          <a:graphicData uri="http://schemas.openxmlformats.org/drawingml/2006/table">
            <a:tbl>
              <a:tblPr firstRow="1" bandRow="1">
                <a:tableStyleId>{3C2FFA5D-87B4-456A-9821-1D502468CF0F}</a:tableStyleId>
              </a:tblPr>
              <a:tblGrid>
                <a:gridCol w="2967039">
                  <a:extLst>
                    <a:ext uri="{9D8B030D-6E8A-4147-A177-3AD203B41FA5}">
                      <a16:colId xmlns:a16="http://schemas.microsoft.com/office/drawing/2014/main" val="20000"/>
                    </a:ext>
                  </a:extLst>
                </a:gridCol>
                <a:gridCol w="1220585">
                  <a:extLst>
                    <a:ext uri="{9D8B030D-6E8A-4147-A177-3AD203B41FA5}">
                      <a16:colId xmlns:a16="http://schemas.microsoft.com/office/drawing/2014/main" val="4289725990"/>
                    </a:ext>
                  </a:extLst>
                </a:gridCol>
                <a:gridCol w="1327386">
                  <a:extLst>
                    <a:ext uri="{9D8B030D-6E8A-4147-A177-3AD203B41FA5}">
                      <a16:colId xmlns:a16="http://schemas.microsoft.com/office/drawing/2014/main" val="1740379032"/>
                    </a:ext>
                  </a:extLst>
                </a:gridCol>
                <a:gridCol w="1296870">
                  <a:extLst>
                    <a:ext uri="{9D8B030D-6E8A-4147-A177-3AD203B41FA5}">
                      <a16:colId xmlns:a16="http://schemas.microsoft.com/office/drawing/2014/main" val="244963577"/>
                    </a:ext>
                  </a:extLst>
                </a:gridCol>
              </a:tblGrid>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Description</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Operator</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Example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Result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extLst>
                  <a:ext uri="{0D108BD9-81ED-4DB2-BD59-A6C34878D82A}">
                    <a16:rowId xmlns:a16="http://schemas.microsoft.com/office/drawing/2014/main" val="10000"/>
                  </a:ext>
                </a:extLst>
              </a:tr>
              <a:tr h="507559">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Less than</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&lt;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3&lt;4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True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1"/>
                  </a:ext>
                </a:extLst>
              </a:tr>
              <a:tr h="531972">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Greater than</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&gt;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3&gt;4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False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2"/>
                  </a:ext>
                </a:extLst>
              </a:tr>
              <a:tr h="532988">
                <a:tc>
                  <a:txBody>
                    <a:bodyPr/>
                    <a:lstStyle/>
                    <a:p>
                      <a:pPr marL="89535">
                        <a:lnSpc>
                          <a:spcPct val="100000"/>
                        </a:lnSpc>
                      </a:pPr>
                      <a:r>
                        <a:rPr lang="en-US" sz="1900" b="1" spc="-5" dirty="0">
                          <a:solidFill>
                            <a:schemeClr val="bg1"/>
                          </a:solidFill>
                          <a:latin typeface="Segoe UI" panose="020B0502040204020203" pitchFamily="34" charset="0"/>
                          <a:cs typeface="Segoe UI" panose="020B0502040204020203" pitchFamily="34" charset="0"/>
                        </a:rPr>
                        <a:t>Equal to</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False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3"/>
                  </a:ext>
                </a:extLst>
              </a:tr>
              <a:tr h="507559">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Less than or equal to</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&lt;=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3&lt;=4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True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4"/>
                  </a:ext>
                </a:extLst>
              </a:tr>
              <a:tr h="532989">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Greater than or equal to</a:t>
                      </a:r>
                      <a:endParaRPr sz="1900" b="1"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&gt;=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3&gt;=4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False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5"/>
                  </a:ext>
                </a:extLst>
              </a:tr>
              <a:tr h="570622">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Not equal to</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True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6"/>
                  </a:ext>
                </a:extLst>
              </a:tr>
            </a:tbl>
          </a:graphicData>
        </a:graphic>
      </p:graphicFrame>
      <p:sp>
        <p:nvSpPr>
          <p:cNvPr id="9" name="Content Placeholder 2">
            <a:extLst>
              <a:ext uri="{FF2B5EF4-FFF2-40B4-BE49-F238E27FC236}">
                <a16:creationId xmlns:a16="http://schemas.microsoft.com/office/drawing/2014/main" id="{369CA204-31B5-684F-85D1-7DCF075902C8}"/>
              </a:ext>
            </a:extLst>
          </p:cNvPr>
          <p:cNvSpPr>
            <a:spLocks noGrp="1"/>
          </p:cNvSpPr>
          <p:nvPr>
            <p:ph idx="1"/>
          </p:nvPr>
        </p:nvSpPr>
        <p:spPr>
          <a:xfrm>
            <a:off x="838200" y="1604683"/>
            <a:ext cx="11163300" cy="898526"/>
          </a:xfrm>
        </p:spPr>
        <p:txBody>
          <a:bodyPr>
            <a:normAutofit/>
          </a:bodyPr>
          <a:lstStyle/>
          <a:p>
            <a:r>
              <a:rPr lang="en-US" dirty="0"/>
              <a:t>Relational (or comparison) operators take two values (examples: </a:t>
            </a:r>
            <a:r>
              <a:rPr lang="en-US" dirty="0">
                <a:solidFill>
                  <a:srgbClr val="00B050"/>
                </a:solidFill>
              </a:rPr>
              <a:t>int</a:t>
            </a:r>
            <a:r>
              <a:rPr lang="en-US" dirty="0"/>
              <a:t>, </a:t>
            </a:r>
            <a:r>
              <a:rPr lang="en-US" dirty="0">
                <a:solidFill>
                  <a:srgbClr val="00B050"/>
                </a:solidFill>
              </a:rPr>
              <a:t>float</a:t>
            </a:r>
            <a:r>
              <a:rPr lang="en-US" dirty="0"/>
              <a:t>, </a:t>
            </a:r>
            <a:r>
              <a:rPr lang="en-US" dirty="0">
                <a:solidFill>
                  <a:schemeClr val="accent6"/>
                </a:solidFill>
              </a:rPr>
              <a:t>str</a:t>
            </a:r>
            <a:r>
              <a:rPr lang="en-US" dirty="0"/>
              <a:t>) and produce a </a:t>
            </a:r>
            <a:r>
              <a:rPr lang="en-US" dirty="0">
                <a:solidFill>
                  <a:schemeClr val="accent2"/>
                </a:solidFill>
              </a:rPr>
              <a:t>bool</a:t>
            </a:r>
            <a:r>
              <a:rPr lang="en-US" dirty="0"/>
              <a:t> value (True or False)</a:t>
            </a:r>
          </a:p>
          <a:p>
            <a:endParaRPr lang="en-US" dirty="0"/>
          </a:p>
        </p:txBody>
      </p:sp>
      <p:sp>
        <p:nvSpPr>
          <p:cNvPr id="11" name="TextBox 10">
            <a:extLst>
              <a:ext uri="{FF2B5EF4-FFF2-40B4-BE49-F238E27FC236}">
                <a16:creationId xmlns:a16="http://schemas.microsoft.com/office/drawing/2014/main" id="{E0B45D7D-16CB-B749-97DD-F81BC27B1C43}"/>
              </a:ext>
            </a:extLst>
          </p:cNvPr>
          <p:cNvSpPr txBox="1"/>
          <p:nvPr/>
        </p:nvSpPr>
        <p:spPr>
          <a:xfrm>
            <a:off x="8312150" y="2977578"/>
            <a:ext cx="1803400" cy="830997"/>
          </a:xfrm>
          <a:prstGeom prst="rect">
            <a:avLst/>
          </a:prstGeom>
          <a:noFill/>
          <a:ln>
            <a:solidFill>
              <a:srgbClr val="FFFFFF"/>
            </a:solidFill>
          </a:ln>
        </p:spPr>
        <p:txBody>
          <a:bodyPr wrap="square" rtlCol="0">
            <a:spAutoFit/>
          </a:bodyPr>
          <a:lstStyle/>
          <a:p>
            <a:pPr algn="ctr"/>
            <a:r>
              <a:rPr lang="en-US" sz="2400" dirty="0">
                <a:solidFill>
                  <a:srgbClr val="FFFFFF"/>
                </a:solidFill>
              </a:rPr>
              <a:t>Boolean Expressions</a:t>
            </a:r>
          </a:p>
        </p:txBody>
      </p:sp>
      <p:sp>
        <p:nvSpPr>
          <p:cNvPr id="12" name="TextBox 11">
            <a:extLst>
              <a:ext uri="{FF2B5EF4-FFF2-40B4-BE49-F238E27FC236}">
                <a16:creationId xmlns:a16="http://schemas.microsoft.com/office/drawing/2014/main" id="{FA11A10D-538C-6F42-87FB-C33B61785F07}"/>
              </a:ext>
            </a:extLst>
          </p:cNvPr>
          <p:cNvSpPr txBox="1"/>
          <p:nvPr/>
        </p:nvSpPr>
        <p:spPr>
          <a:xfrm>
            <a:off x="8312150" y="3939293"/>
            <a:ext cx="1803400" cy="830997"/>
          </a:xfrm>
          <a:prstGeom prst="rect">
            <a:avLst/>
          </a:prstGeom>
          <a:noFill/>
          <a:ln>
            <a:solidFill>
              <a:srgbClr val="FFFFFF"/>
            </a:solidFill>
          </a:ln>
        </p:spPr>
        <p:txBody>
          <a:bodyPr wrap="square" rtlCol="0">
            <a:spAutoFit/>
          </a:bodyPr>
          <a:lstStyle/>
          <a:p>
            <a:pPr algn="ctr"/>
            <a:r>
              <a:rPr lang="en-US" sz="2400" dirty="0">
                <a:solidFill>
                  <a:srgbClr val="FFFFFF"/>
                </a:solidFill>
              </a:rPr>
              <a:t>Boolean Values</a:t>
            </a:r>
          </a:p>
        </p:txBody>
      </p:sp>
      <p:cxnSp>
        <p:nvCxnSpPr>
          <p:cNvPr id="13" name="Straight Arrow Connector 12">
            <a:extLst>
              <a:ext uri="{FF2B5EF4-FFF2-40B4-BE49-F238E27FC236}">
                <a16:creationId xmlns:a16="http://schemas.microsoft.com/office/drawing/2014/main" id="{0213A9D3-9AA4-AE43-A7FC-6B148DDB476B}"/>
              </a:ext>
            </a:extLst>
          </p:cNvPr>
          <p:cNvCxnSpPr>
            <a:stCxn id="11" idx="1"/>
          </p:cNvCxnSpPr>
          <p:nvPr/>
        </p:nvCxnSpPr>
        <p:spPr>
          <a:xfrm flipH="1">
            <a:off x="6096000" y="3393077"/>
            <a:ext cx="2216150" cy="928127"/>
          </a:xfrm>
          <a:prstGeom prst="straightConnector1">
            <a:avLst/>
          </a:prstGeom>
          <a:ln w="9525" cap="flat" cmpd="sng" algn="ctr">
            <a:solidFill>
              <a:srgbClr val="FFFF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547F109-4B0A-F84F-8EC6-7168B2447D49}"/>
              </a:ext>
            </a:extLst>
          </p:cNvPr>
          <p:cNvCxnSpPr>
            <a:cxnSpLocks/>
            <a:stCxn id="12" idx="1"/>
          </p:cNvCxnSpPr>
          <p:nvPr/>
        </p:nvCxnSpPr>
        <p:spPr>
          <a:xfrm flipH="1">
            <a:off x="7372350" y="4354792"/>
            <a:ext cx="939800" cy="559142"/>
          </a:xfrm>
          <a:prstGeom prst="straightConnector1">
            <a:avLst/>
          </a:prstGeom>
          <a:ln w="9525" cap="flat" cmpd="sng" algn="ctr">
            <a:solidFill>
              <a:srgbClr val="FFFF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object 5">
            <a:extLst>
              <a:ext uri="{FF2B5EF4-FFF2-40B4-BE49-F238E27FC236}">
                <a16:creationId xmlns:a16="http://schemas.microsoft.com/office/drawing/2014/main" id="{826CE04A-1A89-4249-BE6C-C7B405F69DB5}"/>
              </a:ext>
            </a:extLst>
          </p:cNvPr>
          <p:cNvSpPr txBox="1"/>
          <p:nvPr/>
        </p:nvSpPr>
        <p:spPr>
          <a:xfrm>
            <a:off x="8077201" y="5610974"/>
            <a:ext cx="3695700" cy="553998"/>
          </a:xfrm>
          <a:prstGeom prst="rect">
            <a:avLst/>
          </a:prstGeom>
        </p:spPr>
        <p:txBody>
          <a:bodyPr vert="horz" wrap="square" lIns="0" tIns="0" rIns="0" bIns="0" rtlCol="0">
            <a:spAutoFit/>
          </a:bodyPr>
          <a:lstStyle/>
          <a:p>
            <a:pPr marL="12700">
              <a:lnSpc>
                <a:spcPct val="100000"/>
              </a:lnSpc>
            </a:pPr>
            <a:r>
              <a:rPr sz="1800" b="1" spc="-5" dirty="0">
                <a:solidFill>
                  <a:srgbClr val="FFFFFF"/>
                </a:solidFill>
                <a:latin typeface="Arial"/>
                <a:cs typeface="Arial"/>
              </a:rPr>
              <a:t>Py</a:t>
            </a:r>
            <a:r>
              <a:rPr sz="1800" b="1" dirty="0">
                <a:solidFill>
                  <a:srgbClr val="FFFFFF"/>
                </a:solidFill>
                <a:latin typeface="Arial"/>
                <a:cs typeface="Arial"/>
              </a:rPr>
              <a:t>t</a:t>
            </a:r>
            <a:r>
              <a:rPr sz="1800" b="1" spc="-15" dirty="0">
                <a:solidFill>
                  <a:srgbClr val="FFFFFF"/>
                </a:solidFill>
                <a:latin typeface="Arial"/>
                <a:cs typeface="Arial"/>
              </a:rPr>
              <a:t>hon</a:t>
            </a:r>
            <a:r>
              <a:rPr sz="1800" b="1" spc="-5" dirty="0">
                <a:solidFill>
                  <a:srgbClr val="FFFFFF"/>
                </a:solidFill>
                <a:latin typeface="Arial"/>
                <a:cs typeface="Arial"/>
              </a:rPr>
              <a:t> </a:t>
            </a:r>
            <a:r>
              <a:rPr sz="1800" b="1" dirty="0">
                <a:solidFill>
                  <a:srgbClr val="FFFFFF"/>
                </a:solidFill>
                <a:latin typeface="Arial"/>
                <a:cs typeface="Arial"/>
              </a:rPr>
              <a:t>uses</a:t>
            </a:r>
            <a:r>
              <a:rPr sz="1800" b="1" spc="-5" dirty="0">
                <a:solidFill>
                  <a:srgbClr val="FFFFFF"/>
                </a:solidFill>
                <a:latin typeface="Arial"/>
                <a:cs typeface="Arial"/>
              </a:rPr>
              <a:t> </a:t>
            </a:r>
            <a:r>
              <a:rPr sz="1600" b="1" spc="-10" dirty="0">
                <a:solidFill>
                  <a:srgbClr val="FFFFFF"/>
                </a:solidFill>
                <a:latin typeface="Arial"/>
                <a:cs typeface="Arial"/>
              </a:rPr>
              <a:t>==</a:t>
            </a:r>
            <a:r>
              <a:rPr sz="1600" b="1" spc="5" dirty="0">
                <a:solidFill>
                  <a:srgbClr val="FFFFFF"/>
                </a:solidFill>
                <a:latin typeface="Arial"/>
                <a:cs typeface="Arial"/>
              </a:rPr>
              <a:t> </a:t>
            </a:r>
            <a:r>
              <a:rPr sz="1800" b="1" dirty="0">
                <a:solidFill>
                  <a:srgbClr val="FFFFFF"/>
                </a:solidFill>
                <a:latin typeface="Arial"/>
                <a:cs typeface="Arial"/>
              </a:rPr>
              <a:t>for</a:t>
            </a:r>
            <a:r>
              <a:rPr sz="1800" b="1" spc="-5" dirty="0">
                <a:solidFill>
                  <a:srgbClr val="FFFFFF"/>
                </a:solidFill>
                <a:latin typeface="Arial"/>
                <a:cs typeface="Arial"/>
              </a:rPr>
              <a:t> </a:t>
            </a:r>
            <a:r>
              <a:rPr sz="1800" b="1" spc="-15" dirty="0">
                <a:solidFill>
                  <a:srgbClr val="FFFFFF"/>
                </a:solidFill>
                <a:latin typeface="Arial"/>
                <a:cs typeface="Arial"/>
              </a:rPr>
              <a:t>equali</a:t>
            </a:r>
            <a:r>
              <a:rPr sz="1800" b="1" spc="-10" dirty="0">
                <a:solidFill>
                  <a:srgbClr val="FFFFFF"/>
                </a:solidFill>
                <a:latin typeface="Arial"/>
                <a:cs typeface="Arial"/>
              </a:rPr>
              <a:t>t</a:t>
            </a:r>
            <a:r>
              <a:rPr sz="1800" b="1" spc="-135" dirty="0">
                <a:solidFill>
                  <a:srgbClr val="FFFFFF"/>
                </a:solidFill>
                <a:latin typeface="Arial"/>
                <a:cs typeface="Arial"/>
              </a:rPr>
              <a:t>y</a:t>
            </a:r>
            <a:r>
              <a:rPr sz="1800" b="1" spc="-5" dirty="0">
                <a:solidFill>
                  <a:srgbClr val="FFFFFF"/>
                </a:solidFill>
                <a:latin typeface="Arial"/>
                <a:cs typeface="Arial"/>
              </a:rPr>
              <a:t>, </a:t>
            </a:r>
            <a:r>
              <a:rPr sz="1800" b="1" spc="-15" dirty="0">
                <a:solidFill>
                  <a:srgbClr val="FFFFFF"/>
                </a:solidFill>
                <a:latin typeface="Arial"/>
                <a:cs typeface="Arial"/>
              </a:rPr>
              <a:t>b</a:t>
            </a:r>
            <a:r>
              <a:rPr sz="1800" b="1" spc="-5" dirty="0">
                <a:solidFill>
                  <a:srgbClr val="FFFFFF"/>
                </a:solidFill>
                <a:latin typeface="Arial"/>
                <a:cs typeface="Arial"/>
              </a:rPr>
              <a:t>eca</a:t>
            </a:r>
            <a:r>
              <a:rPr sz="1800" b="1" dirty="0">
                <a:solidFill>
                  <a:srgbClr val="FFFFFF"/>
                </a:solidFill>
                <a:latin typeface="Arial"/>
                <a:cs typeface="Arial"/>
              </a:rPr>
              <a:t>u</a:t>
            </a:r>
            <a:r>
              <a:rPr sz="1800" b="1" spc="-5" dirty="0">
                <a:solidFill>
                  <a:srgbClr val="FFFFFF"/>
                </a:solidFill>
                <a:latin typeface="Arial"/>
                <a:cs typeface="Arial"/>
              </a:rPr>
              <a:t>s</a:t>
            </a:r>
            <a:r>
              <a:rPr sz="1800" b="1" dirty="0">
                <a:solidFill>
                  <a:srgbClr val="FFFFFF"/>
                </a:solidFill>
                <a:latin typeface="Arial"/>
                <a:cs typeface="Arial"/>
              </a:rPr>
              <a:t>e</a:t>
            </a:r>
            <a:r>
              <a:rPr sz="1800" b="1" spc="-5" dirty="0">
                <a:solidFill>
                  <a:srgbClr val="FFFFFF"/>
                </a:solidFill>
                <a:latin typeface="Arial"/>
                <a:cs typeface="Arial"/>
              </a:rPr>
              <a:t> </a:t>
            </a:r>
            <a:r>
              <a:rPr sz="1600" b="1" spc="-10" dirty="0">
                <a:solidFill>
                  <a:srgbClr val="FFFFFF"/>
                </a:solidFill>
                <a:latin typeface="Arial"/>
                <a:cs typeface="Arial"/>
              </a:rPr>
              <a:t>=</a:t>
            </a:r>
            <a:r>
              <a:rPr sz="1600" b="1" spc="5" dirty="0">
                <a:solidFill>
                  <a:srgbClr val="FFFFFF"/>
                </a:solidFill>
                <a:latin typeface="Arial"/>
                <a:cs typeface="Arial"/>
              </a:rPr>
              <a:t> </a:t>
            </a:r>
            <a:r>
              <a:rPr sz="1800" b="1" spc="-10" dirty="0">
                <a:solidFill>
                  <a:srgbClr val="FFFFFF"/>
                </a:solidFill>
                <a:latin typeface="Arial"/>
                <a:cs typeface="Arial"/>
              </a:rPr>
              <a:t>is</a:t>
            </a:r>
            <a:r>
              <a:rPr sz="1800" b="1" spc="-5" dirty="0">
                <a:solidFill>
                  <a:srgbClr val="FFFFFF"/>
                </a:solidFill>
                <a:latin typeface="Arial"/>
                <a:cs typeface="Arial"/>
              </a:rPr>
              <a:t> </a:t>
            </a:r>
            <a:r>
              <a:rPr sz="1800" b="1" spc="-15" dirty="0">
                <a:solidFill>
                  <a:srgbClr val="FFFFFF"/>
                </a:solidFill>
                <a:latin typeface="Arial"/>
                <a:cs typeface="Arial"/>
              </a:rPr>
              <a:t>used</a:t>
            </a:r>
            <a:r>
              <a:rPr sz="1800" b="1" spc="-5" dirty="0">
                <a:solidFill>
                  <a:srgbClr val="FFFFFF"/>
                </a:solidFill>
                <a:latin typeface="Arial"/>
                <a:cs typeface="Arial"/>
              </a:rPr>
              <a:t> </a:t>
            </a:r>
            <a:r>
              <a:rPr sz="1800" b="1" dirty="0">
                <a:solidFill>
                  <a:srgbClr val="FFFFFF"/>
                </a:solidFill>
                <a:latin typeface="Arial"/>
                <a:cs typeface="Arial"/>
              </a:rPr>
              <a:t>for</a:t>
            </a:r>
            <a:r>
              <a:rPr sz="1800" b="1" spc="-5" dirty="0">
                <a:solidFill>
                  <a:srgbClr val="FFFFFF"/>
                </a:solidFill>
                <a:latin typeface="Arial"/>
                <a:cs typeface="Arial"/>
              </a:rPr>
              <a:t> assi</a:t>
            </a:r>
            <a:r>
              <a:rPr sz="1800" b="1" dirty="0">
                <a:solidFill>
                  <a:srgbClr val="FFFFFF"/>
                </a:solidFill>
                <a:latin typeface="Arial"/>
                <a:cs typeface="Arial"/>
              </a:rPr>
              <a:t>g</a:t>
            </a:r>
            <a:r>
              <a:rPr sz="1800" b="1" spc="-15" dirty="0">
                <a:solidFill>
                  <a:srgbClr val="FFFFFF"/>
                </a:solidFill>
                <a:latin typeface="Arial"/>
                <a:cs typeface="Arial"/>
              </a:rPr>
              <a:t>n</a:t>
            </a:r>
            <a:r>
              <a:rPr sz="1800" b="1" spc="-5" dirty="0">
                <a:solidFill>
                  <a:srgbClr val="FFFFFF"/>
                </a:solidFill>
                <a:latin typeface="Arial"/>
                <a:cs typeface="Arial"/>
              </a:rPr>
              <a:t>me</a:t>
            </a:r>
            <a:r>
              <a:rPr sz="1800" b="1" dirty="0">
                <a:solidFill>
                  <a:srgbClr val="FFFFFF"/>
                </a:solidFill>
                <a:latin typeface="Arial"/>
                <a:cs typeface="Arial"/>
              </a:rPr>
              <a:t>nt</a:t>
            </a:r>
            <a:endParaRPr sz="1800" dirty="0">
              <a:solidFill>
                <a:srgbClr val="FFFFFF"/>
              </a:solidFill>
              <a:latin typeface="Arial"/>
              <a:cs typeface="Arial"/>
            </a:endParaRPr>
          </a:p>
        </p:txBody>
      </p:sp>
      <p:pic>
        <p:nvPicPr>
          <p:cNvPr id="10" name="Graphic 9" descr="Tick with solid fill">
            <a:extLst>
              <a:ext uri="{FF2B5EF4-FFF2-40B4-BE49-F238E27FC236}">
                <a16:creationId xmlns:a16="http://schemas.microsoft.com/office/drawing/2014/main" id="{4AD963E7-4099-CB45-8FE0-37EEFDD45A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87" y="1956384"/>
            <a:ext cx="546825" cy="546825"/>
          </a:xfrm>
          <a:prstGeom prst="rect">
            <a:avLst/>
          </a:prstGeom>
        </p:spPr>
      </p:pic>
      <p:pic>
        <p:nvPicPr>
          <p:cNvPr id="14" name="Graphic 13" descr="Tick with solid fill">
            <a:extLst>
              <a:ext uri="{FF2B5EF4-FFF2-40B4-BE49-F238E27FC236}">
                <a16:creationId xmlns:a16="http://schemas.microsoft.com/office/drawing/2014/main" id="{8B0AC8E3-8BE5-344D-B18D-187C27C7AD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26076" y="1220760"/>
            <a:ext cx="546825" cy="546825"/>
          </a:xfrm>
          <a:prstGeom prst="rect">
            <a:avLst/>
          </a:prstGeom>
        </p:spPr>
      </p:pic>
    </p:spTree>
    <p:extLst>
      <p:ext uri="{BB962C8B-B14F-4D97-AF65-F5344CB8AC3E}">
        <p14:creationId xmlns:p14="http://schemas.microsoft.com/office/powerpoint/2010/main" val="108071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p:txBody>
          <a:bodyPr>
            <a:normAutofit fontScale="90000"/>
          </a:bodyPr>
          <a:lstStyle/>
          <a:p>
            <a:r>
              <a:rPr lang="en-US" dirty="0"/>
              <a:t>String Comparisons</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p:txBody>
          <a:bodyPr/>
          <a:lstStyle/>
          <a:p>
            <a:r>
              <a:rPr lang="en-US" dirty="0"/>
              <a:t>Boolean comparisons can also be applied to strings, whether single characters or sets of characters</a:t>
            </a:r>
          </a:p>
          <a:p>
            <a:r>
              <a:rPr lang="en-US" dirty="0"/>
              <a:t>Compare two strings by their </a:t>
            </a:r>
            <a:r>
              <a:rPr lang="en-US" b="1" dirty="0"/>
              <a:t>dictionary order</a:t>
            </a:r>
            <a:r>
              <a:rPr lang="en-US" dirty="0"/>
              <a:t>, comparing letter by letter</a:t>
            </a:r>
            <a:endParaRPr lang="en-US" b="1" dirty="0"/>
          </a:p>
        </p:txBody>
      </p:sp>
      <p:graphicFrame>
        <p:nvGraphicFramePr>
          <p:cNvPr id="4" name="object 4">
            <a:extLst>
              <a:ext uri="{FF2B5EF4-FFF2-40B4-BE49-F238E27FC236}">
                <a16:creationId xmlns:a16="http://schemas.microsoft.com/office/drawing/2014/main" id="{0C763E80-31D9-1E47-9D0C-094490B384F5}"/>
              </a:ext>
            </a:extLst>
          </p:cNvPr>
          <p:cNvGraphicFramePr>
            <a:graphicFrameLocks noGrp="1"/>
          </p:cNvGraphicFramePr>
          <p:nvPr>
            <p:extLst>
              <p:ext uri="{D42A27DB-BD31-4B8C-83A1-F6EECF244321}">
                <p14:modId xmlns:p14="http://schemas.microsoft.com/office/powerpoint/2010/main" val="3341961537"/>
              </p:ext>
            </p:extLst>
          </p:nvPr>
        </p:nvGraphicFramePr>
        <p:xfrm>
          <a:off x="2190441" y="3790641"/>
          <a:ext cx="7578027" cy="2626128"/>
        </p:xfrm>
        <a:graphic>
          <a:graphicData uri="http://schemas.openxmlformats.org/drawingml/2006/table">
            <a:tbl>
              <a:tblPr firstRow="1" bandRow="1">
                <a:tableStyleId>{3C2FFA5D-87B4-456A-9821-1D502468CF0F}</a:tableStyleId>
              </a:tblPr>
              <a:tblGrid>
                <a:gridCol w="1849704">
                  <a:extLst>
                    <a:ext uri="{9D8B030D-6E8A-4147-A177-3AD203B41FA5}">
                      <a16:colId xmlns:a16="http://schemas.microsoft.com/office/drawing/2014/main" val="20000"/>
                    </a:ext>
                  </a:extLst>
                </a:gridCol>
                <a:gridCol w="1089417">
                  <a:extLst>
                    <a:ext uri="{9D8B030D-6E8A-4147-A177-3AD203B41FA5}">
                      <a16:colId xmlns:a16="http://schemas.microsoft.com/office/drawing/2014/main" val="20001"/>
                    </a:ext>
                  </a:extLst>
                </a:gridCol>
                <a:gridCol w="2338234">
                  <a:extLst>
                    <a:ext uri="{9D8B030D-6E8A-4147-A177-3AD203B41FA5}">
                      <a16:colId xmlns:a16="http://schemas.microsoft.com/office/drawing/2014/main" val="20002"/>
                    </a:ext>
                  </a:extLst>
                </a:gridCol>
                <a:gridCol w="2300672">
                  <a:extLst>
                    <a:ext uri="{9D8B030D-6E8A-4147-A177-3AD203B41FA5}">
                      <a16:colId xmlns:a16="http://schemas.microsoft.com/office/drawing/2014/main" val="20003"/>
                    </a:ext>
                  </a:extLst>
                </a:gridCol>
              </a:tblGrid>
              <a:tr h="381000">
                <a:tc>
                  <a:txBody>
                    <a:bodyPr/>
                    <a:lstStyle/>
                    <a:p>
                      <a:pPr marL="63500" algn="ctr">
                        <a:lnSpc>
                          <a:spcPct val="100000"/>
                        </a:lnSpc>
                      </a:pPr>
                      <a:r>
                        <a:rPr sz="1500" dirty="0">
                          <a:solidFill>
                            <a:schemeClr val="bg1"/>
                          </a:solidFill>
                        </a:rPr>
                        <a:t>D</a:t>
                      </a:r>
                      <a:r>
                        <a:rPr sz="1500" spc="-5" dirty="0">
                          <a:solidFill>
                            <a:schemeClr val="bg1"/>
                          </a:solidFill>
                        </a:rPr>
                        <a:t>e</a:t>
                      </a:r>
                      <a:r>
                        <a:rPr sz="1500" dirty="0">
                          <a:solidFill>
                            <a:schemeClr val="bg1"/>
                          </a:solidFill>
                        </a:rPr>
                        <a:t>s</a:t>
                      </a:r>
                      <a:r>
                        <a:rPr sz="1500" spc="-5" dirty="0">
                          <a:solidFill>
                            <a:schemeClr val="bg1"/>
                          </a:solidFill>
                        </a:rPr>
                        <a:t>c</a:t>
                      </a:r>
                      <a:r>
                        <a:rPr sz="1500" dirty="0">
                          <a:solidFill>
                            <a:schemeClr val="bg1"/>
                          </a:solidFill>
                        </a:rPr>
                        <a:t>r</a:t>
                      </a:r>
                      <a:r>
                        <a:rPr sz="1500" spc="-5" dirty="0">
                          <a:solidFill>
                            <a:schemeClr val="bg1"/>
                          </a:solidFill>
                        </a:rPr>
                        <a:t>i</a:t>
                      </a:r>
                      <a:r>
                        <a:rPr sz="1500" dirty="0">
                          <a:solidFill>
                            <a:schemeClr val="bg1"/>
                          </a:solidFill>
                        </a:rPr>
                        <a:t>p</a:t>
                      </a:r>
                      <a:r>
                        <a:rPr sz="1500" spc="-5" dirty="0">
                          <a:solidFill>
                            <a:schemeClr val="bg1"/>
                          </a:solidFill>
                        </a:rPr>
                        <a:t>ti</a:t>
                      </a:r>
                      <a:r>
                        <a:rPr sz="1500" dirty="0">
                          <a:solidFill>
                            <a:schemeClr val="bg1"/>
                          </a:solidFill>
                        </a:rPr>
                        <a:t>on</a:t>
                      </a:r>
                      <a:endParaRPr sz="1500">
                        <a:solidFill>
                          <a:schemeClr val="bg1"/>
                        </a:solidFill>
                        <a:latin typeface="Times New Roman"/>
                        <a:cs typeface="Times New Roman"/>
                      </a:endParaRPr>
                    </a:p>
                  </a:txBody>
                  <a:tcPr marL="0" marR="0" marT="0" marB="0" anchor="ctr"/>
                </a:tc>
                <a:tc>
                  <a:txBody>
                    <a:bodyPr/>
                    <a:lstStyle/>
                    <a:p>
                      <a:pPr marL="63500" algn="ctr">
                        <a:lnSpc>
                          <a:spcPct val="100000"/>
                        </a:lnSpc>
                      </a:pPr>
                      <a:r>
                        <a:rPr sz="1500" dirty="0">
                          <a:solidFill>
                            <a:schemeClr val="bg1"/>
                          </a:solidFill>
                        </a:rPr>
                        <a:t>Op</a:t>
                      </a:r>
                      <a:r>
                        <a:rPr sz="1500" spc="-5" dirty="0">
                          <a:solidFill>
                            <a:schemeClr val="bg1"/>
                          </a:solidFill>
                        </a:rPr>
                        <a:t>e</a:t>
                      </a:r>
                      <a:r>
                        <a:rPr sz="1500" dirty="0">
                          <a:solidFill>
                            <a:schemeClr val="bg1"/>
                          </a:solidFill>
                        </a:rPr>
                        <a:t>r</a:t>
                      </a:r>
                      <a:r>
                        <a:rPr sz="1500" spc="-5" dirty="0">
                          <a:solidFill>
                            <a:schemeClr val="bg1"/>
                          </a:solidFill>
                        </a:rPr>
                        <a:t>at</a:t>
                      </a:r>
                      <a:r>
                        <a:rPr sz="1500" dirty="0">
                          <a:solidFill>
                            <a:schemeClr val="bg1"/>
                          </a:solidFill>
                        </a:rPr>
                        <a:t>or</a:t>
                      </a:r>
                      <a:endParaRPr sz="1500">
                        <a:solidFill>
                          <a:schemeClr val="bg1"/>
                        </a:solidFill>
                        <a:latin typeface="Times New Roman"/>
                        <a:cs typeface="Times New Roman"/>
                      </a:endParaRPr>
                    </a:p>
                  </a:txBody>
                  <a:tcPr marL="0" marR="0" marT="0" marB="0" anchor="ctr"/>
                </a:tc>
                <a:tc>
                  <a:txBody>
                    <a:bodyPr/>
                    <a:lstStyle/>
                    <a:p>
                      <a:pPr marL="63500" algn="ctr">
                        <a:lnSpc>
                          <a:spcPct val="100000"/>
                        </a:lnSpc>
                      </a:pPr>
                      <a:r>
                        <a:rPr sz="1500" spc="-5" dirty="0">
                          <a:solidFill>
                            <a:schemeClr val="bg1"/>
                          </a:solidFill>
                        </a:rPr>
                        <a:t>E</a:t>
                      </a:r>
                      <a:r>
                        <a:rPr sz="1500" dirty="0">
                          <a:solidFill>
                            <a:schemeClr val="bg1"/>
                          </a:solidFill>
                        </a:rPr>
                        <a:t>x</a:t>
                      </a:r>
                      <a:r>
                        <a:rPr sz="1500" spc="-5" dirty="0">
                          <a:solidFill>
                            <a:schemeClr val="bg1"/>
                          </a:solidFill>
                        </a:rPr>
                        <a:t>am</a:t>
                      </a:r>
                      <a:r>
                        <a:rPr sz="1500" dirty="0">
                          <a:solidFill>
                            <a:schemeClr val="bg1"/>
                          </a:solidFill>
                        </a:rPr>
                        <a:t>p</a:t>
                      </a:r>
                      <a:r>
                        <a:rPr sz="1500" spc="-5" dirty="0">
                          <a:solidFill>
                            <a:schemeClr val="bg1"/>
                          </a:solidFill>
                        </a:rPr>
                        <a:t>l</a:t>
                      </a:r>
                      <a:r>
                        <a:rPr sz="1500" dirty="0">
                          <a:solidFill>
                            <a:schemeClr val="bg1"/>
                          </a:solidFill>
                        </a:rPr>
                        <a:t>e</a:t>
                      </a:r>
                      <a:endParaRPr sz="1500">
                        <a:solidFill>
                          <a:schemeClr val="bg1"/>
                        </a:solidFill>
                        <a:latin typeface="Times New Roman"/>
                        <a:cs typeface="Times New Roman"/>
                      </a:endParaRPr>
                    </a:p>
                  </a:txBody>
                  <a:tcPr marL="0" marR="0" marT="0" marB="0" anchor="ctr"/>
                </a:tc>
                <a:tc>
                  <a:txBody>
                    <a:bodyPr/>
                    <a:lstStyle/>
                    <a:p>
                      <a:pPr marL="63500" algn="ctr">
                        <a:lnSpc>
                          <a:spcPct val="100000"/>
                        </a:lnSpc>
                      </a:pPr>
                      <a:r>
                        <a:rPr sz="1500" spc="-5" dirty="0">
                          <a:solidFill>
                            <a:schemeClr val="bg1"/>
                          </a:solidFill>
                        </a:rPr>
                        <a:t>Re</a:t>
                      </a:r>
                      <a:r>
                        <a:rPr sz="1500" dirty="0">
                          <a:solidFill>
                            <a:schemeClr val="bg1"/>
                          </a:solidFill>
                        </a:rPr>
                        <a:t>su</a:t>
                      </a:r>
                      <a:r>
                        <a:rPr sz="1500" spc="-5" dirty="0">
                          <a:solidFill>
                            <a:schemeClr val="bg1"/>
                          </a:solidFill>
                        </a:rPr>
                        <a:t>l</a:t>
                      </a:r>
                      <a:r>
                        <a:rPr sz="1500" dirty="0">
                          <a:solidFill>
                            <a:schemeClr val="bg1"/>
                          </a:solidFill>
                        </a:rPr>
                        <a:t>t</a:t>
                      </a:r>
                      <a:r>
                        <a:rPr sz="1500" spc="-5" dirty="0">
                          <a:solidFill>
                            <a:schemeClr val="bg1"/>
                          </a:solidFill>
                        </a:rPr>
                        <a:t> </a:t>
                      </a:r>
                      <a:r>
                        <a:rPr sz="1500" dirty="0">
                          <a:solidFill>
                            <a:schemeClr val="bg1"/>
                          </a:solidFill>
                        </a:rPr>
                        <a:t>of </a:t>
                      </a:r>
                      <a:r>
                        <a:rPr sz="1500" spc="-5" dirty="0">
                          <a:solidFill>
                            <a:schemeClr val="bg1"/>
                          </a:solidFill>
                        </a:rPr>
                        <a:t>e</a:t>
                      </a:r>
                      <a:r>
                        <a:rPr sz="1500" dirty="0">
                          <a:solidFill>
                            <a:schemeClr val="bg1"/>
                          </a:solidFill>
                        </a:rPr>
                        <a:t>x</a:t>
                      </a:r>
                      <a:r>
                        <a:rPr sz="1500" spc="-5" dirty="0">
                          <a:solidFill>
                            <a:schemeClr val="bg1"/>
                          </a:solidFill>
                        </a:rPr>
                        <a:t>am</a:t>
                      </a:r>
                      <a:r>
                        <a:rPr sz="1500" dirty="0">
                          <a:solidFill>
                            <a:schemeClr val="bg1"/>
                          </a:solidFill>
                        </a:rPr>
                        <a:t>p</a:t>
                      </a:r>
                      <a:r>
                        <a:rPr sz="1500" spc="-5" dirty="0">
                          <a:solidFill>
                            <a:schemeClr val="bg1"/>
                          </a:solidFill>
                        </a:rPr>
                        <a:t>l</a:t>
                      </a:r>
                      <a:r>
                        <a:rPr sz="1500" dirty="0">
                          <a:solidFill>
                            <a:schemeClr val="bg1"/>
                          </a:solidFill>
                        </a:rPr>
                        <a:t>e</a:t>
                      </a:r>
                      <a:endParaRPr sz="1500" dirty="0">
                        <a:solidFill>
                          <a:schemeClr val="bg1"/>
                        </a:solidFill>
                        <a:latin typeface="Times New Roman"/>
                        <a:cs typeface="Times New Roman"/>
                      </a:endParaRPr>
                    </a:p>
                  </a:txBody>
                  <a:tcPr marL="0" marR="0" marT="0" marB="0" anchor="ctr"/>
                </a:tc>
                <a:extLst>
                  <a:ext uri="{0D108BD9-81ED-4DB2-BD59-A6C34878D82A}">
                    <a16:rowId xmlns:a16="http://schemas.microsoft.com/office/drawing/2014/main" val="10000"/>
                  </a:ext>
                </a:extLst>
              </a:tr>
              <a:tr h="374188">
                <a:tc>
                  <a:txBody>
                    <a:bodyPr/>
                    <a:lstStyle/>
                    <a:p>
                      <a:pPr marL="63500">
                        <a:lnSpc>
                          <a:spcPct val="100000"/>
                        </a:lnSpc>
                      </a:pPr>
                      <a:r>
                        <a:rPr sz="1500" spc="-5" dirty="0">
                          <a:solidFill>
                            <a:schemeClr val="bg1"/>
                          </a:solidFill>
                        </a:rPr>
                        <a:t>e</a:t>
                      </a:r>
                      <a:r>
                        <a:rPr sz="1500" dirty="0">
                          <a:solidFill>
                            <a:schemeClr val="bg1"/>
                          </a:solidFill>
                        </a:rPr>
                        <a:t>qu</a:t>
                      </a:r>
                      <a:r>
                        <a:rPr sz="1500" spc="-5" dirty="0">
                          <a:solidFill>
                            <a:schemeClr val="bg1"/>
                          </a:solidFill>
                        </a:rPr>
                        <a:t>alit</a:t>
                      </a:r>
                      <a:r>
                        <a:rPr sz="1500" dirty="0">
                          <a:solidFill>
                            <a:schemeClr val="bg1"/>
                          </a:solidFill>
                        </a:rPr>
                        <a:t>y</a:t>
                      </a:r>
                      <a:endParaRPr sz="1500">
                        <a:solidFill>
                          <a:schemeClr val="bg1"/>
                        </a:solidFill>
                        <a:latin typeface="Times New Roman"/>
                        <a:cs typeface="Times New Roman"/>
                      </a:endParaRPr>
                    </a:p>
                  </a:txBody>
                  <a:tcPr marL="0" marR="0" marT="0" marB="0" anchor="ctr"/>
                </a:tc>
                <a:tc>
                  <a:txBody>
                    <a:bodyPr/>
                    <a:lstStyle/>
                    <a:p>
                      <a:pPr algn="ctr">
                        <a:lnSpc>
                          <a:spcPct val="100000"/>
                        </a:lnSpc>
                      </a:pPr>
                      <a:r>
                        <a:rPr sz="1400" spc="-5" dirty="0">
                          <a:solidFill>
                            <a:schemeClr val="bg1"/>
                          </a:solidFill>
                        </a:rPr>
                        <a: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'cat</a:t>
                      </a:r>
                      <a:r>
                        <a:rPr sz="1400" dirty="0">
                          <a:solidFill>
                            <a:schemeClr val="bg1"/>
                          </a:solidFill>
                        </a:rPr>
                        <a:t>'</a:t>
                      </a:r>
                      <a:r>
                        <a:rPr sz="1400" spc="-5" dirty="0">
                          <a:solidFill>
                            <a:schemeClr val="bg1"/>
                          </a:solidFill>
                        </a:rPr>
                        <a:t> =</a:t>
                      </a:r>
                      <a:r>
                        <a:rPr sz="1400" dirty="0">
                          <a:solidFill>
                            <a:schemeClr val="bg1"/>
                          </a:solidFill>
                        </a:rPr>
                        <a:t>=</a:t>
                      </a:r>
                      <a:r>
                        <a:rPr sz="1400" spc="-5" dirty="0">
                          <a:solidFill>
                            <a:schemeClr val="bg1"/>
                          </a:solidFill>
                        </a:rPr>
                        <a:t> 'cat'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1"/>
                  </a:ext>
                </a:extLst>
              </a:tr>
              <a:tr h="374188">
                <a:tc>
                  <a:txBody>
                    <a:bodyPr/>
                    <a:lstStyle/>
                    <a:p>
                      <a:pPr marL="63500">
                        <a:lnSpc>
                          <a:spcPct val="100000"/>
                        </a:lnSpc>
                      </a:pPr>
                      <a:r>
                        <a:rPr sz="1500" spc="-5" dirty="0">
                          <a:solidFill>
                            <a:schemeClr val="bg1"/>
                          </a:solidFill>
                        </a:rPr>
                        <a:t>i</a:t>
                      </a:r>
                      <a:r>
                        <a:rPr sz="1500" dirty="0">
                          <a:solidFill>
                            <a:schemeClr val="bg1"/>
                          </a:solidFill>
                        </a:rPr>
                        <a:t>n</a:t>
                      </a:r>
                      <a:r>
                        <a:rPr sz="1500" spc="-5" dirty="0">
                          <a:solidFill>
                            <a:schemeClr val="bg1"/>
                          </a:solidFill>
                        </a:rPr>
                        <a:t>e</a:t>
                      </a:r>
                      <a:r>
                        <a:rPr sz="1500" dirty="0">
                          <a:solidFill>
                            <a:schemeClr val="bg1"/>
                          </a:solidFill>
                        </a:rPr>
                        <a:t>qu</a:t>
                      </a:r>
                      <a:r>
                        <a:rPr sz="1500" spc="-5" dirty="0">
                          <a:solidFill>
                            <a:schemeClr val="bg1"/>
                          </a:solidFill>
                        </a:rPr>
                        <a:t>alit</a:t>
                      </a:r>
                      <a:r>
                        <a:rPr sz="1500" dirty="0">
                          <a:solidFill>
                            <a:schemeClr val="bg1"/>
                          </a:solidFill>
                        </a:rPr>
                        <a:t>y</a:t>
                      </a:r>
                      <a:endParaRPr sz="1500">
                        <a:solidFill>
                          <a:schemeClr val="bg1"/>
                        </a:solidFill>
                        <a:latin typeface="Times New Roman"/>
                        <a:cs typeface="Times New Roman"/>
                      </a:endParaRPr>
                    </a:p>
                  </a:txBody>
                  <a:tcPr marL="0" marR="0" marT="0" marB="0" anchor="ctr"/>
                </a:tc>
                <a:tc>
                  <a:txBody>
                    <a:bodyPr/>
                    <a:lstStyle/>
                    <a:p>
                      <a:pPr algn="ctr">
                        <a:lnSpc>
                          <a:spcPct val="100000"/>
                        </a:lnSpc>
                      </a:pPr>
                      <a:r>
                        <a:rPr sz="1400" spc="-5" dirty="0">
                          <a:solidFill>
                            <a:schemeClr val="bg1"/>
                          </a:solidFill>
                        </a:rPr>
                        <a: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'cat</a:t>
                      </a:r>
                      <a:r>
                        <a:rPr sz="1400" dirty="0">
                          <a:solidFill>
                            <a:schemeClr val="bg1"/>
                          </a:solidFill>
                        </a:rPr>
                        <a:t>'</a:t>
                      </a:r>
                      <a:r>
                        <a:rPr sz="1400" spc="-5" dirty="0">
                          <a:solidFill>
                            <a:schemeClr val="bg1"/>
                          </a:solidFill>
                        </a:rPr>
                        <a:t> !</a:t>
                      </a:r>
                      <a:r>
                        <a:rPr sz="1400" dirty="0">
                          <a:solidFill>
                            <a:schemeClr val="bg1"/>
                          </a:solidFill>
                        </a:rPr>
                        <a:t>=</a:t>
                      </a:r>
                      <a:r>
                        <a:rPr sz="1400" spc="-5" dirty="0">
                          <a:solidFill>
                            <a:schemeClr val="bg1"/>
                          </a:solidFill>
                        </a:rPr>
                        <a:t> 'Cat'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2"/>
                  </a:ext>
                </a:extLst>
              </a:tr>
              <a:tr h="374188">
                <a:tc>
                  <a:txBody>
                    <a:bodyPr/>
                    <a:lstStyle/>
                    <a:p>
                      <a:pPr marL="63500">
                        <a:lnSpc>
                          <a:spcPct val="100000"/>
                        </a:lnSpc>
                      </a:pPr>
                      <a:r>
                        <a:rPr sz="1500" spc="-5" dirty="0">
                          <a:solidFill>
                            <a:schemeClr val="bg1"/>
                          </a:solidFill>
                        </a:rPr>
                        <a:t>le</a:t>
                      </a:r>
                      <a:r>
                        <a:rPr sz="1500" dirty="0">
                          <a:solidFill>
                            <a:schemeClr val="bg1"/>
                          </a:solidFill>
                        </a:rPr>
                        <a:t>ss </a:t>
                      </a:r>
                      <a:r>
                        <a:rPr sz="1500" spc="-5" dirty="0">
                          <a:solidFill>
                            <a:schemeClr val="bg1"/>
                          </a:solidFill>
                        </a:rPr>
                        <a:t>t</a:t>
                      </a:r>
                      <a:r>
                        <a:rPr sz="1500" dirty="0">
                          <a:solidFill>
                            <a:schemeClr val="bg1"/>
                          </a:solidFill>
                        </a:rPr>
                        <a:t>h</a:t>
                      </a:r>
                      <a:r>
                        <a:rPr sz="1500" spc="-5" dirty="0">
                          <a:solidFill>
                            <a:schemeClr val="bg1"/>
                          </a:solidFill>
                        </a:rPr>
                        <a:t>a</a:t>
                      </a:r>
                      <a:r>
                        <a:rPr sz="1500" dirty="0">
                          <a:solidFill>
                            <a:schemeClr val="bg1"/>
                          </a:solidFill>
                        </a:rPr>
                        <a:t>n</a:t>
                      </a:r>
                      <a:endParaRPr sz="1500">
                        <a:solidFill>
                          <a:schemeClr val="bg1"/>
                        </a:solidFill>
                        <a:latin typeface="Times New Roman"/>
                        <a:cs typeface="Times New Roman"/>
                      </a:endParaRPr>
                    </a:p>
                  </a:txBody>
                  <a:tcPr marL="0" marR="0" marT="0" marB="0" anchor="ctr"/>
                </a:tc>
                <a:tc>
                  <a:txBody>
                    <a:bodyPr/>
                    <a:lstStyle/>
                    <a:p>
                      <a:pPr marR="97790" algn="ctr">
                        <a:lnSpc>
                          <a:spcPct val="100000"/>
                        </a:lnSpc>
                      </a:pPr>
                      <a:r>
                        <a:rPr sz="1400" dirty="0">
                          <a:solidFill>
                            <a:schemeClr val="bg1"/>
                          </a:solidFill>
                        </a:rPr>
                        <a:t>&lt;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'A</a:t>
                      </a:r>
                      <a:r>
                        <a:rPr sz="1400" dirty="0">
                          <a:solidFill>
                            <a:schemeClr val="bg1"/>
                          </a:solidFill>
                        </a:rPr>
                        <a:t>'</a:t>
                      </a:r>
                      <a:r>
                        <a:rPr sz="1400" spc="-5" dirty="0">
                          <a:solidFill>
                            <a:schemeClr val="bg1"/>
                          </a:solidFill>
                        </a:rPr>
                        <a:t> </a:t>
                      </a:r>
                      <a:r>
                        <a:rPr sz="1400" dirty="0">
                          <a:solidFill>
                            <a:schemeClr val="bg1"/>
                          </a:solidFill>
                        </a:rPr>
                        <a:t>&lt;</a:t>
                      </a:r>
                      <a:r>
                        <a:rPr sz="1400" spc="-10" dirty="0">
                          <a:solidFill>
                            <a:schemeClr val="bg1"/>
                          </a:solidFill>
                        </a:rPr>
                        <a:t> </a:t>
                      </a:r>
                      <a:r>
                        <a:rPr sz="1400" spc="-5" dirty="0">
                          <a:solidFill>
                            <a:schemeClr val="bg1"/>
                          </a:solidFill>
                        </a:rPr>
                        <a:t>'a'</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3"/>
                  </a:ext>
                </a:extLst>
              </a:tr>
              <a:tr h="374188">
                <a:tc>
                  <a:txBody>
                    <a:bodyPr/>
                    <a:lstStyle/>
                    <a:p>
                      <a:pPr marL="63500">
                        <a:lnSpc>
                          <a:spcPct val="100000"/>
                        </a:lnSpc>
                      </a:pPr>
                      <a:r>
                        <a:rPr sz="1500" dirty="0">
                          <a:solidFill>
                            <a:schemeClr val="bg1"/>
                          </a:solidFill>
                        </a:rPr>
                        <a:t>gr</a:t>
                      </a:r>
                      <a:r>
                        <a:rPr sz="1500" spc="-5" dirty="0">
                          <a:solidFill>
                            <a:schemeClr val="bg1"/>
                          </a:solidFill>
                        </a:rPr>
                        <a:t>eate</a:t>
                      </a:r>
                      <a:r>
                        <a:rPr sz="1500" dirty="0">
                          <a:solidFill>
                            <a:schemeClr val="bg1"/>
                          </a:solidFill>
                        </a:rPr>
                        <a:t>r </a:t>
                      </a:r>
                      <a:r>
                        <a:rPr sz="1500" spc="-5" dirty="0">
                          <a:solidFill>
                            <a:schemeClr val="bg1"/>
                          </a:solidFill>
                        </a:rPr>
                        <a:t>t</a:t>
                      </a:r>
                      <a:r>
                        <a:rPr sz="1500" dirty="0">
                          <a:solidFill>
                            <a:schemeClr val="bg1"/>
                          </a:solidFill>
                        </a:rPr>
                        <a:t>h</a:t>
                      </a:r>
                      <a:r>
                        <a:rPr sz="1500" spc="-5" dirty="0">
                          <a:solidFill>
                            <a:schemeClr val="bg1"/>
                          </a:solidFill>
                        </a:rPr>
                        <a:t>a</a:t>
                      </a:r>
                      <a:r>
                        <a:rPr sz="1500" dirty="0">
                          <a:solidFill>
                            <a:schemeClr val="bg1"/>
                          </a:solidFill>
                        </a:rPr>
                        <a:t>n</a:t>
                      </a:r>
                      <a:endParaRPr sz="1500">
                        <a:solidFill>
                          <a:schemeClr val="bg1"/>
                        </a:solidFill>
                        <a:latin typeface="Times New Roman"/>
                        <a:cs typeface="Times New Roman"/>
                      </a:endParaRPr>
                    </a:p>
                  </a:txBody>
                  <a:tcPr marL="0" marR="0" marT="0" marB="0" anchor="ctr"/>
                </a:tc>
                <a:tc>
                  <a:txBody>
                    <a:bodyPr/>
                    <a:lstStyle/>
                    <a:p>
                      <a:pPr marR="97790" algn="ctr">
                        <a:lnSpc>
                          <a:spcPct val="100000"/>
                        </a:lnSpc>
                      </a:pPr>
                      <a:r>
                        <a:rPr sz="1400" dirty="0">
                          <a:solidFill>
                            <a:schemeClr val="bg1"/>
                          </a:solidFill>
                        </a:rPr>
                        <a:t>&gt;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'a</a:t>
                      </a:r>
                      <a:r>
                        <a:rPr sz="1400" dirty="0">
                          <a:solidFill>
                            <a:schemeClr val="bg1"/>
                          </a:solidFill>
                        </a:rPr>
                        <a:t>'</a:t>
                      </a:r>
                      <a:r>
                        <a:rPr sz="1400" spc="-5" dirty="0">
                          <a:solidFill>
                            <a:schemeClr val="bg1"/>
                          </a:solidFill>
                        </a:rPr>
                        <a:t> </a:t>
                      </a:r>
                      <a:r>
                        <a:rPr sz="1400" dirty="0">
                          <a:solidFill>
                            <a:schemeClr val="bg1"/>
                          </a:solidFill>
                        </a:rPr>
                        <a:t>&gt;</a:t>
                      </a:r>
                      <a:r>
                        <a:rPr sz="1400" spc="-10" dirty="0">
                          <a:solidFill>
                            <a:schemeClr val="bg1"/>
                          </a:solidFill>
                        </a:rPr>
                        <a:t> </a:t>
                      </a:r>
                      <a:r>
                        <a:rPr sz="1400" spc="-5" dirty="0">
                          <a:solidFill>
                            <a:schemeClr val="bg1"/>
                          </a:solidFill>
                        </a:rPr>
                        <a:t>'A'</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4"/>
                  </a:ext>
                </a:extLst>
              </a:tr>
              <a:tr h="374188">
                <a:tc>
                  <a:txBody>
                    <a:bodyPr/>
                    <a:lstStyle/>
                    <a:p>
                      <a:pPr marL="63500">
                        <a:lnSpc>
                          <a:spcPct val="100000"/>
                        </a:lnSpc>
                      </a:pPr>
                      <a:r>
                        <a:rPr sz="1500" spc="-5" dirty="0">
                          <a:solidFill>
                            <a:schemeClr val="bg1"/>
                          </a:solidFill>
                        </a:rPr>
                        <a:t>le</a:t>
                      </a:r>
                      <a:r>
                        <a:rPr sz="1500" dirty="0">
                          <a:solidFill>
                            <a:schemeClr val="bg1"/>
                          </a:solidFill>
                        </a:rPr>
                        <a:t>ss </a:t>
                      </a:r>
                      <a:r>
                        <a:rPr sz="1500" spc="-5" dirty="0">
                          <a:solidFill>
                            <a:schemeClr val="bg1"/>
                          </a:solidFill>
                        </a:rPr>
                        <a:t>t</a:t>
                      </a:r>
                      <a:r>
                        <a:rPr sz="1500" dirty="0">
                          <a:solidFill>
                            <a:schemeClr val="bg1"/>
                          </a:solidFill>
                        </a:rPr>
                        <a:t>h</a:t>
                      </a:r>
                      <a:r>
                        <a:rPr sz="1500" spc="-5" dirty="0">
                          <a:solidFill>
                            <a:schemeClr val="bg1"/>
                          </a:solidFill>
                        </a:rPr>
                        <a:t>a</a:t>
                      </a:r>
                      <a:r>
                        <a:rPr sz="1500" dirty="0">
                          <a:solidFill>
                            <a:schemeClr val="bg1"/>
                          </a:solidFill>
                        </a:rPr>
                        <a:t>n or </a:t>
                      </a:r>
                      <a:r>
                        <a:rPr sz="1500" spc="-5" dirty="0">
                          <a:solidFill>
                            <a:schemeClr val="bg1"/>
                          </a:solidFill>
                        </a:rPr>
                        <a:t>e</a:t>
                      </a:r>
                      <a:r>
                        <a:rPr sz="1500" dirty="0">
                          <a:solidFill>
                            <a:schemeClr val="bg1"/>
                          </a:solidFill>
                        </a:rPr>
                        <a:t>qu</a:t>
                      </a:r>
                      <a:r>
                        <a:rPr sz="1500" spc="-5" dirty="0">
                          <a:solidFill>
                            <a:schemeClr val="bg1"/>
                          </a:solidFill>
                        </a:rPr>
                        <a:t>a</a:t>
                      </a:r>
                      <a:r>
                        <a:rPr sz="1500" dirty="0">
                          <a:solidFill>
                            <a:schemeClr val="bg1"/>
                          </a:solidFill>
                        </a:rPr>
                        <a:t>l</a:t>
                      </a:r>
                      <a:endParaRPr sz="1500">
                        <a:solidFill>
                          <a:schemeClr val="bg1"/>
                        </a:solidFill>
                        <a:latin typeface="Times New Roman"/>
                        <a:cs typeface="Times New Roman"/>
                      </a:endParaRPr>
                    </a:p>
                  </a:txBody>
                  <a:tcPr marL="0" marR="0" marT="0" marB="0" anchor="ctr"/>
                </a:tc>
                <a:tc>
                  <a:txBody>
                    <a:bodyPr/>
                    <a:lstStyle/>
                    <a:p>
                      <a:pPr algn="ctr">
                        <a:lnSpc>
                          <a:spcPct val="100000"/>
                        </a:lnSpc>
                      </a:pPr>
                      <a:r>
                        <a:rPr sz="1400" spc="-5" dirty="0">
                          <a:solidFill>
                            <a:schemeClr val="bg1"/>
                          </a:solidFill>
                        </a:rPr>
                        <a:t>&lt;=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'a</a:t>
                      </a:r>
                      <a:r>
                        <a:rPr sz="1400" dirty="0">
                          <a:solidFill>
                            <a:schemeClr val="bg1"/>
                          </a:solidFill>
                        </a:rPr>
                        <a:t>'</a:t>
                      </a:r>
                      <a:r>
                        <a:rPr sz="1400" spc="-5" dirty="0">
                          <a:solidFill>
                            <a:schemeClr val="bg1"/>
                          </a:solidFill>
                        </a:rPr>
                        <a:t> &lt;</a:t>
                      </a:r>
                      <a:r>
                        <a:rPr sz="1400" dirty="0">
                          <a:solidFill>
                            <a:schemeClr val="bg1"/>
                          </a:solidFill>
                        </a:rPr>
                        <a:t>=</a:t>
                      </a:r>
                      <a:r>
                        <a:rPr sz="1400" spc="-5" dirty="0">
                          <a:solidFill>
                            <a:schemeClr val="bg1"/>
                          </a:solidFill>
                        </a:rPr>
                        <a:t> 'a'</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5"/>
                  </a:ext>
                </a:extLst>
              </a:tr>
              <a:tr h="374188">
                <a:tc>
                  <a:txBody>
                    <a:bodyPr/>
                    <a:lstStyle/>
                    <a:p>
                      <a:pPr marL="63500">
                        <a:lnSpc>
                          <a:spcPct val="100000"/>
                        </a:lnSpc>
                      </a:pPr>
                      <a:r>
                        <a:rPr sz="1500" dirty="0">
                          <a:solidFill>
                            <a:schemeClr val="bg1"/>
                          </a:solidFill>
                        </a:rPr>
                        <a:t>gr</a:t>
                      </a:r>
                      <a:r>
                        <a:rPr sz="1500" spc="-5" dirty="0">
                          <a:solidFill>
                            <a:schemeClr val="bg1"/>
                          </a:solidFill>
                        </a:rPr>
                        <a:t>eate</a:t>
                      </a:r>
                      <a:r>
                        <a:rPr sz="1500" dirty="0">
                          <a:solidFill>
                            <a:schemeClr val="bg1"/>
                          </a:solidFill>
                        </a:rPr>
                        <a:t>r </a:t>
                      </a:r>
                      <a:r>
                        <a:rPr sz="1500" spc="-5" dirty="0">
                          <a:solidFill>
                            <a:schemeClr val="bg1"/>
                          </a:solidFill>
                        </a:rPr>
                        <a:t>t</a:t>
                      </a:r>
                      <a:r>
                        <a:rPr sz="1500" dirty="0">
                          <a:solidFill>
                            <a:schemeClr val="bg1"/>
                          </a:solidFill>
                        </a:rPr>
                        <a:t>h</a:t>
                      </a:r>
                      <a:r>
                        <a:rPr sz="1500" spc="-5" dirty="0">
                          <a:solidFill>
                            <a:schemeClr val="bg1"/>
                          </a:solidFill>
                        </a:rPr>
                        <a:t>a</a:t>
                      </a:r>
                      <a:r>
                        <a:rPr sz="1500" dirty="0">
                          <a:solidFill>
                            <a:schemeClr val="bg1"/>
                          </a:solidFill>
                        </a:rPr>
                        <a:t>n or </a:t>
                      </a:r>
                      <a:r>
                        <a:rPr sz="1500" spc="-5" dirty="0">
                          <a:solidFill>
                            <a:schemeClr val="bg1"/>
                          </a:solidFill>
                        </a:rPr>
                        <a:t>e</a:t>
                      </a:r>
                      <a:r>
                        <a:rPr sz="1500" dirty="0">
                          <a:solidFill>
                            <a:schemeClr val="bg1"/>
                          </a:solidFill>
                        </a:rPr>
                        <a:t>qu</a:t>
                      </a:r>
                      <a:r>
                        <a:rPr sz="1500" spc="-5" dirty="0">
                          <a:solidFill>
                            <a:schemeClr val="bg1"/>
                          </a:solidFill>
                        </a:rPr>
                        <a:t>a</a:t>
                      </a:r>
                      <a:r>
                        <a:rPr sz="1500" dirty="0">
                          <a:solidFill>
                            <a:schemeClr val="bg1"/>
                          </a:solidFill>
                        </a:rPr>
                        <a:t>l</a:t>
                      </a:r>
                      <a:endParaRPr sz="1500">
                        <a:solidFill>
                          <a:schemeClr val="bg1"/>
                        </a:solidFill>
                        <a:latin typeface="Times New Roman"/>
                        <a:cs typeface="Times New Roman"/>
                      </a:endParaRPr>
                    </a:p>
                  </a:txBody>
                  <a:tcPr marL="0" marR="0" marT="0" marB="0" anchor="ctr"/>
                </a:tc>
                <a:tc>
                  <a:txBody>
                    <a:bodyPr/>
                    <a:lstStyle/>
                    <a:p>
                      <a:pPr algn="ctr">
                        <a:lnSpc>
                          <a:spcPct val="100000"/>
                        </a:lnSpc>
                      </a:pPr>
                      <a:r>
                        <a:rPr sz="1400" spc="-5" dirty="0">
                          <a:solidFill>
                            <a:schemeClr val="bg1"/>
                          </a:solidFill>
                        </a:rPr>
                        <a:t>&gt;=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'a</a:t>
                      </a:r>
                      <a:r>
                        <a:rPr sz="1400" dirty="0">
                          <a:solidFill>
                            <a:schemeClr val="bg1"/>
                          </a:solidFill>
                        </a:rPr>
                        <a:t>'</a:t>
                      </a:r>
                      <a:r>
                        <a:rPr sz="1400" spc="-5" dirty="0">
                          <a:solidFill>
                            <a:schemeClr val="bg1"/>
                          </a:solidFill>
                        </a:rPr>
                        <a:t> &gt;</a:t>
                      </a:r>
                      <a:r>
                        <a:rPr sz="1400" dirty="0">
                          <a:solidFill>
                            <a:schemeClr val="bg1"/>
                          </a:solidFill>
                        </a:rPr>
                        <a:t>=</a:t>
                      </a:r>
                      <a:r>
                        <a:rPr sz="1400" spc="-5" dirty="0">
                          <a:solidFill>
                            <a:schemeClr val="bg1"/>
                          </a:solidFill>
                        </a:rPr>
                        <a:t> 'A'</a:t>
                      </a:r>
                      <a:endParaRPr sz="1400">
                        <a:solidFill>
                          <a:schemeClr val="bg1"/>
                        </a:solidFill>
                        <a:latin typeface="Courier New"/>
                        <a:cs typeface="Courier New"/>
                      </a:endParaRPr>
                    </a:p>
                  </a:txBody>
                  <a:tcPr marL="0" marR="0" marT="0" marB="0" anchor="ctr"/>
                </a:tc>
                <a:tc>
                  <a:txBody>
                    <a:bodyPr/>
                    <a:lstStyle/>
                    <a:p>
                      <a:pPr marL="63500">
                        <a:lnSpc>
                          <a:spcPct val="100000"/>
                        </a:lnSpc>
                      </a:pPr>
                      <a:r>
                        <a:rPr sz="1500" spc="-5" dirty="0">
                          <a:solidFill>
                            <a:schemeClr val="bg1"/>
                          </a:solidFill>
                        </a:rPr>
                        <a:t>True</a:t>
                      </a:r>
                      <a:endParaRPr sz="15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957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Strings as Integers (ASCII Encoding)</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383662"/>
            <a:ext cx="10515600" cy="4835479"/>
          </a:xfrm>
        </p:spPr>
        <p:txBody>
          <a:bodyPr>
            <a:normAutofit/>
          </a:bodyPr>
          <a:lstStyle/>
          <a:p>
            <a:r>
              <a:rPr lang="en-US" sz="2400" dirty="0"/>
              <a:t>Each character in a string is actually represented by integers following the ASCII encoding</a:t>
            </a:r>
          </a:p>
          <a:p>
            <a:pPr lvl="1"/>
            <a:r>
              <a:rPr lang="en-US" sz="2000" dirty="0"/>
              <a:t>American Standard Code for Information Interchange</a:t>
            </a:r>
          </a:p>
          <a:p>
            <a:r>
              <a:rPr lang="en-US" sz="2400" dirty="0"/>
              <a:t>All uppercase letters come before all lowercase letters</a:t>
            </a:r>
          </a:p>
          <a:p>
            <a:pPr lvl="1"/>
            <a:r>
              <a:rPr lang="en-US" sz="2000" dirty="0"/>
              <a:t>Uppercase “Z” is less than lowercase “a”</a:t>
            </a:r>
          </a:p>
        </p:txBody>
      </p:sp>
      <p:grpSp>
        <p:nvGrpSpPr>
          <p:cNvPr id="7" name="Group 6">
            <a:extLst>
              <a:ext uri="{FF2B5EF4-FFF2-40B4-BE49-F238E27FC236}">
                <a16:creationId xmlns:a16="http://schemas.microsoft.com/office/drawing/2014/main" id="{B944B490-63DC-4B42-B89A-A278B8FBDDFD}"/>
              </a:ext>
            </a:extLst>
          </p:cNvPr>
          <p:cNvGrpSpPr/>
          <p:nvPr/>
        </p:nvGrpSpPr>
        <p:grpSpPr>
          <a:xfrm>
            <a:off x="2274850" y="3347941"/>
            <a:ext cx="7359804" cy="3510060"/>
            <a:chOff x="1646818" y="3739793"/>
            <a:chExt cx="6538177" cy="3118207"/>
          </a:xfrm>
        </p:grpSpPr>
        <p:sp>
          <p:nvSpPr>
            <p:cNvPr id="6" name="Rectangle 5">
              <a:extLst>
                <a:ext uri="{FF2B5EF4-FFF2-40B4-BE49-F238E27FC236}">
                  <a16:creationId xmlns:a16="http://schemas.microsoft.com/office/drawing/2014/main" id="{4AF79C87-3A2B-C441-BAF6-DD14563B984A}"/>
                </a:ext>
              </a:extLst>
            </p:cNvPr>
            <p:cNvSpPr/>
            <p:nvPr/>
          </p:nvSpPr>
          <p:spPr>
            <a:xfrm>
              <a:off x="1646818" y="3739793"/>
              <a:ext cx="6538177" cy="3118207"/>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a:extLst>
                <a:ext uri="{FF2B5EF4-FFF2-40B4-BE49-F238E27FC236}">
                  <a16:creationId xmlns:a16="http://schemas.microsoft.com/office/drawing/2014/main" id="{D6F0074A-BA49-304C-A0BB-0A6291C4A451}"/>
                </a:ext>
              </a:extLst>
            </p:cNvPr>
            <p:cNvSpPr/>
            <p:nvPr/>
          </p:nvSpPr>
          <p:spPr>
            <a:xfrm>
              <a:off x="1736026" y="3836021"/>
              <a:ext cx="6337456" cy="2932771"/>
            </a:xfrm>
            <a:prstGeom prst="rect">
              <a:avLst/>
            </a:prstGeom>
            <a: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22825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Strings as Integers (ASCII Encoding)</a:t>
            </a:r>
          </a:p>
        </p:txBody>
      </p:sp>
      <p:pic>
        <p:nvPicPr>
          <p:cNvPr id="17410" name="Picture 2" descr="Alphabet Chart Aa`Bb`Cc - BPS Early Childhood">
            <a:extLst>
              <a:ext uri="{FF2B5EF4-FFF2-40B4-BE49-F238E27FC236}">
                <a16:creationId xmlns:a16="http://schemas.microsoft.com/office/drawing/2014/main" id="{A593C4FE-6E45-7A42-8DCE-319F06C2A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35820"/>
            <a:ext cx="5611722" cy="433224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E33E446-E8F9-A644-BC67-CB1846946AF1}"/>
              </a:ext>
            </a:extLst>
          </p:cNvPr>
          <p:cNvSpPr/>
          <p:nvPr/>
        </p:nvSpPr>
        <p:spPr>
          <a:xfrm>
            <a:off x="8447924" y="1631349"/>
            <a:ext cx="535259" cy="6460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0A9FF20-1775-C249-8C8D-BB893D973EFB}"/>
              </a:ext>
            </a:extLst>
          </p:cNvPr>
          <p:cNvSpPr/>
          <p:nvPr/>
        </p:nvSpPr>
        <p:spPr>
          <a:xfrm>
            <a:off x="8875888" y="1842434"/>
            <a:ext cx="397640" cy="4349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662DE9-008A-3C47-A964-DBA3C7062835}"/>
              </a:ext>
            </a:extLst>
          </p:cNvPr>
          <p:cNvSpPr txBox="1"/>
          <p:nvPr/>
        </p:nvSpPr>
        <p:spPr>
          <a:xfrm>
            <a:off x="2633491" y="4910308"/>
            <a:ext cx="974947" cy="830997"/>
          </a:xfrm>
          <a:prstGeom prst="rect">
            <a:avLst/>
          </a:prstGeom>
          <a:noFill/>
        </p:spPr>
        <p:txBody>
          <a:bodyPr wrap="none" rtlCol="0" anchor="ctr">
            <a:spAutoFit/>
          </a:bodyPr>
          <a:lstStyle/>
          <a:p>
            <a:pPr algn="ctr"/>
            <a:r>
              <a:rPr lang="en-US" sz="2400" dirty="0">
                <a:solidFill>
                  <a:schemeClr val="accent6"/>
                </a:solidFill>
              </a:rPr>
              <a:t>0-9</a:t>
            </a:r>
          </a:p>
          <a:p>
            <a:pPr algn="ctr"/>
            <a:r>
              <a:rPr lang="en-US" sz="2400" dirty="0">
                <a:solidFill>
                  <a:srgbClr val="FFFF00"/>
                </a:solidFill>
              </a:rPr>
              <a:t>48-57</a:t>
            </a:r>
          </a:p>
        </p:txBody>
      </p:sp>
      <p:sp>
        <p:nvSpPr>
          <p:cNvPr id="12" name="TextBox 11">
            <a:extLst>
              <a:ext uri="{FF2B5EF4-FFF2-40B4-BE49-F238E27FC236}">
                <a16:creationId xmlns:a16="http://schemas.microsoft.com/office/drawing/2014/main" id="{9FA457DD-5E0E-9949-A069-B92A40D0FF3F}"/>
              </a:ext>
            </a:extLst>
          </p:cNvPr>
          <p:cNvSpPr txBox="1"/>
          <p:nvPr/>
        </p:nvSpPr>
        <p:spPr>
          <a:xfrm>
            <a:off x="7472977" y="5804195"/>
            <a:ext cx="974947" cy="830997"/>
          </a:xfrm>
          <a:prstGeom prst="rect">
            <a:avLst/>
          </a:prstGeom>
          <a:noFill/>
        </p:spPr>
        <p:txBody>
          <a:bodyPr wrap="none" rtlCol="0" anchor="ctr">
            <a:spAutoFit/>
          </a:bodyPr>
          <a:lstStyle/>
          <a:p>
            <a:pPr algn="ctr"/>
            <a:r>
              <a:rPr lang="en-US" sz="2400" dirty="0">
                <a:solidFill>
                  <a:schemeClr val="accent6"/>
                </a:solidFill>
              </a:rPr>
              <a:t>A-Z</a:t>
            </a:r>
          </a:p>
          <a:p>
            <a:pPr algn="ctr"/>
            <a:r>
              <a:rPr lang="en-US" sz="2400" dirty="0">
                <a:solidFill>
                  <a:srgbClr val="FFFF00"/>
                </a:solidFill>
              </a:rPr>
              <a:t>65-90</a:t>
            </a:r>
          </a:p>
        </p:txBody>
      </p:sp>
      <p:pic>
        <p:nvPicPr>
          <p:cNvPr id="17414" name="Picture 6" descr="Learn To Count 0-9|Learn Numbers 0 to 9 |Numbers Puzzle| Learn Numbers for  Children - YouTube">
            <a:extLst>
              <a:ext uri="{FF2B5EF4-FFF2-40B4-BE49-F238E27FC236}">
                <a16:creationId xmlns:a16="http://schemas.microsoft.com/office/drawing/2014/main" id="{484D49E2-5FB7-114F-B9CE-3E84FFCC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15" y="2178194"/>
            <a:ext cx="4447309" cy="250161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BDA481F-E8ED-FA41-B847-F68113EAB4A0}"/>
              </a:ext>
            </a:extLst>
          </p:cNvPr>
          <p:cNvSpPr txBox="1"/>
          <p:nvPr/>
        </p:nvSpPr>
        <p:spPr>
          <a:xfrm>
            <a:off x="9897736" y="5768069"/>
            <a:ext cx="1141659" cy="830997"/>
          </a:xfrm>
          <a:prstGeom prst="rect">
            <a:avLst/>
          </a:prstGeom>
          <a:noFill/>
        </p:spPr>
        <p:txBody>
          <a:bodyPr wrap="none" rtlCol="0" anchor="ctr">
            <a:spAutoFit/>
          </a:bodyPr>
          <a:lstStyle/>
          <a:p>
            <a:pPr algn="ctr"/>
            <a:r>
              <a:rPr lang="en-US" sz="2400" dirty="0">
                <a:solidFill>
                  <a:schemeClr val="accent6"/>
                </a:solidFill>
              </a:rPr>
              <a:t>a-z</a:t>
            </a:r>
          </a:p>
          <a:p>
            <a:pPr algn="ctr"/>
            <a:r>
              <a:rPr lang="en-US" sz="2400" dirty="0">
                <a:solidFill>
                  <a:srgbClr val="FFFF00"/>
                </a:solidFill>
              </a:rPr>
              <a:t>97-122</a:t>
            </a:r>
          </a:p>
        </p:txBody>
      </p:sp>
    </p:spTree>
    <p:extLst>
      <p:ext uri="{BB962C8B-B14F-4D97-AF65-F5344CB8AC3E}">
        <p14:creationId xmlns:p14="http://schemas.microsoft.com/office/powerpoint/2010/main" val="226249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Strings as Integers (ASCII Encoding)</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757735"/>
            <a:ext cx="7414855" cy="4835479"/>
          </a:xfrm>
        </p:spPr>
        <p:txBody>
          <a:bodyPr/>
          <a:lstStyle/>
          <a:p>
            <a:r>
              <a:rPr lang="en-US" dirty="0"/>
              <a:t>When you compare two strings, what you are really doing is comparing their numerical representations</a:t>
            </a:r>
          </a:p>
          <a:p>
            <a:r>
              <a:rPr lang="en-US" dirty="0"/>
              <a:t>For example in ASCII the characters ‘a’ and ‘w’ are encoded as 97 and 119, respectively</a:t>
            </a:r>
          </a:p>
          <a:p>
            <a:pPr lvl="1"/>
            <a:r>
              <a:rPr lang="en-US" dirty="0"/>
              <a:t>The comparison ‘a’ &gt; ‘w’ would translate to </a:t>
            </a:r>
            <a:br>
              <a:rPr lang="en-US" dirty="0"/>
            </a:br>
            <a:r>
              <a:rPr lang="en-US" dirty="0"/>
              <a:t>97 &gt; 119, evaluating to </a:t>
            </a:r>
            <a:r>
              <a:rPr lang="en-US" dirty="0">
                <a:solidFill>
                  <a:srgbClr val="FF0000"/>
                </a:solidFill>
              </a:rPr>
              <a:t>False</a:t>
            </a:r>
          </a:p>
        </p:txBody>
      </p:sp>
      <p:sp>
        <p:nvSpPr>
          <p:cNvPr id="8" name="TextBox 7">
            <a:extLst>
              <a:ext uri="{FF2B5EF4-FFF2-40B4-BE49-F238E27FC236}">
                <a16:creationId xmlns:a16="http://schemas.microsoft.com/office/drawing/2014/main" id="{3A0E8B31-CFFE-AC4A-B3CC-51928EAE6ACE}"/>
              </a:ext>
            </a:extLst>
          </p:cNvPr>
          <p:cNvSpPr txBox="1"/>
          <p:nvPr/>
        </p:nvSpPr>
        <p:spPr>
          <a:xfrm>
            <a:off x="1730374" y="4983792"/>
            <a:ext cx="974947" cy="830997"/>
          </a:xfrm>
          <a:prstGeom prst="rect">
            <a:avLst/>
          </a:prstGeom>
          <a:noFill/>
        </p:spPr>
        <p:txBody>
          <a:bodyPr wrap="none" rtlCol="0" anchor="ctr">
            <a:spAutoFit/>
          </a:bodyPr>
          <a:lstStyle/>
          <a:p>
            <a:pPr algn="ctr"/>
            <a:r>
              <a:rPr lang="en-US" sz="2400" dirty="0">
                <a:solidFill>
                  <a:schemeClr val="accent6"/>
                </a:solidFill>
              </a:rPr>
              <a:t>0-9</a:t>
            </a:r>
          </a:p>
          <a:p>
            <a:pPr algn="ctr"/>
            <a:r>
              <a:rPr lang="en-US" sz="2400" dirty="0">
                <a:solidFill>
                  <a:srgbClr val="FFFF00"/>
                </a:solidFill>
              </a:rPr>
              <a:t>48-57</a:t>
            </a:r>
          </a:p>
        </p:txBody>
      </p:sp>
      <p:sp>
        <p:nvSpPr>
          <p:cNvPr id="9" name="TextBox 8">
            <a:extLst>
              <a:ext uri="{FF2B5EF4-FFF2-40B4-BE49-F238E27FC236}">
                <a16:creationId xmlns:a16="http://schemas.microsoft.com/office/drawing/2014/main" id="{8E28D181-D53E-404C-AF9E-D3ADF4F0628D}"/>
              </a:ext>
            </a:extLst>
          </p:cNvPr>
          <p:cNvSpPr txBox="1"/>
          <p:nvPr/>
        </p:nvSpPr>
        <p:spPr>
          <a:xfrm>
            <a:off x="3768221" y="4983792"/>
            <a:ext cx="974947" cy="830997"/>
          </a:xfrm>
          <a:prstGeom prst="rect">
            <a:avLst/>
          </a:prstGeom>
          <a:noFill/>
        </p:spPr>
        <p:txBody>
          <a:bodyPr wrap="none" rtlCol="0" anchor="ctr">
            <a:spAutoFit/>
          </a:bodyPr>
          <a:lstStyle/>
          <a:p>
            <a:pPr algn="ctr"/>
            <a:r>
              <a:rPr lang="en-US" sz="2400" dirty="0">
                <a:solidFill>
                  <a:schemeClr val="accent6"/>
                </a:solidFill>
              </a:rPr>
              <a:t>A-Z</a:t>
            </a:r>
          </a:p>
          <a:p>
            <a:pPr algn="ctr"/>
            <a:r>
              <a:rPr lang="en-US" sz="2400" dirty="0">
                <a:solidFill>
                  <a:srgbClr val="FFFF00"/>
                </a:solidFill>
              </a:rPr>
              <a:t>65-90</a:t>
            </a:r>
          </a:p>
        </p:txBody>
      </p:sp>
      <p:sp>
        <p:nvSpPr>
          <p:cNvPr id="10" name="TextBox 9">
            <a:extLst>
              <a:ext uri="{FF2B5EF4-FFF2-40B4-BE49-F238E27FC236}">
                <a16:creationId xmlns:a16="http://schemas.microsoft.com/office/drawing/2014/main" id="{45F09E02-32E2-444C-AFB7-0563972B5358}"/>
              </a:ext>
            </a:extLst>
          </p:cNvPr>
          <p:cNvSpPr txBox="1"/>
          <p:nvPr/>
        </p:nvSpPr>
        <p:spPr>
          <a:xfrm>
            <a:off x="5806068" y="4979948"/>
            <a:ext cx="1141659" cy="830997"/>
          </a:xfrm>
          <a:prstGeom prst="rect">
            <a:avLst/>
          </a:prstGeom>
          <a:noFill/>
        </p:spPr>
        <p:txBody>
          <a:bodyPr wrap="none" rtlCol="0" anchor="ctr">
            <a:spAutoFit/>
          </a:bodyPr>
          <a:lstStyle/>
          <a:p>
            <a:pPr algn="ctr"/>
            <a:r>
              <a:rPr lang="en-US" sz="2400" dirty="0">
                <a:solidFill>
                  <a:schemeClr val="accent6"/>
                </a:solidFill>
              </a:rPr>
              <a:t>a-z</a:t>
            </a:r>
          </a:p>
          <a:p>
            <a:pPr algn="ctr"/>
            <a:r>
              <a:rPr lang="en-US" sz="2400" dirty="0">
                <a:solidFill>
                  <a:srgbClr val="FFFF00"/>
                </a:solidFill>
              </a:rPr>
              <a:t>97-122</a:t>
            </a:r>
          </a:p>
        </p:txBody>
      </p:sp>
      <p:pic>
        <p:nvPicPr>
          <p:cNvPr id="18434" name="Picture 2" descr="Never gonna give you up - Imgflip">
            <a:extLst>
              <a:ext uri="{FF2B5EF4-FFF2-40B4-BE49-F238E27FC236}">
                <a16:creationId xmlns:a16="http://schemas.microsoft.com/office/drawing/2014/main" id="{CB153D92-CB32-074F-882E-E46B00A08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502" y="1757735"/>
            <a:ext cx="3997498" cy="311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00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ASCII Encoding</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757735"/>
            <a:ext cx="11249722" cy="4835479"/>
          </a:xfrm>
        </p:spPr>
        <p:txBody>
          <a:bodyPr/>
          <a:lstStyle/>
          <a:p>
            <a:r>
              <a:rPr lang="en-US" dirty="0"/>
              <a:t>To obtain the ASCII (integer) representation, we use the built-in function </a:t>
            </a:r>
            <a:r>
              <a:rPr lang="en-US" dirty="0" err="1">
                <a:solidFill>
                  <a:schemeClr val="accent6"/>
                </a:solidFill>
              </a:rPr>
              <a:t>ord</a:t>
            </a:r>
            <a:endParaRPr lang="en-US" dirty="0">
              <a:solidFill>
                <a:schemeClr val="accent6"/>
              </a:solidFill>
            </a:endParaRPr>
          </a:p>
          <a:p>
            <a:endParaRPr lang="en-US" dirty="0">
              <a:solidFill>
                <a:schemeClr val="accent6"/>
              </a:solidFill>
            </a:endParaRPr>
          </a:p>
          <a:p>
            <a:pPr marL="0" indent="0">
              <a:buNone/>
            </a:pPr>
            <a:endParaRPr lang="en-US" dirty="0">
              <a:solidFill>
                <a:schemeClr val="accent6"/>
              </a:solidFill>
            </a:endParaRPr>
          </a:p>
          <a:p>
            <a:r>
              <a:rPr lang="en-US" dirty="0"/>
              <a:t>To convert from ASCII integer representation back to a string, we use the built-in function </a:t>
            </a:r>
            <a:r>
              <a:rPr lang="en-US" dirty="0" err="1">
                <a:solidFill>
                  <a:schemeClr val="accent6"/>
                </a:solidFill>
              </a:rPr>
              <a:t>chr</a:t>
            </a:r>
            <a:r>
              <a:rPr lang="en-US" dirty="0">
                <a:solidFill>
                  <a:schemeClr val="accent6"/>
                </a:solidFill>
              </a:rPr>
              <a:t> </a:t>
            </a:r>
            <a:r>
              <a:rPr lang="en-US" dirty="0"/>
              <a:t> </a:t>
            </a:r>
          </a:p>
          <a:p>
            <a:pPr lvl="1"/>
            <a:r>
              <a:rPr lang="en-US" dirty="0"/>
              <a:t>Think ”character”  (i.e. what is this integer’s character)</a:t>
            </a:r>
            <a:endParaRPr lang="en-US" dirty="0">
              <a:solidFill>
                <a:schemeClr val="accent6"/>
              </a:solidFill>
            </a:endParaRPr>
          </a:p>
        </p:txBody>
      </p:sp>
      <p:sp>
        <p:nvSpPr>
          <p:cNvPr id="7" name="Content Placeholder 2">
            <a:extLst>
              <a:ext uri="{FF2B5EF4-FFF2-40B4-BE49-F238E27FC236}">
                <a16:creationId xmlns:a16="http://schemas.microsoft.com/office/drawing/2014/main" id="{22806D1F-BC68-5342-98BB-DFF1503FC1EB}"/>
              </a:ext>
            </a:extLst>
          </p:cNvPr>
          <p:cNvSpPr txBox="1">
            <a:spLocks/>
          </p:cNvSpPr>
          <p:nvPr/>
        </p:nvSpPr>
        <p:spPr>
          <a:xfrm>
            <a:off x="4191930" y="2443065"/>
            <a:ext cx="2832326" cy="123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CA" spc="-15" dirty="0">
                <a:solidFill>
                  <a:schemeClr val="accent1"/>
                </a:solidFill>
                <a:latin typeface="Courier New"/>
                <a:cs typeface="Courier New"/>
              </a:rPr>
              <a:t>&gt;&gt;&gt; </a:t>
            </a:r>
            <a:r>
              <a:rPr lang="en-CA" spc="-15" dirty="0" err="1">
                <a:solidFill>
                  <a:schemeClr val="accent1"/>
                </a:solidFill>
                <a:latin typeface="Courier New"/>
                <a:cs typeface="Courier New"/>
              </a:rPr>
              <a:t>ord</a:t>
            </a:r>
            <a:r>
              <a:rPr lang="en-CA" spc="-15" dirty="0">
                <a:solidFill>
                  <a:schemeClr val="accent1"/>
                </a:solidFill>
                <a:latin typeface="Courier New"/>
                <a:cs typeface="Courier New"/>
              </a:rPr>
              <a:t>(‘a’)</a:t>
            </a:r>
            <a:endParaRPr lang="en-CA" dirty="0">
              <a:solidFill>
                <a:schemeClr val="accent1"/>
              </a:solidFill>
              <a:latin typeface="Courier New"/>
              <a:cs typeface="Courier New"/>
            </a:endParaRPr>
          </a:p>
          <a:p>
            <a:pPr marL="0" indent="0">
              <a:lnSpc>
                <a:spcPct val="100000"/>
              </a:lnSpc>
              <a:buFont typeface="Wingdings" panose="05000000000000000000" pitchFamily="2" charset="2"/>
              <a:buNone/>
            </a:pPr>
            <a:r>
              <a:rPr lang="en-CA" spc="-15" dirty="0">
                <a:solidFill>
                  <a:schemeClr val="accent1"/>
                </a:solidFill>
                <a:latin typeface="Courier New"/>
                <a:cs typeface="Courier New"/>
              </a:rPr>
              <a:t>97</a:t>
            </a:r>
            <a:endParaRPr lang="en-US" dirty="0"/>
          </a:p>
          <a:p>
            <a:pPr marL="0" indent="0">
              <a:buNone/>
            </a:pPr>
            <a:endParaRPr lang="en-US" dirty="0"/>
          </a:p>
          <a:p>
            <a:pPr marL="457200" lvl="1" indent="0">
              <a:buNone/>
            </a:pPr>
            <a:endParaRPr lang="en-US" dirty="0"/>
          </a:p>
        </p:txBody>
      </p:sp>
      <p:sp>
        <p:nvSpPr>
          <p:cNvPr id="11" name="Content Placeholder 2">
            <a:extLst>
              <a:ext uri="{FF2B5EF4-FFF2-40B4-BE49-F238E27FC236}">
                <a16:creationId xmlns:a16="http://schemas.microsoft.com/office/drawing/2014/main" id="{28A7712F-53D9-ED46-AE8E-1A4237F71E94}"/>
              </a:ext>
            </a:extLst>
          </p:cNvPr>
          <p:cNvSpPr txBox="1">
            <a:spLocks/>
          </p:cNvSpPr>
          <p:nvPr/>
        </p:nvSpPr>
        <p:spPr>
          <a:xfrm>
            <a:off x="4191930" y="5165015"/>
            <a:ext cx="2832326" cy="123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CA" spc="-15" dirty="0">
                <a:solidFill>
                  <a:schemeClr val="accent1"/>
                </a:solidFill>
                <a:latin typeface="Courier New"/>
                <a:cs typeface="Courier New"/>
              </a:rPr>
              <a:t>&gt;&gt;&gt; </a:t>
            </a:r>
            <a:r>
              <a:rPr lang="en-CA" spc="-15" dirty="0" err="1">
                <a:solidFill>
                  <a:schemeClr val="accent1"/>
                </a:solidFill>
                <a:latin typeface="Courier New"/>
                <a:cs typeface="Courier New"/>
              </a:rPr>
              <a:t>chr</a:t>
            </a:r>
            <a:r>
              <a:rPr lang="en-CA" spc="-15" dirty="0">
                <a:solidFill>
                  <a:schemeClr val="accent1"/>
                </a:solidFill>
                <a:latin typeface="Courier New"/>
                <a:cs typeface="Courier New"/>
              </a:rPr>
              <a:t>(97)</a:t>
            </a:r>
            <a:endParaRPr lang="en-CA" dirty="0">
              <a:solidFill>
                <a:schemeClr val="accent1"/>
              </a:solidFill>
              <a:latin typeface="Courier New"/>
              <a:cs typeface="Courier New"/>
            </a:endParaRPr>
          </a:p>
          <a:p>
            <a:pPr marL="0" indent="0">
              <a:lnSpc>
                <a:spcPct val="100000"/>
              </a:lnSpc>
              <a:buFont typeface="Wingdings" panose="05000000000000000000" pitchFamily="2" charset="2"/>
              <a:buNone/>
            </a:pPr>
            <a:r>
              <a:rPr lang="en-CA" spc="-15" dirty="0">
                <a:solidFill>
                  <a:schemeClr val="accent1"/>
                </a:solidFill>
                <a:latin typeface="Courier New"/>
                <a:cs typeface="Courier New"/>
              </a:rPr>
              <a:t>‘a’</a:t>
            </a:r>
            <a:endParaRPr lang="en-CA" dirty="0">
              <a:solidFill>
                <a:schemeClr val="accent1"/>
              </a:solidFill>
              <a:latin typeface="Courier New"/>
              <a:cs typeface="Courier New"/>
            </a:endParaRPr>
          </a:p>
          <a:p>
            <a:pPr marL="0" marR="1347470" indent="0">
              <a:lnSpc>
                <a:spcPct val="100000"/>
              </a:lnSpc>
              <a:buFont typeface="Wingdings" panose="05000000000000000000" pitchFamily="2" charset="2"/>
              <a:buNone/>
            </a:pPr>
            <a:endParaRPr lang="en-CA" dirty="0">
              <a:solidFill>
                <a:srgbClr val="00B050"/>
              </a:solidFill>
              <a:latin typeface="Courier New"/>
              <a:cs typeface="Courier New"/>
            </a:endParaRPr>
          </a:p>
          <a:p>
            <a:endParaRPr lang="en-US" dirty="0"/>
          </a:p>
        </p:txBody>
      </p:sp>
    </p:spTree>
    <p:extLst>
      <p:ext uri="{BB962C8B-B14F-4D97-AF65-F5344CB8AC3E}">
        <p14:creationId xmlns:p14="http://schemas.microsoft.com/office/powerpoint/2010/main" val="244650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Strings and Logic Operators</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757735"/>
            <a:ext cx="11249722" cy="4835479"/>
          </a:xfrm>
        </p:spPr>
        <p:txBody>
          <a:bodyPr/>
          <a:lstStyle/>
          <a:p>
            <a:r>
              <a:rPr lang="en-US" dirty="0"/>
              <a:t>We can use string comparisons in Boolean/logical expressions:</a:t>
            </a:r>
            <a:endParaRPr lang="en-US" dirty="0">
              <a:solidFill>
                <a:schemeClr val="accent6"/>
              </a:solidFill>
            </a:endParaRPr>
          </a:p>
        </p:txBody>
      </p:sp>
      <p:sp>
        <p:nvSpPr>
          <p:cNvPr id="7" name="Content Placeholder 2">
            <a:extLst>
              <a:ext uri="{FF2B5EF4-FFF2-40B4-BE49-F238E27FC236}">
                <a16:creationId xmlns:a16="http://schemas.microsoft.com/office/drawing/2014/main" id="{22806D1F-BC68-5342-98BB-DFF1503FC1EB}"/>
              </a:ext>
            </a:extLst>
          </p:cNvPr>
          <p:cNvSpPr txBox="1">
            <a:spLocks/>
          </p:cNvSpPr>
          <p:nvPr/>
        </p:nvSpPr>
        <p:spPr>
          <a:xfrm>
            <a:off x="243383" y="2443065"/>
            <a:ext cx="11747726" cy="41501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CA" sz="2600" spc="-15" dirty="0">
                <a:solidFill>
                  <a:schemeClr val="accent1"/>
                </a:solidFill>
                <a:latin typeface="Courier New"/>
                <a:cs typeface="Courier New"/>
              </a:rPr>
              <a:t>&gt;&gt;&gt; 50 &gt; 5 or ‘t’ &gt; ‘a’ and ‘c’ != ‘d’</a:t>
            </a:r>
          </a:p>
          <a:p>
            <a:pPr marL="0" indent="0">
              <a:lnSpc>
                <a:spcPct val="100000"/>
              </a:lnSpc>
              <a:buFont typeface="Wingdings" panose="05000000000000000000" pitchFamily="2" charset="2"/>
              <a:buNone/>
            </a:pPr>
            <a:r>
              <a:rPr lang="en-CA" sz="2600" spc="-15" dirty="0">
                <a:solidFill>
                  <a:schemeClr val="accent1"/>
                </a:solidFill>
                <a:latin typeface="Courier New"/>
                <a:cs typeface="Courier New"/>
              </a:rPr>
              <a:t>True</a:t>
            </a:r>
          </a:p>
          <a:p>
            <a:pPr marL="0" indent="0">
              <a:lnSpc>
                <a:spcPct val="100000"/>
              </a:lnSpc>
              <a:buFont typeface="Wingdings" panose="05000000000000000000" pitchFamily="2" charset="2"/>
              <a:buNone/>
            </a:pPr>
            <a:r>
              <a:rPr lang="en-CA" sz="2600" spc="-15" dirty="0">
                <a:solidFill>
                  <a:schemeClr val="accent1"/>
                </a:solidFill>
                <a:latin typeface="Courier New"/>
                <a:cs typeface="Courier New"/>
              </a:rPr>
              <a:t>&gt;&gt;&gt; ‘ABC’ &gt; ‘</a:t>
            </a:r>
            <a:r>
              <a:rPr lang="en-CA" sz="2600" spc="-15" dirty="0" err="1">
                <a:solidFill>
                  <a:schemeClr val="accent1"/>
                </a:solidFill>
                <a:latin typeface="Courier New"/>
                <a:cs typeface="Courier New"/>
              </a:rPr>
              <a:t>abc</a:t>
            </a:r>
            <a:r>
              <a:rPr lang="en-CA" sz="2600" spc="-15" dirty="0">
                <a:solidFill>
                  <a:schemeClr val="accent1"/>
                </a:solidFill>
                <a:latin typeface="Courier New"/>
                <a:cs typeface="Courier New"/>
              </a:rPr>
              <a:t>’ </a:t>
            </a:r>
            <a:r>
              <a:rPr lang="en-CA" sz="2600" spc="-15" dirty="0">
                <a:solidFill>
                  <a:srgbClr val="00B050"/>
                </a:solidFill>
                <a:latin typeface="Courier New"/>
                <a:cs typeface="Courier New"/>
              </a:rPr>
              <a:t>#remember </a:t>
            </a:r>
            <a:r>
              <a:rPr lang="en-CA" sz="2600" spc="-15" dirty="0" err="1">
                <a:solidFill>
                  <a:srgbClr val="00B050"/>
                </a:solidFill>
                <a:latin typeface="Courier New"/>
                <a:cs typeface="Courier New"/>
              </a:rPr>
              <a:t>ord</a:t>
            </a:r>
            <a:r>
              <a:rPr lang="en-CA" sz="2600" spc="-15" dirty="0">
                <a:solidFill>
                  <a:srgbClr val="00B050"/>
                </a:solidFill>
                <a:latin typeface="Courier New"/>
                <a:cs typeface="Courier New"/>
              </a:rPr>
              <a:t>(‘A’) &lt; </a:t>
            </a:r>
            <a:r>
              <a:rPr lang="en-CA" sz="2600" spc="-15" dirty="0" err="1">
                <a:solidFill>
                  <a:srgbClr val="00B050"/>
                </a:solidFill>
                <a:latin typeface="Courier New"/>
                <a:cs typeface="Courier New"/>
              </a:rPr>
              <a:t>ord</a:t>
            </a:r>
            <a:r>
              <a:rPr lang="en-CA" sz="2600" spc="-15" dirty="0">
                <a:solidFill>
                  <a:srgbClr val="00B050"/>
                </a:solidFill>
                <a:latin typeface="Courier New"/>
                <a:cs typeface="Courier New"/>
              </a:rPr>
              <a:t>(‘a’)</a:t>
            </a:r>
          </a:p>
          <a:p>
            <a:pPr marL="0" indent="0">
              <a:lnSpc>
                <a:spcPct val="100000"/>
              </a:lnSpc>
              <a:buFont typeface="Wingdings" panose="05000000000000000000" pitchFamily="2" charset="2"/>
              <a:buNone/>
            </a:pPr>
            <a:r>
              <a:rPr lang="en-CA" sz="2600" spc="-15" dirty="0">
                <a:solidFill>
                  <a:schemeClr val="accent1"/>
                </a:solidFill>
                <a:latin typeface="Courier New"/>
                <a:cs typeface="Courier New"/>
              </a:rPr>
              <a:t>False</a:t>
            </a:r>
          </a:p>
          <a:p>
            <a:pPr marL="0" indent="0">
              <a:lnSpc>
                <a:spcPct val="100000"/>
              </a:lnSpc>
              <a:buNone/>
            </a:pPr>
            <a:r>
              <a:rPr lang="en-CA" sz="2600" spc="-15" dirty="0">
                <a:solidFill>
                  <a:schemeClr val="accent1"/>
                </a:solidFill>
                <a:latin typeface="Courier New"/>
                <a:cs typeface="Courier New"/>
              </a:rPr>
              <a:t>&gt;&gt;&gt; ‘</a:t>
            </a:r>
            <a:r>
              <a:rPr lang="en-CA" sz="2600" spc="-15" dirty="0" err="1">
                <a:solidFill>
                  <a:schemeClr val="accent1"/>
                </a:solidFill>
                <a:latin typeface="Courier New"/>
                <a:cs typeface="Courier New"/>
              </a:rPr>
              <a:t>abcdefghijklmnopqrstuvwxyz</a:t>
            </a:r>
            <a:r>
              <a:rPr lang="en-CA" sz="2600" spc="-15" dirty="0">
                <a:solidFill>
                  <a:schemeClr val="accent1"/>
                </a:solidFill>
                <a:latin typeface="Courier New"/>
                <a:cs typeface="Courier New"/>
              </a:rPr>
              <a:t>’ &gt; ‘z’ </a:t>
            </a:r>
            <a:r>
              <a:rPr lang="en-CA" sz="2600" spc="-15" dirty="0">
                <a:solidFill>
                  <a:srgbClr val="00B050"/>
                </a:solidFill>
                <a:latin typeface="Courier New"/>
                <a:cs typeface="Courier New"/>
              </a:rPr>
              <a:t>#compares one at a time</a:t>
            </a:r>
          </a:p>
          <a:p>
            <a:pPr marL="0" indent="0">
              <a:lnSpc>
                <a:spcPct val="100000"/>
              </a:lnSpc>
              <a:buFont typeface="Wingdings" panose="05000000000000000000" pitchFamily="2" charset="2"/>
              <a:buNone/>
            </a:pPr>
            <a:r>
              <a:rPr lang="en-CA" sz="2600" spc="-15" dirty="0">
                <a:solidFill>
                  <a:schemeClr val="accent1"/>
                </a:solidFill>
                <a:latin typeface="Courier New"/>
                <a:cs typeface="Courier New"/>
              </a:rPr>
              <a:t>False</a:t>
            </a:r>
          </a:p>
          <a:p>
            <a:pPr marL="0" indent="0">
              <a:lnSpc>
                <a:spcPct val="100000"/>
              </a:lnSpc>
              <a:buNone/>
            </a:pPr>
            <a:r>
              <a:rPr lang="en-CA" sz="2600" spc="-15" dirty="0">
                <a:solidFill>
                  <a:schemeClr val="accent1"/>
                </a:solidFill>
                <a:latin typeface="Courier New"/>
                <a:cs typeface="Courier New"/>
              </a:rPr>
              <a:t>&gt;&gt;&gt; ‘ab’ &gt; ‘a’ </a:t>
            </a:r>
            <a:r>
              <a:rPr lang="en-CA" sz="2600" spc="-15" dirty="0">
                <a:solidFill>
                  <a:srgbClr val="00B050"/>
                </a:solidFill>
                <a:latin typeface="Courier New"/>
                <a:cs typeface="Courier New"/>
              </a:rPr>
              <a:t>#if first part is equal, longer is greater</a:t>
            </a:r>
          </a:p>
          <a:p>
            <a:pPr marL="0" indent="0">
              <a:lnSpc>
                <a:spcPct val="100000"/>
              </a:lnSpc>
              <a:buNone/>
            </a:pPr>
            <a:r>
              <a:rPr lang="en-CA" sz="2600" spc="-15" dirty="0">
                <a:solidFill>
                  <a:schemeClr val="accent1"/>
                </a:solidFill>
                <a:latin typeface="Courier New"/>
                <a:cs typeface="Courier New"/>
              </a:rPr>
              <a:t>True</a:t>
            </a:r>
            <a:endParaRPr lang="en-US" sz="26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977350964"/>
      </p:ext>
    </p:extLst>
  </p:cSld>
  <p:clrMapOvr>
    <a:masterClrMapping/>
  </p:clrMapOvr>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31442</TotalTime>
  <Words>1068</Words>
  <Application>Microsoft Macintosh PowerPoint</Application>
  <PresentationFormat>Widescreen</PresentationFormat>
  <Paragraphs>263</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Segoe UI</vt:lpstr>
      <vt:lpstr>Times New Roman</vt:lpstr>
      <vt:lpstr>Wingdings</vt:lpstr>
      <vt:lpstr>APS106_PPTX_Theme</vt:lpstr>
      <vt:lpstr>String Comparisons and More “if” Statements.</vt:lpstr>
      <vt:lpstr>This Week’s Content</vt:lpstr>
      <vt:lpstr>RECAP: Relational Operators</vt:lpstr>
      <vt:lpstr>String Comparisons</vt:lpstr>
      <vt:lpstr>Strings as Integers (ASCII Encoding)</vt:lpstr>
      <vt:lpstr>Strings as Integers (ASCII Encoding)</vt:lpstr>
      <vt:lpstr>Strings as Integers (ASCII Encoding)</vt:lpstr>
      <vt:lpstr>ASCII Encoding</vt:lpstr>
      <vt:lpstr>Strings and Logic Operators</vt:lpstr>
      <vt:lpstr>Testing for Substrings</vt:lpstr>
      <vt:lpstr>Let’s Code!</vt:lpstr>
      <vt:lpstr>RECAP: Making Choices</vt:lpstr>
      <vt:lpstr>RECAP: Adding the else statement</vt:lpstr>
      <vt:lpstr>Adding the elif (else if) statement</vt:lpstr>
      <vt:lpstr>Multiple if vs if-elif</vt:lpstr>
      <vt:lpstr>Making Choices</vt:lpstr>
      <vt:lpstr>Let’s Code!</vt:lpstr>
      <vt:lpstr>Nested if Statements</vt:lpstr>
      <vt:lpstr>Choose your own adventure!</vt:lpstr>
      <vt:lpstr>Variables, Expressions and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Benjamin Kinsella</cp:lastModifiedBy>
  <cp:revision>194</cp:revision>
  <dcterms:created xsi:type="dcterms:W3CDTF">2021-11-03T00:49:37Z</dcterms:created>
  <dcterms:modified xsi:type="dcterms:W3CDTF">2022-01-27T19:32:21Z</dcterms:modified>
</cp:coreProperties>
</file>