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56" r:id="rId2"/>
    <p:sldId id="259" r:id="rId3"/>
    <p:sldId id="332" r:id="rId4"/>
    <p:sldId id="328" r:id="rId5"/>
    <p:sldId id="269" r:id="rId6"/>
    <p:sldId id="270" r:id="rId7"/>
    <p:sldId id="321" r:id="rId8"/>
    <p:sldId id="268" r:id="rId9"/>
    <p:sldId id="271" r:id="rId10"/>
    <p:sldId id="329" r:id="rId11"/>
    <p:sldId id="330" r:id="rId12"/>
    <p:sldId id="273" r:id="rId13"/>
    <p:sldId id="274" r:id="rId14"/>
    <p:sldId id="331" r:id="rId15"/>
    <p:sldId id="277" r:id="rId16"/>
    <p:sldId id="278" r:id="rId17"/>
    <p:sldId id="279" r:id="rId18"/>
    <p:sldId id="280" r:id="rId19"/>
    <p:sldId id="283" r:id="rId20"/>
    <p:sldId id="333" r:id="rId21"/>
    <p:sldId id="285" r:id="rId22"/>
    <p:sldId id="324"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6" autoAdjust="0"/>
    <p:restoredTop sz="94660"/>
  </p:normalViewPr>
  <p:slideViewPr>
    <p:cSldViewPr snapToGrid="0">
      <p:cViewPr varScale="1">
        <p:scale>
          <a:sx n="105" d="100"/>
          <a:sy n="105" d="100"/>
        </p:scale>
        <p:origin x="19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D7D83-D401-9A49-861D-A02E2788C764}" type="datetimeFigureOut">
              <a:rPr lang="en-US" smtClean="0"/>
              <a:t>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6AFEF-5B50-AD45-8E89-F62EC9932D28}" type="slidenum">
              <a:rPr lang="en-US" smtClean="0"/>
              <a:t>‹#›</a:t>
            </a:fld>
            <a:endParaRPr lang="en-US"/>
          </a:p>
        </p:txBody>
      </p:sp>
    </p:spTree>
    <p:extLst>
      <p:ext uri="{BB962C8B-B14F-4D97-AF65-F5344CB8AC3E}">
        <p14:creationId xmlns:p14="http://schemas.microsoft.com/office/powerpoint/2010/main" val="386352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3</a:t>
            </a:fld>
            <a:endParaRPr lang="en-US"/>
          </a:p>
        </p:txBody>
      </p:sp>
    </p:spTree>
    <p:extLst>
      <p:ext uri="{BB962C8B-B14F-4D97-AF65-F5344CB8AC3E}">
        <p14:creationId xmlns:p14="http://schemas.microsoft.com/office/powerpoint/2010/main" val="268149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52959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PART OF SLIDE - What can Python names NOT start with?</a:t>
            </a:r>
          </a:p>
          <a:p>
            <a:endParaRPr lang="en-US" dirty="0"/>
          </a:p>
          <a:p>
            <a:r>
              <a:rPr lang="en-US" dirty="0"/>
              <a:t>READ REST OF SLIDE</a:t>
            </a:r>
          </a:p>
          <a:p>
            <a:endParaRPr lang="en-US" dirty="0"/>
          </a:p>
          <a:p>
            <a:r>
              <a:rPr lang="en-US" dirty="0"/>
              <a:t>These variable names can save you a lot when trying to understand where you went wrong in your code – if the names make sense, sometimes it can be almost like reading English, and you can see the logic where you went wrong.  If your code is a bunch of variations of nom, </a:t>
            </a:r>
            <a:r>
              <a:rPr lang="en-US" dirty="0" err="1"/>
              <a:t>nomnom</a:t>
            </a:r>
            <a:r>
              <a:rPr lang="en-US" dirty="0"/>
              <a:t>, </a:t>
            </a:r>
            <a:r>
              <a:rPr lang="en-US" dirty="0" err="1"/>
              <a:t>nomnomnom</a:t>
            </a:r>
            <a:r>
              <a:rPr lang="en-US" dirty="0"/>
              <a:t>, then you’ll end up confusing yourself, and it will be even harder for your TAs to follow when marking your tests, making those part marks extra hard to give.  Save yourself and just use clear, meaningful, names.</a:t>
            </a:r>
          </a:p>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7</a:t>
            </a:fld>
            <a:endParaRPr lang="en-US"/>
          </a:p>
        </p:txBody>
      </p:sp>
    </p:spTree>
    <p:extLst>
      <p:ext uri="{BB962C8B-B14F-4D97-AF65-F5344CB8AC3E}">
        <p14:creationId xmlns:p14="http://schemas.microsoft.com/office/powerpoint/2010/main" val="2010836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debugging</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5</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5</a:t>
            </a:r>
            <a:r>
              <a:rPr lang="en-US" dirty="0"/>
              <a:t>.</a:t>
            </a:r>
            <a:r>
              <a:rPr lang="en-US" dirty="0">
                <a:solidFill>
                  <a:schemeClr val="accent6"/>
                </a:solidFill>
              </a:rPr>
              <a:t>1</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C48E-8CA5-324C-970F-517BFBF50CA7}"/>
              </a:ext>
            </a:extLst>
          </p:cNvPr>
          <p:cNvSpPr>
            <a:spLocks noGrp="1"/>
          </p:cNvSpPr>
          <p:nvPr>
            <p:ph type="title"/>
          </p:nvPr>
        </p:nvSpPr>
        <p:spPr/>
        <p:txBody>
          <a:bodyPr>
            <a:normAutofit fontScale="90000"/>
          </a:bodyPr>
          <a:lstStyle/>
          <a:p>
            <a:r>
              <a:rPr lang="en-US" dirty="0"/>
              <a:t>Comments</a:t>
            </a:r>
          </a:p>
        </p:txBody>
      </p:sp>
      <p:sp>
        <p:nvSpPr>
          <p:cNvPr id="3" name="Content Placeholder 2">
            <a:extLst>
              <a:ext uri="{FF2B5EF4-FFF2-40B4-BE49-F238E27FC236}">
                <a16:creationId xmlns:a16="http://schemas.microsoft.com/office/drawing/2014/main" id="{23856708-BB98-FB4B-9341-58381E6E9C4D}"/>
              </a:ext>
            </a:extLst>
          </p:cNvPr>
          <p:cNvSpPr>
            <a:spLocks noGrp="1"/>
          </p:cNvSpPr>
          <p:nvPr>
            <p:ph idx="1"/>
          </p:nvPr>
        </p:nvSpPr>
        <p:spPr>
          <a:xfrm>
            <a:off x="618067" y="1727200"/>
            <a:ext cx="6539478" cy="4835479"/>
          </a:xfrm>
        </p:spPr>
        <p:txBody>
          <a:bodyPr>
            <a:normAutofit/>
          </a:bodyPr>
          <a:lstStyle/>
          <a:p>
            <a:r>
              <a:rPr lang="en-CA" spc="-20" dirty="0"/>
              <a:t>Comments</a:t>
            </a:r>
            <a:r>
              <a:rPr lang="en-CA" spc="35" dirty="0"/>
              <a:t> </a:t>
            </a:r>
            <a:r>
              <a:rPr lang="en-CA" spc="-15" dirty="0"/>
              <a:t>are</a:t>
            </a:r>
            <a:r>
              <a:rPr lang="en-CA" spc="5" dirty="0"/>
              <a:t> </a:t>
            </a:r>
            <a:r>
              <a:rPr lang="en-CA" spc="-15" dirty="0"/>
              <a:t>to</a:t>
            </a:r>
            <a:r>
              <a:rPr lang="en-CA" spc="-5" dirty="0"/>
              <a:t> </a:t>
            </a:r>
            <a:r>
              <a:rPr lang="en-CA" spc="-15" dirty="0"/>
              <a:t>help</a:t>
            </a:r>
            <a:r>
              <a:rPr lang="en-CA" spc="15" dirty="0"/>
              <a:t> </a:t>
            </a:r>
            <a:r>
              <a:rPr lang="en-CA" spc="-15" dirty="0"/>
              <a:t>you,</a:t>
            </a:r>
            <a:r>
              <a:rPr lang="en-CA" spc="-5" dirty="0"/>
              <a:t> </a:t>
            </a:r>
            <a:r>
              <a:rPr lang="en-CA" spc="-20" dirty="0"/>
              <a:t>and</a:t>
            </a:r>
            <a:r>
              <a:rPr lang="en-CA" spc="5" dirty="0"/>
              <a:t> </a:t>
            </a:r>
            <a:r>
              <a:rPr lang="en-CA" spc="-20" dirty="0"/>
              <a:t>a</a:t>
            </a:r>
            <a:r>
              <a:rPr lang="en-CA" spc="-15" dirty="0"/>
              <a:t>nyo</a:t>
            </a:r>
            <a:r>
              <a:rPr lang="en-CA" spc="-20" dirty="0"/>
              <a:t>ne</a:t>
            </a:r>
            <a:r>
              <a:rPr lang="en-CA" spc="5" dirty="0"/>
              <a:t> </a:t>
            </a:r>
            <a:r>
              <a:rPr lang="en-CA" spc="-15" dirty="0"/>
              <a:t>el</a:t>
            </a:r>
            <a:r>
              <a:rPr lang="en-CA" spc="-10" dirty="0"/>
              <a:t>s</a:t>
            </a:r>
            <a:r>
              <a:rPr lang="en-CA" spc="-20" dirty="0"/>
              <a:t>e</a:t>
            </a:r>
            <a:r>
              <a:rPr lang="en-CA" spc="-15" dirty="0"/>
              <a:t> who</a:t>
            </a:r>
            <a:r>
              <a:rPr lang="en-CA" spc="15" dirty="0"/>
              <a:t> </a:t>
            </a:r>
            <a:r>
              <a:rPr lang="en-CA" spc="-15" dirty="0"/>
              <a:t>is</a:t>
            </a:r>
            <a:r>
              <a:rPr lang="en-CA" spc="-5" dirty="0"/>
              <a:t> </a:t>
            </a:r>
            <a:r>
              <a:rPr lang="en-CA" spc="-10" dirty="0"/>
              <a:t>r</a:t>
            </a:r>
            <a:r>
              <a:rPr lang="en-CA" spc="-15" dirty="0"/>
              <a:t>e</a:t>
            </a:r>
            <a:r>
              <a:rPr lang="en-CA" spc="-20" dirty="0"/>
              <a:t>a</a:t>
            </a:r>
            <a:r>
              <a:rPr lang="en-CA" spc="-15" dirty="0"/>
              <a:t>d</a:t>
            </a:r>
            <a:r>
              <a:rPr lang="en-CA" spc="-10" dirty="0"/>
              <a:t>i</a:t>
            </a:r>
            <a:r>
              <a:rPr lang="en-CA" spc="-15" dirty="0"/>
              <a:t>ng/</a:t>
            </a:r>
            <a:r>
              <a:rPr lang="en-CA" spc="-10" dirty="0"/>
              <a:t>u</a:t>
            </a:r>
            <a:r>
              <a:rPr lang="en-CA" spc="-15" dirty="0"/>
              <a:t>s</a:t>
            </a:r>
            <a:r>
              <a:rPr lang="en-CA" spc="-5" dirty="0"/>
              <a:t>i</a:t>
            </a:r>
            <a:r>
              <a:rPr lang="en-CA" spc="-20" dirty="0"/>
              <a:t>ng</a:t>
            </a:r>
            <a:r>
              <a:rPr lang="en-CA" spc="15" dirty="0"/>
              <a:t> </a:t>
            </a:r>
            <a:r>
              <a:rPr lang="en-CA" spc="-15" dirty="0"/>
              <a:t>your</a:t>
            </a:r>
            <a:r>
              <a:rPr lang="en-CA" spc="5" dirty="0"/>
              <a:t> </a:t>
            </a:r>
            <a:r>
              <a:rPr lang="en-CA" spc="-10" dirty="0"/>
              <a:t>c</a:t>
            </a:r>
            <a:r>
              <a:rPr lang="en-CA" spc="-20" dirty="0"/>
              <a:t>o</a:t>
            </a:r>
            <a:r>
              <a:rPr lang="en-CA" spc="-15" dirty="0"/>
              <a:t>de,</a:t>
            </a:r>
            <a:r>
              <a:rPr lang="en-CA" spc="-5" dirty="0"/>
              <a:t> </a:t>
            </a:r>
            <a:r>
              <a:rPr lang="en-CA" spc="-15" dirty="0"/>
              <a:t>to</a:t>
            </a:r>
            <a:r>
              <a:rPr lang="en-CA" dirty="0"/>
              <a:t> </a:t>
            </a:r>
            <a:r>
              <a:rPr lang="en-CA" spc="-10" dirty="0"/>
              <a:t>r</a:t>
            </a:r>
            <a:r>
              <a:rPr lang="en-CA" spc="-15" dirty="0"/>
              <a:t>e</a:t>
            </a:r>
            <a:r>
              <a:rPr lang="en-CA" spc="-25" dirty="0"/>
              <a:t>mem</a:t>
            </a:r>
            <a:r>
              <a:rPr lang="en-CA" spc="-15" dirty="0"/>
              <a:t>ber or</a:t>
            </a:r>
            <a:r>
              <a:rPr lang="en-CA" spc="5" dirty="0"/>
              <a:t> </a:t>
            </a:r>
            <a:r>
              <a:rPr lang="en-CA" spc="-20" dirty="0"/>
              <a:t>u</a:t>
            </a:r>
            <a:r>
              <a:rPr lang="en-CA" spc="-10" dirty="0"/>
              <a:t>n</a:t>
            </a:r>
            <a:r>
              <a:rPr lang="en-CA" spc="-20" dirty="0"/>
              <a:t>d</a:t>
            </a:r>
            <a:r>
              <a:rPr lang="en-CA" spc="-15" dirty="0"/>
              <a:t>e</a:t>
            </a:r>
            <a:r>
              <a:rPr lang="en-CA" spc="-10" dirty="0"/>
              <a:t>rs</a:t>
            </a:r>
            <a:r>
              <a:rPr lang="en-CA" spc="-15" dirty="0"/>
              <a:t>ta</a:t>
            </a:r>
            <a:r>
              <a:rPr lang="en-CA" spc="-10" dirty="0"/>
              <a:t>n</a:t>
            </a:r>
            <a:r>
              <a:rPr lang="en-CA" spc="-20" dirty="0"/>
              <a:t>d</a:t>
            </a:r>
            <a:r>
              <a:rPr lang="en-CA" spc="-5" dirty="0"/>
              <a:t> t</a:t>
            </a:r>
            <a:r>
              <a:rPr lang="en-CA" spc="-20" dirty="0"/>
              <a:t>he</a:t>
            </a:r>
            <a:r>
              <a:rPr lang="en-CA" spc="5" dirty="0"/>
              <a:t> </a:t>
            </a:r>
            <a:r>
              <a:rPr lang="en-CA" spc="-20" dirty="0"/>
              <a:t>p</a:t>
            </a:r>
            <a:r>
              <a:rPr lang="en-CA" spc="-10" dirty="0"/>
              <a:t>ur</a:t>
            </a:r>
            <a:r>
              <a:rPr lang="en-CA" spc="-15" dirty="0"/>
              <a:t>p</a:t>
            </a:r>
            <a:r>
              <a:rPr lang="en-CA" spc="-20" dirty="0"/>
              <a:t>o</a:t>
            </a:r>
            <a:r>
              <a:rPr lang="en-CA" spc="-10" dirty="0"/>
              <a:t>s</a:t>
            </a:r>
            <a:r>
              <a:rPr lang="en-CA" spc="-20" dirty="0"/>
              <a:t>e</a:t>
            </a:r>
            <a:r>
              <a:rPr lang="en-CA" spc="-5" dirty="0"/>
              <a:t> </a:t>
            </a:r>
            <a:r>
              <a:rPr lang="en-CA" spc="-10" dirty="0"/>
              <a:t>of</a:t>
            </a:r>
            <a:r>
              <a:rPr lang="en-CA" spc="-5" dirty="0"/>
              <a:t> </a:t>
            </a:r>
            <a:r>
              <a:rPr lang="en-CA" spc="-20" dirty="0"/>
              <a:t>a</a:t>
            </a:r>
            <a:r>
              <a:rPr lang="en-CA" spc="5" dirty="0"/>
              <a:t> </a:t>
            </a:r>
            <a:r>
              <a:rPr lang="en-CA" spc="-20" dirty="0"/>
              <a:t>g</a:t>
            </a:r>
            <a:r>
              <a:rPr lang="en-CA" spc="-5" dirty="0"/>
              <a:t>i</a:t>
            </a:r>
            <a:r>
              <a:rPr lang="en-CA" spc="-15" dirty="0"/>
              <a:t>ve</a:t>
            </a:r>
            <a:r>
              <a:rPr lang="en-CA" spc="-20" dirty="0"/>
              <a:t>n</a:t>
            </a:r>
            <a:r>
              <a:rPr lang="en-CA" spc="-5" dirty="0"/>
              <a:t> </a:t>
            </a:r>
            <a:r>
              <a:rPr lang="en-CA" spc="-15" dirty="0"/>
              <a:t>va</a:t>
            </a:r>
            <a:r>
              <a:rPr lang="en-CA" spc="-5" dirty="0"/>
              <a:t>r</a:t>
            </a:r>
            <a:r>
              <a:rPr lang="en-CA" spc="-10" dirty="0"/>
              <a:t>i</a:t>
            </a:r>
            <a:r>
              <a:rPr lang="en-CA" spc="-15" dirty="0"/>
              <a:t>a</a:t>
            </a:r>
            <a:r>
              <a:rPr lang="en-CA" spc="-20" dirty="0"/>
              <a:t>b</a:t>
            </a:r>
            <a:r>
              <a:rPr lang="en-CA" spc="-5" dirty="0"/>
              <a:t>l</a:t>
            </a:r>
            <a:r>
              <a:rPr lang="en-CA" spc="-20" dirty="0"/>
              <a:t>e</a:t>
            </a:r>
            <a:r>
              <a:rPr lang="en-CA" spc="-15" dirty="0"/>
              <a:t> or</a:t>
            </a:r>
            <a:r>
              <a:rPr lang="en-CA" spc="5" dirty="0"/>
              <a:t> </a:t>
            </a:r>
            <a:r>
              <a:rPr lang="en-CA" spc="-10" dirty="0"/>
              <a:t>f</a:t>
            </a:r>
            <a:r>
              <a:rPr lang="en-CA" spc="-15" dirty="0"/>
              <a:t>u</a:t>
            </a:r>
            <a:r>
              <a:rPr lang="en-CA" spc="-20" dirty="0"/>
              <a:t>n</a:t>
            </a:r>
            <a:r>
              <a:rPr lang="en-CA" spc="-10" dirty="0"/>
              <a:t>cti</a:t>
            </a:r>
            <a:r>
              <a:rPr lang="en-CA" spc="-15" dirty="0"/>
              <a:t>o</a:t>
            </a:r>
            <a:r>
              <a:rPr lang="en-CA" spc="-20" dirty="0"/>
              <a:t>n</a:t>
            </a:r>
            <a:r>
              <a:rPr lang="en-CA" spc="-5" dirty="0"/>
              <a:t> </a:t>
            </a:r>
            <a:r>
              <a:rPr lang="en-CA" spc="-15" dirty="0"/>
              <a:t>in</a:t>
            </a:r>
            <a:r>
              <a:rPr lang="en-CA" spc="-5" dirty="0"/>
              <a:t> </a:t>
            </a:r>
            <a:r>
              <a:rPr lang="en-CA" spc="-20" dirty="0"/>
              <a:t>a</a:t>
            </a:r>
            <a:r>
              <a:rPr lang="en-CA" spc="10" dirty="0"/>
              <a:t> </a:t>
            </a:r>
            <a:r>
              <a:rPr lang="en-CA" spc="-20" dirty="0"/>
              <a:t>p</a:t>
            </a:r>
            <a:r>
              <a:rPr lang="en-CA" dirty="0"/>
              <a:t>r</a:t>
            </a:r>
            <a:r>
              <a:rPr lang="en-CA" spc="-20" dirty="0"/>
              <a:t>o</a:t>
            </a:r>
            <a:r>
              <a:rPr lang="en-CA" spc="-15" dirty="0"/>
              <a:t>g</a:t>
            </a:r>
            <a:r>
              <a:rPr lang="en-CA" spc="-10" dirty="0"/>
              <a:t>r</a:t>
            </a:r>
            <a:r>
              <a:rPr lang="en-CA" spc="-15" dirty="0"/>
              <a:t>a</a:t>
            </a:r>
            <a:r>
              <a:rPr lang="en-CA" spc="-5" dirty="0"/>
              <a:t>m</a:t>
            </a:r>
            <a:r>
              <a:rPr lang="en-CA" spc="-10" dirty="0"/>
              <a:t>.</a:t>
            </a:r>
          </a:p>
          <a:p>
            <a:r>
              <a:rPr lang="en-CA" spc="-20" dirty="0"/>
              <a:t>A</a:t>
            </a:r>
            <a:r>
              <a:rPr lang="en-CA" spc="-160" dirty="0"/>
              <a:t> </a:t>
            </a:r>
            <a:r>
              <a:rPr lang="en-CA" spc="-15" dirty="0"/>
              <a:t>co</a:t>
            </a:r>
            <a:r>
              <a:rPr lang="en-CA" spc="-25" dirty="0"/>
              <a:t>mme</a:t>
            </a:r>
            <a:r>
              <a:rPr lang="en-CA" spc="-15" dirty="0"/>
              <a:t>n</a:t>
            </a:r>
            <a:r>
              <a:rPr lang="en-CA" spc="-10" dirty="0"/>
              <a:t>t</a:t>
            </a:r>
            <a:r>
              <a:rPr lang="en-CA" spc="10" dirty="0"/>
              <a:t> </a:t>
            </a:r>
            <a:r>
              <a:rPr lang="en-CA" spc="-20" dirty="0"/>
              <a:t>b</a:t>
            </a:r>
            <a:r>
              <a:rPr lang="en-CA" spc="-15" dirty="0"/>
              <a:t>e</a:t>
            </a:r>
            <a:r>
              <a:rPr lang="en-CA" spc="-20" dirty="0"/>
              <a:t>g</a:t>
            </a:r>
            <a:r>
              <a:rPr lang="en-CA" spc="-5" dirty="0"/>
              <a:t>i</a:t>
            </a:r>
            <a:r>
              <a:rPr lang="en-CA" spc="-15" dirty="0"/>
              <a:t>ns</a:t>
            </a:r>
            <a:r>
              <a:rPr lang="en-CA" spc="5" dirty="0"/>
              <a:t> </a:t>
            </a:r>
            <a:r>
              <a:rPr lang="en-CA" spc="-15" dirty="0"/>
              <a:t>with</a:t>
            </a:r>
            <a:r>
              <a:rPr lang="en-CA" spc="5" dirty="0"/>
              <a:t> </a:t>
            </a:r>
            <a:r>
              <a:rPr lang="en-CA" spc="-10" dirty="0"/>
              <a:t>t</a:t>
            </a:r>
            <a:r>
              <a:rPr lang="en-CA" spc="-15" dirty="0"/>
              <a:t>h</a:t>
            </a:r>
            <a:r>
              <a:rPr lang="en-CA" spc="-20" dirty="0"/>
              <a:t>e</a:t>
            </a:r>
            <a:r>
              <a:rPr lang="en-CA" spc="-5" dirty="0"/>
              <a:t> </a:t>
            </a:r>
            <a:r>
              <a:rPr lang="en-CA" spc="-10" dirty="0"/>
              <a:t>n</a:t>
            </a:r>
            <a:r>
              <a:rPr lang="en-CA" spc="-20" dirty="0"/>
              <a:t>um</a:t>
            </a:r>
            <a:r>
              <a:rPr lang="en-CA" spc="-15" dirty="0"/>
              <a:t>ber</a:t>
            </a:r>
            <a:r>
              <a:rPr lang="en-CA" spc="15" dirty="0"/>
              <a:t> </a:t>
            </a:r>
            <a:r>
              <a:rPr lang="en-CA" spc="-15" dirty="0"/>
              <a:t>s</a:t>
            </a:r>
            <a:r>
              <a:rPr lang="en-CA" spc="-5" dirty="0"/>
              <a:t>i</a:t>
            </a:r>
            <a:r>
              <a:rPr lang="en-CA" spc="-20" dirty="0"/>
              <a:t>gn</a:t>
            </a:r>
            <a:r>
              <a:rPr lang="en-CA" spc="60" dirty="0"/>
              <a:t> </a:t>
            </a:r>
            <a:r>
              <a:rPr lang="en-CA" spc="-5" dirty="0"/>
              <a:t>(</a:t>
            </a:r>
            <a:r>
              <a:rPr lang="en-CA" spc="-15" dirty="0">
                <a:solidFill>
                  <a:srgbClr val="00B050"/>
                </a:solidFill>
              </a:rPr>
              <a:t>#</a:t>
            </a:r>
            <a:r>
              <a:rPr lang="en-CA" spc="-10" dirty="0"/>
              <a:t>)</a:t>
            </a:r>
            <a:r>
              <a:rPr lang="en-CA" spc="-15" dirty="0"/>
              <a:t> an</a:t>
            </a:r>
            <a:r>
              <a:rPr lang="en-CA" spc="-20" dirty="0"/>
              <a:t>d</a:t>
            </a:r>
            <a:r>
              <a:rPr lang="en-CA" spc="-5" dirty="0"/>
              <a:t> </a:t>
            </a:r>
            <a:r>
              <a:rPr lang="en-CA" spc="-10" dirty="0"/>
              <a:t>g</a:t>
            </a:r>
            <a:r>
              <a:rPr lang="en-CA" spc="-20" dirty="0"/>
              <a:t>o</a:t>
            </a:r>
            <a:r>
              <a:rPr lang="en-CA" spc="-15" dirty="0"/>
              <a:t>es</a:t>
            </a:r>
            <a:r>
              <a:rPr lang="en-CA" spc="15" dirty="0"/>
              <a:t> </a:t>
            </a:r>
            <a:r>
              <a:rPr lang="en-CA" spc="-20" dirty="0"/>
              <a:t>u</a:t>
            </a:r>
            <a:r>
              <a:rPr lang="en-CA" spc="-15" dirty="0"/>
              <a:t>n</a:t>
            </a:r>
            <a:r>
              <a:rPr lang="en-CA" spc="-10" dirty="0"/>
              <a:t>til</a:t>
            </a:r>
            <a:r>
              <a:rPr lang="en-CA" dirty="0"/>
              <a:t> </a:t>
            </a:r>
            <a:r>
              <a:rPr lang="en-CA" spc="-10" dirty="0"/>
              <a:t>t</a:t>
            </a:r>
            <a:r>
              <a:rPr lang="en-CA" spc="-15" dirty="0"/>
              <a:t>h</a:t>
            </a:r>
            <a:r>
              <a:rPr lang="en-CA" spc="-20" dirty="0"/>
              <a:t>e</a:t>
            </a:r>
            <a:r>
              <a:rPr lang="en-CA" spc="-5" dirty="0"/>
              <a:t> </a:t>
            </a:r>
            <a:r>
              <a:rPr lang="en-CA" spc="-20" dirty="0"/>
              <a:t>end</a:t>
            </a:r>
            <a:r>
              <a:rPr lang="en-CA" spc="15" dirty="0"/>
              <a:t> </a:t>
            </a:r>
            <a:r>
              <a:rPr lang="en-CA" spc="-15" dirty="0"/>
              <a:t>of</a:t>
            </a:r>
            <a:r>
              <a:rPr lang="en-CA" spc="-5" dirty="0"/>
              <a:t> </a:t>
            </a:r>
            <a:r>
              <a:rPr lang="en-CA" spc="-15" dirty="0"/>
              <a:t>the</a:t>
            </a:r>
            <a:r>
              <a:rPr lang="en-CA" spc="5" dirty="0"/>
              <a:t> </a:t>
            </a:r>
            <a:r>
              <a:rPr lang="en-CA" spc="-10" dirty="0"/>
              <a:t>l</a:t>
            </a:r>
            <a:r>
              <a:rPr lang="en-CA" spc="-5" dirty="0"/>
              <a:t>i</a:t>
            </a:r>
            <a:r>
              <a:rPr lang="en-CA" spc="-20" dirty="0"/>
              <a:t>n</a:t>
            </a:r>
            <a:r>
              <a:rPr lang="en-CA" spc="15" dirty="0"/>
              <a:t>e</a:t>
            </a:r>
            <a:r>
              <a:rPr lang="en-CA" spc="-10" dirty="0"/>
              <a:t>.</a:t>
            </a:r>
          </a:p>
          <a:p>
            <a:r>
              <a:rPr lang="en-CA" spc="-15" dirty="0"/>
              <a:t>Pytho</a:t>
            </a:r>
            <a:r>
              <a:rPr lang="en-CA" spc="-20" dirty="0"/>
              <a:t>n</a:t>
            </a:r>
            <a:r>
              <a:rPr lang="en-CA" spc="-5" dirty="0"/>
              <a:t> i</a:t>
            </a:r>
            <a:r>
              <a:rPr lang="en-CA" spc="-20" dirty="0"/>
              <a:t>gn</a:t>
            </a:r>
            <a:r>
              <a:rPr lang="en-CA" spc="-15" dirty="0"/>
              <a:t>ores</a:t>
            </a:r>
            <a:r>
              <a:rPr lang="en-CA" spc="10" dirty="0"/>
              <a:t> </a:t>
            </a:r>
            <a:r>
              <a:rPr lang="en-CA" spc="-20" dirty="0"/>
              <a:t>a</a:t>
            </a:r>
            <a:r>
              <a:rPr lang="en-CA" spc="-15" dirty="0"/>
              <a:t>ny</a:t>
            </a:r>
            <a:r>
              <a:rPr lang="en-CA" spc="-5" dirty="0"/>
              <a:t> l</a:t>
            </a:r>
            <a:r>
              <a:rPr lang="en-CA" spc="-15" dirty="0"/>
              <a:t>ines</a:t>
            </a:r>
            <a:r>
              <a:rPr lang="en-CA" spc="-5" dirty="0"/>
              <a:t> </a:t>
            </a:r>
            <a:r>
              <a:rPr lang="en-CA" spc="-15" dirty="0"/>
              <a:t>that</a:t>
            </a:r>
            <a:r>
              <a:rPr lang="en-CA" spc="5" dirty="0"/>
              <a:t> </a:t>
            </a:r>
            <a:r>
              <a:rPr lang="en-CA" spc="-15" dirty="0"/>
              <a:t>sta</a:t>
            </a:r>
            <a:r>
              <a:rPr lang="en-CA" spc="-10" dirty="0"/>
              <a:t>rt</a:t>
            </a:r>
            <a:r>
              <a:rPr lang="en-CA" spc="-20" dirty="0"/>
              <a:t> </a:t>
            </a:r>
            <a:r>
              <a:rPr lang="en-CA" spc="-15" dirty="0"/>
              <a:t>with</a:t>
            </a:r>
            <a:r>
              <a:rPr lang="en-CA" spc="15" dirty="0"/>
              <a:t> </a:t>
            </a:r>
            <a:r>
              <a:rPr lang="en-CA" spc="-15" dirty="0"/>
              <a:t>the</a:t>
            </a:r>
            <a:r>
              <a:rPr lang="en-CA" spc="-5" dirty="0"/>
              <a:t> (</a:t>
            </a:r>
            <a:r>
              <a:rPr lang="en-CA" spc="-20" dirty="0">
                <a:solidFill>
                  <a:srgbClr val="00B050"/>
                </a:solidFill>
              </a:rPr>
              <a:t>#</a:t>
            </a:r>
            <a:r>
              <a:rPr lang="en-CA" spc="-20" dirty="0"/>
              <a:t>) </a:t>
            </a:r>
            <a:r>
              <a:rPr lang="en-CA" spc="-15" dirty="0"/>
              <a:t>ch</a:t>
            </a:r>
            <a:r>
              <a:rPr lang="en-CA" spc="-20" dirty="0"/>
              <a:t>a</a:t>
            </a:r>
            <a:r>
              <a:rPr lang="en-CA" spc="-5" dirty="0"/>
              <a:t>r</a:t>
            </a:r>
            <a:r>
              <a:rPr lang="en-CA" spc="-20" dirty="0"/>
              <a:t>a</a:t>
            </a:r>
            <a:r>
              <a:rPr lang="en-CA" spc="-10" dirty="0"/>
              <a:t>c</a:t>
            </a:r>
            <a:r>
              <a:rPr lang="en-CA" spc="-15" dirty="0"/>
              <a:t>ter</a:t>
            </a:r>
          </a:p>
          <a:p>
            <a:endParaRPr lang="en-US" dirty="0"/>
          </a:p>
        </p:txBody>
      </p:sp>
      <p:pic>
        <p:nvPicPr>
          <p:cNvPr id="3074" name="Picture 2" descr="31 Programming Memes That Are So Relatable and You will ROFL | by Naina  Chaturvedi | DataDrivenInvestor">
            <a:extLst>
              <a:ext uri="{FF2B5EF4-FFF2-40B4-BE49-F238E27FC236}">
                <a16:creationId xmlns:a16="http://schemas.microsoft.com/office/drawing/2014/main" id="{E04814A8-2FB3-B946-AF2A-462ABB1F7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552" y="2200165"/>
            <a:ext cx="4870448" cy="301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7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6F771793-75E9-324B-8F8A-D6418C7B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285" y="1914589"/>
            <a:ext cx="7033595" cy="3028821"/>
          </a:xfrm>
          <a:prstGeom prst="rect">
            <a:avLst/>
          </a:prstGeom>
        </p:spPr>
      </p:pic>
      <p:sp>
        <p:nvSpPr>
          <p:cNvPr id="5" name="TextBox 4">
            <a:extLst>
              <a:ext uri="{FF2B5EF4-FFF2-40B4-BE49-F238E27FC236}">
                <a16:creationId xmlns:a16="http://schemas.microsoft.com/office/drawing/2014/main" id="{2EA68442-FC04-A64C-8268-1D51A13E0BA6}"/>
              </a:ext>
            </a:extLst>
          </p:cNvPr>
          <p:cNvSpPr txBox="1"/>
          <p:nvPr/>
        </p:nvSpPr>
        <p:spPr>
          <a:xfrm>
            <a:off x="1896533" y="5728338"/>
            <a:ext cx="8978901" cy="646331"/>
          </a:xfrm>
          <a:prstGeom prst="rect">
            <a:avLst/>
          </a:prstGeom>
          <a:noFill/>
        </p:spPr>
        <p:txBody>
          <a:bodyPr wrap="square" rtlCol="0">
            <a:spAutoFit/>
          </a:bodyPr>
          <a:lstStyle/>
          <a:p>
            <a:r>
              <a:rPr lang="en-US" dirty="0">
                <a:solidFill>
                  <a:srgbClr val="FFFFFF"/>
                </a:solidFill>
              </a:rPr>
              <a:t>Warning! This is not Python! It is an example from one of my iOS apps I had to come back to after a few years.  Comments are (</a:t>
            </a:r>
            <a:r>
              <a:rPr lang="en-US" dirty="0">
                <a:solidFill>
                  <a:srgbClr val="00B050"/>
                </a:solidFill>
              </a:rPr>
              <a:t>//</a:t>
            </a:r>
            <a:r>
              <a:rPr lang="en-US" dirty="0">
                <a:solidFill>
                  <a:srgbClr val="FFFFFF"/>
                </a:solidFill>
              </a:rPr>
              <a:t>) in Swift instead of (</a:t>
            </a:r>
            <a:r>
              <a:rPr lang="en-US" dirty="0">
                <a:solidFill>
                  <a:srgbClr val="00B050"/>
                </a:solidFill>
              </a:rPr>
              <a:t>#</a:t>
            </a:r>
            <a:r>
              <a:rPr lang="en-US" dirty="0">
                <a:solidFill>
                  <a:srgbClr val="FFFFFF"/>
                </a:solidFill>
              </a:rPr>
              <a:t>) in Python</a:t>
            </a:r>
          </a:p>
        </p:txBody>
      </p:sp>
      <p:pic>
        <p:nvPicPr>
          <p:cNvPr id="6" name="Picture 5" descr="A screenshot of a computer&#10;&#10;Description automatically generated with medium confidence">
            <a:extLst>
              <a:ext uri="{FF2B5EF4-FFF2-40B4-BE49-F238E27FC236}">
                <a16:creationId xmlns:a16="http://schemas.microsoft.com/office/drawing/2014/main" id="{DFA7DF35-D4A4-BA45-8E03-B483132FF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3" y="1727199"/>
            <a:ext cx="3530600" cy="3403600"/>
          </a:xfrm>
          <a:prstGeom prst="rect">
            <a:avLst/>
          </a:prstGeom>
        </p:spPr>
      </p:pic>
    </p:spTree>
    <p:extLst>
      <p:ext uri="{BB962C8B-B14F-4D97-AF65-F5344CB8AC3E}">
        <p14:creationId xmlns:p14="http://schemas.microsoft.com/office/powerpoint/2010/main" val="120546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Comment often</a:t>
            </a:r>
            <a:r>
              <a:rPr lang="en-US" b="1" dirty="0">
                <a:solidFill>
                  <a:schemeClr val="accent2"/>
                </a:solidFill>
              </a:rPr>
              <a:t>.</a:t>
            </a:r>
          </a:p>
        </p:txBody>
      </p:sp>
      <p:sp>
        <p:nvSpPr>
          <p:cNvPr id="6" name="TextBox 5">
            <a:extLst>
              <a:ext uri="{FF2B5EF4-FFF2-40B4-BE49-F238E27FC236}">
                <a16:creationId xmlns:a16="http://schemas.microsoft.com/office/drawing/2014/main" id="{CD49C21C-185E-4655-B451-F0CD84021B30}"/>
              </a:ext>
            </a:extLst>
          </p:cNvPr>
          <p:cNvSpPr txBox="1"/>
          <p:nvPr/>
        </p:nvSpPr>
        <p:spPr>
          <a:xfrm>
            <a:off x="838200" y="2074783"/>
            <a:ext cx="9329798" cy="2708434"/>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fahrenheit = 212</a:t>
            </a:r>
          </a:p>
          <a:p>
            <a:r>
              <a:rPr lang="en-US" sz="3400" b="1" dirty="0">
                <a:solidFill>
                  <a:srgbClr val="00FF00"/>
                </a:solidFill>
                <a:latin typeface="Courier New" panose="02070309020205020404" pitchFamily="49" charset="0"/>
                <a:cs typeface="Courier New" panose="02070309020205020404" pitchFamily="49" charset="0"/>
              </a:rPr>
              <a:t>Celsius = (fahrenheit – 32) * 5 / 9</a:t>
            </a:r>
          </a:p>
          <a:p>
            <a:r>
              <a:rPr lang="en-US" sz="3400" b="1" dirty="0">
                <a:solidFill>
                  <a:srgbClr val="00FF00"/>
                </a:solidFill>
                <a:latin typeface="Courier New" panose="02070309020205020404" pitchFamily="49" charset="0"/>
                <a:cs typeface="Courier New" panose="02070309020205020404" pitchFamily="49" charset="0"/>
              </a:rPr>
              <a:t>base = 20</a:t>
            </a:r>
          </a:p>
          <a:p>
            <a:r>
              <a:rPr lang="en-US" sz="3400" b="1" dirty="0">
                <a:solidFill>
                  <a:srgbClr val="00FF00"/>
                </a:solidFill>
                <a:latin typeface="Courier New" panose="02070309020205020404" pitchFamily="49" charset="0"/>
                <a:cs typeface="Courier New" panose="02070309020205020404" pitchFamily="49" charset="0"/>
              </a:rPr>
              <a:t>height = 12</a:t>
            </a:r>
          </a:p>
          <a:p>
            <a:r>
              <a:rPr lang="en-US" sz="3400" b="1" dirty="0">
                <a:solidFill>
                  <a:srgbClr val="00FF00"/>
                </a:solidFill>
                <a:latin typeface="Courier New" panose="02070309020205020404" pitchFamily="49" charset="0"/>
                <a:cs typeface="Courier New" panose="02070309020205020404" pitchFamily="49" charset="0"/>
              </a:rPr>
              <a:t>area = base * height / 2</a:t>
            </a:r>
          </a:p>
        </p:txBody>
      </p:sp>
      <p:sp>
        <p:nvSpPr>
          <p:cNvPr id="10" name="TextBox 9">
            <a:extLst>
              <a:ext uri="{FF2B5EF4-FFF2-40B4-BE49-F238E27FC236}">
                <a16:creationId xmlns:a16="http://schemas.microsoft.com/office/drawing/2014/main" id="{5300E398-DEF0-4FBD-B856-7FAF37B6570C}"/>
              </a:ext>
            </a:extLst>
          </p:cNvPr>
          <p:cNvSpPr txBox="1"/>
          <p:nvPr/>
        </p:nvSpPr>
        <p:spPr>
          <a:xfrm>
            <a:off x="838200" y="1490008"/>
            <a:ext cx="923651" cy="584775"/>
          </a:xfrm>
          <a:prstGeom prst="rect">
            <a:avLst/>
          </a:prstGeom>
          <a:noFill/>
        </p:spPr>
        <p:txBody>
          <a:bodyPr wrap="none" rtlCol="0">
            <a:spAutoFit/>
          </a:bodyPr>
          <a:lstStyle/>
          <a:p>
            <a:r>
              <a:rPr lang="en-US" sz="3200" b="1" dirty="0">
                <a:solidFill>
                  <a:srgbClr val="FF0000"/>
                </a:solidFill>
              </a:rPr>
              <a:t>Bad</a:t>
            </a:r>
          </a:p>
        </p:txBody>
      </p:sp>
    </p:spTree>
    <p:extLst>
      <p:ext uri="{BB962C8B-B14F-4D97-AF65-F5344CB8AC3E}">
        <p14:creationId xmlns:p14="http://schemas.microsoft.com/office/powerpoint/2010/main" val="7568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Comment often</a:t>
            </a:r>
            <a:r>
              <a:rPr lang="en-US" b="1" dirty="0">
                <a:solidFill>
                  <a:schemeClr val="accent2"/>
                </a:solidFill>
              </a:rPr>
              <a:t>.</a:t>
            </a:r>
          </a:p>
        </p:txBody>
      </p:sp>
      <p:sp>
        <p:nvSpPr>
          <p:cNvPr id="6" name="TextBox 5">
            <a:extLst>
              <a:ext uri="{FF2B5EF4-FFF2-40B4-BE49-F238E27FC236}">
                <a16:creationId xmlns:a16="http://schemas.microsoft.com/office/drawing/2014/main" id="{CD49C21C-185E-4655-B451-F0CD84021B30}"/>
              </a:ext>
            </a:extLst>
          </p:cNvPr>
          <p:cNvSpPr txBox="1"/>
          <p:nvPr/>
        </p:nvSpPr>
        <p:spPr>
          <a:xfrm>
            <a:off x="838200" y="2074783"/>
            <a:ext cx="10374956" cy="4278094"/>
          </a:xfrm>
          <a:prstGeom prst="rect">
            <a:avLst/>
          </a:prstGeom>
          <a:noFill/>
        </p:spPr>
        <p:txBody>
          <a:bodyPr wrap="none" rtlCol="0">
            <a:spAutoFit/>
          </a:bodyPr>
          <a:lstStyle/>
          <a:p>
            <a:r>
              <a:rPr lang="en-US" sz="3400" b="1" dirty="0">
                <a:solidFill>
                  <a:schemeClr val="tx2">
                    <a:lumMod val="60000"/>
                    <a:lumOff val="40000"/>
                  </a:schemeClr>
                </a:solidFill>
                <a:latin typeface="Courier New" panose="02070309020205020404" pitchFamily="49" charset="0"/>
                <a:cs typeface="Courier New" panose="02070309020205020404" pitchFamily="49" charset="0"/>
              </a:rPr>
              <a:t># Convert degrees Fahrenheit to Celsius</a:t>
            </a:r>
          </a:p>
          <a:p>
            <a:r>
              <a:rPr lang="en-US" sz="3400" b="1" dirty="0">
                <a:solidFill>
                  <a:srgbClr val="00FF00"/>
                </a:solidFill>
                <a:latin typeface="Courier New" panose="02070309020205020404" pitchFamily="49" charset="0"/>
                <a:cs typeface="Courier New" panose="02070309020205020404" pitchFamily="49" charset="0"/>
              </a:rPr>
              <a:t>fahrenheit = 212</a:t>
            </a:r>
          </a:p>
          <a:p>
            <a:r>
              <a:rPr lang="en-US" sz="3400" b="1" dirty="0">
                <a:solidFill>
                  <a:srgbClr val="00FF00"/>
                </a:solidFill>
                <a:latin typeface="Courier New" panose="02070309020205020404" pitchFamily="49" charset="0"/>
                <a:cs typeface="Courier New" panose="02070309020205020404" pitchFamily="49" charset="0"/>
              </a:rPr>
              <a:t>Celsius = (fahrenheit – 32) * 5 / 9</a:t>
            </a:r>
          </a:p>
          <a:p>
            <a:endParaRPr lang="en-US" sz="3400" b="1" dirty="0">
              <a:solidFill>
                <a:srgbClr val="00FF00"/>
              </a:solidFill>
              <a:latin typeface="Courier New" panose="02070309020205020404" pitchFamily="49" charset="0"/>
              <a:cs typeface="Courier New" panose="02070309020205020404" pitchFamily="49" charset="0"/>
            </a:endParaRPr>
          </a:p>
          <a:p>
            <a:r>
              <a:rPr lang="en-US" sz="3400" b="1" dirty="0">
                <a:solidFill>
                  <a:schemeClr val="tx2">
                    <a:lumMod val="60000"/>
                    <a:lumOff val="40000"/>
                  </a:schemeClr>
                </a:solidFill>
                <a:latin typeface="Courier New" panose="02070309020205020404" pitchFamily="49" charset="0"/>
                <a:cs typeface="Courier New" panose="02070309020205020404" pitchFamily="49" charset="0"/>
              </a:rPr>
              <a:t># Calculate the area of a triangle</a:t>
            </a:r>
          </a:p>
          <a:p>
            <a:r>
              <a:rPr lang="en-US" sz="3400" b="1" dirty="0">
                <a:solidFill>
                  <a:srgbClr val="00FF00"/>
                </a:solidFill>
                <a:latin typeface="Courier New" panose="02070309020205020404" pitchFamily="49" charset="0"/>
                <a:cs typeface="Courier New" panose="02070309020205020404" pitchFamily="49" charset="0"/>
              </a:rPr>
              <a:t>base = 20</a:t>
            </a:r>
          </a:p>
          <a:p>
            <a:r>
              <a:rPr lang="en-US" sz="3400" b="1" dirty="0">
                <a:solidFill>
                  <a:srgbClr val="00FF00"/>
                </a:solidFill>
                <a:latin typeface="Courier New" panose="02070309020205020404" pitchFamily="49" charset="0"/>
                <a:cs typeface="Courier New" panose="02070309020205020404" pitchFamily="49" charset="0"/>
              </a:rPr>
              <a:t>height = 12</a:t>
            </a:r>
          </a:p>
          <a:p>
            <a:r>
              <a:rPr lang="en-US" sz="3400" b="1" dirty="0">
                <a:solidFill>
                  <a:srgbClr val="00FF00"/>
                </a:solidFill>
                <a:latin typeface="Courier New" panose="02070309020205020404" pitchFamily="49" charset="0"/>
                <a:cs typeface="Courier New" panose="02070309020205020404" pitchFamily="49" charset="0"/>
              </a:rPr>
              <a:t>area = base * height / 2</a:t>
            </a:r>
          </a:p>
        </p:txBody>
      </p:sp>
      <p:sp>
        <p:nvSpPr>
          <p:cNvPr id="5" name="TextBox 4">
            <a:extLst>
              <a:ext uri="{FF2B5EF4-FFF2-40B4-BE49-F238E27FC236}">
                <a16:creationId xmlns:a16="http://schemas.microsoft.com/office/drawing/2014/main" id="{3194353B-0BB3-4BC7-A42D-C221A689B7D7}"/>
              </a:ext>
            </a:extLst>
          </p:cNvPr>
          <p:cNvSpPr txBox="1"/>
          <p:nvPr/>
        </p:nvSpPr>
        <p:spPr>
          <a:xfrm>
            <a:off x="838200" y="1490008"/>
            <a:ext cx="1234633" cy="584775"/>
          </a:xfrm>
          <a:prstGeom prst="rect">
            <a:avLst/>
          </a:prstGeom>
          <a:noFill/>
        </p:spPr>
        <p:txBody>
          <a:bodyPr wrap="none" rtlCol="0">
            <a:spAutoFit/>
          </a:bodyPr>
          <a:lstStyle/>
          <a:p>
            <a:r>
              <a:rPr lang="en-US" sz="3200" b="1" dirty="0">
                <a:solidFill>
                  <a:srgbClr val="00B050"/>
                </a:solidFill>
              </a:rPr>
              <a:t>Good</a:t>
            </a:r>
          </a:p>
        </p:txBody>
      </p:sp>
      <p:sp>
        <p:nvSpPr>
          <p:cNvPr id="3" name="TextBox 2">
            <a:extLst>
              <a:ext uri="{FF2B5EF4-FFF2-40B4-BE49-F238E27FC236}">
                <a16:creationId xmlns:a16="http://schemas.microsoft.com/office/drawing/2014/main" id="{B35539DC-136A-437B-8E70-AB58CF68B5AD}"/>
              </a:ext>
            </a:extLst>
          </p:cNvPr>
          <p:cNvSpPr txBox="1"/>
          <p:nvPr/>
        </p:nvSpPr>
        <p:spPr>
          <a:xfrm>
            <a:off x="8650706" y="763200"/>
            <a:ext cx="2258952" cy="584775"/>
          </a:xfrm>
          <a:prstGeom prst="rect">
            <a:avLst/>
          </a:prstGeom>
          <a:noFill/>
        </p:spPr>
        <p:txBody>
          <a:bodyPr wrap="none" rtlCol="0">
            <a:spAutoFit/>
          </a:bodyPr>
          <a:lstStyle/>
          <a:p>
            <a:r>
              <a:rPr lang="en-US" sz="3200" b="1" dirty="0">
                <a:solidFill>
                  <a:schemeClr val="accent6"/>
                </a:solidFill>
              </a:rPr>
              <a:t>Comments</a:t>
            </a:r>
          </a:p>
        </p:txBody>
      </p:sp>
      <p:cxnSp>
        <p:nvCxnSpPr>
          <p:cNvPr id="7" name="Straight Arrow Connector 6">
            <a:extLst>
              <a:ext uri="{FF2B5EF4-FFF2-40B4-BE49-F238E27FC236}">
                <a16:creationId xmlns:a16="http://schemas.microsoft.com/office/drawing/2014/main" id="{62ECF655-182D-4A67-B859-04FC460DFF12}"/>
              </a:ext>
            </a:extLst>
          </p:cNvPr>
          <p:cNvCxnSpPr>
            <a:cxnSpLocks/>
            <a:stCxn id="3" idx="2"/>
          </p:cNvCxnSpPr>
          <p:nvPr/>
        </p:nvCxnSpPr>
        <p:spPr>
          <a:xfrm flipH="1">
            <a:off x="8915400" y="1347975"/>
            <a:ext cx="864782" cy="913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C09471-50D6-4EE9-8F2C-E1AEFB30155D}"/>
              </a:ext>
            </a:extLst>
          </p:cNvPr>
          <p:cNvCxnSpPr>
            <a:cxnSpLocks/>
            <a:stCxn id="3" idx="2"/>
          </p:cNvCxnSpPr>
          <p:nvPr/>
        </p:nvCxnSpPr>
        <p:spPr>
          <a:xfrm flipH="1">
            <a:off x="9347791" y="1347975"/>
            <a:ext cx="432391" cy="28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D132D7-6A35-4291-8739-9CE3665D2E90}"/>
              </a:ext>
            </a:extLst>
          </p:cNvPr>
          <p:cNvSpPr txBox="1"/>
          <p:nvPr/>
        </p:nvSpPr>
        <p:spPr>
          <a:xfrm>
            <a:off x="9240999" y="5641964"/>
            <a:ext cx="1307537" cy="584775"/>
          </a:xfrm>
          <a:prstGeom prst="rect">
            <a:avLst/>
          </a:prstGeom>
          <a:noFill/>
        </p:spPr>
        <p:txBody>
          <a:bodyPr wrap="none" rtlCol="0">
            <a:spAutoFit/>
          </a:bodyPr>
          <a:lstStyle/>
          <a:p>
            <a:r>
              <a:rPr lang="en-US" sz="3200" b="1" dirty="0">
                <a:solidFill>
                  <a:schemeClr val="accent6"/>
                </a:solidFill>
              </a:rPr>
              <a:t>Space</a:t>
            </a:r>
          </a:p>
        </p:txBody>
      </p:sp>
      <p:cxnSp>
        <p:nvCxnSpPr>
          <p:cNvPr id="16" name="Straight Arrow Connector 15">
            <a:extLst>
              <a:ext uri="{FF2B5EF4-FFF2-40B4-BE49-F238E27FC236}">
                <a16:creationId xmlns:a16="http://schemas.microsoft.com/office/drawing/2014/main" id="{EAC95B9C-BA84-4AD3-BD33-6E73AA737FB9}"/>
              </a:ext>
            </a:extLst>
          </p:cNvPr>
          <p:cNvCxnSpPr>
            <a:cxnSpLocks/>
            <a:stCxn id="15" idx="1"/>
          </p:cNvCxnSpPr>
          <p:nvPr/>
        </p:nvCxnSpPr>
        <p:spPr>
          <a:xfrm flipH="1" flipV="1">
            <a:off x="6232358" y="3946358"/>
            <a:ext cx="3008641" cy="19879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Arrow: Up-Down 21">
            <a:extLst>
              <a:ext uri="{FF2B5EF4-FFF2-40B4-BE49-F238E27FC236}">
                <a16:creationId xmlns:a16="http://schemas.microsoft.com/office/drawing/2014/main" id="{9D3B3AE4-1170-4224-ABB7-F9E61D8FEC23}"/>
              </a:ext>
            </a:extLst>
          </p:cNvPr>
          <p:cNvSpPr/>
          <p:nvPr/>
        </p:nvSpPr>
        <p:spPr>
          <a:xfrm>
            <a:off x="5859752" y="3645567"/>
            <a:ext cx="360947" cy="62263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11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FA9-F2B7-3346-8059-FD9AE2AD9826}"/>
              </a:ext>
            </a:extLst>
          </p:cNvPr>
          <p:cNvSpPr>
            <a:spLocks noGrp="1"/>
          </p:cNvSpPr>
          <p:nvPr>
            <p:ph type="title"/>
          </p:nvPr>
        </p:nvSpPr>
        <p:spPr/>
        <p:txBody>
          <a:bodyPr>
            <a:normAutofit fontScale="90000"/>
          </a:bodyPr>
          <a:lstStyle/>
          <a:p>
            <a:r>
              <a:rPr lang="en-US" dirty="0"/>
              <a:t>Testing!</a:t>
            </a:r>
          </a:p>
        </p:txBody>
      </p:sp>
      <p:sp>
        <p:nvSpPr>
          <p:cNvPr id="3" name="Content Placeholder 2">
            <a:extLst>
              <a:ext uri="{FF2B5EF4-FFF2-40B4-BE49-F238E27FC236}">
                <a16:creationId xmlns:a16="http://schemas.microsoft.com/office/drawing/2014/main" id="{CA950772-B4CE-BF43-8EC0-28E46D6F541F}"/>
              </a:ext>
            </a:extLst>
          </p:cNvPr>
          <p:cNvSpPr>
            <a:spLocks noGrp="1"/>
          </p:cNvSpPr>
          <p:nvPr>
            <p:ph idx="1"/>
          </p:nvPr>
        </p:nvSpPr>
        <p:spPr>
          <a:xfrm>
            <a:off x="838200" y="1825624"/>
            <a:ext cx="7357533" cy="4835479"/>
          </a:xfrm>
        </p:spPr>
        <p:txBody>
          <a:bodyPr/>
          <a:lstStyle/>
          <a:p>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2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li</a:t>
            </a:r>
            <a:r>
              <a:rPr lang="en-CA" spc="-15" dirty="0">
                <a:latin typeface="Segoe UI" panose="020B0502040204020203" pitchFamily="34" charset="0"/>
                <a:cs typeface="Segoe UI" panose="020B0502040204020203" pitchFamily="34" charset="0"/>
              </a:rPr>
              <a:t>nes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ou</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writ</a:t>
            </a:r>
            <a:r>
              <a:rPr lang="en-CA" spc="-1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 lik</a:t>
            </a:r>
            <a:r>
              <a:rPr lang="en-CA" spc="-15" dirty="0">
                <a:latin typeface="Segoe UI" panose="020B0502040204020203" pitchFamily="34" charset="0"/>
                <a:cs typeface="Segoe UI" panose="020B0502040204020203" pitchFamily="34" charset="0"/>
              </a:rPr>
              <a:t>ely</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that</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a:t>
            </a:r>
            <a:r>
              <a:rPr lang="en-CA" spc="-20" dirty="0">
                <a:latin typeface="Segoe UI" panose="020B0502040204020203" pitchFamily="34" charset="0"/>
                <a:cs typeface="Segoe UI" panose="020B0502040204020203" pitchFamily="34" charset="0"/>
              </a:rPr>
              <a:t>u</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make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mistake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and</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h</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be</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he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k</a:t>
            </a:r>
            <a:r>
              <a:rPr lang="en-CA" spc="-15" dirty="0">
                <a:latin typeface="Segoe UI" panose="020B0502040204020203" pitchFamily="34" charset="0"/>
                <a:cs typeface="Segoe UI" panose="020B0502040204020203" pitchFamily="34" charset="0"/>
              </a:rPr>
              <a:t>e</a:t>
            </a:r>
          </a:p>
          <a:p>
            <a:pPr lvl="1"/>
            <a:r>
              <a:rPr lang="en-CA" dirty="0">
                <a:latin typeface="Segoe UI" panose="020B0502040204020203" pitchFamily="34" charset="0"/>
                <a:cs typeface="Segoe UI" panose="020B0502040204020203" pitchFamily="34" charset="0"/>
              </a:rPr>
              <a:t>“like</a:t>
            </a:r>
            <a:r>
              <a:rPr lang="en-CA" spc="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find</a:t>
            </a:r>
            <a:r>
              <a:rPr lang="en-CA" spc="-10" dirty="0">
                <a:latin typeface="Segoe UI" panose="020B0502040204020203" pitchFamily="34" charset="0"/>
                <a:cs typeface="Segoe UI" panose="020B0502040204020203" pitchFamily="34" charset="0"/>
              </a:rPr>
              <a:t>i</a:t>
            </a:r>
            <a:r>
              <a:rPr lang="en-CA"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ne</a:t>
            </a:r>
            <a:r>
              <a:rPr lang="en-CA" spc="-10" dirty="0">
                <a:latin typeface="Segoe UI" panose="020B0502040204020203" pitchFamily="34" charset="0"/>
                <a:cs typeface="Segoe UI" panose="020B0502040204020203" pitchFamily="34" charset="0"/>
              </a:rPr>
              <a:t>e</a:t>
            </a:r>
            <a:r>
              <a:rPr lang="en-CA"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l</a:t>
            </a:r>
            <a:r>
              <a:rPr lang="en-CA" dirty="0">
                <a:latin typeface="Segoe UI" panose="020B0502040204020203" pitchFamily="34" charset="0"/>
                <a:cs typeface="Segoe UI" panose="020B0502040204020203" pitchFamily="34" charset="0"/>
              </a:rPr>
              <a:t>e</a:t>
            </a:r>
            <a:r>
              <a:rPr lang="en-CA" spc="3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 haystack”</a:t>
            </a:r>
          </a:p>
          <a:p>
            <a:r>
              <a:rPr lang="en-CA" spc="-340"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you</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i</a:t>
            </a:r>
            <a:r>
              <a:rPr lang="en-CA" spc="-10" dirty="0">
                <a:latin typeface="Segoe UI" panose="020B0502040204020203" pitchFamily="34" charset="0"/>
                <a:cs typeface="Segoe UI" panose="020B0502040204020203" pitchFamily="34" charset="0"/>
              </a:rPr>
              <a:t>t</a:t>
            </a:r>
          </a:p>
          <a:p>
            <a:pPr lvl="1"/>
            <a:r>
              <a:rPr lang="en-CA" spc="-10" dirty="0">
                <a:latin typeface="Segoe UI" panose="020B0502040204020203" pitchFamily="34" charset="0"/>
                <a:cs typeface="Segoe UI" panose="020B0502040204020203" pitchFamily="34" charset="0"/>
              </a:rPr>
              <a:t>Requires you understanding what specific output an input will provide</a:t>
            </a:r>
          </a:p>
          <a:p>
            <a:r>
              <a:rPr lang="en-CA" spc="-10" dirty="0">
                <a:latin typeface="Segoe UI" panose="020B0502040204020203" pitchFamily="34" charset="0"/>
                <a:cs typeface="Segoe UI" panose="020B0502040204020203" pitchFamily="34" charset="0"/>
              </a:rPr>
              <a:t>”Modular code”</a:t>
            </a:r>
          </a:p>
          <a:p>
            <a:pPr lvl="1"/>
            <a:r>
              <a:rPr lang="en-CA" spc="-10" dirty="0">
                <a:latin typeface="Segoe UI" panose="020B0502040204020203" pitchFamily="34" charset="0"/>
                <a:cs typeface="Segoe UI" panose="020B0502040204020203" pitchFamily="34" charset="0"/>
              </a:rPr>
              <a:t>Test in small chunks or “modules”</a:t>
            </a:r>
          </a:p>
          <a:p>
            <a:pPr lvl="1"/>
            <a:r>
              <a:rPr lang="en-CA" spc="-10" dirty="0">
                <a:latin typeface="Segoe UI" panose="020B0502040204020203" pitchFamily="34" charset="0"/>
                <a:cs typeface="Segoe UI" panose="020B0502040204020203" pitchFamily="34" charset="0"/>
              </a:rPr>
              <a:t>Put a test input into the beginning where you know what the output is and see what you get!</a:t>
            </a:r>
          </a:p>
          <a:p>
            <a:pPr lvl="1"/>
            <a:endParaRPr lang="en-CA" dirty="0">
              <a:latin typeface="Segoe UI" panose="020B0502040204020203" pitchFamily="34" charset="0"/>
              <a:cs typeface="Segoe UI" panose="020B0502040204020203" pitchFamily="34" charset="0"/>
            </a:endParaRPr>
          </a:p>
          <a:p>
            <a:endParaRPr lang="en-US" dirty="0"/>
          </a:p>
        </p:txBody>
      </p:sp>
      <p:sp>
        <p:nvSpPr>
          <p:cNvPr id="4" name="TextBox 3">
            <a:extLst>
              <a:ext uri="{FF2B5EF4-FFF2-40B4-BE49-F238E27FC236}">
                <a16:creationId xmlns:a16="http://schemas.microsoft.com/office/drawing/2014/main" id="{30D3635D-2D76-664B-8D99-CC4FA146B80B}"/>
              </a:ext>
            </a:extLst>
          </p:cNvPr>
          <p:cNvSpPr txBox="1"/>
          <p:nvPr/>
        </p:nvSpPr>
        <p:spPr>
          <a:xfrm>
            <a:off x="8483599" y="2505670"/>
            <a:ext cx="3158067" cy="923330"/>
          </a:xfrm>
          <a:prstGeom prst="rect">
            <a:avLst/>
          </a:prstGeom>
          <a:noFill/>
        </p:spPr>
        <p:txBody>
          <a:bodyPr wrap="square" rtlCol="0">
            <a:spAutoFit/>
          </a:bodyPr>
          <a:lstStyle/>
          <a:p>
            <a:r>
              <a:rPr lang="en-US" b="1" dirty="0">
                <a:solidFill>
                  <a:srgbClr val="FFFF00"/>
                </a:solidFill>
              </a:rPr>
              <a:t>Golden Rule</a:t>
            </a:r>
            <a:r>
              <a:rPr lang="en-US" dirty="0">
                <a:solidFill>
                  <a:srgbClr val="FFFF00"/>
                </a:solidFill>
              </a:rPr>
              <a:t>: Never spend more than 15 minutes programming without testing</a:t>
            </a:r>
          </a:p>
        </p:txBody>
      </p:sp>
    </p:spTree>
    <p:extLst>
      <p:ext uri="{BB962C8B-B14F-4D97-AF65-F5344CB8AC3E}">
        <p14:creationId xmlns:p14="http://schemas.microsoft.com/office/powerpoint/2010/main" val="344365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Test</a:t>
            </a:r>
            <a:r>
              <a:rPr lang="en-US" b="1" dirty="0">
                <a:solidFill>
                  <a:schemeClr val="accent2"/>
                </a:solidFill>
              </a:rPr>
              <a:t>,</a:t>
            </a:r>
            <a:r>
              <a:rPr lang="en-US" b="1" dirty="0"/>
              <a:t> test</a:t>
            </a:r>
            <a:r>
              <a:rPr lang="en-US" b="1" dirty="0">
                <a:solidFill>
                  <a:schemeClr val="accent2"/>
                </a:solidFill>
              </a:rPr>
              <a:t>,</a:t>
            </a:r>
            <a:r>
              <a:rPr lang="en-US" b="1" dirty="0"/>
              <a:t> test</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201" y="1825624"/>
            <a:ext cx="6200273" cy="4835479"/>
          </a:xfrm>
        </p:spPr>
        <p:txBody>
          <a:bodyPr>
            <a:normAutofit/>
          </a:bodyPr>
          <a:lstStyle/>
          <a:p>
            <a:r>
              <a:rPr lang="en-US" sz="4000" dirty="0"/>
              <a:t>Don</a:t>
            </a:r>
            <a:r>
              <a:rPr lang="en-US" sz="4000" dirty="0">
                <a:solidFill>
                  <a:schemeClr val="accent2"/>
                </a:solidFill>
              </a:rPr>
              <a:t>’</a:t>
            </a:r>
            <a:r>
              <a:rPr lang="en-US" sz="4000" dirty="0"/>
              <a:t>t try writing this all in one shot</a:t>
            </a:r>
            <a:r>
              <a:rPr lang="en-US" sz="4000" dirty="0">
                <a:solidFill>
                  <a:schemeClr val="accent2"/>
                </a:solidFill>
              </a:rPr>
              <a:t>.</a:t>
            </a:r>
          </a:p>
          <a:p>
            <a:endParaRPr lang="en-US" sz="4000" dirty="0">
              <a:solidFill>
                <a:schemeClr val="accent2"/>
              </a:solidFill>
              <a:latin typeface="Arial"/>
              <a:cs typeface="Arial"/>
            </a:endParaRPr>
          </a:p>
          <a:p>
            <a:r>
              <a:rPr lang="en-US" sz="4000" dirty="0">
                <a:latin typeface="Arial"/>
                <a:cs typeface="Arial"/>
              </a:rPr>
              <a:t>How many times do you read over an essay? An email? A text? A TWEET?</a:t>
            </a:r>
            <a:endParaRPr lang="en-US" sz="3600" dirty="0"/>
          </a:p>
          <a:p>
            <a:endParaRPr lang="en-US" sz="4000" dirty="0"/>
          </a:p>
        </p:txBody>
      </p:sp>
      <p:sp>
        <p:nvSpPr>
          <p:cNvPr id="4" name="TextBox 3">
            <a:extLst>
              <a:ext uri="{FF2B5EF4-FFF2-40B4-BE49-F238E27FC236}">
                <a16:creationId xmlns:a16="http://schemas.microsoft.com/office/drawing/2014/main" id="{A8CF8A42-FF09-4476-931D-ED6375B11788}"/>
              </a:ext>
            </a:extLst>
          </p:cNvPr>
          <p:cNvSpPr txBox="1"/>
          <p:nvPr/>
        </p:nvSpPr>
        <p:spPr>
          <a:xfrm>
            <a:off x="7447547" y="727514"/>
            <a:ext cx="4554452" cy="5816977"/>
          </a:xfrm>
          <a:prstGeom prst="rect">
            <a:avLst/>
          </a:prstGeom>
          <a:noFill/>
        </p:spPr>
        <p:txBody>
          <a:bodyPr wrap="none" rtlCol="0">
            <a:spAutoFit/>
          </a:bodyPr>
          <a:lstStyle/>
          <a:p>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int(input("Input exam grade one: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input("Input exam grade two: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exam_3 = str(input("Input exam grade three: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sum = </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exam_3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avg = sum / 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if avg &gt;=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"A"</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80 and avg &lt;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"B"</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69 and avg &lt; 80: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"C'</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&lt;= 69 and avg &gt;= 65:</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"D"</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"F"</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print("Exam 1: " + str(</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print("Exam 2: " + str(</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print("Exam 3: " + str(exam_3))</a:t>
            </a:r>
          </a:p>
          <a:p>
            <a:r>
              <a:rPr lang="en-US" sz="1200" b="1" dirty="0">
                <a:solidFill>
                  <a:srgbClr val="00FF00"/>
                </a:solidFill>
                <a:latin typeface="Courier New" panose="02070309020205020404" pitchFamily="49" charset="0"/>
                <a:cs typeface="Courier New" panose="02070309020205020404" pitchFamily="49" charset="0"/>
              </a:rPr>
              <a:t>print("Average: " + str(avg))</a:t>
            </a:r>
          </a:p>
          <a:p>
            <a:r>
              <a:rPr lang="en-US" sz="1200" b="1" dirty="0">
                <a:solidFill>
                  <a:srgbClr val="00FF00"/>
                </a:solidFill>
                <a:latin typeface="Courier New" panose="02070309020205020404" pitchFamily="49" charset="0"/>
                <a:cs typeface="Courier New" panose="02070309020205020404" pitchFamily="49" charset="0"/>
              </a:rPr>
              <a:t>print("Grade: " +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if letter-grade is "F":</a:t>
            </a:r>
          </a:p>
          <a:p>
            <a:r>
              <a:rPr lang="en-US" sz="1200" b="1" dirty="0">
                <a:solidFill>
                  <a:srgbClr val="00FF00"/>
                </a:solidFill>
                <a:latin typeface="Courier New" panose="02070309020205020404" pitchFamily="49" charset="0"/>
                <a:cs typeface="Courier New" panose="02070309020205020404" pitchFamily="49" charset="0"/>
              </a:rPr>
              <a:t>    print "Student is failing."</a:t>
            </a:r>
          </a:p>
          <a:p>
            <a:r>
              <a:rPr lang="en-US" sz="1200" b="1" dirty="0">
                <a:solidFill>
                  <a:srgbClr val="00FF00"/>
                </a:solidFill>
                <a:latin typeface="Courier New" panose="02070309020205020404" pitchFamily="49" charset="0"/>
                <a:cs typeface="Courier New" panose="02070309020205020404" pitchFamily="49" charset="0"/>
              </a:rPr>
              <a:t>else:</a:t>
            </a:r>
          </a:p>
          <a:p>
            <a:r>
              <a:rPr lang="en-US" sz="1200" b="1" dirty="0">
                <a:solidFill>
                  <a:srgbClr val="00FF00"/>
                </a:solidFill>
                <a:latin typeface="Courier New" panose="02070309020205020404" pitchFamily="49" charset="0"/>
                <a:cs typeface="Courier New" panose="02070309020205020404" pitchFamily="49" charset="0"/>
              </a:rPr>
              <a:t>    print "Student is passing."</a:t>
            </a:r>
          </a:p>
        </p:txBody>
      </p:sp>
    </p:spTree>
    <p:extLst>
      <p:ext uri="{BB962C8B-B14F-4D97-AF65-F5344CB8AC3E}">
        <p14:creationId xmlns:p14="http://schemas.microsoft.com/office/powerpoint/2010/main" val="99631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Test</a:t>
            </a:r>
            <a:r>
              <a:rPr lang="en-US" b="1" dirty="0">
                <a:solidFill>
                  <a:schemeClr val="accent2"/>
                </a:solidFill>
              </a:rPr>
              <a:t>,</a:t>
            </a:r>
            <a:r>
              <a:rPr lang="en-US" b="1" dirty="0"/>
              <a:t> test</a:t>
            </a:r>
            <a:r>
              <a:rPr lang="en-US" b="1" dirty="0">
                <a:solidFill>
                  <a:schemeClr val="accent2"/>
                </a:solidFill>
              </a:rPr>
              <a:t>,</a:t>
            </a:r>
            <a:r>
              <a:rPr lang="en-US" b="1" dirty="0"/>
              <a:t> test</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201" y="1825624"/>
            <a:ext cx="6200273" cy="4835479"/>
          </a:xfrm>
        </p:spPr>
        <p:txBody>
          <a:bodyPr>
            <a:normAutofit/>
          </a:bodyPr>
          <a:lstStyle/>
          <a:p>
            <a:r>
              <a:rPr lang="en-US" sz="4000" dirty="0"/>
              <a:t>Instead</a:t>
            </a:r>
            <a:r>
              <a:rPr lang="en-US" sz="4000" dirty="0">
                <a:solidFill>
                  <a:schemeClr val="accent1"/>
                </a:solidFill>
              </a:rPr>
              <a:t>,</a:t>
            </a:r>
            <a:r>
              <a:rPr lang="en-US" sz="4000" dirty="0"/>
              <a:t> write a smaller section with a clear purpose</a:t>
            </a:r>
            <a:r>
              <a:rPr lang="en-US" sz="4000" dirty="0">
                <a:solidFill>
                  <a:schemeClr val="accent1"/>
                </a:solidFill>
              </a:rPr>
              <a:t>.</a:t>
            </a:r>
          </a:p>
          <a:p>
            <a:r>
              <a:rPr lang="en-US" sz="4000" dirty="0">
                <a:latin typeface="Arial"/>
                <a:cs typeface="Arial"/>
              </a:rPr>
              <a:t>Test it</a:t>
            </a:r>
            <a:r>
              <a:rPr lang="en-US" sz="4000" dirty="0">
                <a:solidFill>
                  <a:schemeClr val="accent2"/>
                </a:solidFill>
                <a:latin typeface="Arial"/>
                <a:cs typeface="Arial"/>
              </a:rPr>
              <a:t>.</a:t>
            </a:r>
          </a:p>
          <a:p>
            <a:r>
              <a:rPr lang="en-US" sz="4000" dirty="0">
                <a:latin typeface="Arial"/>
                <a:cs typeface="Arial"/>
              </a:rPr>
              <a:t>Move on</a:t>
            </a:r>
            <a:r>
              <a:rPr lang="en-US" sz="4000" dirty="0">
                <a:solidFill>
                  <a:schemeClr val="accent2"/>
                </a:solidFill>
                <a:latin typeface="Arial"/>
                <a:cs typeface="Arial"/>
              </a:rPr>
              <a:t>.</a:t>
            </a:r>
          </a:p>
          <a:p>
            <a:pPr lvl="1"/>
            <a:endParaRPr lang="en-US" sz="3600" dirty="0"/>
          </a:p>
          <a:p>
            <a:endParaRPr lang="en-US" sz="4000" dirty="0"/>
          </a:p>
        </p:txBody>
      </p:sp>
      <p:sp>
        <p:nvSpPr>
          <p:cNvPr id="4" name="TextBox 3">
            <a:extLst>
              <a:ext uri="{FF2B5EF4-FFF2-40B4-BE49-F238E27FC236}">
                <a16:creationId xmlns:a16="http://schemas.microsoft.com/office/drawing/2014/main" id="{A8CF8A42-FF09-4476-931D-ED6375B11788}"/>
              </a:ext>
            </a:extLst>
          </p:cNvPr>
          <p:cNvSpPr txBox="1"/>
          <p:nvPr/>
        </p:nvSpPr>
        <p:spPr>
          <a:xfrm>
            <a:off x="7447547" y="727514"/>
            <a:ext cx="4554452" cy="5816977"/>
          </a:xfrm>
          <a:prstGeom prst="rect">
            <a:avLst/>
          </a:prstGeom>
          <a:noFill/>
        </p:spPr>
        <p:txBody>
          <a:bodyPr wrap="none" rtlCol="0">
            <a:spAutoFit/>
          </a:bodyPr>
          <a:lstStyle/>
          <a:p>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int(input("Input exam grade one: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input("Input exam grade two: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exam_3 = str(input("Input exam grade three: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sum = </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exam_3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avg = sum / 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chemeClr val="tx2">
                    <a:lumMod val="50000"/>
                  </a:schemeClr>
                </a:solidFill>
                <a:latin typeface="Courier New" panose="02070309020205020404" pitchFamily="49" charset="0"/>
                <a:cs typeface="Courier New" panose="02070309020205020404" pitchFamily="49" charset="0"/>
              </a:rPr>
              <a:t>if avg &gt;= 90:</a:t>
            </a:r>
          </a:p>
          <a:p>
            <a:r>
              <a:rPr lang="en-US" sz="1200" b="1" dirty="0">
                <a:solidFill>
                  <a:schemeClr val="tx2">
                    <a:lumMod val="50000"/>
                  </a:schemeClr>
                </a:solidFill>
                <a:latin typeface="Courier New" panose="02070309020205020404" pitchFamily="49" charset="0"/>
                <a:cs typeface="Courier New" panose="02070309020205020404" pitchFamily="49" charset="0"/>
              </a:rPr>
              <a:t>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 = "A"</a:t>
            </a:r>
          </a:p>
          <a:p>
            <a:r>
              <a:rPr lang="en-US" sz="1200" b="1" dirty="0" err="1">
                <a:solidFill>
                  <a:schemeClr val="tx2">
                    <a:lumMod val="50000"/>
                  </a:schemeClr>
                </a:solidFill>
                <a:latin typeface="Courier New" panose="02070309020205020404" pitchFamily="49" charset="0"/>
                <a:cs typeface="Courier New" panose="02070309020205020404" pitchFamily="49" charset="0"/>
              </a:rPr>
              <a:t>elif</a:t>
            </a:r>
            <a:r>
              <a:rPr lang="en-US" sz="1200" b="1" dirty="0">
                <a:solidFill>
                  <a:schemeClr val="tx2">
                    <a:lumMod val="50000"/>
                  </a:schemeClr>
                </a:solidFill>
                <a:latin typeface="Courier New" panose="02070309020205020404" pitchFamily="49" charset="0"/>
                <a:cs typeface="Courier New" panose="02070309020205020404" pitchFamily="49" charset="0"/>
              </a:rPr>
              <a:t> avg &gt;= 80 and avg &lt; 90</a:t>
            </a:r>
          </a:p>
          <a:p>
            <a:r>
              <a:rPr lang="en-US" sz="1200" b="1" dirty="0">
                <a:solidFill>
                  <a:schemeClr val="tx2">
                    <a:lumMod val="50000"/>
                  </a:schemeClr>
                </a:solidFill>
                <a:latin typeface="Courier New" panose="02070309020205020404" pitchFamily="49" charset="0"/>
                <a:cs typeface="Courier New" panose="02070309020205020404" pitchFamily="49" charset="0"/>
              </a:rPr>
              <a:t>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 = "B"</a:t>
            </a:r>
          </a:p>
          <a:p>
            <a:r>
              <a:rPr lang="en-US" sz="1200" b="1" dirty="0" err="1">
                <a:solidFill>
                  <a:schemeClr val="tx2">
                    <a:lumMod val="50000"/>
                  </a:schemeClr>
                </a:solidFill>
                <a:latin typeface="Courier New" panose="02070309020205020404" pitchFamily="49" charset="0"/>
                <a:cs typeface="Courier New" panose="02070309020205020404" pitchFamily="49" charset="0"/>
              </a:rPr>
              <a:t>elif</a:t>
            </a:r>
            <a:r>
              <a:rPr lang="en-US" sz="1200" b="1" dirty="0">
                <a:solidFill>
                  <a:schemeClr val="tx2">
                    <a:lumMod val="50000"/>
                  </a:schemeClr>
                </a:solidFill>
                <a:latin typeface="Courier New" panose="02070309020205020404" pitchFamily="49" charset="0"/>
                <a:cs typeface="Courier New" panose="02070309020205020404" pitchFamily="49" charset="0"/>
              </a:rPr>
              <a:t> avg &gt; 69 and avg &lt; 80:</a:t>
            </a:r>
          </a:p>
          <a:p>
            <a:r>
              <a:rPr lang="en-US" sz="1200" b="1" dirty="0">
                <a:solidFill>
                  <a:schemeClr val="tx2">
                    <a:lumMod val="50000"/>
                  </a:schemeClr>
                </a:solidFill>
                <a:latin typeface="Courier New" panose="02070309020205020404" pitchFamily="49" charset="0"/>
                <a:cs typeface="Courier New" panose="02070309020205020404" pitchFamily="49" charset="0"/>
              </a:rPr>
              <a:t>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 = "C'</a:t>
            </a:r>
          </a:p>
          <a:p>
            <a:r>
              <a:rPr lang="en-US" sz="1200" b="1" dirty="0" err="1">
                <a:solidFill>
                  <a:schemeClr val="tx2">
                    <a:lumMod val="50000"/>
                  </a:schemeClr>
                </a:solidFill>
                <a:latin typeface="Courier New" panose="02070309020205020404" pitchFamily="49" charset="0"/>
                <a:cs typeface="Courier New" panose="02070309020205020404" pitchFamily="49" charset="0"/>
              </a:rPr>
              <a:t>elif</a:t>
            </a:r>
            <a:r>
              <a:rPr lang="en-US" sz="1200" b="1" dirty="0">
                <a:solidFill>
                  <a:schemeClr val="tx2">
                    <a:lumMod val="50000"/>
                  </a:schemeClr>
                </a:solidFill>
                <a:latin typeface="Courier New" panose="02070309020205020404" pitchFamily="49" charset="0"/>
                <a:cs typeface="Courier New" panose="02070309020205020404" pitchFamily="49" charset="0"/>
              </a:rPr>
              <a:t> avg &lt;= 69 and avg &gt;= 65:</a:t>
            </a:r>
          </a:p>
          <a:p>
            <a:r>
              <a:rPr lang="en-US" sz="1200" b="1" dirty="0">
                <a:solidFill>
                  <a:schemeClr val="tx2">
                    <a:lumMod val="50000"/>
                  </a:schemeClr>
                </a:solidFill>
                <a:latin typeface="Courier New" panose="02070309020205020404" pitchFamily="49" charset="0"/>
                <a:cs typeface="Courier New" panose="02070309020205020404" pitchFamily="49" charset="0"/>
              </a:rPr>
              <a:t>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 = "D"</a:t>
            </a:r>
          </a:p>
          <a:p>
            <a:r>
              <a:rPr lang="en-US" sz="1200" b="1" dirty="0" err="1">
                <a:solidFill>
                  <a:schemeClr val="tx2">
                    <a:lumMod val="50000"/>
                  </a:schemeClr>
                </a:solidFill>
                <a:latin typeface="Courier New" panose="02070309020205020404" pitchFamily="49" charset="0"/>
                <a:cs typeface="Courier New" panose="02070309020205020404" pitchFamily="49" charset="0"/>
              </a:rPr>
              <a:t>elif</a:t>
            </a:r>
            <a:r>
              <a:rPr lang="en-US" sz="1200" b="1" dirty="0">
                <a:solidFill>
                  <a:schemeClr val="tx2">
                    <a:lumMod val="50000"/>
                  </a:schemeClr>
                </a:solidFill>
                <a:latin typeface="Courier New" panose="02070309020205020404" pitchFamily="49" charset="0"/>
                <a:cs typeface="Courier New" panose="02070309020205020404" pitchFamily="49" charset="0"/>
              </a:rPr>
              <a:t>:</a:t>
            </a:r>
          </a:p>
          <a:p>
            <a:r>
              <a:rPr lang="en-US" sz="1200" b="1" dirty="0">
                <a:solidFill>
                  <a:schemeClr val="tx2">
                    <a:lumMod val="50000"/>
                  </a:schemeClr>
                </a:solidFill>
                <a:latin typeface="Courier New" panose="02070309020205020404" pitchFamily="49" charset="0"/>
                <a:cs typeface="Courier New" panose="02070309020205020404" pitchFamily="49" charset="0"/>
              </a:rPr>
              <a:t>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 = "F"</a:t>
            </a:r>
          </a:p>
          <a:p>
            <a:endParaRPr lang="en-US" sz="1200" b="1" dirty="0">
              <a:solidFill>
                <a:schemeClr val="tx2">
                  <a:lumMod val="50000"/>
                </a:schemeClr>
              </a:solidFill>
              <a:latin typeface="Courier New" panose="02070309020205020404" pitchFamily="49" charset="0"/>
              <a:cs typeface="Courier New" panose="02070309020205020404" pitchFamily="49" charset="0"/>
            </a:endParaRPr>
          </a:p>
          <a:p>
            <a:r>
              <a:rPr lang="en-US" sz="1200" b="1" dirty="0">
                <a:solidFill>
                  <a:schemeClr val="tx2">
                    <a:lumMod val="50000"/>
                  </a:schemeClr>
                </a:solidFill>
                <a:latin typeface="Courier New" panose="02070309020205020404" pitchFamily="49" charset="0"/>
                <a:cs typeface="Courier New" panose="02070309020205020404" pitchFamily="49" charset="0"/>
              </a:rPr>
              <a:t>print("Exam 1: " + str(</a:t>
            </a:r>
            <a:r>
              <a:rPr lang="en-US" sz="1200" b="1" dirty="0" err="1">
                <a:solidFill>
                  <a:schemeClr val="tx2">
                    <a:lumMod val="50000"/>
                  </a:schemeClr>
                </a:solidFill>
                <a:latin typeface="Courier New" panose="02070309020205020404" pitchFamily="49" charset="0"/>
                <a:cs typeface="Courier New" panose="02070309020205020404" pitchFamily="49" charset="0"/>
              </a:rPr>
              <a:t>exam_one</a:t>
            </a:r>
            <a:r>
              <a:rPr lang="en-US" sz="1200" b="1" dirty="0">
                <a:solidFill>
                  <a:schemeClr val="tx2">
                    <a:lumMod val="50000"/>
                  </a:schemeClr>
                </a:solidFill>
                <a:latin typeface="Courier New" panose="02070309020205020404" pitchFamily="49" charset="0"/>
                <a:cs typeface="Courier New" panose="02070309020205020404" pitchFamily="49" charset="0"/>
              </a:rPr>
              <a:t>))</a:t>
            </a:r>
          </a:p>
          <a:p>
            <a:r>
              <a:rPr lang="en-US" sz="1200" b="1" dirty="0">
                <a:solidFill>
                  <a:schemeClr val="tx2">
                    <a:lumMod val="50000"/>
                  </a:schemeClr>
                </a:solidFill>
                <a:latin typeface="Courier New" panose="02070309020205020404" pitchFamily="49" charset="0"/>
                <a:cs typeface="Courier New" panose="02070309020205020404" pitchFamily="49" charset="0"/>
              </a:rPr>
              <a:t>print("Exam 2: " + str(</a:t>
            </a:r>
            <a:r>
              <a:rPr lang="en-US" sz="1200" b="1" dirty="0" err="1">
                <a:solidFill>
                  <a:schemeClr val="tx2">
                    <a:lumMod val="50000"/>
                  </a:schemeClr>
                </a:solidFill>
                <a:latin typeface="Courier New" panose="02070309020205020404" pitchFamily="49" charset="0"/>
                <a:cs typeface="Courier New" panose="02070309020205020404" pitchFamily="49" charset="0"/>
              </a:rPr>
              <a:t>exam_two</a:t>
            </a:r>
            <a:r>
              <a:rPr lang="en-US" sz="1200" b="1" dirty="0">
                <a:solidFill>
                  <a:schemeClr val="tx2">
                    <a:lumMod val="50000"/>
                  </a:schemeClr>
                </a:solidFill>
                <a:latin typeface="Courier New" panose="02070309020205020404" pitchFamily="49" charset="0"/>
                <a:cs typeface="Courier New" panose="02070309020205020404" pitchFamily="49" charset="0"/>
              </a:rPr>
              <a:t>))</a:t>
            </a:r>
          </a:p>
          <a:p>
            <a:r>
              <a:rPr lang="en-US" sz="1200" b="1" dirty="0">
                <a:solidFill>
                  <a:schemeClr val="tx2">
                    <a:lumMod val="50000"/>
                  </a:schemeClr>
                </a:solidFill>
                <a:latin typeface="Courier New" panose="02070309020205020404" pitchFamily="49" charset="0"/>
                <a:cs typeface="Courier New" panose="02070309020205020404" pitchFamily="49" charset="0"/>
              </a:rPr>
              <a:t>print("Exam 3: " + str(exam_3))</a:t>
            </a:r>
          </a:p>
          <a:p>
            <a:r>
              <a:rPr lang="en-US" sz="1200" b="1" dirty="0">
                <a:solidFill>
                  <a:schemeClr val="tx2">
                    <a:lumMod val="50000"/>
                  </a:schemeClr>
                </a:solidFill>
                <a:latin typeface="Courier New" panose="02070309020205020404" pitchFamily="49" charset="0"/>
                <a:cs typeface="Courier New" panose="02070309020205020404" pitchFamily="49" charset="0"/>
              </a:rPr>
              <a:t>print("Average: " + str(avg))</a:t>
            </a:r>
          </a:p>
          <a:p>
            <a:r>
              <a:rPr lang="en-US" sz="1200" b="1" dirty="0">
                <a:solidFill>
                  <a:schemeClr val="tx2">
                    <a:lumMod val="50000"/>
                  </a:schemeClr>
                </a:solidFill>
                <a:latin typeface="Courier New" panose="02070309020205020404" pitchFamily="49" charset="0"/>
                <a:cs typeface="Courier New" panose="02070309020205020404" pitchFamily="49" charset="0"/>
              </a:rPr>
              <a:t>print("Grade: " +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a:t>
            </a:r>
          </a:p>
          <a:p>
            <a:endParaRPr lang="en-US" sz="1200" b="1" dirty="0">
              <a:solidFill>
                <a:schemeClr val="tx2">
                  <a:lumMod val="50000"/>
                </a:schemeClr>
              </a:solidFill>
              <a:latin typeface="Courier New" panose="02070309020205020404" pitchFamily="49" charset="0"/>
              <a:cs typeface="Courier New" panose="02070309020205020404" pitchFamily="49" charset="0"/>
            </a:endParaRPr>
          </a:p>
          <a:p>
            <a:r>
              <a:rPr lang="en-US" sz="1200" b="1" dirty="0">
                <a:solidFill>
                  <a:schemeClr val="tx2">
                    <a:lumMod val="50000"/>
                  </a:schemeClr>
                </a:solidFill>
                <a:latin typeface="Courier New" panose="02070309020205020404" pitchFamily="49" charset="0"/>
                <a:cs typeface="Courier New" panose="02070309020205020404" pitchFamily="49" charset="0"/>
              </a:rPr>
              <a:t>if letter-grade is "F":</a:t>
            </a:r>
          </a:p>
          <a:p>
            <a:r>
              <a:rPr lang="en-US" sz="1200" b="1" dirty="0">
                <a:solidFill>
                  <a:schemeClr val="tx2">
                    <a:lumMod val="50000"/>
                  </a:schemeClr>
                </a:solidFill>
                <a:latin typeface="Courier New" panose="02070309020205020404" pitchFamily="49" charset="0"/>
                <a:cs typeface="Courier New" panose="02070309020205020404" pitchFamily="49" charset="0"/>
              </a:rPr>
              <a:t>    print "Student is failing."</a:t>
            </a:r>
          </a:p>
          <a:p>
            <a:r>
              <a:rPr lang="en-US" sz="1200" b="1" dirty="0">
                <a:solidFill>
                  <a:schemeClr val="tx2">
                    <a:lumMod val="50000"/>
                  </a:schemeClr>
                </a:solidFill>
                <a:latin typeface="Courier New" panose="02070309020205020404" pitchFamily="49" charset="0"/>
                <a:cs typeface="Courier New" panose="02070309020205020404" pitchFamily="49" charset="0"/>
              </a:rPr>
              <a:t>else:</a:t>
            </a:r>
          </a:p>
          <a:p>
            <a:r>
              <a:rPr lang="en-US" sz="1200" b="1" dirty="0">
                <a:solidFill>
                  <a:schemeClr val="tx2">
                    <a:lumMod val="50000"/>
                  </a:schemeClr>
                </a:solidFill>
                <a:latin typeface="Courier New" panose="02070309020205020404" pitchFamily="49" charset="0"/>
                <a:cs typeface="Courier New" panose="02070309020205020404" pitchFamily="49" charset="0"/>
              </a:rPr>
              <a:t>    print "Student is passing."</a:t>
            </a:r>
          </a:p>
        </p:txBody>
      </p:sp>
      <p:sp>
        <p:nvSpPr>
          <p:cNvPr id="5" name="object 5">
            <a:extLst>
              <a:ext uri="{FF2B5EF4-FFF2-40B4-BE49-F238E27FC236}">
                <a16:creationId xmlns:a16="http://schemas.microsoft.com/office/drawing/2014/main" id="{43741BB8-3B1A-41DA-85C3-0437B0219336}"/>
              </a:ext>
            </a:extLst>
          </p:cNvPr>
          <p:cNvSpPr/>
          <p:nvPr/>
        </p:nvSpPr>
        <p:spPr>
          <a:xfrm>
            <a:off x="6847274" y="1493992"/>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6" name="object 6">
            <a:extLst>
              <a:ext uri="{FF2B5EF4-FFF2-40B4-BE49-F238E27FC236}">
                <a16:creationId xmlns:a16="http://schemas.microsoft.com/office/drawing/2014/main" id="{C1F45941-64A5-4232-B681-103760FD911D}"/>
              </a:ext>
            </a:extLst>
          </p:cNvPr>
          <p:cNvSpPr/>
          <p:nvPr/>
        </p:nvSpPr>
        <p:spPr>
          <a:xfrm>
            <a:off x="6801553" y="1638773"/>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7" name="object 7">
            <a:extLst>
              <a:ext uri="{FF2B5EF4-FFF2-40B4-BE49-F238E27FC236}">
                <a16:creationId xmlns:a16="http://schemas.microsoft.com/office/drawing/2014/main" id="{634F2118-FE6C-4067-9F57-A43754F4E103}"/>
              </a:ext>
            </a:extLst>
          </p:cNvPr>
          <p:cNvSpPr/>
          <p:nvPr/>
        </p:nvSpPr>
        <p:spPr>
          <a:xfrm>
            <a:off x="6691063" y="1395694"/>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Tree>
    <p:extLst>
      <p:ext uri="{BB962C8B-B14F-4D97-AF65-F5344CB8AC3E}">
        <p14:creationId xmlns:p14="http://schemas.microsoft.com/office/powerpoint/2010/main" val="69743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Test</a:t>
            </a:r>
            <a:r>
              <a:rPr lang="en-US" b="1" dirty="0">
                <a:solidFill>
                  <a:schemeClr val="accent2"/>
                </a:solidFill>
              </a:rPr>
              <a:t>,</a:t>
            </a:r>
            <a:r>
              <a:rPr lang="en-US" b="1" dirty="0"/>
              <a:t> test</a:t>
            </a:r>
            <a:r>
              <a:rPr lang="en-US" b="1" dirty="0">
                <a:solidFill>
                  <a:schemeClr val="accent2"/>
                </a:solidFill>
              </a:rPr>
              <a:t>,</a:t>
            </a:r>
            <a:r>
              <a:rPr lang="en-US" b="1" dirty="0"/>
              <a:t> test</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201" y="1825624"/>
            <a:ext cx="6200273" cy="4835479"/>
          </a:xfrm>
        </p:spPr>
        <p:txBody>
          <a:bodyPr>
            <a:normAutofit/>
          </a:bodyPr>
          <a:lstStyle/>
          <a:p>
            <a:r>
              <a:rPr lang="en-US" sz="4000" dirty="0"/>
              <a:t>Instead</a:t>
            </a:r>
            <a:r>
              <a:rPr lang="en-US" sz="4000" dirty="0">
                <a:solidFill>
                  <a:schemeClr val="accent1"/>
                </a:solidFill>
              </a:rPr>
              <a:t>,</a:t>
            </a:r>
            <a:r>
              <a:rPr lang="en-US" sz="4000" dirty="0"/>
              <a:t> write a smaller section with a clear purpose</a:t>
            </a:r>
            <a:r>
              <a:rPr lang="en-US" sz="4000" dirty="0">
                <a:solidFill>
                  <a:schemeClr val="accent1"/>
                </a:solidFill>
              </a:rPr>
              <a:t>.</a:t>
            </a:r>
          </a:p>
          <a:p>
            <a:r>
              <a:rPr lang="en-US" sz="4000" dirty="0">
                <a:latin typeface="Arial"/>
                <a:cs typeface="Arial"/>
              </a:rPr>
              <a:t>Test it</a:t>
            </a:r>
            <a:r>
              <a:rPr lang="en-US" sz="4000" dirty="0">
                <a:solidFill>
                  <a:schemeClr val="accent2"/>
                </a:solidFill>
                <a:latin typeface="Arial"/>
                <a:cs typeface="Arial"/>
              </a:rPr>
              <a:t>.</a:t>
            </a:r>
          </a:p>
          <a:p>
            <a:r>
              <a:rPr lang="en-US" sz="4000" dirty="0">
                <a:latin typeface="Arial"/>
                <a:cs typeface="Arial"/>
              </a:rPr>
              <a:t>Move on</a:t>
            </a:r>
            <a:r>
              <a:rPr lang="en-US" sz="4000" dirty="0">
                <a:solidFill>
                  <a:schemeClr val="accent2"/>
                </a:solidFill>
                <a:latin typeface="Arial"/>
                <a:cs typeface="Arial"/>
              </a:rPr>
              <a:t>.</a:t>
            </a:r>
          </a:p>
          <a:p>
            <a:pPr lvl="1"/>
            <a:endParaRPr lang="en-US" sz="3600" dirty="0"/>
          </a:p>
          <a:p>
            <a:endParaRPr lang="en-US" sz="4000" dirty="0"/>
          </a:p>
        </p:txBody>
      </p:sp>
      <p:sp>
        <p:nvSpPr>
          <p:cNvPr id="4" name="TextBox 3">
            <a:extLst>
              <a:ext uri="{FF2B5EF4-FFF2-40B4-BE49-F238E27FC236}">
                <a16:creationId xmlns:a16="http://schemas.microsoft.com/office/drawing/2014/main" id="{A8CF8A42-FF09-4476-931D-ED6375B11788}"/>
              </a:ext>
            </a:extLst>
          </p:cNvPr>
          <p:cNvSpPr txBox="1"/>
          <p:nvPr/>
        </p:nvSpPr>
        <p:spPr>
          <a:xfrm>
            <a:off x="7447547" y="727514"/>
            <a:ext cx="4554452" cy="5816977"/>
          </a:xfrm>
          <a:prstGeom prst="rect">
            <a:avLst/>
          </a:prstGeom>
          <a:noFill/>
        </p:spPr>
        <p:txBody>
          <a:bodyPr wrap="none" rtlCol="0">
            <a:spAutoFit/>
          </a:bodyPr>
          <a:lstStyle/>
          <a:p>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int(input("Input exam grade one: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input("Input exam grade two: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exam_3 = str(input("Input exam grade three: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sum = </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exam_3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avg = sum / 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if avg &gt;=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"A"</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80 and avg &lt;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"B"</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69 and avg &lt; 80: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"C'</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&lt;= 69 and avg &gt;= 65:</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"D"</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"F"</a:t>
            </a:r>
          </a:p>
          <a:p>
            <a:endParaRPr lang="en-US" sz="1200" b="1" dirty="0">
              <a:solidFill>
                <a:schemeClr val="tx2">
                  <a:lumMod val="50000"/>
                </a:schemeClr>
              </a:solidFill>
              <a:latin typeface="Courier New" panose="02070309020205020404" pitchFamily="49" charset="0"/>
              <a:cs typeface="Courier New" panose="02070309020205020404" pitchFamily="49" charset="0"/>
            </a:endParaRPr>
          </a:p>
          <a:p>
            <a:r>
              <a:rPr lang="en-US" sz="1200" b="1" dirty="0">
                <a:solidFill>
                  <a:schemeClr val="tx2">
                    <a:lumMod val="50000"/>
                  </a:schemeClr>
                </a:solidFill>
                <a:latin typeface="Courier New" panose="02070309020205020404" pitchFamily="49" charset="0"/>
                <a:cs typeface="Courier New" panose="02070309020205020404" pitchFamily="49" charset="0"/>
              </a:rPr>
              <a:t>print("Exam 1: " + str(</a:t>
            </a:r>
            <a:r>
              <a:rPr lang="en-US" sz="1200" b="1" dirty="0" err="1">
                <a:solidFill>
                  <a:schemeClr val="tx2">
                    <a:lumMod val="50000"/>
                  </a:schemeClr>
                </a:solidFill>
                <a:latin typeface="Courier New" panose="02070309020205020404" pitchFamily="49" charset="0"/>
                <a:cs typeface="Courier New" panose="02070309020205020404" pitchFamily="49" charset="0"/>
              </a:rPr>
              <a:t>exam_one</a:t>
            </a:r>
            <a:r>
              <a:rPr lang="en-US" sz="1200" b="1" dirty="0">
                <a:solidFill>
                  <a:schemeClr val="tx2">
                    <a:lumMod val="50000"/>
                  </a:schemeClr>
                </a:solidFill>
                <a:latin typeface="Courier New" panose="02070309020205020404" pitchFamily="49" charset="0"/>
                <a:cs typeface="Courier New" panose="02070309020205020404" pitchFamily="49" charset="0"/>
              </a:rPr>
              <a:t>))</a:t>
            </a:r>
          </a:p>
          <a:p>
            <a:r>
              <a:rPr lang="en-US" sz="1200" b="1" dirty="0">
                <a:solidFill>
                  <a:schemeClr val="tx2">
                    <a:lumMod val="50000"/>
                  </a:schemeClr>
                </a:solidFill>
                <a:latin typeface="Courier New" panose="02070309020205020404" pitchFamily="49" charset="0"/>
                <a:cs typeface="Courier New" panose="02070309020205020404" pitchFamily="49" charset="0"/>
              </a:rPr>
              <a:t>print("Exam 2: " + str(</a:t>
            </a:r>
            <a:r>
              <a:rPr lang="en-US" sz="1200" b="1" dirty="0" err="1">
                <a:solidFill>
                  <a:schemeClr val="tx2">
                    <a:lumMod val="50000"/>
                  </a:schemeClr>
                </a:solidFill>
                <a:latin typeface="Courier New" panose="02070309020205020404" pitchFamily="49" charset="0"/>
                <a:cs typeface="Courier New" panose="02070309020205020404" pitchFamily="49" charset="0"/>
              </a:rPr>
              <a:t>exam_two</a:t>
            </a:r>
            <a:r>
              <a:rPr lang="en-US" sz="1200" b="1" dirty="0">
                <a:solidFill>
                  <a:schemeClr val="tx2">
                    <a:lumMod val="50000"/>
                  </a:schemeClr>
                </a:solidFill>
                <a:latin typeface="Courier New" panose="02070309020205020404" pitchFamily="49" charset="0"/>
                <a:cs typeface="Courier New" panose="02070309020205020404" pitchFamily="49" charset="0"/>
              </a:rPr>
              <a:t>))</a:t>
            </a:r>
          </a:p>
          <a:p>
            <a:r>
              <a:rPr lang="en-US" sz="1200" b="1" dirty="0">
                <a:solidFill>
                  <a:schemeClr val="tx2">
                    <a:lumMod val="50000"/>
                  </a:schemeClr>
                </a:solidFill>
                <a:latin typeface="Courier New" panose="02070309020205020404" pitchFamily="49" charset="0"/>
                <a:cs typeface="Courier New" panose="02070309020205020404" pitchFamily="49" charset="0"/>
              </a:rPr>
              <a:t>print("Exam 3: " + str(exam_3))</a:t>
            </a:r>
          </a:p>
          <a:p>
            <a:r>
              <a:rPr lang="en-US" sz="1200" b="1" dirty="0">
                <a:solidFill>
                  <a:schemeClr val="tx2">
                    <a:lumMod val="50000"/>
                  </a:schemeClr>
                </a:solidFill>
                <a:latin typeface="Courier New" panose="02070309020205020404" pitchFamily="49" charset="0"/>
                <a:cs typeface="Courier New" panose="02070309020205020404" pitchFamily="49" charset="0"/>
              </a:rPr>
              <a:t>print("Average: " + str(avg))</a:t>
            </a:r>
          </a:p>
          <a:p>
            <a:r>
              <a:rPr lang="en-US" sz="1200" b="1" dirty="0">
                <a:solidFill>
                  <a:schemeClr val="tx2">
                    <a:lumMod val="50000"/>
                  </a:schemeClr>
                </a:solidFill>
                <a:latin typeface="Courier New" panose="02070309020205020404" pitchFamily="49" charset="0"/>
                <a:cs typeface="Courier New" panose="02070309020205020404" pitchFamily="49" charset="0"/>
              </a:rPr>
              <a:t>print("Grade: " + </a:t>
            </a:r>
            <a:r>
              <a:rPr lang="en-US" sz="1200" b="1" dirty="0" err="1">
                <a:solidFill>
                  <a:schemeClr val="tx2">
                    <a:lumMod val="50000"/>
                  </a:schemeClr>
                </a:solidFill>
                <a:latin typeface="Courier New" panose="02070309020205020404" pitchFamily="49" charset="0"/>
                <a:cs typeface="Courier New" panose="02070309020205020404" pitchFamily="49" charset="0"/>
              </a:rPr>
              <a:t>letter_grade</a:t>
            </a:r>
            <a:r>
              <a:rPr lang="en-US" sz="1200" b="1" dirty="0">
                <a:solidFill>
                  <a:schemeClr val="tx2">
                    <a:lumMod val="50000"/>
                  </a:schemeClr>
                </a:solidFill>
                <a:latin typeface="Courier New" panose="02070309020205020404" pitchFamily="49" charset="0"/>
                <a:cs typeface="Courier New" panose="02070309020205020404" pitchFamily="49" charset="0"/>
              </a:rPr>
              <a:t>)</a:t>
            </a:r>
          </a:p>
          <a:p>
            <a:endParaRPr lang="en-US" sz="1200" b="1" dirty="0">
              <a:solidFill>
                <a:schemeClr val="tx2">
                  <a:lumMod val="50000"/>
                </a:schemeClr>
              </a:solidFill>
              <a:latin typeface="Courier New" panose="02070309020205020404" pitchFamily="49" charset="0"/>
              <a:cs typeface="Courier New" panose="02070309020205020404" pitchFamily="49" charset="0"/>
            </a:endParaRPr>
          </a:p>
          <a:p>
            <a:r>
              <a:rPr lang="en-US" sz="1200" b="1" dirty="0">
                <a:solidFill>
                  <a:schemeClr val="tx2">
                    <a:lumMod val="50000"/>
                  </a:schemeClr>
                </a:solidFill>
                <a:latin typeface="Courier New" panose="02070309020205020404" pitchFamily="49" charset="0"/>
                <a:cs typeface="Courier New" panose="02070309020205020404" pitchFamily="49" charset="0"/>
              </a:rPr>
              <a:t>if letter-grade is "F":</a:t>
            </a:r>
          </a:p>
          <a:p>
            <a:r>
              <a:rPr lang="en-US" sz="1200" b="1" dirty="0">
                <a:solidFill>
                  <a:schemeClr val="tx2">
                    <a:lumMod val="50000"/>
                  </a:schemeClr>
                </a:solidFill>
                <a:latin typeface="Courier New" panose="02070309020205020404" pitchFamily="49" charset="0"/>
                <a:cs typeface="Courier New" panose="02070309020205020404" pitchFamily="49" charset="0"/>
              </a:rPr>
              <a:t>    print "Student is failing."</a:t>
            </a:r>
          </a:p>
          <a:p>
            <a:r>
              <a:rPr lang="en-US" sz="1200" b="1" dirty="0">
                <a:solidFill>
                  <a:schemeClr val="tx2">
                    <a:lumMod val="50000"/>
                  </a:schemeClr>
                </a:solidFill>
                <a:latin typeface="Courier New" panose="02070309020205020404" pitchFamily="49" charset="0"/>
                <a:cs typeface="Courier New" panose="02070309020205020404" pitchFamily="49" charset="0"/>
              </a:rPr>
              <a:t>else:</a:t>
            </a:r>
          </a:p>
          <a:p>
            <a:r>
              <a:rPr lang="en-US" sz="1200" b="1" dirty="0">
                <a:solidFill>
                  <a:schemeClr val="tx2">
                    <a:lumMod val="50000"/>
                  </a:schemeClr>
                </a:solidFill>
                <a:latin typeface="Courier New" panose="02070309020205020404" pitchFamily="49" charset="0"/>
                <a:cs typeface="Courier New" panose="02070309020205020404" pitchFamily="49" charset="0"/>
              </a:rPr>
              <a:t>    print "Student is passing."</a:t>
            </a:r>
          </a:p>
        </p:txBody>
      </p:sp>
      <p:sp>
        <p:nvSpPr>
          <p:cNvPr id="5" name="object 5">
            <a:extLst>
              <a:ext uri="{FF2B5EF4-FFF2-40B4-BE49-F238E27FC236}">
                <a16:creationId xmlns:a16="http://schemas.microsoft.com/office/drawing/2014/main" id="{E2C8B87B-243A-4A0C-AFFF-7AFD97B75492}"/>
              </a:ext>
            </a:extLst>
          </p:cNvPr>
          <p:cNvSpPr/>
          <p:nvPr/>
        </p:nvSpPr>
        <p:spPr>
          <a:xfrm>
            <a:off x="6847274" y="1493992"/>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6" name="object 6">
            <a:extLst>
              <a:ext uri="{FF2B5EF4-FFF2-40B4-BE49-F238E27FC236}">
                <a16:creationId xmlns:a16="http://schemas.microsoft.com/office/drawing/2014/main" id="{11179764-F709-4B7F-BD8A-B4F70DF9862E}"/>
              </a:ext>
            </a:extLst>
          </p:cNvPr>
          <p:cNvSpPr/>
          <p:nvPr/>
        </p:nvSpPr>
        <p:spPr>
          <a:xfrm>
            <a:off x="6801553" y="1638773"/>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7" name="object 7">
            <a:extLst>
              <a:ext uri="{FF2B5EF4-FFF2-40B4-BE49-F238E27FC236}">
                <a16:creationId xmlns:a16="http://schemas.microsoft.com/office/drawing/2014/main" id="{C1778A76-8520-461D-9451-70E33AC26A99}"/>
              </a:ext>
            </a:extLst>
          </p:cNvPr>
          <p:cNvSpPr/>
          <p:nvPr/>
        </p:nvSpPr>
        <p:spPr>
          <a:xfrm>
            <a:off x="6691063" y="1395694"/>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
        <p:nvSpPr>
          <p:cNvPr id="8" name="object 5">
            <a:extLst>
              <a:ext uri="{FF2B5EF4-FFF2-40B4-BE49-F238E27FC236}">
                <a16:creationId xmlns:a16="http://schemas.microsoft.com/office/drawing/2014/main" id="{AC7C78BC-5DAD-4031-8F1A-8A8DABB9A0CB}"/>
              </a:ext>
            </a:extLst>
          </p:cNvPr>
          <p:cNvSpPr/>
          <p:nvPr/>
        </p:nvSpPr>
        <p:spPr>
          <a:xfrm>
            <a:off x="6847274" y="3312985"/>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9" name="object 6">
            <a:extLst>
              <a:ext uri="{FF2B5EF4-FFF2-40B4-BE49-F238E27FC236}">
                <a16:creationId xmlns:a16="http://schemas.microsoft.com/office/drawing/2014/main" id="{8F5C42D5-5F89-44FD-85A4-4EEC3C7B8710}"/>
              </a:ext>
            </a:extLst>
          </p:cNvPr>
          <p:cNvSpPr/>
          <p:nvPr/>
        </p:nvSpPr>
        <p:spPr>
          <a:xfrm>
            <a:off x="6801553" y="3457766"/>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10" name="object 7">
            <a:extLst>
              <a:ext uri="{FF2B5EF4-FFF2-40B4-BE49-F238E27FC236}">
                <a16:creationId xmlns:a16="http://schemas.microsoft.com/office/drawing/2014/main" id="{5306DC2E-DC59-4677-9E79-2EDB236EA8A2}"/>
              </a:ext>
            </a:extLst>
          </p:cNvPr>
          <p:cNvSpPr/>
          <p:nvPr/>
        </p:nvSpPr>
        <p:spPr>
          <a:xfrm>
            <a:off x="6691063" y="3214687"/>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Tree>
    <p:extLst>
      <p:ext uri="{BB962C8B-B14F-4D97-AF65-F5344CB8AC3E}">
        <p14:creationId xmlns:p14="http://schemas.microsoft.com/office/powerpoint/2010/main" val="48851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Test</a:t>
            </a:r>
            <a:r>
              <a:rPr lang="en-US" b="1" dirty="0">
                <a:solidFill>
                  <a:schemeClr val="accent2"/>
                </a:solidFill>
              </a:rPr>
              <a:t>,</a:t>
            </a:r>
            <a:r>
              <a:rPr lang="en-US" b="1" dirty="0"/>
              <a:t> test</a:t>
            </a:r>
            <a:r>
              <a:rPr lang="en-US" b="1" dirty="0">
                <a:solidFill>
                  <a:schemeClr val="accent2"/>
                </a:solidFill>
              </a:rPr>
              <a:t>,</a:t>
            </a:r>
            <a:r>
              <a:rPr lang="en-US" b="1" dirty="0"/>
              <a:t> test</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201" y="1825624"/>
            <a:ext cx="6200273" cy="4835479"/>
          </a:xfrm>
        </p:spPr>
        <p:txBody>
          <a:bodyPr>
            <a:normAutofit/>
          </a:bodyPr>
          <a:lstStyle/>
          <a:p>
            <a:r>
              <a:rPr lang="en-US" sz="4000" dirty="0"/>
              <a:t>Instead</a:t>
            </a:r>
            <a:r>
              <a:rPr lang="en-US" sz="4000" dirty="0">
                <a:solidFill>
                  <a:schemeClr val="accent1"/>
                </a:solidFill>
              </a:rPr>
              <a:t>,</a:t>
            </a:r>
            <a:r>
              <a:rPr lang="en-US" sz="4000" dirty="0"/>
              <a:t> write a smaller section with a clear purpose</a:t>
            </a:r>
            <a:r>
              <a:rPr lang="en-US" sz="4000" dirty="0">
                <a:solidFill>
                  <a:schemeClr val="accent1"/>
                </a:solidFill>
              </a:rPr>
              <a:t>.</a:t>
            </a:r>
          </a:p>
          <a:p>
            <a:r>
              <a:rPr lang="en-US" sz="4000" dirty="0">
                <a:latin typeface="Arial"/>
                <a:cs typeface="Arial"/>
              </a:rPr>
              <a:t>Test it</a:t>
            </a:r>
            <a:r>
              <a:rPr lang="en-US" sz="4000" dirty="0">
                <a:solidFill>
                  <a:schemeClr val="accent2"/>
                </a:solidFill>
                <a:latin typeface="Arial"/>
                <a:cs typeface="Arial"/>
              </a:rPr>
              <a:t>.</a:t>
            </a:r>
          </a:p>
          <a:p>
            <a:r>
              <a:rPr lang="en-US" sz="4000" dirty="0">
                <a:latin typeface="Arial"/>
                <a:cs typeface="Arial"/>
              </a:rPr>
              <a:t>Move on</a:t>
            </a:r>
            <a:r>
              <a:rPr lang="en-US" sz="4000" dirty="0">
                <a:solidFill>
                  <a:schemeClr val="accent2"/>
                </a:solidFill>
                <a:latin typeface="Arial"/>
                <a:cs typeface="Arial"/>
              </a:rPr>
              <a:t>.</a:t>
            </a:r>
          </a:p>
          <a:p>
            <a:pPr lvl="1"/>
            <a:endParaRPr lang="en-US" sz="3600" dirty="0"/>
          </a:p>
          <a:p>
            <a:endParaRPr lang="en-US" sz="4000" dirty="0"/>
          </a:p>
        </p:txBody>
      </p:sp>
      <p:sp>
        <p:nvSpPr>
          <p:cNvPr id="4" name="TextBox 3">
            <a:extLst>
              <a:ext uri="{FF2B5EF4-FFF2-40B4-BE49-F238E27FC236}">
                <a16:creationId xmlns:a16="http://schemas.microsoft.com/office/drawing/2014/main" id="{A8CF8A42-FF09-4476-931D-ED6375B11788}"/>
              </a:ext>
            </a:extLst>
          </p:cNvPr>
          <p:cNvSpPr txBox="1"/>
          <p:nvPr/>
        </p:nvSpPr>
        <p:spPr>
          <a:xfrm>
            <a:off x="7447547" y="727514"/>
            <a:ext cx="4554452" cy="5816977"/>
          </a:xfrm>
          <a:prstGeom prst="rect">
            <a:avLst/>
          </a:prstGeom>
          <a:noFill/>
        </p:spPr>
        <p:txBody>
          <a:bodyPr wrap="none" rtlCol="0">
            <a:spAutoFit/>
          </a:bodyPr>
          <a:lstStyle/>
          <a:p>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int(input("Input exam grade one: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input("Input exam grade two: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exam_3 = str(input("Input exam grade three: "))</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sum = </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 + </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 + exam_3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avg = sum / 3</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if avg &gt;=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"A"</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80 and avg &lt; 90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"B"</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&gt; 69 and avg &lt; 80:</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"C'</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 avg &lt;= 69 and avg &gt;= 65:</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"D"</a:t>
            </a:r>
          </a:p>
          <a:p>
            <a:r>
              <a:rPr lang="en-US" sz="1200" b="1" dirty="0" err="1">
                <a:solidFill>
                  <a:srgbClr val="00FF00"/>
                </a:solidFill>
                <a:latin typeface="Courier New" panose="02070309020205020404" pitchFamily="49" charset="0"/>
                <a:cs typeface="Courier New" panose="02070309020205020404" pitchFamily="49" charset="0"/>
              </a:rPr>
              <a:t>elif</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 = "F"</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print("Exam 1: " + str(</a:t>
            </a:r>
            <a:r>
              <a:rPr lang="en-US" sz="1200" b="1" dirty="0" err="1">
                <a:solidFill>
                  <a:srgbClr val="00FF00"/>
                </a:solidFill>
                <a:latin typeface="Courier New" panose="02070309020205020404" pitchFamily="49" charset="0"/>
                <a:cs typeface="Courier New" panose="02070309020205020404" pitchFamily="49" charset="0"/>
              </a:rPr>
              <a:t>exam_one</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print("Exam 2: " + str(</a:t>
            </a:r>
            <a:r>
              <a:rPr lang="en-US" sz="1200" b="1" dirty="0" err="1">
                <a:solidFill>
                  <a:srgbClr val="00FF00"/>
                </a:solidFill>
                <a:latin typeface="Courier New" panose="02070309020205020404" pitchFamily="49" charset="0"/>
                <a:cs typeface="Courier New" panose="02070309020205020404" pitchFamily="49" charset="0"/>
              </a:rPr>
              <a:t>exam_two</a:t>
            </a:r>
            <a:r>
              <a:rPr lang="en-US" sz="1200" b="1" dirty="0">
                <a:solidFill>
                  <a:srgbClr val="00FF00"/>
                </a:solidFill>
                <a:latin typeface="Courier New" panose="02070309020205020404" pitchFamily="49" charset="0"/>
                <a:cs typeface="Courier New" panose="02070309020205020404" pitchFamily="49" charset="0"/>
              </a:rPr>
              <a:t>))</a:t>
            </a:r>
          </a:p>
          <a:p>
            <a:r>
              <a:rPr lang="en-US" sz="1200" b="1" dirty="0">
                <a:solidFill>
                  <a:srgbClr val="00FF00"/>
                </a:solidFill>
                <a:latin typeface="Courier New" panose="02070309020205020404" pitchFamily="49" charset="0"/>
                <a:cs typeface="Courier New" panose="02070309020205020404" pitchFamily="49" charset="0"/>
              </a:rPr>
              <a:t>print("Exam 3: " + str(exam_3))</a:t>
            </a:r>
          </a:p>
          <a:p>
            <a:r>
              <a:rPr lang="en-US" sz="1200" b="1" dirty="0">
                <a:solidFill>
                  <a:srgbClr val="00FF00"/>
                </a:solidFill>
                <a:latin typeface="Courier New" panose="02070309020205020404" pitchFamily="49" charset="0"/>
                <a:cs typeface="Courier New" panose="02070309020205020404" pitchFamily="49" charset="0"/>
              </a:rPr>
              <a:t>print("Average: " + str(avg))</a:t>
            </a:r>
          </a:p>
          <a:p>
            <a:r>
              <a:rPr lang="en-US" sz="1200" b="1" dirty="0">
                <a:solidFill>
                  <a:srgbClr val="00FF00"/>
                </a:solidFill>
                <a:latin typeface="Courier New" panose="02070309020205020404" pitchFamily="49" charset="0"/>
                <a:cs typeface="Courier New" panose="02070309020205020404" pitchFamily="49" charset="0"/>
              </a:rPr>
              <a:t>print("Grade: " + </a:t>
            </a:r>
            <a:r>
              <a:rPr lang="en-US" sz="1200" b="1" dirty="0" err="1">
                <a:solidFill>
                  <a:srgbClr val="00FF00"/>
                </a:solidFill>
                <a:latin typeface="Courier New" panose="02070309020205020404" pitchFamily="49" charset="0"/>
                <a:cs typeface="Courier New" panose="02070309020205020404" pitchFamily="49" charset="0"/>
              </a:rPr>
              <a:t>letter_grade</a:t>
            </a:r>
            <a:r>
              <a:rPr lang="en-US" sz="1200" b="1" dirty="0">
                <a:solidFill>
                  <a:srgbClr val="00FF00"/>
                </a:solidFill>
                <a:latin typeface="Courier New" panose="02070309020205020404" pitchFamily="49" charset="0"/>
                <a:cs typeface="Courier New" panose="02070309020205020404" pitchFamily="49" charset="0"/>
              </a:rPr>
              <a:t>)</a:t>
            </a:r>
          </a:p>
          <a:p>
            <a:endParaRPr lang="en-US" sz="1200" b="1" dirty="0">
              <a:solidFill>
                <a:srgbClr val="00FF00"/>
              </a:solidFill>
              <a:latin typeface="Courier New" panose="02070309020205020404" pitchFamily="49" charset="0"/>
              <a:cs typeface="Courier New" panose="02070309020205020404" pitchFamily="49" charset="0"/>
            </a:endParaRPr>
          </a:p>
          <a:p>
            <a:r>
              <a:rPr lang="en-US" sz="1200" b="1" dirty="0">
                <a:solidFill>
                  <a:srgbClr val="00FF00"/>
                </a:solidFill>
                <a:latin typeface="Courier New" panose="02070309020205020404" pitchFamily="49" charset="0"/>
                <a:cs typeface="Courier New" panose="02070309020205020404" pitchFamily="49" charset="0"/>
              </a:rPr>
              <a:t>if letter-grade is "F":</a:t>
            </a:r>
          </a:p>
          <a:p>
            <a:r>
              <a:rPr lang="en-US" sz="1200" b="1" dirty="0">
                <a:solidFill>
                  <a:srgbClr val="00FF00"/>
                </a:solidFill>
                <a:latin typeface="Courier New" panose="02070309020205020404" pitchFamily="49" charset="0"/>
                <a:cs typeface="Courier New" panose="02070309020205020404" pitchFamily="49" charset="0"/>
              </a:rPr>
              <a:t>    print "Student is failing."</a:t>
            </a:r>
          </a:p>
          <a:p>
            <a:r>
              <a:rPr lang="en-US" sz="1200" b="1" dirty="0">
                <a:solidFill>
                  <a:srgbClr val="00FF00"/>
                </a:solidFill>
                <a:latin typeface="Courier New" panose="02070309020205020404" pitchFamily="49" charset="0"/>
                <a:cs typeface="Courier New" panose="02070309020205020404" pitchFamily="49" charset="0"/>
              </a:rPr>
              <a:t>else:</a:t>
            </a:r>
          </a:p>
          <a:p>
            <a:r>
              <a:rPr lang="en-US" sz="1200" b="1" dirty="0">
                <a:solidFill>
                  <a:srgbClr val="00FF00"/>
                </a:solidFill>
                <a:latin typeface="Courier New" panose="02070309020205020404" pitchFamily="49" charset="0"/>
                <a:cs typeface="Courier New" panose="02070309020205020404" pitchFamily="49" charset="0"/>
              </a:rPr>
              <a:t>    print "Student is passing."</a:t>
            </a:r>
          </a:p>
        </p:txBody>
      </p:sp>
      <p:sp>
        <p:nvSpPr>
          <p:cNvPr id="5" name="object 5">
            <a:extLst>
              <a:ext uri="{FF2B5EF4-FFF2-40B4-BE49-F238E27FC236}">
                <a16:creationId xmlns:a16="http://schemas.microsoft.com/office/drawing/2014/main" id="{7CC43BBD-EA2A-4DAF-82B5-1D140E058B3B}"/>
              </a:ext>
            </a:extLst>
          </p:cNvPr>
          <p:cNvSpPr/>
          <p:nvPr/>
        </p:nvSpPr>
        <p:spPr>
          <a:xfrm>
            <a:off x="6847274" y="1493992"/>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6" name="object 6">
            <a:extLst>
              <a:ext uri="{FF2B5EF4-FFF2-40B4-BE49-F238E27FC236}">
                <a16:creationId xmlns:a16="http://schemas.microsoft.com/office/drawing/2014/main" id="{18ED39C1-ABD2-4441-9492-AE606A7D5D47}"/>
              </a:ext>
            </a:extLst>
          </p:cNvPr>
          <p:cNvSpPr/>
          <p:nvPr/>
        </p:nvSpPr>
        <p:spPr>
          <a:xfrm>
            <a:off x="6801553" y="1638773"/>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7" name="object 7">
            <a:extLst>
              <a:ext uri="{FF2B5EF4-FFF2-40B4-BE49-F238E27FC236}">
                <a16:creationId xmlns:a16="http://schemas.microsoft.com/office/drawing/2014/main" id="{5B9A1264-3D06-4FDB-AF05-1D6C75E3CEE8}"/>
              </a:ext>
            </a:extLst>
          </p:cNvPr>
          <p:cNvSpPr/>
          <p:nvPr/>
        </p:nvSpPr>
        <p:spPr>
          <a:xfrm>
            <a:off x="6691063" y="1395694"/>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
        <p:nvSpPr>
          <p:cNvPr id="8" name="object 5">
            <a:extLst>
              <a:ext uri="{FF2B5EF4-FFF2-40B4-BE49-F238E27FC236}">
                <a16:creationId xmlns:a16="http://schemas.microsoft.com/office/drawing/2014/main" id="{678390C7-98E6-452D-8ACF-03FA62EFF51E}"/>
              </a:ext>
            </a:extLst>
          </p:cNvPr>
          <p:cNvSpPr/>
          <p:nvPr/>
        </p:nvSpPr>
        <p:spPr>
          <a:xfrm>
            <a:off x="6847274" y="3312985"/>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9" name="object 6">
            <a:extLst>
              <a:ext uri="{FF2B5EF4-FFF2-40B4-BE49-F238E27FC236}">
                <a16:creationId xmlns:a16="http://schemas.microsoft.com/office/drawing/2014/main" id="{FA01A3D7-5382-4B1E-9FE8-F7475A0D3347}"/>
              </a:ext>
            </a:extLst>
          </p:cNvPr>
          <p:cNvSpPr/>
          <p:nvPr/>
        </p:nvSpPr>
        <p:spPr>
          <a:xfrm>
            <a:off x="6801553" y="3457766"/>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10" name="object 7">
            <a:extLst>
              <a:ext uri="{FF2B5EF4-FFF2-40B4-BE49-F238E27FC236}">
                <a16:creationId xmlns:a16="http://schemas.microsoft.com/office/drawing/2014/main" id="{2DD6548F-93AA-41CC-A627-9C3AE45EA532}"/>
              </a:ext>
            </a:extLst>
          </p:cNvPr>
          <p:cNvSpPr/>
          <p:nvPr/>
        </p:nvSpPr>
        <p:spPr>
          <a:xfrm>
            <a:off x="6691063" y="3214687"/>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
        <p:nvSpPr>
          <p:cNvPr id="11" name="object 5">
            <a:extLst>
              <a:ext uri="{FF2B5EF4-FFF2-40B4-BE49-F238E27FC236}">
                <a16:creationId xmlns:a16="http://schemas.microsoft.com/office/drawing/2014/main" id="{1C568AAA-C60C-40DC-BD83-DECB2F49B3AD}"/>
              </a:ext>
            </a:extLst>
          </p:cNvPr>
          <p:cNvSpPr/>
          <p:nvPr/>
        </p:nvSpPr>
        <p:spPr>
          <a:xfrm>
            <a:off x="6847274" y="5247993"/>
            <a:ext cx="146050" cy="229870"/>
          </a:xfrm>
          <a:custGeom>
            <a:avLst/>
            <a:gdLst/>
            <a:ahLst/>
            <a:cxnLst/>
            <a:rect l="l" t="t" r="r" b="b"/>
            <a:pathLst>
              <a:path w="146050" h="229870">
                <a:moveTo>
                  <a:pt x="0" y="229869"/>
                </a:moveTo>
                <a:lnTo>
                  <a:pt x="145605" y="0"/>
                </a:lnTo>
              </a:path>
            </a:pathLst>
          </a:custGeom>
          <a:ln w="57912">
            <a:solidFill>
              <a:srgbClr val="00FF00"/>
            </a:solidFill>
          </a:ln>
        </p:spPr>
        <p:txBody>
          <a:bodyPr wrap="square" lIns="0" tIns="0" rIns="0" bIns="0" rtlCol="0"/>
          <a:lstStyle/>
          <a:p>
            <a:endParaRPr/>
          </a:p>
        </p:txBody>
      </p:sp>
      <p:sp>
        <p:nvSpPr>
          <p:cNvPr id="12" name="object 6">
            <a:extLst>
              <a:ext uri="{FF2B5EF4-FFF2-40B4-BE49-F238E27FC236}">
                <a16:creationId xmlns:a16="http://schemas.microsoft.com/office/drawing/2014/main" id="{64FBDCA8-32F6-4C34-A920-0A64AC7179B3}"/>
              </a:ext>
            </a:extLst>
          </p:cNvPr>
          <p:cNvSpPr/>
          <p:nvPr/>
        </p:nvSpPr>
        <p:spPr>
          <a:xfrm>
            <a:off x="6801553" y="5392774"/>
            <a:ext cx="45085" cy="92075"/>
          </a:xfrm>
          <a:custGeom>
            <a:avLst/>
            <a:gdLst/>
            <a:ahLst/>
            <a:cxnLst/>
            <a:rect l="l" t="t" r="r" b="b"/>
            <a:pathLst>
              <a:path w="45084" h="92075">
                <a:moveTo>
                  <a:pt x="44716" y="91693"/>
                </a:moveTo>
                <a:lnTo>
                  <a:pt x="0" y="0"/>
                </a:lnTo>
              </a:path>
            </a:pathLst>
          </a:custGeom>
          <a:ln w="57912">
            <a:solidFill>
              <a:srgbClr val="00FF00"/>
            </a:solidFill>
          </a:ln>
        </p:spPr>
        <p:txBody>
          <a:bodyPr wrap="square" lIns="0" tIns="0" rIns="0" bIns="0" rtlCol="0"/>
          <a:lstStyle/>
          <a:p>
            <a:endParaRPr/>
          </a:p>
        </p:txBody>
      </p:sp>
      <p:sp>
        <p:nvSpPr>
          <p:cNvPr id="13" name="object 7">
            <a:extLst>
              <a:ext uri="{FF2B5EF4-FFF2-40B4-BE49-F238E27FC236}">
                <a16:creationId xmlns:a16="http://schemas.microsoft.com/office/drawing/2014/main" id="{E2AD204C-70DA-48D8-8230-2E0A685258AA}"/>
              </a:ext>
            </a:extLst>
          </p:cNvPr>
          <p:cNvSpPr/>
          <p:nvPr/>
        </p:nvSpPr>
        <p:spPr>
          <a:xfrm>
            <a:off x="6691063" y="5149695"/>
            <a:ext cx="425450" cy="428625"/>
          </a:xfrm>
          <a:custGeom>
            <a:avLst/>
            <a:gdLst/>
            <a:ahLst/>
            <a:cxnLst/>
            <a:rect l="l" t="t" r="r" b="b"/>
            <a:pathLst>
              <a:path w="425450" h="428625">
                <a:moveTo>
                  <a:pt x="0" y="214121"/>
                </a:moveTo>
                <a:lnTo>
                  <a:pt x="6178" y="162672"/>
                </a:lnTo>
                <a:lnTo>
                  <a:pt x="23730" y="115729"/>
                </a:lnTo>
                <a:lnTo>
                  <a:pt x="51177" y="74781"/>
                </a:lnTo>
                <a:lnTo>
                  <a:pt x="87041" y="41318"/>
                </a:lnTo>
                <a:lnTo>
                  <a:pt x="129846" y="16829"/>
                </a:lnTo>
                <a:lnTo>
                  <a:pt x="178114" y="2803"/>
                </a:lnTo>
                <a:lnTo>
                  <a:pt x="212598" y="0"/>
                </a:lnTo>
                <a:lnTo>
                  <a:pt x="230033" y="709"/>
                </a:lnTo>
                <a:lnTo>
                  <a:pt x="279794" y="10917"/>
                </a:lnTo>
                <a:lnTo>
                  <a:pt x="324584" y="32085"/>
                </a:lnTo>
                <a:lnTo>
                  <a:pt x="362926" y="62722"/>
                </a:lnTo>
                <a:lnTo>
                  <a:pt x="393343" y="101340"/>
                </a:lnTo>
                <a:lnTo>
                  <a:pt x="414357" y="146450"/>
                </a:lnTo>
                <a:lnTo>
                  <a:pt x="424491" y="196563"/>
                </a:lnTo>
                <a:lnTo>
                  <a:pt x="425195" y="214121"/>
                </a:lnTo>
                <a:lnTo>
                  <a:pt x="424491" y="231680"/>
                </a:lnTo>
                <a:lnTo>
                  <a:pt x="414357" y="281793"/>
                </a:lnTo>
                <a:lnTo>
                  <a:pt x="393343" y="326903"/>
                </a:lnTo>
                <a:lnTo>
                  <a:pt x="362926" y="365521"/>
                </a:lnTo>
                <a:lnTo>
                  <a:pt x="324584" y="396158"/>
                </a:lnTo>
                <a:lnTo>
                  <a:pt x="279794" y="417326"/>
                </a:lnTo>
                <a:lnTo>
                  <a:pt x="230033" y="427534"/>
                </a:lnTo>
                <a:lnTo>
                  <a:pt x="212598" y="428244"/>
                </a:lnTo>
                <a:lnTo>
                  <a:pt x="195162" y="427534"/>
                </a:lnTo>
                <a:lnTo>
                  <a:pt x="145401" y="417326"/>
                </a:lnTo>
                <a:lnTo>
                  <a:pt x="100611" y="396158"/>
                </a:lnTo>
                <a:lnTo>
                  <a:pt x="62269" y="365521"/>
                </a:lnTo>
                <a:lnTo>
                  <a:pt x="31852" y="326903"/>
                </a:lnTo>
                <a:lnTo>
                  <a:pt x="10838" y="281793"/>
                </a:lnTo>
                <a:lnTo>
                  <a:pt x="704" y="231680"/>
                </a:lnTo>
                <a:lnTo>
                  <a:pt x="0" y="214121"/>
                </a:lnTo>
                <a:close/>
              </a:path>
            </a:pathLst>
          </a:custGeom>
          <a:ln w="38100">
            <a:solidFill>
              <a:srgbClr val="00FF00"/>
            </a:solidFill>
          </a:ln>
        </p:spPr>
        <p:txBody>
          <a:bodyPr wrap="square" lIns="0" tIns="0" rIns="0" bIns="0" rtlCol="0"/>
          <a:lstStyle/>
          <a:p>
            <a:endParaRPr/>
          </a:p>
        </p:txBody>
      </p:sp>
    </p:spTree>
    <p:extLst>
      <p:ext uri="{BB962C8B-B14F-4D97-AF65-F5344CB8AC3E}">
        <p14:creationId xmlns:p14="http://schemas.microsoft.com/office/powerpoint/2010/main" val="208046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6F6-7F07-4053-B6D3-C70193EEEAF7}"/>
              </a:ext>
            </a:extLst>
          </p:cNvPr>
          <p:cNvSpPr>
            <a:spLocks noGrp="1"/>
          </p:cNvSpPr>
          <p:nvPr>
            <p:ph type="title"/>
          </p:nvPr>
        </p:nvSpPr>
        <p:spPr/>
        <p:txBody>
          <a:bodyPr>
            <a:normAutofit fontScale="90000"/>
          </a:bodyPr>
          <a:lstStyle/>
          <a:p>
            <a:r>
              <a:rPr lang="en-US" b="1" dirty="0"/>
              <a:t>How to Debug</a:t>
            </a:r>
            <a:endParaRPr lang="en-US" dirty="0"/>
          </a:p>
        </p:txBody>
      </p:sp>
      <p:sp>
        <p:nvSpPr>
          <p:cNvPr id="3" name="Content Placeholder 2">
            <a:extLst>
              <a:ext uri="{FF2B5EF4-FFF2-40B4-BE49-F238E27FC236}">
                <a16:creationId xmlns:a16="http://schemas.microsoft.com/office/drawing/2014/main" id="{86FD7039-7DE6-440C-9F73-2F5A92B32A67}"/>
              </a:ext>
            </a:extLst>
          </p:cNvPr>
          <p:cNvSpPr>
            <a:spLocks noGrp="1"/>
          </p:cNvSpPr>
          <p:nvPr>
            <p:ph idx="1"/>
          </p:nvPr>
        </p:nvSpPr>
        <p:spPr>
          <a:xfrm>
            <a:off x="838199" y="1825624"/>
            <a:ext cx="11121189" cy="4835479"/>
          </a:xfrm>
        </p:spPr>
        <p:txBody>
          <a:bodyPr>
            <a:normAutofit fontScale="92500" lnSpcReduction="20000"/>
          </a:bodyPr>
          <a:lstStyle/>
          <a:p>
            <a:r>
              <a:rPr lang="en-US" b="1" dirty="0">
                <a:solidFill>
                  <a:schemeClr val="accent6"/>
                </a:solidFill>
              </a:rPr>
              <a:t>Run the Code </a:t>
            </a:r>
            <a:r>
              <a:rPr lang="en-US" b="1" dirty="0">
                <a:solidFill>
                  <a:schemeClr val="accent1"/>
                </a:solidFill>
              </a:rPr>
              <a:t>"</a:t>
            </a:r>
            <a:r>
              <a:rPr lang="en-US" b="1" dirty="0">
                <a:solidFill>
                  <a:schemeClr val="accent6"/>
                </a:solidFill>
              </a:rPr>
              <a:t>By Hand</a:t>
            </a:r>
            <a:r>
              <a:rPr lang="en-US" b="1" dirty="0">
                <a:solidFill>
                  <a:schemeClr val="accent1"/>
                </a:solidFill>
              </a:rPr>
              <a:t>“</a:t>
            </a:r>
          </a:p>
          <a:p>
            <a:pPr lvl="1"/>
            <a:r>
              <a:rPr lang="en-US" dirty="0"/>
              <a:t>You should develop the skill to run it in your head </a:t>
            </a:r>
            <a:r>
              <a:rPr lang="en-US" dirty="0">
                <a:solidFill>
                  <a:schemeClr val="accent6"/>
                </a:solidFill>
              </a:rPr>
              <a:t>(</a:t>
            </a:r>
            <a:r>
              <a:rPr lang="en-US" dirty="0"/>
              <a:t>or on paper</a:t>
            </a:r>
            <a:r>
              <a:rPr lang="en-US" dirty="0">
                <a:solidFill>
                  <a:schemeClr val="accent6"/>
                </a:solidFill>
              </a:rPr>
              <a:t>)</a:t>
            </a:r>
            <a:r>
              <a:rPr lang="en-US" dirty="0">
                <a:solidFill>
                  <a:schemeClr val="accent1"/>
                </a:solidFill>
              </a:rPr>
              <a:t>.</a:t>
            </a:r>
            <a:r>
              <a:rPr lang="en-US" dirty="0"/>
              <a:t> This is often a first step</a:t>
            </a:r>
            <a:r>
              <a:rPr lang="en-US" dirty="0">
                <a:solidFill>
                  <a:schemeClr val="accent1"/>
                </a:solidFill>
              </a:rPr>
              <a:t>.  </a:t>
            </a:r>
            <a:r>
              <a:rPr lang="en-US" dirty="0"/>
              <a:t>You need to know the expected output to know if something </a:t>
            </a:r>
            <a:r>
              <a:rPr lang="en-US"/>
              <a:t>is wrong!</a:t>
            </a:r>
            <a:endParaRPr lang="en-US" dirty="0">
              <a:solidFill>
                <a:schemeClr val="accent1"/>
              </a:solidFill>
            </a:endParaRPr>
          </a:p>
          <a:p>
            <a:r>
              <a:rPr lang="en-US" b="1" dirty="0">
                <a:solidFill>
                  <a:schemeClr val="accent6"/>
                </a:solidFill>
              </a:rPr>
              <a:t>Check the Python Error Output</a:t>
            </a:r>
          </a:p>
          <a:p>
            <a:pPr lvl="1"/>
            <a:r>
              <a:rPr lang="en-US" dirty="0"/>
              <a:t>When Python encounters an error</a:t>
            </a:r>
            <a:r>
              <a:rPr lang="en-US" dirty="0">
                <a:solidFill>
                  <a:schemeClr val="accent3"/>
                </a:solidFill>
              </a:rPr>
              <a:t>,</a:t>
            </a:r>
            <a:r>
              <a:rPr lang="en-US" dirty="0"/>
              <a:t> it will print some output that can help track down the error in you code</a:t>
            </a:r>
            <a:r>
              <a:rPr lang="en-US" dirty="0">
                <a:solidFill>
                  <a:schemeClr val="accent3"/>
                </a:solidFill>
              </a:rPr>
              <a:t>.</a:t>
            </a:r>
            <a:endParaRPr lang="en-US" b="1" dirty="0">
              <a:solidFill>
                <a:schemeClr val="accent3"/>
              </a:solidFill>
            </a:endParaRPr>
          </a:p>
          <a:p>
            <a:r>
              <a:rPr lang="en-US" b="1" dirty="0">
                <a:solidFill>
                  <a:schemeClr val="accent6"/>
                </a:solidFill>
              </a:rPr>
              <a:t>Add</a:t>
            </a:r>
            <a:r>
              <a:rPr lang="en-US" dirty="0"/>
              <a:t> </a:t>
            </a:r>
            <a:r>
              <a:rPr lang="en-US" dirty="0">
                <a:solidFill>
                  <a:srgbClr val="00FF00"/>
                </a:solidFill>
                <a:latin typeface="Consolas" panose="020B0609020204030204" pitchFamily="49" charset="0"/>
              </a:rPr>
              <a:t>print()</a:t>
            </a:r>
            <a:r>
              <a:rPr lang="en-US" dirty="0"/>
              <a:t> </a:t>
            </a:r>
            <a:r>
              <a:rPr lang="en-US" b="1" dirty="0">
                <a:solidFill>
                  <a:schemeClr val="accent6"/>
                </a:solidFill>
              </a:rPr>
              <a:t>Statements</a:t>
            </a:r>
          </a:p>
          <a:p>
            <a:pPr lvl="1"/>
            <a:r>
              <a:rPr lang="en-US" dirty="0"/>
              <a:t>you can often figure out what you are misunderstanding by giving yourself some evidence</a:t>
            </a:r>
            <a:r>
              <a:rPr lang="en-US" dirty="0">
                <a:solidFill>
                  <a:schemeClr val="accent1"/>
                </a:solidFill>
              </a:rPr>
              <a:t>.</a:t>
            </a:r>
            <a:r>
              <a:rPr lang="en-US" dirty="0"/>
              <a:t> </a:t>
            </a:r>
          </a:p>
          <a:p>
            <a:pPr lvl="1"/>
            <a:r>
              <a:rPr lang="en-US" dirty="0"/>
              <a:t>If you can see the values of the variables</a:t>
            </a:r>
            <a:r>
              <a:rPr lang="en-US" dirty="0">
                <a:solidFill>
                  <a:schemeClr val="accent1"/>
                </a:solidFill>
              </a:rPr>
              <a:t>,</a:t>
            </a:r>
            <a:r>
              <a:rPr lang="en-US" dirty="0"/>
              <a:t> you can then compare them against what you think they should be</a:t>
            </a:r>
            <a:r>
              <a:rPr lang="en-US" dirty="0">
                <a:solidFill>
                  <a:schemeClr val="accent1"/>
                </a:solidFill>
              </a:rPr>
              <a:t>.</a:t>
            </a:r>
          </a:p>
          <a:p>
            <a:r>
              <a:rPr lang="en-US" b="1" dirty="0">
                <a:solidFill>
                  <a:schemeClr val="accent6"/>
                </a:solidFill>
              </a:rPr>
              <a:t>Use a Debugger</a:t>
            </a:r>
          </a:p>
          <a:p>
            <a:pPr lvl="1"/>
            <a:r>
              <a:rPr lang="en-US" dirty="0"/>
              <a:t>Using an IDE </a:t>
            </a:r>
            <a:r>
              <a:rPr lang="en-US" dirty="0">
                <a:solidFill>
                  <a:schemeClr val="accent6"/>
                </a:solidFill>
              </a:rPr>
              <a:t>(</a:t>
            </a:r>
            <a:r>
              <a:rPr lang="en-US" dirty="0"/>
              <a:t>like </a:t>
            </a:r>
            <a:r>
              <a:rPr lang="en-US" b="1" dirty="0">
                <a:solidFill>
                  <a:schemeClr val="accent1">
                    <a:lumMod val="60000"/>
                    <a:lumOff val="40000"/>
                  </a:schemeClr>
                </a:solidFill>
              </a:rPr>
              <a:t>Wing101</a:t>
            </a:r>
            <a:r>
              <a:rPr lang="en-US" dirty="0">
                <a:solidFill>
                  <a:schemeClr val="accent6"/>
                </a:solidFill>
              </a:rPr>
              <a:t>)</a:t>
            </a:r>
            <a:r>
              <a:rPr lang="en-US" dirty="0"/>
              <a:t> you will see that there is an integrated debugger which allows you to do all sorts of things</a:t>
            </a:r>
            <a:r>
              <a:rPr lang="en-US" dirty="0">
                <a:solidFill>
                  <a:schemeClr val="accent1"/>
                </a:solidFill>
              </a:rPr>
              <a:t>:</a:t>
            </a:r>
          </a:p>
          <a:p>
            <a:pPr lvl="2"/>
            <a:r>
              <a:rPr lang="en-US" dirty="0"/>
              <a:t>Look at the values of the variables</a:t>
            </a:r>
            <a:r>
              <a:rPr lang="en-US" dirty="0">
                <a:solidFill>
                  <a:schemeClr val="accent1"/>
                </a:solidFill>
              </a:rPr>
              <a:t>.</a:t>
            </a:r>
          </a:p>
          <a:p>
            <a:pPr lvl="2"/>
            <a:r>
              <a:rPr lang="en-US" dirty="0"/>
              <a:t>Step through the code instruction by instruction</a:t>
            </a:r>
            <a:r>
              <a:rPr lang="en-US" dirty="0">
                <a:solidFill>
                  <a:schemeClr val="accent1"/>
                </a:solidFill>
              </a:rPr>
              <a:t>.</a:t>
            </a:r>
          </a:p>
        </p:txBody>
      </p:sp>
    </p:spTree>
    <p:extLst>
      <p:ext uri="{BB962C8B-B14F-4D97-AF65-F5344CB8AC3E}">
        <p14:creationId xmlns:p14="http://schemas.microsoft.com/office/powerpoint/2010/main" val="272927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This Week</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a:xfrm>
            <a:off x="255105" y="1903610"/>
            <a:ext cx="6993835" cy="3766793"/>
          </a:xfrm>
        </p:spPr>
        <p:txBody>
          <a:bodyPr>
            <a:normAutofit lnSpcReduction="10000"/>
          </a:bodyPr>
          <a:lstStyle/>
          <a:p>
            <a:r>
              <a:rPr lang="en-US" b="1" dirty="0"/>
              <a:t>Lecture </a:t>
            </a:r>
            <a:r>
              <a:rPr lang="en-US" b="1" dirty="0">
                <a:solidFill>
                  <a:schemeClr val="accent1"/>
                </a:solidFill>
              </a:rPr>
              <a:t>4.1</a:t>
            </a:r>
          </a:p>
          <a:p>
            <a:pPr lvl="1"/>
            <a:r>
              <a:rPr lang="en-US" b="1" dirty="0"/>
              <a:t>Debugging</a:t>
            </a:r>
          </a:p>
          <a:p>
            <a:r>
              <a:rPr lang="en-US" b="1" dirty="0"/>
              <a:t>Lecture </a:t>
            </a:r>
            <a:r>
              <a:rPr lang="en-US" b="1" dirty="0">
                <a:solidFill>
                  <a:schemeClr val="accent1"/>
                </a:solidFill>
              </a:rPr>
              <a:t>4.2</a:t>
            </a:r>
          </a:p>
          <a:p>
            <a:pPr lvl="1"/>
            <a:r>
              <a:rPr lang="en-US" dirty="0"/>
              <a:t>Objects &amp; Strings: Operators and Methods</a:t>
            </a:r>
          </a:p>
          <a:p>
            <a:pPr lvl="1"/>
            <a:r>
              <a:rPr lang="en-US" dirty="0"/>
              <a:t>Chapter 7</a:t>
            </a:r>
          </a:p>
          <a:p>
            <a:r>
              <a:rPr lang="en-US" b="1" dirty="0"/>
              <a:t>Lecture </a:t>
            </a:r>
            <a:r>
              <a:rPr lang="en-US" b="1" dirty="0">
                <a:solidFill>
                  <a:schemeClr val="accent1"/>
                </a:solidFill>
              </a:rPr>
              <a:t>4.3</a:t>
            </a:r>
          </a:p>
          <a:p>
            <a:pPr lvl="1"/>
            <a:r>
              <a:rPr lang="en-US" dirty="0"/>
              <a:t>Strings: Conversions, Indexing, Slicing, and Immutability</a:t>
            </a:r>
          </a:p>
          <a:p>
            <a:pPr lvl="1"/>
            <a:r>
              <a:rPr lang="en-US" dirty="0"/>
              <a:t>Chapter 7</a:t>
            </a:r>
          </a:p>
        </p:txBody>
      </p:sp>
      <p:grpSp>
        <p:nvGrpSpPr>
          <p:cNvPr id="5" name="Group 4">
            <a:extLst>
              <a:ext uri="{FF2B5EF4-FFF2-40B4-BE49-F238E27FC236}">
                <a16:creationId xmlns:a16="http://schemas.microsoft.com/office/drawing/2014/main" id="{F4DC4640-A8B4-9944-8B66-0BB8796F015A}"/>
              </a:ext>
            </a:extLst>
          </p:cNvPr>
          <p:cNvGrpSpPr/>
          <p:nvPr/>
        </p:nvGrpSpPr>
        <p:grpSpPr>
          <a:xfrm>
            <a:off x="7407965" y="608244"/>
            <a:ext cx="5333130" cy="4645162"/>
            <a:chOff x="6761922" y="1055588"/>
            <a:chExt cx="6070735" cy="5287617"/>
          </a:xfrm>
        </p:grpSpPr>
        <p:pic>
          <p:nvPicPr>
            <p:cNvPr id="1028" name="Picture 4" descr="Drake Hotline Bling Meme Generator - Imgflip">
              <a:extLst>
                <a:ext uri="{FF2B5EF4-FFF2-40B4-BE49-F238E27FC236}">
                  <a16:creationId xmlns:a16="http://schemas.microsoft.com/office/drawing/2014/main" id="{6B76F1D6-E709-364A-9075-419326DF6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922" y="1055588"/>
              <a:ext cx="5287617" cy="52876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FD7577-76AC-9E4E-BD13-24A75FC59FFD}"/>
                </a:ext>
              </a:extLst>
            </p:cNvPr>
            <p:cNvSpPr txBox="1"/>
            <p:nvPr/>
          </p:nvSpPr>
          <p:spPr>
            <a:xfrm>
              <a:off x="9583270" y="2146933"/>
              <a:ext cx="3249387" cy="718648"/>
            </a:xfrm>
            <a:prstGeom prst="rect">
              <a:avLst/>
            </a:prstGeom>
            <a:noFill/>
          </p:spPr>
          <p:txBody>
            <a:bodyPr wrap="none" rtlCol="0">
              <a:spAutoFit/>
            </a:bodyPr>
            <a:lstStyle/>
            <a:p>
              <a:r>
                <a:rPr lang="en-US" sz="2400" dirty="0">
                  <a:solidFill>
                    <a:schemeClr val="bg1"/>
                  </a:solidFill>
                  <a:latin typeface="Impact" panose="020B0806030902050204" pitchFamily="34" charset="0"/>
                </a:rPr>
                <a:t>No New Friends</a:t>
              </a:r>
            </a:p>
          </p:txBody>
        </p:sp>
        <p:sp>
          <p:nvSpPr>
            <p:cNvPr id="7" name="TextBox 6">
              <a:extLst>
                <a:ext uri="{FF2B5EF4-FFF2-40B4-BE49-F238E27FC236}">
                  <a16:creationId xmlns:a16="http://schemas.microsoft.com/office/drawing/2014/main" id="{0732D5F0-236A-354B-A975-C89ADE575A92}"/>
                </a:ext>
              </a:extLst>
            </p:cNvPr>
            <p:cNvSpPr txBox="1"/>
            <p:nvPr/>
          </p:nvSpPr>
          <p:spPr>
            <a:xfrm>
              <a:off x="9670632" y="4673994"/>
              <a:ext cx="3017323" cy="718648"/>
            </a:xfrm>
            <a:prstGeom prst="rect">
              <a:avLst/>
            </a:prstGeom>
            <a:noFill/>
          </p:spPr>
          <p:txBody>
            <a:bodyPr wrap="none" rtlCol="0">
              <a:spAutoFit/>
            </a:bodyPr>
            <a:lstStyle/>
            <a:p>
              <a:r>
                <a:rPr lang="en-US" sz="2400" dirty="0">
                  <a:solidFill>
                    <a:schemeClr val="bg1"/>
                  </a:solidFill>
                  <a:latin typeface="Impact" panose="020B0806030902050204" pitchFamily="34" charset="0"/>
                </a:rPr>
                <a:t>No New Slides</a:t>
              </a:r>
            </a:p>
          </p:txBody>
        </p:sp>
      </p:gr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Use </a:t>
            </a:r>
            <a:r>
              <a:rPr lang="en-US" b="1" dirty="0">
                <a:solidFill>
                  <a:schemeClr val="accent6"/>
                </a:solidFill>
              </a:rPr>
              <a:t>print</a:t>
            </a:r>
            <a:r>
              <a:rPr lang="en-US" b="1" dirty="0"/>
              <a:t> to Debug!</a:t>
            </a:r>
            <a:r>
              <a:rPr lang="en-US" b="1" dirty="0">
                <a:solidFill>
                  <a:schemeClr val="accent2"/>
                </a:solidFill>
              </a:rPr>
              <a:t>.</a:t>
            </a:r>
          </a:p>
        </p:txBody>
      </p:sp>
      <p:pic>
        <p:nvPicPr>
          <p:cNvPr id="4" name="Picture 3" descr="Text&#10;&#10;Description automatically generated">
            <a:extLst>
              <a:ext uri="{FF2B5EF4-FFF2-40B4-BE49-F238E27FC236}">
                <a16:creationId xmlns:a16="http://schemas.microsoft.com/office/drawing/2014/main" id="{3A22067B-2DEF-0A4C-B598-C39969EE9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89" y="727514"/>
            <a:ext cx="5142119" cy="5770416"/>
          </a:xfrm>
          <a:prstGeom prst="rect">
            <a:avLst/>
          </a:prstGeom>
        </p:spPr>
      </p:pic>
    </p:spTree>
    <p:extLst>
      <p:ext uri="{BB962C8B-B14F-4D97-AF65-F5344CB8AC3E}">
        <p14:creationId xmlns:p14="http://schemas.microsoft.com/office/powerpoint/2010/main" val="55537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Let</a:t>
            </a:r>
            <a:r>
              <a:rPr lang="en-US" b="1" dirty="0">
                <a:solidFill>
                  <a:schemeClr val="accent6"/>
                </a:solidFill>
              </a:rPr>
              <a:t>’</a:t>
            </a:r>
            <a:r>
              <a:rPr lang="en-US" b="1" dirty="0"/>
              <a:t>s Practice Debugging</a:t>
            </a:r>
            <a:endParaRPr lang="en-US" b="1" dirty="0">
              <a:solidFill>
                <a:schemeClr val="accent2"/>
              </a:solidFill>
            </a:endParaRPr>
          </a:p>
        </p:txBody>
      </p:sp>
      <p:sp>
        <p:nvSpPr>
          <p:cNvPr id="4" name="Rectangle: Rounded Corners 3">
            <a:extLst>
              <a:ext uri="{FF2B5EF4-FFF2-40B4-BE49-F238E27FC236}">
                <a16:creationId xmlns:a16="http://schemas.microsoft.com/office/drawing/2014/main" id="{20BF1E20-D6C7-4F30-9BD8-79B73BBACA38}"/>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a:t>
            </a:r>
            <a:r>
              <a:rPr lang="en-US" sz="2600" b="1" dirty="0">
                <a:solidFill>
                  <a:schemeClr val="accent6"/>
                </a:solidFill>
              </a:rPr>
              <a:t>Breakout Session 1</a:t>
            </a:r>
          </a:p>
        </p:txBody>
      </p:sp>
    </p:spTree>
    <p:extLst>
      <p:ext uri="{BB962C8B-B14F-4D97-AF65-F5344CB8AC3E}">
        <p14:creationId xmlns:p14="http://schemas.microsoft.com/office/powerpoint/2010/main" val="294240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18C3C-13F5-4EA8-9EA9-3448AC35375E}"/>
              </a:ext>
            </a:extLst>
          </p:cNvPr>
          <p:cNvSpPr>
            <a:spLocks noGrp="1"/>
          </p:cNvSpPr>
          <p:nvPr>
            <p:ph type="title"/>
          </p:nvPr>
        </p:nvSpPr>
        <p:spPr/>
        <p:txBody>
          <a:bodyPr>
            <a:normAutofit fontScale="90000"/>
          </a:bodyPr>
          <a:lstStyle/>
          <a:p>
            <a:r>
              <a:rPr lang="en-US" b="1" dirty="0"/>
              <a:t>Lecture Recap</a:t>
            </a:r>
          </a:p>
        </p:txBody>
      </p:sp>
      <p:sp>
        <p:nvSpPr>
          <p:cNvPr id="5" name="Content Placeholder 4">
            <a:extLst>
              <a:ext uri="{FF2B5EF4-FFF2-40B4-BE49-F238E27FC236}">
                <a16:creationId xmlns:a16="http://schemas.microsoft.com/office/drawing/2014/main" id="{85F37492-86E3-47CA-8641-D7457D28B946}"/>
              </a:ext>
            </a:extLst>
          </p:cNvPr>
          <p:cNvSpPr>
            <a:spLocks noGrp="1"/>
          </p:cNvSpPr>
          <p:nvPr>
            <p:ph idx="1"/>
          </p:nvPr>
        </p:nvSpPr>
        <p:spPr>
          <a:xfrm>
            <a:off x="838199" y="1825624"/>
            <a:ext cx="11073063" cy="4835479"/>
          </a:xfrm>
        </p:spPr>
        <p:txBody>
          <a:bodyPr>
            <a:normAutofit fontScale="92500"/>
          </a:bodyPr>
          <a:lstStyle/>
          <a:p>
            <a:r>
              <a:rPr lang="en-US" sz="3600" dirty="0"/>
              <a:t>Unfortunately</a:t>
            </a:r>
            <a:r>
              <a:rPr lang="en-US" sz="3600" dirty="0">
                <a:solidFill>
                  <a:schemeClr val="accent3"/>
                </a:solidFill>
              </a:rPr>
              <a:t>,</a:t>
            </a:r>
            <a:r>
              <a:rPr lang="en-US" sz="3600" dirty="0"/>
              <a:t> if you are going to program</a:t>
            </a:r>
            <a:r>
              <a:rPr lang="en-US" sz="3600" dirty="0">
                <a:solidFill>
                  <a:schemeClr val="accent3"/>
                </a:solidFill>
              </a:rPr>
              <a:t>,</a:t>
            </a:r>
            <a:r>
              <a:rPr lang="en-US" sz="3600" dirty="0"/>
              <a:t> you are going to spend a lot of time finding your own mistakes</a:t>
            </a:r>
            <a:r>
              <a:rPr lang="en-US" sz="3600" dirty="0">
                <a:solidFill>
                  <a:schemeClr val="accent3"/>
                </a:solidFill>
              </a:rPr>
              <a:t>.</a:t>
            </a:r>
          </a:p>
          <a:p>
            <a:r>
              <a:rPr lang="en-US" sz="3600" dirty="0"/>
              <a:t>Write small pieces of code and test</a:t>
            </a:r>
            <a:r>
              <a:rPr lang="en-US" sz="3600" dirty="0">
                <a:solidFill>
                  <a:schemeClr val="accent3"/>
                </a:solidFill>
              </a:rPr>
              <a:t>.</a:t>
            </a:r>
          </a:p>
          <a:p>
            <a:r>
              <a:rPr lang="en-US" sz="3600" dirty="0"/>
              <a:t>Work on simulating the code in your head </a:t>
            </a:r>
            <a:r>
              <a:rPr lang="en-US" sz="3600" dirty="0">
                <a:solidFill>
                  <a:schemeClr val="accent6"/>
                </a:solidFill>
              </a:rPr>
              <a:t>-</a:t>
            </a:r>
            <a:r>
              <a:rPr lang="en-US" sz="3600" dirty="0"/>
              <a:t> run the code </a:t>
            </a:r>
            <a:r>
              <a:rPr lang="en-US" sz="3600" dirty="0">
                <a:solidFill>
                  <a:schemeClr val="accent6"/>
                </a:solidFill>
              </a:rPr>
              <a:t>"</a:t>
            </a:r>
            <a:r>
              <a:rPr lang="en-US" sz="3600" dirty="0"/>
              <a:t>by hand</a:t>
            </a:r>
            <a:r>
              <a:rPr lang="en-US" sz="3600" dirty="0">
                <a:solidFill>
                  <a:schemeClr val="accent6"/>
                </a:solidFill>
              </a:rPr>
              <a:t>“</a:t>
            </a:r>
            <a:r>
              <a:rPr lang="en-US" sz="3600" dirty="0">
                <a:solidFill>
                  <a:schemeClr val="accent3"/>
                </a:solidFill>
              </a:rPr>
              <a:t>.</a:t>
            </a:r>
          </a:p>
          <a:p>
            <a:r>
              <a:rPr lang="en-US" sz="3600" dirty="0"/>
              <a:t>Well located </a:t>
            </a:r>
            <a:r>
              <a:rPr lang="en-US" sz="3600" dirty="0">
                <a:solidFill>
                  <a:srgbClr val="00FF00"/>
                </a:solidFill>
                <a:latin typeface="Consolas" panose="020B0609020204030204" pitchFamily="49" charset="0"/>
              </a:rPr>
              <a:t>print()</a:t>
            </a:r>
            <a:r>
              <a:rPr lang="en-US" sz="3600" dirty="0"/>
              <a:t> statements can really help understanding the code and finding the bug</a:t>
            </a:r>
            <a:r>
              <a:rPr lang="en-US" sz="3600" dirty="0">
                <a:solidFill>
                  <a:schemeClr val="accent3"/>
                </a:solidFill>
              </a:rPr>
              <a:t>.</a:t>
            </a:r>
          </a:p>
          <a:p>
            <a:r>
              <a:rPr lang="en-US" sz="3600" dirty="0"/>
              <a:t>If you need big guns</a:t>
            </a:r>
            <a:r>
              <a:rPr lang="en-US" sz="3600" dirty="0">
                <a:solidFill>
                  <a:schemeClr val="accent3"/>
                </a:solidFill>
              </a:rPr>
              <a:t>,</a:t>
            </a:r>
            <a:r>
              <a:rPr lang="en-US" sz="3600" dirty="0"/>
              <a:t> looking into learning how to use debugger might be a good idea</a:t>
            </a:r>
            <a:r>
              <a:rPr lang="en-US" sz="3600" dirty="0">
                <a:solidFill>
                  <a:schemeClr val="accent3"/>
                </a:solidFill>
              </a:rPr>
              <a:t>.</a:t>
            </a:r>
          </a:p>
        </p:txBody>
      </p:sp>
    </p:spTree>
    <p:extLst>
      <p:ext uri="{BB962C8B-B14F-4D97-AF65-F5344CB8AC3E}">
        <p14:creationId xmlns:p14="http://schemas.microsoft.com/office/powerpoint/2010/main" val="57752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debugging</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5</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5</a:t>
            </a:r>
            <a:r>
              <a:rPr lang="en-US" dirty="0"/>
              <a:t>.</a:t>
            </a:r>
            <a:r>
              <a:rPr lang="en-US" dirty="0">
                <a:solidFill>
                  <a:schemeClr val="accent6"/>
                </a:solidFill>
              </a:rPr>
              <a:t>1</a:t>
            </a:r>
            <a:r>
              <a:rPr lang="en-US" dirty="0">
                <a:solidFill>
                  <a:schemeClr val="accent1"/>
                </a:solidFill>
              </a:rPr>
              <a:t>)</a:t>
            </a:r>
          </a:p>
        </p:txBody>
      </p:sp>
    </p:spTree>
    <p:extLst>
      <p:ext uri="{BB962C8B-B14F-4D97-AF65-F5344CB8AC3E}">
        <p14:creationId xmlns:p14="http://schemas.microsoft.com/office/powerpoint/2010/main" val="138120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Error Reduction vs Debugging</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7645400" cy="4101043"/>
          </a:xfrm>
        </p:spPr>
        <p:txBody>
          <a:bodyPr>
            <a:normAutofit fontScale="92500" lnSpcReduction="20000"/>
          </a:bodyPr>
          <a:lstStyle/>
          <a:p>
            <a:pPr marL="12700" marR="767715">
              <a:lnSpc>
                <a:spcPct val="100000"/>
              </a:lnSpc>
            </a:pPr>
            <a:r>
              <a:rPr lang="en-CA" sz="3200" spc="-10" dirty="0">
                <a:latin typeface="Segoe UI" panose="020B0502040204020203" pitchFamily="34" charset="0"/>
                <a:cs typeface="Segoe UI" panose="020B0502040204020203" pitchFamily="34" charset="0"/>
              </a:rPr>
              <a:t>It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is</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p</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et</a:t>
            </a:r>
            <a:r>
              <a:rPr lang="en-CA" sz="3200" spc="-5" dirty="0">
                <a:latin typeface="Segoe UI" panose="020B0502040204020203" pitchFamily="34" charset="0"/>
                <a:cs typeface="Segoe UI" panose="020B0502040204020203" pitchFamily="34" charset="0"/>
              </a:rPr>
              <a:t>t</a:t>
            </a:r>
            <a:r>
              <a:rPr lang="en-CA" sz="3200" spc="-15" dirty="0">
                <a:latin typeface="Segoe UI" panose="020B0502040204020203" pitchFamily="34" charset="0"/>
                <a:cs typeface="Segoe UI" panose="020B0502040204020203" pitchFamily="34" charset="0"/>
              </a:rPr>
              <a:t>y</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much</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imp</a:t>
            </a:r>
            <a:r>
              <a:rPr lang="en-CA" sz="3200" spc="-1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s</a:t>
            </a:r>
            <a:r>
              <a:rPr lang="en-CA" sz="3200" spc="-10" dirty="0">
                <a:latin typeface="Segoe UI" panose="020B0502040204020203" pitchFamily="34" charset="0"/>
                <a:cs typeface="Segoe UI" panose="020B0502040204020203" pitchFamily="34" charset="0"/>
              </a:rPr>
              <a:t>si</a:t>
            </a:r>
            <a:r>
              <a:rPr lang="en-CA" sz="3200" spc="-15" dirty="0">
                <a:latin typeface="Segoe UI" panose="020B0502040204020203" pitchFamily="34" charset="0"/>
                <a:cs typeface="Segoe UI" panose="020B0502040204020203" pitchFamily="34" charset="0"/>
              </a:rPr>
              <a:t>ble</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wri</a:t>
            </a:r>
            <a:r>
              <a:rPr lang="en-CA" sz="3200" spc="-5" dirty="0">
                <a:latin typeface="Segoe UI" panose="020B0502040204020203" pitchFamily="34" charset="0"/>
                <a:cs typeface="Segoe UI" panose="020B0502040204020203" pitchFamily="34" charset="0"/>
              </a:rPr>
              <a:t>t</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c</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d</a:t>
            </a:r>
            <a:r>
              <a:rPr lang="en-CA" sz="3200" spc="-20" dirty="0">
                <a:latin typeface="Segoe UI" panose="020B0502040204020203" pitchFamily="34" charset="0"/>
                <a:cs typeface="Segoe UI" panose="020B0502040204020203" pitchFamily="34" charset="0"/>
              </a:rPr>
              <a:t>e</a:t>
            </a:r>
            <a:r>
              <a:rPr lang="en-CA" sz="3200" spc="-15" dirty="0">
                <a:latin typeface="Segoe UI" panose="020B0502040204020203" pitchFamily="34" charset="0"/>
                <a:cs typeface="Segoe UI" panose="020B0502040204020203" pitchFamily="34" charset="0"/>
              </a:rPr>
              <a:t> with</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u</a:t>
            </a:r>
            <a:r>
              <a:rPr lang="en-CA" sz="3200" spc="-10" dirty="0">
                <a:latin typeface="Segoe UI" panose="020B0502040204020203" pitchFamily="34" charset="0"/>
                <a:cs typeface="Segoe UI" panose="020B0502040204020203" pitchFamily="34" charset="0"/>
              </a:rPr>
              <a:t>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15" dirty="0">
                <a:latin typeface="Segoe UI" panose="020B0502040204020203" pitchFamily="34" charset="0"/>
                <a:cs typeface="Segoe UI" panose="020B0502040204020203" pitchFamily="34" charset="0"/>
              </a:rPr>
              <a:t>Erro</a:t>
            </a:r>
            <a:r>
              <a:rPr lang="en-CA" sz="3200" i="1" u="heavy" spc="-10" dirty="0">
                <a:latin typeface="Segoe UI" panose="020B0502040204020203" pitchFamily="34" charset="0"/>
                <a:cs typeface="Segoe UI" panose="020B0502040204020203" pitchFamily="34" charset="0"/>
              </a:rPr>
              <a:t>r </a:t>
            </a:r>
            <a:r>
              <a:rPr lang="en-CA" sz="3200" i="1" u="heavy" spc="-25" dirty="0">
                <a:latin typeface="Segoe UI" panose="020B0502040204020203" pitchFamily="34" charset="0"/>
                <a:cs typeface="Segoe UI" panose="020B0502040204020203" pitchFamily="34" charset="0"/>
              </a:rPr>
              <a:t>R</a:t>
            </a:r>
            <a:r>
              <a:rPr lang="en-CA" sz="3200" i="1" u="heavy" spc="-15" dirty="0">
                <a:latin typeface="Segoe UI" panose="020B0502040204020203" pitchFamily="34" charset="0"/>
                <a:cs typeface="Segoe UI" panose="020B0502040204020203" pitchFamily="34" charset="0"/>
              </a:rPr>
              <a:t>e</a:t>
            </a:r>
            <a:r>
              <a:rPr lang="en-CA" sz="3200" i="1" u="heavy" spc="-20" dirty="0">
                <a:latin typeface="Segoe UI" panose="020B0502040204020203" pitchFamily="34" charset="0"/>
                <a:cs typeface="Segoe UI" panose="020B0502040204020203" pitchFamily="34" charset="0"/>
              </a:rPr>
              <a:t>d</a:t>
            </a:r>
            <a:r>
              <a:rPr lang="en-CA" sz="3200" i="1" u="heavy" spc="-15" dirty="0">
                <a:latin typeface="Segoe UI" panose="020B0502040204020203" pitchFamily="34" charset="0"/>
                <a:cs typeface="Segoe UI" panose="020B0502040204020203" pitchFamily="34" charset="0"/>
              </a:rPr>
              <a:t>uc</a:t>
            </a:r>
            <a:r>
              <a:rPr lang="en-CA" sz="3200" i="1" u="heavy" spc="-5" dirty="0">
                <a:latin typeface="Segoe UI" panose="020B0502040204020203" pitchFamily="34" charset="0"/>
                <a:cs typeface="Segoe UI" panose="020B0502040204020203" pitchFamily="34" charset="0"/>
              </a:rPr>
              <a:t>t</a:t>
            </a:r>
            <a:r>
              <a:rPr lang="en-CA" sz="3200" i="1" u="heavy" spc="-10" dirty="0">
                <a:latin typeface="Segoe UI" panose="020B0502040204020203" pitchFamily="34" charset="0"/>
                <a:cs typeface="Segoe UI" panose="020B0502040204020203" pitchFamily="34" charset="0"/>
              </a:rPr>
              <a:t>i</a:t>
            </a:r>
            <a:r>
              <a:rPr lang="en-CA" sz="3200" i="1" u="heavy" spc="-15" dirty="0">
                <a:latin typeface="Segoe UI" panose="020B0502040204020203" pitchFamily="34" charset="0"/>
                <a:cs typeface="Segoe UI" panose="020B0502040204020203" pitchFamily="34" charset="0"/>
              </a:rPr>
              <a:t>o</a:t>
            </a:r>
            <a:r>
              <a:rPr lang="en-CA" sz="3200" i="1" u="heavy"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5"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a:t>
            </a:r>
            <a:r>
              <a:rPr lang="en-CA" sz="3200" spc="-15"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q</a:t>
            </a:r>
            <a:r>
              <a:rPr lang="en-CA" sz="3200" spc="-20" dirty="0">
                <a:latin typeface="Segoe UI" panose="020B0502040204020203" pitchFamily="34" charset="0"/>
                <a:cs typeface="Segoe UI" panose="020B0502040204020203" pitchFamily="34" charset="0"/>
              </a:rPr>
              <a:t>u</a:t>
            </a:r>
            <a:r>
              <a:rPr lang="en-CA" sz="3200" spc="-15" dirty="0">
                <a:latin typeface="Segoe UI" panose="020B0502040204020203" pitchFamily="34" charset="0"/>
                <a:cs typeface="Segoe UI" panose="020B0502040204020203" pitchFamily="34" charset="0"/>
              </a:rPr>
              <a:t>es</a:t>
            </a:r>
            <a:r>
              <a:rPr lang="en-CA" sz="3200" spc="2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we</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an</a:t>
            </a:r>
            <a:r>
              <a:rPr lang="en-CA" sz="3200" spc="1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us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10" dirty="0">
                <a:latin typeface="Segoe UI" panose="020B0502040204020203" pitchFamily="34" charset="0"/>
                <a:cs typeface="Segoe UI" panose="020B0502040204020203" pitchFamily="34" charset="0"/>
              </a:rPr>
              <a:t> r</a:t>
            </a:r>
            <a:r>
              <a:rPr lang="en-CA" sz="3200" spc="-15" dirty="0">
                <a:latin typeface="Segoe UI" panose="020B0502040204020203" pitchFamily="34" charset="0"/>
                <a:cs typeface="Segoe UI" panose="020B0502040204020203" pitchFamily="34" charset="0"/>
              </a:rPr>
              <a:t>e</a:t>
            </a:r>
            <a:r>
              <a:rPr lang="en-CA" sz="3200" spc="-20" dirty="0">
                <a:latin typeface="Segoe UI" panose="020B0502040204020203" pitchFamily="34" charset="0"/>
                <a:cs typeface="Segoe UI" panose="020B0502040204020203" pitchFamily="34" charset="0"/>
              </a:rPr>
              <a:t>d</a:t>
            </a:r>
            <a:r>
              <a:rPr lang="en-CA" sz="3200" spc="-15" dirty="0">
                <a:latin typeface="Segoe UI" panose="020B0502040204020203" pitchFamily="34" charset="0"/>
                <a:cs typeface="Segoe UI" panose="020B0502040204020203" pitchFamily="34" charset="0"/>
              </a:rPr>
              <a:t>uce</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the</a:t>
            </a:r>
            <a:r>
              <a:rPr lang="en-CA" sz="3200" spc="1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u</a:t>
            </a:r>
            <a:r>
              <a:rPr lang="en-CA" sz="3200" spc="-20" dirty="0">
                <a:latin typeface="Segoe UI" panose="020B0502040204020203" pitchFamily="34" charset="0"/>
                <a:cs typeface="Segoe UI" panose="020B0502040204020203" pitchFamily="34" charset="0"/>
              </a:rPr>
              <a:t>mb</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2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a:t>
            </a:r>
            <a:r>
              <a:rPr lang="en-CA" sz="3200" spc="-10"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d</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v</a:t>
            </a:r>
            <a:r>
              <a:rPr lang="en-CA" sz="3200" spc="-20" dirty="0">
                <a:latin typeface="Segoe UI" panose="020B0502040204020203" pitchFamily="34" charset="0"/>
                <a:cs typeface="Segoe UI" panose="020B0502040204020203" pitchFamily="34" charset="0"/>
              </a:rPr>
              <a:t>e</a:t>
            </a:r>
            <a:r>
              <a:rPr lang="en-CA" sz="3200" dirty="0">
                <a:latin typeface="Segoe UI" panose="020B0502040204020203" pitchFamily="34" charset="0"/>
                <a:cs typeface="Segoe UI" panose="020B0502040204020203" pitchFamily="34" charset="0"/>
              </a:rPr>
              <a:t>r</a:t>
            </a:r>
            <a:r>
              <a:rPr lang="en-CA" sz="3200" spc="-10" dirty="0">
                <a:latin typeface="Segoe UI" panose="020B0502040204020203" pitchFamily="34" charset="0"/>
                <a:cs typeface="Segoe UI" panose="020B0502040204020203" pitchFamily="34" charset="0"/>
              </a:rPr>
              <a:t>ity</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of</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errors.</a:t>
            </a:r>
          </a:p>
          <a:p>
            <a:pPr marL="927100" marR="767715" lvl="2">
              <a:lnSpc>
                <a:spcPct val="100000"/>
              </a:lnSpc>
            </a:pPr>
            <a:r>
              <a:rPr lang="en-CA" sz="2800" dirty="0">
                <a:latin typeface="Segoe UI" panose="020B0502040204020203" pitchFamily="34" charset="0"/>
                <a:cs typeface="Segoe UI" panose="020B0502040204020203" pitchFamily="34" charset="0"/>
              </a:rPr>
              <a:t>Write Readable Code</a:t>
            </a:r>
          </a:p>
          <a:p>
            <a:pPr marL="927100" marR="767715" lvl="2">
              <a:lnSpc>
                <a:spcPct val="100000"/>
              </a:lnSpc>
            </a:pPr>
            <a:r>
              <a:rPr lang="en-CA" sz="2800" dirty="0">
                <a:latin typeface="Segoe UI" panose="020B0502040204020203" pitchFamily="34" charset="0"/>
                <a:cs typeface="Segoe UI" panose="020B0502040204020203" pitchFamily="34" charset="0"/>
              </a:rPr>
              <a:t>Comment comment comment!</a:t>
            </a:r>
          </a:p>
          <a:p>
            <a:pPr marL="927100" marR="767715" lvl="2">
              <a:lnSpc>
                <a:spcPct val="100000"/>
              </a:lnSpc>
            </a:pPr>
            <a:r>
              <a:rPr lang="en-CA" sz="2800" dirty="0">
                <a:latin typeface="Segoe UI" panose="020B0502040204020203" pitchFamily="34" charset="0"/>
                <a:cs typeface="Segoe UI" panose="020B0502040204020203" pitchFamily="34" charset="0"/>
              </a:rPr>
              <a:t>Test test test!</a:t>
            </a:r>
          </a:p>
          <a:p>
            <a:pPr marL="469900" marR="767715" lvl="1">
              <a:lnSpc>
                <a:spcPct val="100000"/>
              </a:lnSpc>
            </a:pPr>
            <a:r>
              <a:rPr lang="en-CA" sz="3200" i="1" u="heavy" spc="-20" dirty="0">
                <a:latin typeface="Segoe UI" panose="020B0502040204020203" pitchFamily="34" charset="0"/>
                <a:cs typeface="Segoe UI" panose="020B0502040204020203" pitchFamily="34" charset="0"/>
              </a:rPr>
              <a:t>Debu</a:t>
            </a:r>
            <a:r>
              <a:rPr lang="en-CA" sz="3200" i="1" u="heavy" spc="-15" dirty="0">
                <a:latin typeface="Segoe UI" panose="020B0502040204020203" pitchFamily="34" charset="0"/>
                <a:cs typeface="Segoe UI" panose="020B0502040204020203" pitchFamily="34" charset="0"/>
              </a:rPr>
              <a:t>ggin</a:t>
            </a:r>
            <a:r>
              <a:rPr lang="en-CA" sz="3200" i="1" u="heavy" spc="-10" dirty="0">
                <a:latin typeface="Segoe UI" panose="020B0502040204020203" pitchFamily="34" charset="0"/>
                <a:cs typeface="Segoe UI" panose="020B0502040204020203" pitchFamily="34" charset="0"/>
              </a:rPr>
              <a:t>g</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hn</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qu</a:t>
            </a:r>
            <a:r>
              <a:rPr lang="en-CA" sz="3200" spc="-15" dirty="0">
                <a:latin typeface="Segoe UI" panose="020B0502040204020203" pitchFamily="34" charset="0"/>
                <a:cs typeface="Segoe UI" panose="020B0502040204020203" pitchFamily="34" charset="0"/>
              </a:rPr>
              <a:t>es</a:t>
            </a:r>
            <a:r>
              <a:rPr lang="en-CA" sz="3200" spc="-5" dirty="0">
                <a:latin typeface="Segoe UI" panose="020B0502040204020203" pitchFamily="34" charset="0"/>
                <a:cs typeface="Segoe UI" panose="020B0502040204020203" pitchFamily="34" charset="0"/>
              </a:rPr>
              <a:t> f</a:t>
            </a:r>
            <a:r>
              <a:rPr lang="en-CA" sz="3200" spc="-15" dirty="0">
                <a:latin typeface="Segoe UI" panose="020B0502040204020203" pitchFamily="34" charset="0"/>
                <a:cs typeface="Segoe UI" panose="020B0502040204020203" pitchFamily="34" charset="0"/>
              </a:rPr>
              <a:t>or</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ident</a:t>
            </a:r>
            <a:r>
              <a:rPr lang="en-CA" sz="3200" spc="-5"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fy</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ng</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and</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co</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cti</a:t>
            </a:r>
            <a:r>
              <a:rPr lang="en-CA" sz="3200" spc="-15"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g</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endParaRPr lang="en-US" dirty="0"/>
          </a:p>
        </p:txBody>
      </p:sp>
      <p:pic>
        <p:nvPicPr>
          <p:cNvPr id="5122" name="Picture 2" descr="Programming Memes That&amp;#39;ll Execute Your Laugh.exe - Geek Universe - Geek |  Fanart | Cosplay | Pokémon GO | Geek Memes | Funny pictures">
            <a:extLst>
              <a:ext uri="{FF2B5EF4-FFF2-40B4-BE49-F238E27FC236}">
                <a16:creationId xmlns:a16="http://schemas.microsoft.com/office/drawing/2014/main" id="{B93D9E99-E781-2F49-B79E-8050D14A8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519" y="1185334"/>
            <a:ext cx="3786481" cy="474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21B3-1EEF-8D43-9DBD-8E8CAFAD7892}"/>
              </a:ext>
            </a:extLst>
          </p:cNvPr>
          <p:cNvSpPr>
            <a:spLocks noGrp="1"/>
          </p:cNvSpPr>
          <p:nvPr>
            <p:ph type="title"/>
          </p:nvPr>
        </p:nvSpPr>
        <p:spPr/>
        <p:txBody>
          <a:bodyPr>
            <a:normAutofit fontScale="90000"/>
          </a:bodyPr>
          <a:lstStyle/>
          <a:p>
            <a:r>
              <a:rPr lang="en-US" dirty="0"/>
              <a:t>Readability Tips (#</a:t>
            </a:r>
            <a:r>
              <a:rPr lang="en-US" dirty="0" err="1"/>
              <a:t>cleancode</a:t>
            </a:r>
            <a:r>
              <a:rPr lang="en-US" dirty="0"/>
              <a:t>)</a:t>
            </a:r>
          </a:p>
        </p:txBody>
      </p:sp>
      <p:sp>
        <p:nvSpPr>
          <p:cNvPr id="3" name="Content Placeholder 2">
            <a:extLst>
              <a:ext uri="{FF2B5EF4-FFF2-40B4-BE49-F238E27FC236}">
                <a16:creationId xmlns:a16="http://schemas.microsoft.com/office/drawing/2014/main" id="{9FB217B0-B365-F041-A4BD-A031C57299CF}"/>
              </a:ext>
            </a:extLst>
          </p:cNvPr>
          <p:cNvSpPr>
            <a:spLocks noGrp="1"/>
          </p:cNvSpPr>
          <p:nvPr>
            <p:ph idx="1"/>
          </p:nvPr>
        </p:nvSpPr>
        <p:spPr>
          <a:xfrm>
            <a:off x="838200" y="1808536"/>
            <a:ext cx="7689850" cy="4835479"/>
          </a:xfrm>
        </p:spPr>
        <p:txBody>
          <a:bodyPr/>
          <a:lstStyle/>
          <a:p>
            <a:r>
              <a:rPr lang="en-US" dirty="0"/>
              <a:t>Use whitespace to separate variables and operators</a:t>
            </a:r>
          </a:p>
          <a:p>
            <a:pPr lvl="1"/>
            <a:r>
              <a:rPr lang="en-US" dirty="0">
                <a:solidFill>
                  <a:srgbClr val="FF0000"/>
                </a:solidFill>
              </a:rPr>
              <a:t>&gt;&gt;&gt; </a:t>
            </a:r>
            <a:r>
              <a:rPr lang="en-US" dirty="0" err="1">
                <a:solidFill>
                  <a:srgbClr val="FF0000"/>
                </a:solidFill>
              </a:rPr>
              <a:t>canda</a:t>
            </a:r>
            <a:r>
              <a:rPr lang="en-US" dirty="0">
                <a:solidFill>
                  <a:srgbClr val="FF0000"/>
                </a:solidFill>
              </a:rPr>
              <a:t>=</a:t>
            </a:r>
            <a:r>
              <a:rPr lang="en-US" dirty="0" err="1">
                <a:solidFill>
                  <a:srgbClr val="FF0000"/>
                </a:solidFill>
              </a:rPr>
              <a:t>cat+panda</a:t>
            </a:r>
            <a:endParaRPr lang="en-US" dirty="0">
              <a:solidFill>
                <a:srgbClr val="FF0000"/>
              </a:solidFill>
            </a:endParaRPr>
          </a:p>
          <a:p>
            <a:r>
              <a:rPr lang="en-US" dirty="0"/>
              <a:t>Be consistent with spacing, too much whitespace can be bad</a:t>
            </a:r>
          </a:p>
          <a:p>
            <a:pPr lvl="1"/>
            <a:r>
              <a:rPr lang="en-US" dirty="0">
                <a:solidFill>
                  <a:srgbClr val="FF0000"/>
                </a:solidFill>
              </a:rPr>
              <a:t>&gt;&gt;&gt; </a:t>
            </a:r>
            <a:r>
              <a:rPr lang="en-US" dirty="0" err="1">
                <a:solidFill>
                  <a:srgbClr val="FF0000"/>
                </a:solidFill>
              </a:rPr>
              <a:t>canda</a:t>
            </a:r>
            <a:r>
              <a:rPr lang="en-US" dirty="0">
                <a:solidFill>
                  <a:srgbClr val="FF0000"/>
                </a:solidFill>
              </a:rPr>
              <a:t> =                                 cat      +panda</a:t>
            </a:r>
          </a:p>
          <a:p>
            <a:r>
              <a:rPr lang="en-US" dirty="0"/>
              <a:t>Pick variable names that are easy to read and interpret</a:t>
            </a:r>
          </a:p>
          <a:p>
            <a:pPr lvl="1"/>
            <a:r>
              <a:rPr lang="en-US" dirty="0">
                <a:solidFill>
                  <a:srgbClr val="FF0000"/>
                </a:solidFill>
              </a:rPr>
              <a:t>&gt;&gt;&gt; </a:t>
            </a:r>
            <a:r>
              <a:rPr lang="en-US" dirty="0" err="1">
                <a:solidFill>
                  <a:srgbClr val="FF0000"/>
                </a:solidFill>
              </a:rPr>
              <a:t>canda</a:t>
            </a:r>
            <a:r>
              <a:rPr lang="en-US" dirty="0">
                <a:solidFill>
                  <a:srgbClr val="FF0000"/>
                </a:solidFill>
              </a:rPr>
              <a:t> = nom + </a:t>
            </a:r>
            <a:r>
              <a:rPr lang="en-US" dirty="0" err="1">
                <a:solidFill>
                  <a:srgbClr val="FF0000"/>
                </a:solidFill>
              </a:rPr>
              <a:t>nomnomnomnomnom</a:t>
            </a:r>
            <a:endParaRPr lang="en-US" dirty="0">
              <a:solidFill>
                <a:srgbClr val="FF0000"/>
              </a:solidFill>
            </a:endParaRPr>
          </a:p>
          <a:p>
            <a:r>
              <a:rPr lang="en-US" dirty="0"/>
              <a:t>Be consistent with naming schemes</a:t>
            </a:r>
          </a:p>
          <a:p>
            <a:pPr lvl="1"/>
            <a:r>
              <a:rPr lang="en-US" dirty="0">
                <a:solidFill>
                  <a:srgbClr val="FF0000"/>
                </a:solidFill>
              </a:rPr>
              <a:t>&gt;&gt;&gt; </a:t>
            </a:r>
            <a:r>
              <a:rPr lang="en-US" dirty="0" err="1">
                <a:solidFill>
                  <a:srgbClr val="FF0000"/>
                </a:solidFill>
              </a:rPr>
              <a:t>Canda</a:t>
            </a:r>
            <a:r>
              <a:rPr lang="en-US" dirty="0">
                <a:solidFill>
                  <a:srgbClr val="FF0000"/>
                </a:solidFill>
              </a:rPr>
              <a:t> = CAT + _panda42</a:t>
            </a:r>
          </a:p>
        </p:txBody>
      </p:sp>
      <p:pic>
        <p:nvPicPr>
          <p:cNvPr id="3074" name="Picture 2" descr="Funny And Creepy Cat Hybrids Bred In Photoshop">
            <a:extLst>
              <a:ext uri="{FF2B5EF4-FFF2-40B4-BE49-F238E27FC236}">
                <a16:creationId xmlns:a16="http://schemas.microsoft.com/office/drawing/2014/main" id="{F3ADB852-BD64-2643-BE76-367FF4EEB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1490519"/>
            <a:ext cx="29591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532240-8BCA-1748-ABCE-4FCE5D8B8019}"/>
              </a:ext>
            </a:extLst>
          </p:cNvPr>
          <p:cNvSpPr txBox="1"/>
          <p:nvPr/>
        </p:nvSpPr>
        <p:spPr>
          <a:xfrm>
            <a:off x="7425267" y="869993"/>
            <a:ext cx="6096000" cy="461665"/>
          </a:xfrm>
          <a:prstGeom prst="rect">
            <a:avLst/>
          </a:prstGeom>
          <a:noFill/>
        </p:spPr>
        <p:txBody>
          <a:bodyPr wrap="square">
            <a:spAutoFit/>
          </a:bodyPr>
          <a:lstStyle/>
          <a:p>
            <a:pPr lvl="1"/>
            <a:r>
              <a:rPr lang="en-US" sz="2400" dirty="0">
                <a:solidFill>
                  <a:srgbClr val="00B050"/>
                </a:solidFill>
              </a:rPr>
              <a:t>&gt;&gt;&gt; </a:t>
            </a:r>
            <a:r>
              <a:rPr lang="en-US" sz="2400" dirty="0" err="1">
                <a:solidFill>
                  <a:srgbClr val="00B050"/>
                </a:solidFill>
              </a:rPr>
              <a:t>canda</a:t>
            </a:r>
            <a:r>
              <a:rPr lang="en-US" sz="2400" dirty="0">
                <a:solidFill>
                  <a:srgbClr val="00B050"/>
                </a:solidFill>
              </a:rPr>
              <a:t> = cat + panda</a:t>
            </a:r>
            <a:endParaRPr lang="en-US" sz="2400" dirty="0">
              <a:solidFill>
                <a:srgbClr val="FF0000"/>
              </a:solidFill>
            </a:endParaRPr>
          </a:p>
        </p:txBody>
      </p:sp>
    </p:spTree>
    <p:extLst>
      <p:ext uri="{BB962C8B-B14F-4D97-AF65-F5344CB8AC3E}">
        <p14:creationId xmlns:p14="http://schemas.microsoft.com/office/powerpoint/2010/main" val="6639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Write readable code</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200" y="1825624"/>
            <a:ext cx="10294062" cy="4835479"/>
          </a:xfrm>
        </p:spPr>
        <p:txBody>
          <a:bodyPr>
            <a:normAutofit/>
          </a:bodyPr>
          <a:lstStyle/>
          <a:p>
            <a:r>
              <a:rPr lang="en-US" sz="3600" b="1" dirty="0">
                <a:solidFill>
                  <a:schemeClr val="accent6"/>
                </a:solidFill>
              </a:rPr>
              <a:t>Use whitespace to separate variables and operators</a:t>
            </a:r>
            <a:r>
              <a:rPr lang="en-US" sz="3600" b="1" dirty="0">
                <a:solidFill>
                  <a:schemeClr val="accent1"/>
                </a:solidFill>
              </a:rPr>
              <a:t>.</a:t>
            </a:r>
          </a:p>
          <a:p>
            <a:endParaRPr lang="en-US" sz="3600" dirty="0"/>
          </a:p>
        </p:txBody>
      </p:sp>
      <p:sp>
        <p:nvSpPr>
          <p:cNvPr id="4" name="TextBox 3">
            <a:extLst>
              <a:ext uri="{FF2B5EF4-FFF2-40B4-BE49-F238E27FC236}">
                <a16:creationId xmlns:a16="http://schemas.microsoft.com/office/drawing/2014/main" id="{169CADC8-0B8B-4407-94C7-F2CBF8C7C1B1}"/>
              </a:ext>
            </a:extLst>
          </p:cNvPr>
          <p:cNvSpPr txBox="1"/>
          <p:nvPr/>
        </p:nvSpPr>
        <p:spPr>
          <a:xfrm>
            <a:off x="1059738" y="3950446"/>
            <a:ext cx="4887877" cy="61555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X=(1+3/2-4)*2-3**2</a:t>
            </a:r>
          </a:p>
        </p:txBody>
      </p:sp>
      <p:sp>
        <p:nvSpPr>
          <p:cNvPr id="5" name="TextBox 4">
            <a:extLst>
              <a:ext uri="{FF2B5EF4-FFF2-40B4-BE49-F238E27FC236}">
                <a16:creationId xmlns:a16="http://schemas.microsoft.com/office/drawing/2014/main" id="{1B1DC54C-26EE-45D4-AE14-012E12E7C2F9}"/>
              </a:ext>
            </a:extLst>
          </p:cNvPr>
          <p:cNvSpPr txBox="1"/>
          <p:nvPr/>
        </p:nvSpPr>
        <p:spPr>
          <a:xfrm>
            <a:off x="1059738" y="5606796"/>
            <a:ext cx="8023350" cy="61555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X = (1 + 3 / 2 - 4) * 2 - 3**2</a:t>
            </a:r>
          </a:p>
        </p:txBody>
      </p:sp>
      <p:sp>
        <p:nvSpPr>
          <p:cNvPr id="6" name="TextBox 5">
            <a:extLst>
              <a:ext uri="{FF2B5EF4-FFF2-40B4-BE49-F238E27FC236}">
                <a16:creationId xmlns:a16="http://schemas.microsoft.com/office/drawing/2014/main" id="{25FD9612-8A29-4C93-9374-3A0432186140}"/>
              </a:ext>
            </a:extLst>
          </p:cNvPr>
          <p:cNvSpPr txBox="1"/>
          <p:nvPr/>
        </p:nvSpPr>
        <p:spPr>
          <a:xfrm>
            <a:off x="1059738" y="3365671"/>
            <a:ext cx="923651" cy="584775"/>
          </a:xfrm>
          <a:prstGeom prst="rect">
            <a:avLst/>
          </a:prstGeom>
          <a:noFill/>
        </p:spPr>
        <p:txBody>
          <a:bodyPr wrap="none" rtlCol="0">
            <a:spAutoFit/>
          </a:bodyPr>
          <a:lstStyle/>
          <a:p>
            <a:r>
              <a:rPr lang="en-US" sz="3200" b="1" dirty="0">
                <a:solidFill>
                  <a:srgbClr val="FF0000"/>
                </a:solidFill>
              </a:rPr>
              <a:t>Bad</a:t>
            </a:r>
          </a:p>
        </p:txBody>
      </p:sp>
      <p:sp>
        <p:nvSpPr>
          <p:cNvPr id="7" name="TextBox 6">
            <a:extLst>
              <a:ext uri="{FF2B5EF4-FFF2-40B4-BE49-F238E27FC236}">
                <a16:creationId xmlns:a16="http://schemas.microsoft.com/office/drawing/2014/main" id="{9AABA5F8-F8DE-4FDA-9675-50ECCA8DD851}"/>
              </a:ext>
            </a:extLst>
          </p:cNvPr>
          <p:cNvSpPr txBox="1"/>
          <p:nvPr/>
        </p:nvSpPr>
        <p:spPr>
          <a:xfrm>
            <a:off x="1059737" y="5064492"/>
            <a:ext cx="1234633" cy="584775"/>
          </a:xfrm>
          <a:prstGeom prst="rect">
            <a:avLst/>
          </a:prstGeom>
          <a:noFill/>
        </p:spPr>
        <p:txBody>
          <a:bodyPr wrap="none" rtlCol="0">
            <a:spAutoFit/>
          </a:bodyPr>
          <a:lstStyle/>
          <a:p>
            <a:r>
              <a:rPr lang="en-US" sz="3200" b="1" dirty="0">
                <a:solidFill>
                  <a:srgbClr val="00B050"/>
                </a:solidFill>
              </a:rPr>
              <a:t>Good</a:t>
            </a:r>
          </a:p>
        </p:txBody>
      </p:sp>
    </p:spTree>
    <p:extLst>
      <p:ext uri="{BB962C8B-B14F-4D97-AF65-F5344CB8AC3E}">
        <p14:creationId xmlns:p14="http://schemas.microsoft.com/office/powerpoint/2010/main" val="265809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Write readable code</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199" y="1825624"/>
            <a:ext cx="10976811" cy="4835479"/>
          </a:xfrm>
        </p:spPr>
        <p:txBody>
          <a:bodyPr>
            <a:normAutofit/>
          </a:bodyPr>
          <a:lstStyle/>
          <a:p>
            <a:r>
              <a:rPr lang="en-US" sz="3600" b="1" dirty="0">
                <a:solidFill>
                  <a:schemeClr val="accent6"/>
                </a:solidFill>
              </a:rPr>
              <a:t>Be consistent with spacing</a:t>
            </a:r>
            <a:r>
              <a:rPr lang="en-US" sz="3600" b="1" dirty="0">
                <a:solidFill>
                  <a:schemeClr val="accent1"/>
                </a:solidFill>
              </a:rPr>
              <a:t>,</a:t>
            </a:r>
            <a:r>
              <a:rPr lang="en-US" sz="3600" b="1" dirty="0"/>
              <a:t> </a:t>
            </a:r>
            <a:r>
              <a:rPr lang="en-US" sz="3600" b="1" dirty="0">
                <a:solidFill>
                  <a:schemeClr val="accent6"/>
                </a:solidFill>
              </a:rPr>
              <a:t>too much whitespace can be a bad thing</a:t>
            </a:r>
            <a:r>
              <a:rPr lang="en-US" sz="3600" b="1" dirty="0">
                <a:solidFill>
                  <a:schemeClr val="accent1"/>
                </a:solidFill>
              </a:rPr>
              <a:t>.</a:t>
            </a:r>
          </a:p>
          <a:p>
            <a:endParaRPr lang="en-US" sz="3600" dirty="0"/>
          </a:p>
        </p:txBody>
      </p:sp>
      <p:sp>
        <p:nvSpPr>
          <p:cNvPr id="8" name="TextBox 7">
            <a:extLst>
              <a:ext uri="{FF2B5EF4-FFF2-40B4-BE49-F238E27FC236}">
                <a16:creationId xmlns:a16="http://schemas.microsoft.com/office/drawing/2014/main" id="{B8B6D704-D96C-41D8-A5F6-320800FAFF9A}"/>
              </a:ext>
            </a:extLst>
          </p:cNvPr>
          <p:cNvSpPr txBox="1"/>
          <p:nvPr/>
        </p:nvSpPr>
        <p:spPr>
          <a:xfrm>
            <a:off x="1059738" y="3950446"/>
            <a:ext cx="8023350" cy="61555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X=    (1+3   /   2-4) *2-3** 2</a:t>
            </a:r>
          </a:p>
        </p:txBody>
      </p:sp>
      <p:sp>
        <p:nvSpPr>
          <p:cNvPr id="13" name="TextBox 12">
            <a:extLst>
              <a:ext uri="{FF2B5EF4-FFF2-40B4-BE49-F238E27FC236}">
                <a16:creationId xmlns:a16="http://schemas.microsoft.com/office/drawing/2014/main" id="{0F9D3C56-CA8D-4C23-A69B-3226CC49C417}"/>
              </a:ext>
            </a:extLst>
          </p:cNvPr>
          <p:cNvSpPr txBox="1"/>
          <p:nvPr/>
        </p:nvSpPr>
        <p:spPr>
          <a:xfrm>
            <a:off x="1059738" y="5606796"/>
            <a:ext cx="8023350" cy="61555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X = (1 + 3 / 2 - 4) * 2 - 3**2</a:t>
            </a:r>
          </a:p>
        </p:txBody>
      </p:sp>
      <p:sp>
        <p:nvSpPr>
          <p:cNvPr id="14" name="TextBox 13">
            <a:extLst>
              <a:ext uri="{FF2B5EF4-FFF2-40B4-BE49-F238E27FC236}">
                <a16:creationId xmlns:a16="http://schemas.microsoft.com/office/drawing/2014/main" id="{FE7C0455-AE97-4923-8099-48C28F922809}"/>
              </a:ext>
            </a:extLst>
          </p:cNvPr>
          <p:cNvSpPr txBox="1"/>
          <p:nvPr/>
        </p:nvSpPr>
        <p:spPr>
          <a:xfrm>
            <a:off x="1059738" y="3365671"/>
            <a:ext cx="923651" cy="584775"/>
          </a:xfrm>
          <a:prstGeom prst="rect">
            <a:avLst/>
          </a:prstGeom>
          <a:noFill/>
        </p:spPr>
        <p:txBody>
          <a:bodyPr wrap="none" rtlCol="0">
            <a:spAutoFit/>
          </a:bodyPr>
          <a:lstStyle/>
          <a:p>
            <a:r>
              <a:rPr lang="en-US" sz="3200" b="1" dirty="0">
                <a:solidFill>
                  <a:srgbClr val="FF0000"/>
                </a:solidFill>
              </a:rPr>
              <a:t>Bad</a:t>
            </a:r>
          </a:p>
        </p:txBody>
      </p:sp>
      <p:sp>
        <p:nvSpPr>
          <p:cNvPr id="15" name="TextBox 14">
            <a:extLst>
              <a:ext uri="{FF2B5EF4-FFF2-40B4-BE49-F238E27FC236}">
                <a16:creationId xmlns:a16="http://schemas.microsoft.com/office/drawing/2014/main" id="{42D15521-CD62-4D3D-9791-64C5CC333EE3}"/>
              </a:ext>
            </a:extLst>
          </p:cNvPr>
          <p:cNvSpPr txBox="1"/>
          <p:nvPr/>
        </p:nvSpPr>
        <p:spPr>
          <a:xfrm>
            <a:off x="1059737" y="5064492"/>
            <a:ext cx="1234633" cy="584775"/>
          </a:xfrm>
          <a:prstGeom prst="rect">
            <a:avLst/>
          </a:prstGeom>
          <a:noFill/>
        </p:spPr>
        <p:txBody>
          <a:bodyPr wrap="none" rtlCol="0">
            <a:spAutoFit/>
          </a:bodyPr>
          <a:lstStyle/>
          <a:p>
            <a:r>
              <a:rPr lang="en-US" sz="3200" b="1" dirty="0">
                <a:solidFill>
                  <a:srgbClr val="00B050"/>
                </a:solidFill>
              </a:rPr>
              <a:t>Good</a:t>
            </a:r>
          </a:p>
        </p:txBody>
      </p:sp>
    </p:spTree>
    <p:extLst>
      <p:ext uri="{BB962C8B-B14F-4D97-AF65-F5344CB8AC3E}">
        <p14:creationId xmlns:p14="http://schemas.microsoft.com/office/powerpoint/2010/main" val="318713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Variable Names and Conventions</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692725" y="1662395"/>
            <a:ext cx="7495311" cy="4835479"/>
          </a:xfrm>
        </p:spPr>
        <p:txBody>
          <a:bodyPr>
            <a:normAutofit fontScale="92500" lnSpcReduction="10000"/>
          </a:bodyPr>
          <a:lstStyle/>
          <a:p>
            <a:r>
              <a:rPr lang="en-CA" dirty="0"/>
              <a:t>The rules for legal Python names:</a:t>
            </a:r>
          </a:p>
          <a:p>
            <a:pPr lvl="1"/>
            <a:r>
              <a:rPr lang="en-CA" dirty="0"/>
              <a:t>Names must start with a letter or _ (underscore)</a:t>
            </a:r>
          </a:p>
          <a:p>
            <a:pPr lvl="1"/>
            <a:r>
              <a:rPr lang="en-CA" dirty="0"/>
              <a:t>Names must contain only letters, digits, and _</a:t>
            </a:r>
          </a:p>
          <a:p>
            <a:pPr marL="457200" lvl="1" indent="0">
              <a:buNone/>
            </a:pPr>
            <a:endParaRPr lang="en-CA" dirty="0"/>
          </a:p>
          <a:p>
            <a:r>
              <a:rPr lang="en-CA" dirty="0"/>
              <a:t>In most situations, the convention is to use </a:t>
            </a:r>
            <a:r>
              <a:rPr lang="en-CA" dirty="0" err="1"/>
              <a:t>pothole_case</a:t>
            </a:r>
            <a:endParaRPr lang="en-CA" dirty="0"/>
          </a:p>
          <a:p>
            <a:pPr lvl="1"/>
            <a:r>
              <a:rPr lang="en-CA" dirty="0"/>
              <a:t>Lowercase letters with words separated by _ to improve readability</a:t>
            </a:r>
          </a:p>
          <a:p>
            <a:pPr lvl="1"/>
            <a:endParaRPr lang="en-CA" dirty="0"/>
          </a:p>
          <a:p>
            <a:r>
              <a:rPr lang="en-CA" dirty="0"/>
              <a:t>Try to add meaning where possible!</a:t>
            </a:r>
          </a:p>
          <a:p>
            <a:pPr lvl="1"/>
            <a:r>
              <a:rPr lang="en-CA" dirty="0"/>
              <a:t>Ex: </a:t>
            </a:r>
            <a:r>
              <a:rPr lang="en-CA" dirty="0" err="1"/>
              <a:t>gas_mileage</a:t>
            </a:r>
            <a:r>
              <a:rPr lang="en-CA" dirty="0"/>
              <a:t> and </a:t>
            </a:r>
            <a:r>
              <a:rPr lang="en-CA" dirty="0" err="1"/>
              <a:t>cost_per_litre</a:t>
            </a:r>
            <a:r>
              <a:rPr lang="en-CA" dirty="0"/>
              <a:t> instead of </a:t>
            </a:r>
            <a:r>
              <a:rPr lang="en-CA" dirty="0" err="1"/>
              <a:t>nomnom</a:t>
            </a:r>
            <a:r>
              <a:rPr lang="en-CA" dirty="0"/>
              <a:t> and </a:t>
            </a:r>
            <a:r>
              <a:rPr lang="en-CA" dirty="0" err="1"/>
              <a:t>nomnomnom</a:t>
            </a:r>
            <a:endParaRPr lang="en-CA" dirty="0"/>
          </a:p>
          <a:p>
            <a:pPr lvl="1"/>
            <a:r>
              <a:rPr lang="en-CA" dirty="0"/>
              <a:t>Save yourself when debugging &amp; put your TAs in a good mood when marking</a:t>
            </a:r>
          </a:p>
          <a:p>
            <a:pPr marL="457200" lvl="1" indent="0">
              <a:buNone/>
            </a:pPr>
            <a:endParaRPr lang="en-CA" dirty="0"/>
          </a:p>
          <a:p>
            <a:pPr lvl="1"/>
            <a:endParaRPr lang="en-CA" dirty="0"/>
          </a:p>
          <a:p>
            <a:endParaRPr lang="en-CA" dirty="0"/>
          </a:p>
          <a:p>
            <a:endParaRPr lang="en-CA" dirty="0"/>
          </a:p>
          <a:p>
            <a:pPr marL="0" indent="0">
              <a:buNone/>
            </a:pPr>
            <a:endParaRPr lang="en-US" dirty="0"/>
          </a:p>
        </p:txBody>
      </p:sp>
      <p:pic>
        <p:nvPicPr>
          <p:cNvPr id="3074" name="Picture 2" descr="PYTH-101 | Module 1: Variables and Data Types | Canadian Coding">
            <a:extLst>
              <a:ext uri="{FF2B5EF4-FFF2-40B4-BE49-F238E27FC236}">
                <a16:creationId xmlns:a16="http://schemas.microsoft.com/office/drawing/2014/main" id="{A76A5D48-C4E5-3E4C-A45F-EEFB6F394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8591" y="1662395"/>
            <a:ext cx="3723409" cy="446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5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Write readable code</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199" y="1825624"/>
            <a:ext cx="10976811" cy="4835479"/>
          </a:xfrm>
        </p:spPr>
        <p:txBody>
          <a:bodyPr>
            <a:normAutofit/>
          </a:bodyPr>
          <a:lstStyle/>
          <a:p>
            <a:r>
              <a:rPr lang="en-US" sz="3600" b="1" dirty="0">
                <a:solidFill>
                  <a:schemeClr val="accent6"/>
                </a:solidFill>
              </a:rPr>
              <a:t>Pick variable names that are easy to read and interpret</a:t>
            </a:r>
            <a:r>
              <a:rPr lang="en-US" sz="3600" b="1" dirty="0">
                <a:solidFill>
                  <a:schemeClr val="accent2"/>
                </a:solidFill>
              </a:rPr>
              <a:t>.</a:t>
            </a:r>
            <a:endParaRPr lang="en-US" sz="3600" b="1" dirty="0">
              <a:solidFill>
                <a:schemeClr val="accent1"/>
              </a:solidFill>
            </a:endParaRPr>
          </a:p>
          <a:p>
            <a:endParaRPr lang="en-US" sz="3600" dirty="0"/>
          </a:p>
        </p:txBody>
      </p:sp>
      <p:sp>
        <p:nvSpPr>
          <p:cNvPr id="9" name="TextBox 8">
            <a:extLst>
              <a:ext uri="{FF2B5EF4-FFF2-40B4-BE49-F238E27FC236}">
                <a16:creationId xmlns:a16="http://schemas.microsoft.com/office/drawing/2014/main" id="{C75D71A9-9E1A-41AF-BAA5-7A0A878462C2}"/>
              </a:ext>
            </a:extLst>
          </p:cNvPr>
          <p:cNvSpPr txBox="1"/>
          <p:nvPr/>
        </p:nvSpPr>
        <p:spPr>
          <a:xfrm>
            <a:off x="1059738" y="3601528"/>
            <a:ext cx="4365298" cy="1138773"/>
          </a:xfrm>
          <a:prstGeom prst="rect">
            <a:avLst/>
          </a:prstGeom>
          <a:noFill/>
        </p:spPr>
        <p:txBody>
          <a:bodyPr wrap="none" rtlCol="0">
            <a:spAutoFit/>
          </a:bodyPr>
          <a:lstStyle/>
          <a:p>
            <a:r>
              <a:rPr lang="en-US" sz="3400" b="1" dirty="0">
                <a:solidFill>
                  <a:srgbClr val="00FF00"/>
                </a:solidFill>
                <a:latin typeface="Courier New" panose="02070309020205020404" pitchFamily="49" charset="0"/>
                <a:cs typeface="Courier New" panose="02070309020205020404" pitchFamily="49" charset="0"/>
              </a:rPr>
              <a:t>na = 20*12/2</a:t>
            </a:r>
          </a:p>
          <a:p>
            <a:r>
              <a:rPr lang="en-US" sz="3400" b="1" dirty="0">
                <a:solidFill>
                  <a:srgbClr val="00FF00"/>
                </a:solidFill>
                <a:latin typeface="Courier New" panose="02070309020205020404" pitchFamily="49" charset="0"/>
                <a:cs typeface="Courier New" panose="02070309020205020404" pitchFamily="49" charset="0"/>
              </a:rPr>
              <a:t>fah = 100*9/5+32</a:t>
            </a:r>
          </a:p>
        </p:txBody>
      </p:sp>
      <p:sp>
        <p:nvSpPr>
          <p:cNvPr id="10" name="TextBox 9">
            <a:extLst>
              <a:ext uri="{FF2B5EF4-FFF2-40B4-BE49-F238E27FC236}">
                <a16:creationId xmlns:a16="http://schemas.microsoft.com/office/drawing/2014/main" id="{736F0E31-9545-424F-BC74-C387FC4F8A60}"/>
              </a:ext>
            </a:extLst>
          </p:cNvPr>
          <p:cNvSpPr txBox="1"/>
          <p:nvPr/>
        </p:nvSpPr>
        <p:spPr>
          <a:xfrm>
            <a:off x="1059738" y="5426324"/>
            <a:ext cx="10976810" cy="1138773"/>
          </a:xfrm>
          <a:prstGeom prst="rect">
            <a:avLst/>
          </a:prstGeom>
          <a:noFill/>
        </p:spPr>
        <p:txBody>
          <a:bodyPr wrap="square" rtlCol="0">
            <a:spAutoFit/>
          </a:bodyPr>
          <a:lstStyle/>
          <a:p>
            <a:r>
              <a:rPr lang="en-US" sz="3400" b="1" dirty="0">
                <a:solidFill>
                  <a:srgbClr val="00FF00"/>
                </a:solidFill>
                <a:latin typeface="Courier New" panose="02070309020205020404" pitchFamily="49" charset="0"/>
                <a:cs typeface="Courier New" panose="02070309020205020404" pitchFamily="49" charset="0"/>
              </a:rPr>
              <a:t>normalized_area = 20 * 12 / 2</a:t>
            </a:r>
          </a:p>
          <a:p>
            <a:r>
              <a:rPr lang="en-US" sz="3400" b="1" dirty="0">
                <a:solidFill>
                  <a:srgbClr val="00FF00"/>
                </a:solidFill>
                <a:latin typeface="Courier New" panose="02070309020205020404" pitchFamily="49" charset="0"/>
                <a:cs typeface="Courier New" panose="02070309020205020404" pitchFamily="49" charset="0"/>
              </a:rPr>
              <a:t>degrees_fahrenheit = 100 * 9 / 5 + 32 </a:t>
            </a:r>
          </a:p>
        </p:txBody>
      </p:sp>
      <p:sp>
        <p:nvSpPr>
          <p:cNvPr id="11" name="TextBox 10">
            <a:extLst>
              <a:ext uri="{FF2B5EF4-FFF2-40B4-BE49-F238E27FC236}">
                <a16:creationId xmlns:a16="http://schemas.microsoft.com/office/drawing/2014/main" id="{7310E57F-900E-4700-882E-FEB1AC99D4F7}"/>
              </a:ext>
            </a:extLst>
          </p:cNvPr>
          <p:cNvSpPr txBox="1"/>
          <p:nvPr/>
        </p:nvSpPr>
        <p:spPr>
          <a:xfrm>
            <a:off x="1059738" y="3016753"/>
            <a:ext cx="923651" cy="584775"/>
          </a:xfrm>
          <a:prstGeom prst="rect">
            <a:avLst/>
          </a:prstGeom>
          <a:noFill/>
        </p:spPr>
        <p:txBody>
          <a:bodyPr wrap="none" rtlCol="0">
            <a:spAutoFit/>
          </a:bodyPr>
          <a:lstStyle/>
          <a:p>
            <a:r>
              <a:rPr lang="en-US" sz="3200" b="1" dirty="0">
                <a:solidFill>
                  <a:srgbClr val="FF0000"/>
                </a:solidFill>
              </a:rPr>
              <a:t>Bad</a:t>
            </a:r>
          </a:p>
        </p:txBody>
      </p:sp>
      <p:sp>
        <p:nvSpPr>
          <p:cNvPr id="12" name="TextBox 11">
            <a:extLst>
              <a:ext uri="{FF2B5EF4-FFF2-40B4-BE49-F238E27FC236}">
                <a16:creationId xmlns:a16="http://schemas.microsoft.com/office/drawing/2014/main" id="{6EBC4470-7B27-4F43-9023-58A749F995EC}"/>
              </a:ext>
            </a:extLst>
          </p:cNvPr>
          <p:cNvSpPr txBox="1"/>
          <p:nvPr/>
        </p:nvSpPr>
        <p:spPr>
          <a:xfrm>
            <a:off x="1059737" y="4884020"/>
            <a:ext cx="1234633" cy="584775"/>
          </a:xfrm>
          <a:prstGeom prst="rect">
            <a:avLst/>
          </a:prstGeom>
          <a:noFill/>
        </p:spPr>
        <p:txBody>
          <a:bodyPr wrap="none" rtlCol="0">
            <a:spAutoFit/>
          </a:bodyPr>
          <a:lstStyle/>
          <a:p>
            <a:r>
              <a:rPr lang="en-US" sz="3200" b="1" dirty="0">
                <a:solidFill>
                  <a:srgbClr val="00B050"/>
                </a:solidFill>
              </a:rPr>
              <a:t>Good</a:t>
            </a:r>
          </a:p>
        </p:txBody>
      </p:sp>
    </p:spTree>
    <p:extLst>
      <p:ext uri="{BB962C8B-B14F-4D97-AF65-F5344CB8AC3E}">
        <p14:creationId xmlns:p14="http://schemas.microsoft.com/office/powerpoint/2010/main" val="256211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7FE9-41D5-4CC0-AC3E-E5D6F5082904}"/>
              </a:ext>
            </a:extLst>
          </p:cNvPr>
          <p:cNvSpPr>
            <a:spLocks noGrp="1"/>
          </p:cNvSpPr>
          <p:nvPr>
            <p:ph type="title"/>
          </p:nvPr>
        </p:nvSpPr>
        <p:spPr/>
        <p:txBody>
          <a:bodyPr>
            <a:normAutofit fontScale="90000"/>
          </a:bodyPr>
          <a:lstStyle/>
          <a:p>
            <a:r>
              <a:rPr lang="en-US" b="1" dirty="0"/>
              <a:t>Write readable code</a:t>
            </a:r>
            <a:r>
              <a:rPr lang="en-US" b="1" dirty="0">
                <a:solidFill>
                  <a:schemeClr val="accent2"/>
                </a:solidFill>
              </a:rPr>
              <a:t>.</a:t>
            </a:r>
          </a:p>
        </p:txBody>
      </p:sp>
      <p:sp>
        <p:nvSpPr>
          <p:cNvPr id="3" name="Content Placeholder 2">
            <a:extLst>
              <a:ext uri="{FF2B5EF4-FFF2-40B4-BE49-F238E27FC236}">
                <a16:creationId xmlns:a16="http://schemas.microsoft.com/office/drawing/2014/main" id="{D1FBB977-B1D8-4600-8333-05B55E9A65EE}"/>
              </a:ext>
            </a:extLst>
          </p:cNvPr>
          <p:cNvSpPr>
            <a:spLocks noGrp="1"/>
          </p:cNvSpPr>
          <p:nvPr>
            <p:ph idx="1"/>
          </p:nvPr>
        </p:nvSpPr>
        <p:spPr>
          <a:xfrm>
            <a:off x="838199" y="1825624"/>
            <a:ext cx="10976811" cy="4835479"/>
          </a:xfrm>
        </p:spPr>
        <p:txBody>
          <a:bodyPr>
            <a:normAutofit/>
          </a:bodyPr>
          <a:lstStyle/>
          <a:p>
            <a:r>
              <a:rPr lang="en-US" sz="3600" b="1" dirty="0">
                <a:solidFill>
                  <a:schemeClr val="accent6"/>
                </a:solidFill>
              </a:rPr>
              <a:t>Try to be consistent with your naming schemes</a:t>
            </a:r>
            <a:r>
              <a:rPr lang="en-US" sz="3600" b="1" dirty="0">
                <a:solidFill>
                  <a:schemeClr val="accent2"/>
                </a:solidFill>
              </a:rPr>
              <a:t>,</a:t>
            </a:r>
            <a:r>
              <a:rPr lang="en-US" sz="3600" b="1" dirty="0">
                <a:solidFill>
                  <a:schemeClr val="accent6"/>
                </a:solidFill>
              </a:rPr>
              <a:t> for variables</a:t>
            </a:r>
            <a:r>
              <a:rPr lang="en-US" sz="3600" b="1" dirty="0">
                <a:solidFill>
                  <a:schemeClr val="accent2"/>
                </a:solidFill>
              </a:rPr>
              <a:t>,</a:t>
            </a:r>
            <a:r>
              <a:rPr lang="en-US" sz="3600" b="1" dirty="0">
                <a:solidFill>
                  <a:schemeClr val="accent6"/>
                </a:solidFill>
              </a:rPr>
              <a:t> functions</a:t>
            </a:r>
            <a:r>
              <a:rPr lang="en-US" sz="3600" b="1" dirty="0">
                <a:solidFill>
                  <a:schemeClr val="accent2"/>
                </a:solidFill>
              </a:rPr>
              <a:t>,</a:t>
            </a:r>
            <a:r>
              <a:rPr lang="en-US" sz="3600" b="1" dirty="0">
                <a:solidFill>
                  <a:schemeClr val="accent6"/>
                </a:solidFill>
              </a:rPr>
              <a:t> etc</a:t>
            </a:r>
            <a:r>
              <a:rPr lang="en-US" sz="3600" b="1" dirty="0">
                <a:solidFill>
                  <a:schemeClr val="accent2"/>
                </a:solidFill>
              </a:rPr>
              <a:t>.</a:t>
            </a:r>
          </a:p>
          <a:p>
            <a:endParaRPr lang="en-US" sz="3600" dirty="0"/>
          </a:p>
        </p:txBody>
      </p:sp>
      <p:sp>
        <p:nvSpPr>
          <p:cNvPr id="9" name="TextBox 8">
            <a:extLst>
              <a:ext uri="{FF2B5EF4-FFF2-40B4-BE49-F238E27FC236}">
                <a16:creationId xmlns:a16="http://schemas.microsoft.com/office/drawing/2014/main" id="{C75D71A9-9E1A-41AF-BAA5-7A0A878462C2}"/>
              </a:ext>
            </a:extLst>
          </p:cNvPr>
          <p:cNvSpPr txBox="1"/>
          <p:nvPr/>
        </p:nvSpPr>
        <p:spPr>
          <a:xfrm>
            <a:off x="1059738" y="3601528"/>
            <a:ext cx="10113666" cy="1138773"/>
          </a:xfrm>
          <a:prstGeom prst="rect">
            <a:avLst/>
          </a:prstGeom>
          <a:noFill/>
        </p:spPr>
        <p:txBody>
          <a:bodyPr wrap="none" rtlCol="0">
            <a:spAutoFit/>
          </a:bodyPr>
          <a:lstStyle/>
          <a:p>
            <a:r>
              <a:rPr lang="en-US" sz="3400" b="1" dirty="0" err="1">
                <a:solidFill>
                  <a:srgbClr val="00FF00"/>
                </a:solidFill>
                <a:latin typeface="Courier New" panose="02070309020205020404" pitchFamily="49" charset="0"/>
                <a:cs typeface="Courier New" panose="02070309020205020404" pitchFamily="49" charset="0"/>
              </a:rPr>
              <a:t>NormalizedArea</a:t>
            </a:r>
            <a:r>
              <a:rPr lang="en-US" sz="3400" b="1" dirty="0">
                <a:solidFill>
                  <a:srgbClr val="00FF00"/>
                </a:solidFill>
                <a:latin typeface="Courier New" panose="02070309020205020404" pitchFamily="49" charset="0"/>
                <a:cs typeface="Courier New" panose="02070309020205020404" pitchFamily="49" charset="0"/>
              </a:rPr>
              <a:t> = 20 * 12 / 2</a:t>
            </a:r>
          </a:p>
          <a:p>
            <a:r>
              <a:rPr lang="en-US" sz="3400" b="1" dirty="0">
                <a:solidFill>
                  <a:srgbClr val="00FF00"/>
                </a:solidFill>
                <a:latin typeface="Courier New" panose="02070309020205020404" pitchFamily="49" charset="0"/>
                <a:cs typeface="Courier New" panose="02070309020205020404" pitchFamily="49" charset="0"/>
              </a:rPr>
              <a:t>degrees_fahrenheit = 100 * 9 / 5 + 32 </a:t>
            </a:r>
          </a:p>
        </p:txBody>
      </p:sp>
      <p:sp>
        <p:nvSpPr>
          <p:cNvPr id="10" name="TextBox 9">
            <a:extLst>
              <a:ext uri="{FF2B5EF4-FFF2-40B4-BE49-F238E27FC236}">
                <a16:creationId xmlns:a16="http://schemas.microsoft.com/office/drawing/2014/main" id="{736F0E31-9545-424F-BC74-C387FC4F8A60}"/>
              </a:ext>
            </a:extLst>
          </p:cNvPr>
          <p:cNvSpPr txBox="1"/>
          <p:nvPr/>
        </p:nvSpPr>
        <p:spPr>
          <a:xfrm>
            <a:off x="1059738" y="5426324"/>
            <a:ext cx="10976810" cy="1138773"/>
          </a:xfrm>
          <a:prstGeom prst="rect">
            <a:avLst/>
          </a:prstGeom>
          <a:noFill/>
        </p:spPr>
        <p:txBody>
          <a:bodyPr wrap="square" rtlCol="0">
            <a:spAutoFit/>
          </a:bodyPr>
          <a:lstStyle/>
          <a:p>
            <a:r>
              <a:rPr lang="en-US" sz="3400" b="1" dirty="0">
                <a:solidFill>
                  <a:srgbClr val="00FF00"/>
                </a:solidFill>
                <a:latin typeface="Courier New" panose="02070309020205020404" pitchFamily="49" charset="0"/>
                <a:cs typeface="Courier New" panose="02070309020205020404" pitchFamily="49" charset="0"/>
              </a:rPr>
              <a:t>normalized_area = 20 * 12 / 2</a:t>
            </a:r>
          </a:p>
          <a:p>
            <a:r>
              <a:rPr lang="en-US" sz="3400" b="1" dirty="0">
                <a:solidFill>
                  <a:srgbClr val="00FF00"/>
                </a:solidFill>
                <a:latin typeface="Courier New" panose="02070309020205020404" pitchFamily="49" charset="0"/>
                <a:cs typeface="Courier New" panose="02070309020205020404" pitchFamily="49" charset="0"/>
              </a:rPr>
              <a:t>degrees_fahrenheit = 100 * 9 / 5 + 32 </a:t>
            </a:r>
          </a:p>
        </p:txBody>
      </p:sp>
      <p:sp>
        <p:nvSpPr>
          <p:cNvPr id="11" name="TextBox 10">
            <a:extLst>
              <a:ext uri="{FF2B5EF4-FFF2-40B4-BE49-F238E27FC236}">
                <a16:creationId xmlns:a16="http://schemas.microsoft.com/office/drawing/2014/main" id="{7310E57F-900E-4700-882E-FEB1AC99D4F7}"/>
              </a:ext>
            </a:extLst>
          </p:cNvPr>
          <p:cNvSpPr txBox="1"/>
          <p:nvPr/>
        </p:nvSpPr>
        <p:spPr>
          <a:xfrm>
            <a:off x="1059738" y="3016753"/>
            <a:ext cx="923651" cy="584775"/>
          </a:xfrm>
          <a:prstGeom prst="rect">
            <a:avLst/>
          </a:prstGeom>
          <a:noFill/>
        </p:spPr>
        <p:txBody>
          <a:bodyPr wrap="none" rtlCol="0">
            <a:spAutoFit/>
          </a:bodyPr>
          <a:lstStyle/>
          <a:p>
            <a:r>
              <a:rPr lang="en-US" sz="3200" b="1" dirty="0">
                <a:solidFill>
                  <a:srgbClr val="FF0000"/>
                </a:solidFill>
              </a:rPr>
              <a:t>Bad</a:t>
            </a:r>
          </a:p>
        </p:txBody>
      </p:sp>
      <p:sp>
        <p:nvSpPr>
          <p:cNvPr id="12" name="TextBox 11">
            <a:extLst>
              <a:ext uri="{FF2B5EF4-FFF2-40B4-BE49-F238E27FC236}">
                <a16:creationId xmlns:a16="http://schemas.microsoft.com/office/drawing/2014/main" id="{6EBC4470-7B27-4F43-9023-58A749F995EC}"/>
              </a:ext>
            </a:extLst>
          </p:cNvPr>
          <p:cNvSpPr txBox="1"/>
          <p:nvPr/>
        </p:nvSpPr>
        <p:spPr>
          <a:xfrm>
            <a:off x="1059737" y="4884020"/>
            <a:ext cx="1234633" cy="584775"/>
          </a:xfrm>
          <a:prstGeom prst="rect">
            <a:avLst/>
          </a:prstGeom>
          <a:noFill/>
        </p:spPr>
        <p:txBody>
          <a:bodyPr wrap="none" rtlCol="0">
            <a:spAutoFit/>
          </a:bodyPr>
          <a:lstStyle/>
          <a:p>
            <a:r>
              <a:rPr lang="en-US" sz="3200" b="1" dirty="0">
                <a:solidFill>
                  <a:srgbClr val="00B050"/>
                </a:solidFill>
              </a:rPr>
              <a:t>Good</a:t>
            </a:r>
          </a:p>
        </p:txBody>
      </p:sp>
    </p:spTree>
    <p:extLst>
      <p:ext uri="{BB962C8B-B14F-4D97-AF65-F5344CB8AC3E}">
        <p14:creationId xmlns:p14="http://schemas.microsoft.com/office/powerpoint/2010/main" val="2571293413"/>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18151</TotalTime>
  <Words>2073</Words>
  <Application>Microsoft Macintosh PowerPoint</Application>
  <PresentationFormat>Widescreen</PresentationFormat>
  <Paragraphs>279</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Impact</vt:lpstr>
      <vt:lpstr>Segoe UI</vt:lpstr>
      <vt:lpstr>Wingdings</vt:lpstr>
      <vt:lpstr>APS106_PPTX_Theme</vt:lpstr>
      <vt:lpstr>debugging.</vt:lpstr>
      <vt:lpstr>This Week’s Content</vt:lpstr>
      <vt:lpstr>Error Reduction vs Debugging</vt:lpstr>
      <vt:lpstr>Readability Tips (#cleancode)</vt:lpstr>
      <vt:lpstr>Write readable code.</vt:lpstr>
      <vt:lpstr>Write readable code.</vt:lpstr>
      <vt:lpstr>Variable Names and Conventions</vt:lpstr>
      <vt:lpstr>Write readable code.</vt:lpstr>
      <vt:lpstr>Write readable code.</vt:lpstr>
      <vt:lpstr>Comments</vt:lpstr>
      <vt:lpstr>PowerPoint Presentation</vt:lpstr>
      <vt:lpstr>Comment often.</vt:lpstr>
      <vt:lpstr>Comment often.</vt:lpstr>
      <vt:lpstr>Testing!</vt:lpstr>
      <vt:lpstr>Test, test, test.</vt:lpstr>
      <vt:lpstr>Test, test, test.</vt:lpstr>
      <vt:lpstr>Test, test, test.</vt:lpstr>
      <vt:lpstr>Test, test, test.</vt:lpstr>
      <vt:lpstr>How to Debug</vt:lpstr>
      <vt:lpstr>Use print to Debug!.</vt:lpstr>
      <vt:lpstr>Let’s Practice Debugging</vt:lpstr>
      <vt:lpstr>Lecture Recap</vt:lpstr>
      <vt:lpstr>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126</cp:revision>
  <dcterms:created xsi:type="dcterms:W3CDTF">2021-11-03T00:49:37Z</dcterms:created>
  <dcterms:modified xsi:type="dcterms:W3CDTF">2022-02-11T14:01:59Z</dcterms:modified>
</cp:coreProperties>
</file>