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4"/>
  </p:notesMasterIdLst>
  <p:sldIdLst>
    <p:sldId id="256" r:id="rId2"/>
    <p:sldId id="259" r:id="rId3"/>
    <p:sldId id="370" r:id="rId4"/>
    <p:sldId id="332" r:id="rId5"/>
    <p:sldId id="367" r:id="rId6"/>
    <p:sldId id="319" r:id="rId7"/>
    <p:sldId id="368" r:id="rId8"/>
    <p:sldId id="371" r:id="rId9"/>
    <p:sldId id="372" r:id="rId10"/>
    <p:sldId id="366" r:id="rId11"/>
    <p:sldId id="374" r:id="rId12"/>
    <p:sldId id="369" r:id="rId13"/>
    <p:sldId id="373" r:id="rId14"/>
    <p:sldId id="375" r:id="rId15"/>
    <p:sldId id="376" r:id="rId16"/>
    <p:sldId id="377" r:id="rId17"/>
    <p:sldId id="379" r:id="rId18"/>
    <p:sldId id="380" r:id="rId19"/>
    <p:sldId id="381" r:id="rId20"/>
    <p:sldId id="382" r:id="rId21"/>
    <p:sldId id="383"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11" autoAdjust="0"/>
    <p:restoredTop sz="94660"/>
  </p:normalViewPr>
  <p:slideViewPr>
    <p:cSldViewPr snapToGrid="0">
      <p:cViewPr varScale="1">
        <p:scale>
          <a:sx n="117" d="100"/>
          <a:sy n="117" d="100"/>
        </p:scale>
        <p:origin x="18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D7D83-D401-9A49-861D-A02E2788C764}" type="datetimeFigureOut">
              <a:rPr lang="en-US" smtClean="0"/>
              <a:t>3/10/22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6AFEF-5B50-AD45-8E89-F62EC9932D28}" type="slidenum">
              <a:rPr lang="en-US" smtClean="0"/>
              <a:t>‹#›</a:t>
            </a:fld>
            <a:endParaRPr lang="en-US"/>
          </a:p>
        </p:txBody>
      </p:sp>
    </p:spTree>
    <p:extLst>
      <p:ext uri="{BB962C8B-B14F-4D97-AF65-F5344CB8AC3E}">
        <p14:creationId xmlns:p14="http://schemas.microsoft.com/office/powerpoint/2010/main" val="386352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4</a:t>
            </a:fld>
            <a:endParaRPr lang="en-US"/>
          </a:p>
        </p:txBody>
      </p:sp>
    </p:spTree>
    <p:extLst>
      <p:ext uri="{BB962C8B-B14F-4D97-AF65-F5344CB8AC3E}">
        <p14:creationId xmlns:p14="http://schemas.microsoft.com/office/powerpoint/2010/main" val="268149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5</a:t>
            </a:fld>
            <a:endParaRPr lang="en-US"/>
          </a:p>
        </p:txBody>
      </p:sp>
    </p:spTree>
    <p:extLst>
      <p:ext uri="{BB962C8B-B14F-4D97-AF65-F5344CB8AC3E}">
        <p14:creationId xmlns:p14="http://schemas.microsoft.com/office/powerpoint/2010/main" val="288223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an example of variable assignment and how this looks in memory.  Understanding how memory works in your computer can help clear up how the computer thinks and how it’s interpreting what you’re saying.</a:t>
            </a:r>
          </a:p>
          <a:p>
            <a:endParaRPr lang="en-US" dirty="0"/>
          </a:p>
          <a:p>
            <a:r>
              <a:rPr lang="en-US" dirty="0"/>
              <a:t>So, looking at the first line, what is the variable?  What is the expression?</a:t>
            </a:r>
          </a:p>
        </p:txBody>
      </p:sp>
      <p:sp>
        <p:nvSpPr>
          <p:cNvPr id="4" name="Slide Number Placeholder 3"/>
          <p:cNvSpPr>
            <a:spLocks noGrp="1"/>
          </p:cNvSpPr>
          <p:nvPr>
            <p:ph type="sldNum" sz="quarter" idx="5"/>
          </p:nvPr>
        </p:nvSpPr>
        <p:spPr/>
        <p:txBody>
          <a:bodyPr/>
          <a:lstStyle/>
          <a:p>
            <a:fld id="{C723D110-B33C-3E49-B5DC-7F1369944E63}" type="slidenum">
              <a:rPr lang="en-US" smtClean="0"/>
              <a:t>6</a:t>
            </a:fld>
            <a:endParaRPr lang="en-US"/>
          </a:p>
        </p:txBody>
      </p:sp>
    </p:spTree>
    <p:extLst>
      <p:ext uri="{BB962C8B-B14F-4D97-AF65-F5344CB8AC3E}">
        <p14:creationId xmlns:p14="http://schemas.microsoft.com/office/powerpoint/2010/main" val="1576505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7</a:t>
            </a:fld>
            <a:endParaRPr lang="en-US"/>
          </a:p>
        </p:txBody>
      </p:sp>
    </p:spTree>
    <p:extLst>
      <p:ext uri="{BB962C8B-B14F-4D97-AF65-F5344CB8AC3E}">
        <p14:creationId xmlns:p14="http://schemas.microsoft.com/office/powerpoint/2010/main" val="226092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10</a:t>
            </a:fld>
            <a:endParaRPr lang="en-US"/>
          </a:p>
        </p:txBody>
      </p:sp>
    </p:spTree>
    <p:extLst>
      <p:ext uri="{BB962C8B-B14F-4D97-AF65-F5344CB8AC3E}">
        <p14:creationId xmlns:p14="http://schemas.microsoft.com/office/powerpoint/2010/main" val="313829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14</a:t>
            </a:fld>
            <a:endParaRPr lang="en-US"/>
          </a:p>
        </p:txBody>
      </p:sp>
    </p:spTree>
    <p:extLst>
      <p:ext uri="{BB962C8B-B14F-4D97-AF65-F5344CB8AC3E}">
        <p14:creationId xmlns:p14="http://schemas.microsoft.com/office/powerpoint/2010/main" val="329644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16</a:t>
            </a:fld>
            <a:endParaRPr lang="en-US"/>
          </a:p>
        </p:txBody>
      </p:sp>
    </p:spTree>
    <p:extLst>
      <p:ext uri="{BB962C8B-B14F-4D97-AF65-F5344CB8AC3E}">
        <p14:creationId xmlns:p14="http://schemas.microsoft.com/office/powerpoint/2010/main" val="570804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19</a:t>
            </a:fld>
            <a:endParaRPr lang="en-US"/>
          </a:p>
        </p:txBody>
      </p:sp>
    </p:spTree>
    <p:extLst>
      <p:ext uri="{BB962C8B-B14F-4D97-AF65-F5344CB8AC3E}">
        <p14:creationId xmlns:p14="http://schemas.microsoft.com/office/powerpoint/2010/main" val="3459359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E9A4-6E61-4AF5-9711-A3D313611356}"/>
              </a:ext>
            </a:extLst>
          </p:cNvPr>
          <p:cNvSpPr>
            <a:spLocks noGrp="1"/>
          </p:cNvSpPr>
          <p:nvPr>
            <p:ph type="ctrTitle"/>
          </p:nvPr>
        </p:nvSpPr>
        <p:spPr>
          <a:xfrm>
            <a:off x="335947" y="2409479"/>
            <a:ext cx="11391065" cy="893580"/>
          </a:xfrm>
        </p:spPr>
        <p:txBody>
          <a:bodyPr anchor="b">
            <a:normAutofit/>
          </a:bodyPr>
          <a:lstStyle>
            <a:lvl1pPr algn="l">
              <a:defRPr sz="4800">
                <a:solidFill>
                  <a:srgbClr val="FFFFFF"/>
                </a:solidFill>
              </a:defRPr>
            </a:lvl1pPr>
          </a:lstStyle>
          <a:p>
            <a:r>
              <a:rPr lang="en-US"/>
              <a:t>Click to edit Master title style</a:t>
            </a:r>
            <a:endParaRPr lang="en-CA" dirty="0"/>
          </a:p>
        </p:txBody>
      </p:sp>
      <p:sp>
        <p:nvSpPr>
          <p:cNvPr id="3" name="Subtitle 2">
            <a:extLst>
              <a:ext uri="{FF2B5EF4-FFF2-40B4-BE49-F238E27FC236}">
                <a16:creationId xmlns:a16="http://schemas.microsoft.com/office/drawing/2014/main" id="{959B255B-D275-45F6-ACB5-BBD491BB4ADD}"/>
              </a:ext>
            </a:extLst>
          </p:cNvPr>
          <p:cNvSpPr>
            <a:spLocks noGrp="1"/>
          </p:cNvSpPr>
          <p:nvPr>
            <p:ph type="subTitle" idx="1"/>
          </p:nvPr>
        </p:nvSpPr>
        <p:spPr>
          <a:xfrm>
            <a:off x="335947" y="3848999"/>
            <a:ext cx="11391065" cy="1655762"/>
          </a:xfrm>
          <a:prstGeom prst="rect">
            <a:avLst/>
          </a:prstGeom>
        </p:spPr>
        <p:txBody>
          <a:bodyPr/>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18989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444445"/>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444445"/>
                </a:solidFill>
              </a:defRPr>
            </a:lvl1pPr>
            <a:lvl2pPr>
              <a:defRPr>
                <a:solidFill>
                  <a:srgbClr val="444445"/>
                </a:solidFill>
              </a:defRPr>
            </a:lvl2pPr>
            <a:lvl3pPr>
              <a:defRPr>
                <a:solidFill>
                  <a:srgbClr val="444445"/>
                </a:solidFill>
              </a:defRPr>
            </a:lvl3pPr>
            <a:lvl4pPr>
              <a:defRPr>
                <a:solidFill>
                  <a:srgbClr val="444445"/>
                </a:solidFill>
              </a:defRPr>
            </a:lvl4pPr>
            <a:lvl5pPr>
              <a:defRPr>
                <a:solidFill>
                  <a:srgbClr val="44444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97951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956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tx1"/>
              </a:buClr>
              <a:defRPr>
                <a:solidFill>
                  <a:srgbClr val="FFFFFF"/>
                </a:solidFill>
              </a:defRPr>
            </a:lvl1pPr>
            <a:lvl2pPr>
              <a:buClr>
                <a:schemeClr val="tx1"/>
              </a:buClr>
              <a:defRPr>
                <a:solidFill>
                  <a:srgbClr val="FFFFFF"/>
                </a:solidFill>
              </a:defRPr>
            </a:lvl2pPr>
            <a:lvl3pPr>
              <a:buClr>
                <a:schemeClr val="tx1"/>
              </a:buClr>
              <a:defRPr>
                <a:solidFill>
                  <a:srgbClr val="FFFFFF"/>
                </a:solidFill>
              </a:defRPr>
            </a:lvl3pPr>
            <a:lvl4pPr>
              <a:buClr>
                <a:schemeClr val="tx1"/>
              </a:buClr>
              <a:defRPr>
                <a:solidFill>
                  <a:srgbClr val="FFFFFF"/>
                </a:solidFill>
              </a:defRPr>
            </a:lvl4pPr>
            <a:lvl5pPr>
              <a:buClr>
                <a:schemeClr val="tx1"/>
              </a:buCl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4017234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0C5A8-72D0-4B08-8FDA-49B8D1F97D4C}"/>
              </a:ext>
            </a:extLst>
          </p:cNvPr>
          <p:cNvSpPr>
            <a:spLocks noGrp="1"/>
          </p:cNvSpPr>
          <p:nvPr>
            <p:ph type="title"/>
          </p:nvPr>
        </p:nvSpPr>
        <p:spPr>
          <a:xfrm>
            <a:off x="838200" y="727514"/>
            <a:ext cx="10515600" cy="656148"/>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a:extLst>
              <a:ext uri="{FF2B5EF4-FFF2-40B4-BE49-F238E27FC236}">
                <a16:creationId xmlns:a16="http://schemas.microsoft.com/office/drawing/2014/main" id="{38E5D9C3-E281-4B14-8306-28D6CE33EC59}"/>
              </a:ext>
            </a:extLst>
          </p:cNvPr>
          <p:cNvSpPr>
            <a:spLocks noGrp="1"/>
          </p:cNvSpPr>
          <p:nvPr>
            <p:ph type="body" idx="1"/>
          </p:nvPr>
        </p:nvSpPr>
        <p:spPr>
          <a:xfrm>
            <a:off x="838200" y="1825624"/>
            <a:ext cx="10515600" cy="4842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32568574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Objects</a:t>
            </a:r>
            <a:r>
              <a:rPr lang="en-US" dirty="0">
                <a:solidFill>
                  <a:schemeClr val="accent1"/>
                </a:solidFill>
              </a:rPr>
              <a:t> &amp; </a:t>
            </a:r>
            <a:r>
              <a:rPr lang="en-US" dirty="0"/>
              <a:t>Strings</a:t>
            </a:r>
            <a:r>
              <a:rPr lang="en-US" dirty="0">
                <a:solidFill>
                  <a:schemeClr val="accent1"/>
                </a:solidFill>
              </a:rPr>
              <a:t>: </a:t>
            </a:r>
            <a:r>
              <a:rPr lang="en-US" dirty="0"/>
              <a:t>Operators</a:t>
            </a:r>
            <a:r>
              <a:rPr lang="en-US" dirty="0">
                <a:solidFill>
                  <a:schemeClr val="accent1"/>
                </a:solidFill>
              </a:rPr>
              <a:t> &amp; </a:t>
            </a:r>
            <a:r>
              <a:rPr lang="en-US" dirty="0"/>
              <a:t>Methods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5</a:t>
            </a:r>
            <a:r>
              <a:rPr lang="en-US" b="1" dirty="0"/>
              <a:t> </a:t>
            </a:r>
            <a:r>
              <a:rPr lang="en-US" dirty="0">
                <a:solidFill>
                  <a:schemeClr val="accent2"/>
                </a:solidFill>
              </a:rPr>
              <a:t>|</a:t>
            </a:r>
            <a:r>
              <a:rPr lang="en-US" dirty="0"/>
              <a:t> Lecture </a:t>
            </a:r>
            <a:r>
              <a:rPr lang="en-US" dirty="0">
                <a:solidFill>
                  <a:schemeClr val="accent6"/>
                </a:solidFill>
              </a:rPr>
              <a:t>2 </a:t>
            </a:r>
            <a:r>
              <a:rPr lang="en-US" dirty="0">
                <a:solidFill>
                  <a:schemeClr val="accent1"/>
                </a:solidFill>
              </a:rPr>
              <a:t>(</a:t>
            </a:r>
            <a:r>
              <a:rPr lang="en-US" dirty="0">
                <a:solidFill>
                  <a:schemeClr val="accent6"/>
                </a:solidFill>
              </a:rPr>
              <a:t>5</a:t>
            </a:r>
            <a:r>
              <a:rPr lang="en-US" dirty="0"/>
              <a:t>.</a:t>
            </a:r>
            <a:r>
              <a:rPr lang="en-US" dirty="0">
                <a:solidFill>
                  <a:schemeClr val="accent6"/>
                </a:solidFill>
              </a:rPr>
              <a:t>2</a:t>
            </a:r>
            <a:r>
              <a:rPr lang="en-US" dirty="0">
                <a:solidFill>
                  <a:schemeClr val="accent1"/>
                </a:solidFill>
              </a:rPr>
              <a:t>)</a:t>
            </a:r>
          </a:p>
        </p:txBody>
      </p:sp>
    </p:spTree>
    <p:extLst>
      <p:ext uri="{BB962C8B-B14F-4D97-AF65-F5344CB8AC3E}">
        <p14:creationId xmlns:p14="http://schemas.microsoft.com/office/powerpoint/2010/main" val="328064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Let’s Code!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7025986" cy="4835479"/>
          </a:xfrm>
        </p:spPr>
        <p:txBody>
          <a:bodyPr>
            <a:normAutofit/>
          </a:bodyPr>
          <a:lstStyle/>
          <a:p>
            <a:r>
              <a:rPr lang="en-CA" dirty="0"/>
              <a:t>Let’s take a look at how this works in Python!</a:t>
            </a:r>
          </a:p>
          <a:p>
            <a:pPr lvl="1"/>
            <a:r>
              <a:rPr lang="en-CA" dirty="0"/>
              <a:t>id function to get object’s memory address</a:t>
            </a:r>
          </a:p>
          <a:p>
            <a:pPr lvl="1"/>
            <a:r>
              <a:rPr lang="en-CA" dirty="0" err="1"/>
              <a:t>isinstance</a:t>
            </a:r>
            <a:r>
              <a:rPr lang="en-CA" dirty="0"/>
              <a:t> function to determine object type</a:t>
            </a:r>
          </a:p>
          <a:p>
            <a:pPr lvl="1"/>
            <a:r>
              <a:rPr lang="en-CA" dirty="0"/>
              <a:t>Turtle LeBron drawing shapes!</a:t>
            </a:r>
          </a:p>
          <a:p>
            <a:pPr lvl="1"/>
            <a:endParaRPr lang="en-CA" dirty="0"/>
          </a:p>
          <a:p>
            <a:pPr lvl="1"/>
            <a:endParaRPr lang="en-CA" dirty="0"/>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1. String Comparisons</a:t>
            </a:r>
          </a:p>
        </p:txBody>
      </p:sp>
    </p:spTree>
    <p:extLst>
      <p:ext uri="{BB962C8B-B14F-4D97-AF65-F5344CB8AC3E}">
        <p14:creationId xmlns:p14="http://schemas.microsoft.com/office/powerpoint/2010/main" val="266800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B260-9C6B-9A40-943A-BD3631D23090}"/>
              </a:ext>
            </a:extLst>
          </p:cNvPr>
          <p:cNvSpPr>
            <a:spLocks noGrp="1"/>
          </p:cNvSpPr>
          <p:nvPr>
            <p:ph type="title"/>
          </p:nvPr>
        </p:nvSpPr>
        <p:spPr/>
        <p:txBody>
          <a:bodyPr>
            <a:normAutofit fontScale="90000"/>
          </a:bodyPr>
          <a:lstStyle/>
          <a:p>
            <a:r>
              <a:rPr lang="en-US" dirty="0"/>
              <a:t>RECAP: Input and Output</a:t>
            </a:r>
          </a:p>
        </p:txBody>
      </p:sp>
      <p:sp>
        <p:nvSpPr>
          <p:cNvPr id="3" name="Content Placeholder 2">
            <a:extLst>
              <a:ext uri="{FF2B5EF4-FFF2-40B4-BE49-F238E27FC236}">
                <a16:creationId xmlns:a16="http://schemas.microsoft.com/office/drawing/2014/main" id="{4AFAF579-C444-6E48-A6A7-9920A15BBBFC}"/>
              </a:ext>
            </a:extLst>
          </p:cNvPr>
          <p:cNvSpPr>
            <a:spLocks noGrp="1"/>
          </p:cNvSpPr>
          <p:nvPr>
            <p:ph idx="1"/>
          </p:nvPr>
        </p:nvSpPr>
        <p:spPr>
          <a:xfrm>
            <a:off x="477715" y="1825624"/>
            <a:ext cx="7602415" cy="4835479"/>
          </a:xfrm>
        </p:spPr>
        <p:txBody>
          <a:bodyPr/>
          <a:lstStyle/>
          <a:p>
            <a:r>
              <a:rPr lang="en-US" dirty="0"/>
              <a:t>Python has a built-in Input/Output functions:</a:t>
            </a:r>
          </a:p>
          <a:p>
            <a:pPr lvl="1"/>
            <a:r>
              <a:rPr lang="en-US" dirty="0">
                <a:solidFill>
                  <a:schemeClr val="accent6"/>
                </a:solidFill>
              </a:rPr>
              <a:t>print</a:t>
            </a:r>
            <a:r>
              <a:rPr lang="en-US" dirty="0"/>
              <a:t> – for displaying text to the user</a:t>
            </a:r>
          </a:p>
          <a:p>
            <a:pPr lvl="1"/>
            <a:r>
              <a:rPr lang="en-US" dirty="0">
                <a:solidFill>
                  <a:schemeClr val="accent6"/>
                </a:solidFill>
              </a:rPr>
              <a:t>input</a:t>
            </a:r>
            <a:r>
              <a:rPr lang="en-US" dirty="0"/>
              <a:t> – for reading text from the user</a:t>
            </a:r>
          </a:p>
          <a:p>
            <a:pPr lvl="1"/>
            <a:endParaRPr lang="en-US" dirty="0"/>
          </a:p>
          <a:p>
            <a:r>
              <a:rPr lang="en-US" dirty="0"/>
              <a:t>These functions require a good understanding of strings and string formatting</a:t>
            </a:r>
          </a:p>
          <a:p>
            <a:endParaRPr lang="en-US" dirty="0"/>
          </a:p>
        </p:txBody>
      </p:sp>
      <p:pic>
        <p:nvPicPr>
          <p:cNvPr id="6146" name="Picture 2" descr="Meme Creator - Funny When you learn the print function in Python Meme  Generator at MemeCreator.org!">
            <a:extLst>
              <a:ext uri="{FF2B5EF4-FFF2-40B4-BE49-F238E27FC236}">
                <a16:creationId xmlns:a16="http://schemas.microsoft.com/office/drawing/2014/main" id="{A7B3E418-771E-C443-8EC9-70752B62B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130" y="2549769"/>
            <a:ext cx="3712894" cy="371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59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92D4-60C8-4146-9DCE-54D7F333F1A6}"/>
              </a:ext>
            </a:extLst>
          </p:cNvPr>
          <p:cNvSpPr>
            <a:spLocks noGrp="1"/>
          </p:cNvSpPr>
          <p:nvPr>
            <p:ph type="title"/>
          </p:nvPr>
        </p:nvSpPr>
        <p:spPr/>
        <p:txBody>
          <a:bodyPr>
            <a:normAutofit fontScale="90000"/>
          </a:bodyPr>
          <a:lstStyle/>
          <a:p>
            <a:r>
              <a:rPr lang="en-US" dirty="0"/>
              <a:t>Working with Strings</a:t>
            </a:r>
          </a:p>
        </p:txBody>
      </p:sp>
      <p:sp>
        <p:nvSpPr>
          <p:cNvPr id="3" name="Content Placeholder 2">
            <a:extLst>
              <a:ext uri="{FF2B5EF4-FFF2-40B4-BE49-F238E27FC236}">
                <a16:creationId xmlns:a16="http://schemas.microsoft.com/office/drawing/2014/main" id="{83FCA64E-602D-8145-B772-89F2F2BCE507}"/>
              </a:ext>
            </a:extLst>
          </p:cNvPr>
          <p:cNvSpPr>
            <a:spLocks noGrp="1"/>
          </p:cNvSpPr>
          <p:nvPr>
            <p:ph idx="1"/>
          </p:nvPr>
        </p:nvSpPr>
        <p:spPr>
          <a:xfrm>
            <a:off x="275492" y="1822448"/>
            <a:ext cx="8129953" cy="4835479"/>
          </a:xfrm>
        </p:spPr>
        <p:txBody>
          <a:bodyPr/>
          <a:lstStyle/>
          <a:p>
            <a:r>
              <a:rPr lang="en-US" dirty="0"/>
              <a:t>The string (</a:t>
            </a:r>
            <a:r>
              <a:rPr lang="en-US" dirty="0">
                <a:solidFill>
                  <a:schemeClr val="accent6"/>
                </a:solidFill>
              </a:rPr>
              <a:t>str</a:t>
            </a:r>
            <a:r>
              <a:rPr lang="en-US" dirty="0"/>
              <a:t>) type was briefly introduced in previous weeks</a:t>
            </a:r>
          </a:p>
          <a:p>
            <a:r>
              <a:rPr lang="en-US" dirty="0"/>
              <a:t>Let’s take our string knowledge to the next level!</a:t>
            </a:r>
          </a:p>
          <a:p>
            <a:pPr lvl="1"/>
            <a:r>
              <a:rPr lang="en-US" dirty="0">
                <a:solidFill>
                  <a:srgbClr val="00B050"/>
                </a:solidFill>
              </a:rPr>
              <a:t>escape sequences</a:t>
            </a:r>
          </a:p>
          <a:p>
            <a:pPr lvl="1"/>
            <a:r>
              <a:rPr lang="en-US" dirty="0">
                <a:solidFill>
                  <a:srgbClr val="00B050"/>
                </a:solidFill>
              </a:rPr>
              <a:t>str operations</a:t>
            </a:r>
          </a:p>
          <a:p>
            <a:pPr lvl="1"/>
            <a:r>
              <a:rPr lang="en-US" dirty="0"/>
              <a:t>type conversion</a:t>
            </a:r>
          </a:p>
          <a:p>
            <a:pPr lvl="1"/>
            <a:r>
              <a:rPr lang="en-US" dirty="0"/>
              <a:t>str indexing and slicing</a:t>
            </a:r>
          </a:p>
          <a:p>
            <a:pPr lvl="1"/>
            <a:r>
              <a:rPr lang="en-US" dirty="0"/>
              <a:t>str methods</a:t>
            </a:r>
          </a:p>
          <a:p>
            <a:pPr lvl="1"/>
            <a:endParaRPr lang="en-US" dirty="0"/>
          </a:p>
          <a:p>
            <a:pPr lvl="1"/>
            <a:endParaRPr lang="en-US" dirty="0"/>
          </a:p>
        </p:txBody>
      </p:sp>
      <p:pic>
        <p:nvPicPr>
          <p:cNvPr id="9218" name="Picture 2" descr="there seems to be a problem with this string. swirl it around while i chase  it - Programmer Cat - quickmeme">
            <a:extLst>
              <a:ext uri="{FF2B5EF4-FFF2-40B4-BE49-F238E27FC236}">
                <a16:creationId xmlns:a16="http://schemas.microsoft.com/office/drawing/2014/main" id="{9F65F3EF-97A1-D14D-AA55-34033C6C7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445" y="1236401"/>
            <a:ext cx="3651740" cy="4894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72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00AF-5913-4F40-BC4F-12B780543906}"/>
              </a:ext>
            </a:extLst>
          </p:cNvPr>
          <p:cNvSpPr>
            <a:spLocks noGrp="1"/>
          </p:cNvSpPr>
          <p:nvPr>
            <p:ph type="title"/>
          </p:nvPr>
        </p:nvSpPr>
        <p:spPr/>
        <p:txBody>
          <a:bodyPr>
            <a:normAutofit fontScale="90000"/>
          </a:bodyPr>
          <a:lstStyle/>
          <a:p>
            <a:r>
              <a:rPr lang="en-US" dirty="0"/>
              <a:t>Escape Sequences</a:t>
            </a:r>
          </a:p>
        </p:txBody>
      </p:sp>
      <p:sp>
        <p:nvSpPr>
          <p:cNvPr id="3" name="Content Placeholder 2">
            <a:extLst>
              <a:ext uri="{FF2B5EF4-FFF2-40B4-BE49-F238E27FC236}">
                <a16:creationId xmlns:a16="http://schemas.microsoft.com/office/drawing/2014/main" id="{AC0B8F36-5AEB-F542-87C7-76A9AC46B42A}"/>
              </a:ext>
            </a:extLst>
          </p:cNvPr>
          <p:cNvSpPr>
            <a:spLocks noGrp="1"/>
          </p:cNvSpPr>
          <p:nvPr>
            <p:ph idx="1"/>
          </p:nvPr>
        </p:nvSpPr>
        <p:spPr>
          <a:xfrm>
            <a:off x="838200" y="1603951"/>
            <a:ext cx="10515600" cy="4835479"/>
          </a:xfrm>
        </p:spPr>
        <p:txBody>
          <a:bodyPr/>
          <a:lstStyle/>
          <a:p>
            <a:r>
              <a:rPr lang="en-US" dirty="0"/>
              <a:t>Special character called an escape character: </a:t>
            </a:r>
            <a:r>
              <a:rPr lang="en-US" dirty="0">
                <a:solidFill>
                  <a:schemeClr val="accent6"/>
                </a:solidFill>
              </a:rPr>
              <a:t>\</a:t>
            </a:r>
            <a:r>
              <a:rPr lang="en-US" dirty="0"/>
              <a:t> (backslash)</a:t>
            </a:r>
          </a:p>
          <a:p>
            <a:r>
              <a:rPr lang="en-US" dirty="0"/>
              <a:t>When used in a string, the character following the escape character is treated differently from normal.</a:t>
            </a:r>
          </a:p>
        </p:txBody>
      </p:sp>
      <p:graphicFrame>
        <p:nvGraphicFramePr>
          <p:cNvPr id="4" name="object 13">
            <a:extLst>
              <a:ext uri="{FF2B5EF4-FFF2-40B4-BE49-F238E27FC236}">
                <a16:creationId xmlns:a16="http://schemas.microsoft.com/office/drawing/2014/main" id="{13F589BB-8C4F-8040-84DA-3917A8C6EE4D}"/>
              </a:ext>
            </a:extLst>
          </p:cNvPr>
          <p:cNvGraphicFramePr>
            <a:graphicFrameLocks noGrp="1"/>
          </p:cNvGraphicFramePr>
          <p:nvPr>
            <p:extLst>
              <p:ext uri="{D42A27DB-BD31-4B8C-83A1-F6EECF244321}">
                <p14:modId xmlns:p14="http://schemas.microsoft.com/office/powerpoint/2010/main" val="3980708458"/>
              </p:ext>
            </p:extLst>
          </p:nvPr>
        </p:nvGraphicFramePr>
        <p:xfrm>
          <a:off x="685800" y="3097479"/>
          <a:ext cx="11113477" cy="3600456"/>
        </p:xfrm>
        <a:graphic>
          <a:graphicData uri="http://schemas.openxmlformats.org/drawingml/2006/table">
            <a:tbl>
              <a:tblPr firstRow="1" bandRow="1">
                <a:tableStyleId>{3C2FFA5D-87B4-456A-9821-1D502468CF0F}</a:tableStyleId>
              </a:tblPr>
              <a:tblGrid>
                <a:gridCol w="1863969">
                  <a:extLst>
                    <a:ext uri="{9D8B030D-6E8A-4147-A177-3AD203B41FA5}">
                      <a16:colId xmlns:a16="http://schemas.microsoft.com/office/drawing/2014/main" val="20000"/>
                    </a:ext>
                  </a:extLst>
                </a:gridCol>
                <a:gridCol w="3622431">
                  <a:extLst>
                    <a:ext uri="{9D8B030D-6E8A-4147-A177-3AD203B41FA5}">
                      <a16:colId xmlns:a16="http://schemas.microsoft.com/office/drawing/2014/main" val="4289725990"/>
                    </a:ext>
                  </a:extLst>
                </a:gridCol>
                <a:gridCol w="3499338">
                  <a:extLst>
                    <a:ext uri="{9D8B030D-6E8A-4147-A177-3AD203B41FA5}">
                      <a16:colId xmlns:a16="http://schemas.microsoft.com/office/drawing/2014/main" val="1740379032"/>
                    </a:ext>
                  </a:extLst>
                </a:gridCol>
                <a:gridCol w="2127739">
                  <a:extLst>
                    <a:ext uri="{9D8B030D-6E8A-4147-A177-3AD203B41FA5}">
                      <a16:colId xmlns:a16="http://schemas.microsoft.com/office/drawing/2014/main" val="244963577"/>
                    </a:ext>
                  </a:extLst>
                </a:gridCol>
              </a:tblGrid>
              <a:tr h="507559">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Escape sequence</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Name</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Example</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Output</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extLst>
                  <a:ext uri="{0D108BD9-81ED-4DB2-BD59-A6C34878D82A}">
                    <a16:rowId xmlns:a16="http://schemas.microsoft.com/office/drawing/2014/main" val="10000"/>
                  </a:ext>
                </a:extLst>
              </a:tr>
              <a:tr h="507559">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\n</a:t>
                      </a:r>
                      <a:endParaRPr lang="en-US"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newline</a:t>
                      </a:r>
                    </a:p>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(ASCII - line feed)</a:t>
                      </a:r>
                    </a:p>
                  </a:txBody>
                  <a:tcPr marL="0" marR="0" marT="0" marB="0" anchor="ctr"/>
                </a:tc>
                <a:tc>
                  <a:txBody>
                    <a:bodyPr/>
                    <a:lstStyle/>
                    <a:p>
                      <a:pPr marL="89535" algn="l">
                        <a:lnSpc>
                          <a:spcPct val="100000"/>
                        </a:lnSpc>
                      </a:pPr>
                      <a:r>
                        <a:rPr lang="en-US" sz="1900" dirty="0">
                          <a:solidFill>
                            <a:schemeClr val="bg1"/>
                          </a:solidFill>
                          <a:latin typeface="Courier New"/>
                          <a:cs typeface="Courier New"/>
                        </a:rPr>
                        <a:t>“How\</a:t>
                      </a:r>
                      <a:r>
                        <a:rPr lang="en-US" sz="1900" dirty="0" err="1">
                          <a:solidFill>
                            <a:schemeClr val="bg1"/>
                          </a:solidFill>
                          <a:latin typeface="Courier New"/>
                          <a:cs typeface="Courier New"/>
                        </a:rPr>
                        <a:t>nare</a:t>
                      </a:r>
                      <a:r>
                        <a:rPr lang="en-US" sz="1900" dirty="0">
                          <a:solidFill>
                            <a:schemeClr val="bg1"/>
                          </a:solidFill>
                          <a:latin typeface="Courier New"/>
                          <a:cs typeface="Courier New"/>
                        </a:rPr>
                        <a:t>\</a:t>
                      </a:r>
                      <a:r>
                        <a:rPr lang="en-US" sz="1900" dirty="0" err="1">
                          <a:solidFill>
                            <a:schemeClr val="bg1"/>
                          </a:solidFill>
                          <a:latin typeface="Courier New"/>
                          <a:cs typeface="Courier New"/>
                        </a:rPr>
                        <a:t>nyou</a:t>
                      </a:r>
                      <a:r>
                        <a:rPr lang="en-US" sz="1900" dirty="0">
                          <a:solidFill>
                            <a:schemeClr val="bg1"/>
                          </a:solidFill>
                          <a:latin typeface="Courier New"/>
                          <a:cs typeface="Courier New"/>
                        </a:rPr>
                        <a:t>?”</a:t>
                      </a:r>
                      <a:endParaRPr sz="1900" dirty="0">
                        <a:solidFill>
                          <a:schemeClr val="bg1"/>
                        </a:solidFill>
                        <a:latin typeface="Courier New"/>
                        <a:cs typeface="Courier New"/>
                      </a:endParaRPr>
                    </a:p>
                  </a:txBody>
                  <a:tcPr marL="0" marR="0" marT="0" marB="0" anchor="ctr"/>
                </a:tc>
                <a:tc>
                  <a:txBody>
                    <a:bodyPr/>
                    <a:lstStyle/>
                    <a:p>
                      <a:pPr marL="89535" algn="l">
                        <a:lnSpc>
                          <a:spcPct val="100000"/>
                        </a:lnSpc>
                      </a:pPr>
                      <a:r>
                        <a:rPr lang="en-US" sz="1900" dirty="0">
                          <a:solidFill>
                            <a:schemeClr val="bg1"/>
                          </a:solidFill>
                          <a:latin typeface="Courier New"/>
                          <a:cs typeface="Courier New"/>
                        </a:rPr>
                        <a:t>How</a:t>
                      </a:r>
                    </a:p>
                    <a:p>
                      <a:pPr marL="89535" algn="l">
                        <a:lnSpc>
                          <a:spcPct val="100000"/>
                        </a:lnSpc>
                      </a:pPr>
                      <a:r>
                        <a:rPr lang="en-US" sz="1900" dirty="0">
                          <a:solidFill>
                            <a:schemeClr val="bg1"/>
                          </a:solidFill>
                          <a:latin typeface="Courier New"/>
                          <a:cs typeface="Courier New"/>
                        </a:rPr>
                        <a:t>are</a:t>
                      </a:r>
                    </a:p>
                    <a:p>
                      <a:pPr marL="89535" algn="l">
                        <a:lnSpc>
                          <a:spcPct val="100000"/>
                        </a:lnSpc>
                      </a:pPr>
                      <a:r>
                        <a:rPr lang="en-US" sz="1900" dirty="0">
                          <a:solidFill>
                            <a:schemeClr val="bg1"/>
                          </a:solidFill>
                          <a:latin typeface="Courier New"/>
                          <a:cs typeface="Courier New"/>
                        </a:rPr>
                        <a:t>you?</a:t>
                      </a:r>
                    </a:p>
                  </a:txBody>
                  <a:tcPr marL="0" marR="0" marT="0" marB="0" anchor="ctr"/>
                </a:tc>
                <a:extLst>
                  <a:ext uri="{0D108BD9-81ED-4DB2-BD59-A6C34878D82A}">
                    <a16:rowId xmlns:a16="http://schemas.microsoft.com/office/drawing/2014/main" val="10001"/>
                  </a:ext>
                </a:extLst>
              </a:tr>
              <a:tr h="531972">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\t</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tab</a:t>
                      </a:r>
                    </a:p>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(ASCII - horizontal tab)</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Courier New"/>
                          <a:cs typeface="Courier New"/>
                        </a:rPr>
                        <a:t>‘3\t4\t5’</a:t>
                      </a:r>
                      <a:endParaRPr sz="1900" dirty="0">
                        <a:solidFill>
                          <a:schemeClr val="bg1"/>
                        </a:solidFill>
                        <a:latin typeface="Courier New"/>
                        <a:cs typeface="Courier New"/>
                      </a:endParaRPr>
                    </a:p>
                  </a:txBody>
                  <a:tcPr marL="0" marR="0" marT="0" marB="0" anchor="ctr"/>
                </a:tc>
                <a:tc>
                  <a:txBody>
                    <a:bodyPr/>
                    <a:lstStyle/>
                    <a:p>
                      <a:pPr marL="89535" algn="l">
                        <a:lnSpc>
                          <a:spcPct val="100000"/>
                        </a:lnSpc>
                      </a:pPr>
                      <a:r>
                        <a:rPr lang="en-US" sz="1900" dirty="0">
                          <a:solidFill>
                            <a:schemeClr val="bg1"/>
                          </a:solidFill>
                          <a:latin typeface="Courier New"/>
                          <a:cs typeface="Courier New"/>
                        </a:rPr>
                        <a:t>3    4    5</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2"/>
                  </a:ext>
                </a:extLst>
              </a:tr>
              <a:tr h="532988">
                <a:tc>
                  <a:txBody>
                    <a:bodyPr/>
                    <a:lstStyle/>
                    <a:p>
                      <a:pPr marL="89535" algn="ctr">
                        <a:lnSpc>
                          <a:spcPct val="100000"/>
                        </a:lnSpc>
                      </a:pPr>
                      <a:r>
                        <a:rPr lang="en-US" sz="1900" b="1" spc="-5" dirty="0">
                          <a:solidFill>
                            <a:schemeClr val="bg1"/>
                          </a:solidFill>
                          <a:latin typeface="Segoe UI" panose="020B0502040204020203" pitchFamily="34" charset="0"/>
                          <a:cs typeface="Segoe UI" panose="020B0502040204020203" pitchFamily="34" charset="0"/>
                        </a:rPr>
                        <a:t>\\</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backslash (\)</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Courier New"/>
                          <a:cs typeface="Courier New"/>
                        </a:rPr>
                        <a: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3"/>
                  </a:ext>
                </a:extLst>
              </a:tr>
              <a:tr h="507559">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single quote (‘)</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Courier New"/>
                          <a:cs typeface="Courier New"/>
                        </a:rPr>
                        <a:t>‘don\’t’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don’t</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4"/>
                  </a:ext>
                </a:extLst>
              </a:tr>
              <a:tr h="532989">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a:t>
                      </a:r>
                      <a:endParaRPr sz="1900" b="1"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double quote (”)</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Courier New"/>
                          <a:cs typeface="Courier New"/>
                        </a:rPr>
                        <a:t>“He says, \”Hi\”.”</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He says, “hi”.</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08498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Let’s Code!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7025986" cy="4835479"/>
          </a:xfrm>
        </p:spPr>
        <p:txBody>
          <a:bodyPr>
            <a:normAutofit/>
          </a:bodyPr>
          <a:lstStyle/>
          <a:p>
            <a:r>
              <a:rPr lang="en-CA" dirty="0"/>
              <a:t>Let’s take a look at how this works in Python!</a:t>
            </a:r>
          </a:p>
          <a:p>
            <a:pPr lvl="1"/>
            <a:r>
              <a:rPr lang="en-CA" dirty="0"/>
              <a:t>Working with the print function</a:t>
            </a:r>
          </a:p>
          <a:p>
            <a:pPr lvl="1"/>
            <a:r>
              <a:rPr lang="en-CA" dirty="0"/>
              <a:t>Escape sequences!</a:t>
            </a:r>
          </a:p>
          <a:p>
            <a:pPr lvl="2"/>
            <a:r>
              <a:rPr lang="en-CA" dirty="0"/>
              <a:t>New lines</a:t>
            </a:r>
          </a:p>
          <a:p>
            <a:pPr lvl="2"/>
            <a:r>
              <a:rPr lang="en-CA" dirty="0"/>
              <a:t>Tabs</a:t>
            </a:r>
          </a:p>
          <a:p>
            <a:pPr lvl="2"/>
            <a:r>
              <a:rPr lang="en-CA" dirty="0"/>
              <a:t>Quotes</a:t>
            </a:r>
          </a:p>
          <a:p>
            <a:pPr lvl="1"/>
            <a:endParaRPr lang="en-CA" dirty="0"/>
          </a:p>
          <a:p>
            <a:pPr lvl="1"/>
            <a:endParaRPr lang="en-CA" dirty="0"/>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2. Escape Sequences</a:t>
            </a:r>
          </a:p>
        </p:txBody>
      </p:sp>
      <p:pic>
        <p:nvPicPr>
          <p:cNvPr id="8194" name="Picture 2" descr="Yo dawg i heard you like escape characters So i put an escape character by  your escape character so you can escape \ while you escape\\ -  xzibit-yo-dawg | Meme Generator">
            <a:extLst>
              <a:ext uri="{FF2B5EF4-FFF2-40B4-BE49-F238E27FC236}">
                <a16:creationId xmlns:a16="http://schemas.microsoft.com/office/drawing/2014/main" id="{866AB00B-5089-1C47-88C9-9CB7EFC24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1716" y="3330136"/>
            <a:ext cx="420432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88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00AF-5913-4F40-BC4F-12B780543906}"/>
              </a:ext>
            </a:extLst>
          </p:cNvPr>
          <p:cNvSpPr>
            <a:spLocks noGrp="1"/>
          </p:cNvSpPr>
          <p:nvPr>
            <p:ph type="title"/>
          </p:nvPr>
        </p:nvSpPr>
        <p:spPr/>
        <p:txBody>
          <a:bodyPr>
            <a:normAutofit fontScale="90000"/>
          </a:bodyPr>
          <a:lstStyle/>
          <a:p>
            <a:r>
              <a:rPr lang="en-US" dirty="0"/>
              <a:t>String Operators</a:t>
            </a:r>
          </a:p>
        </p:txBody>
      </p:sp>
      <p:sp>
        <p:nvSpPr>
          <p:cNvPr id="3" name="Content Placeholder 2">
            <a:extLst>
              <a:ext uri="{FF2B5EF4-FFF2-40B4-BE49-F238E27FC236}">
                <a16:creationId xmlns:a16="http://schemas.microsoft.com/office/drawing/2014/main" id="{AC0B8F36-5AEB-F542-87C7-76A9AC46B42A}"/>
              </a:ext>
            </a:extLst>
          </p:cNvPr>
          <p:cNvSpPr>
            <a:spLocks noGrp="1"/>
          </p:cNvSpPr>
          <p:nvPr>
            <p:ph idx="1"/>
          </p:nvPr>
        </p:nvSpPr>
        <p:spPr>
          <a:xfrm>
            <a:off x="838200" y="1603951"/>
            <a:ext cx="10515600" cy="4835479"/>
          </a:xfrm>
        </p:spPr>
        <p:txBody>
          <a:bodyPr/>
          <a:lstStyle/>
          <a:p>
            <a:r>
              <a:rPr lang="en-US" dirty="0"/>
              <a:t>There are certain mathematical operators that can be applied on strings</a:t>
            </a:r>
          </a:p>
          <a:p>
            <a:pPr lvl="1"/>
            <a:r>
              <a:rPr lang="en-US" dirty="0"/>
              <a:t>The * and + obey standard precedence rules (i.e. * before +)</a:t>
            </a:r>
          </a:p>
          <a:p>
            <a:pPr lvl="1"/>
            <a:r>
              <a:rPr lang="en-US" dirty="0"/>
              <a:t>All other mathematical operators and operands result in a </a:t>
            </a:r>
            <a:r>
              <a:rPr lang="en-US" dirty="0" err="1"/>
              <a:t>TypeError</a:t>
            </a:r>
            <a:endParaRPr lang="en-US" dirty="0"/>
          </a:p>
        </p:txBody>
      </p:sp>
      <p:graphicFrame>
        <p:nvGraphicFramePr>
          <p:cNvPr id="4" name="object 13">
            <a:extLst>
              <a:ext uri="{FF2B5EF4-FFF2-40B4-BE49-F238E27FC236}">
                <a16:creationId xmlns:a16="http://schemas.microsoft.com/office/drawing/2014/main" id="{13F589BB-8C4F-8040-84DA-3917A8C6EE4D}"/>
              </a:ext>
            </a:extLst>
          </p:cNvPr>
          <p:cNvGraphicFramePr>
            <a:graphicFrameLocks noGrp="1"/>
          </p:cNvGraphicFramePr>
          <p:nvPr>
            <p:extLst>
              <p:ext uri="{D42A27DB-BD31-4B8C-83A1-F6EECF244321}">
                <p14:modId xmlns:p14="http://schemas.microsoft.com/office/powerpoint/2010/main" val="624185148"/>
              </p:ext>
            </p:extLst>
          </p:nvPr>
        </p:nvGraphicFramePr>
        <p:xfrm>
          <a:off x="539261" y="3727938"/>
          <a:ext cx="11113477" cy="2080078"/>
        </p:xfrm>
        <a:graphic>
          <a:graphicData uri="http://schemas.openxmlformats.org/drawingml/2006/table">
            <a:tbl>
              <a:tblPr firstRow="1" bandRow="1">
                <a:tableStyleId>{3C2FFA5D-87B4-456A-9821-1D502468CF0F}</a:tableStyleId>
              </a:tblPr>
              <a:tblGrid>
                <a:gridCol w="1863969">
                  <a:extLst>
                    <a:ext uri="{9D8B030D-6E8A-4147-A177-3AD203B41FA5}">
                      <a16:colId xmlns:a16="http://schemas.microsoft.com/office/drawing/2014/main" val="20000"/>
                    </a:ext>
                  </a:extLst>
                </a:gridCol>
                <a:gridCol w="3622431">
                  <a:extLst>
                    <a:ext uri="{9D8B030D-6E8A-4147-A177-3AD203B41FA5}">
                      <a16:colId xmlns:a16="http://schemas.microsoft.com/office/drawing/2014/main" val="4289725990"/>
                    </a:ext>
                  </a:extLst>
                </a:gridCol>
                <a:gridCol w="3499338">
                  <a:extLst>
                    <a:ext uri="{9D8B030D-6E8A-4147-A177-3AD203B41FA5}">
                      <a16:colId xmlns:a16="http://schemas.microsoft.com/office/drawing/2014/main" val="1740379032"/>
                    </a:ext>
                  </a:extLst>
                </a:gridCol>
                <a:gridCol w="2127739">
                  <a:extLst>
                    <a:ext uri="{9D8B030D-6E8A-4147-A177-3AD203B41FA5}">
                      <a16:colId xmlns:a16="http://schemas.microsoft.com/office/drawing/2014/main" val="244963577"/>
                    </a:ext>
                  </a:extLst>
                </a:gridCol>
              </a:tblGrid>
              <a:tr h="507559">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Expression</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Name</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Example</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Output</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extLst>
                  <a:ext uri="{0D108BD9-81ED-4DB2-BD59-A6C34878D82A}">
                    <a16:rowId xmlns:a16="http://schemas.microsoft.com/office/drawing/2014/main" val="10000"/>
                  </a:ext>
                </a:extLst>
              </a:tr>
              <a:tr h="507559">
                <a:tc>
                  <a:txBody>
                    <a:bodyPr/>
                    <a:lstStyle/>
                    <a:p>
                      <a:pPr marL="61594">
                        <a:lnSpc>
                          <a:spcPct val="100000"/>
                        </a:lnSpc>
                      </a:pP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2</a:t>
                      </a:r>
                    </a:p>
                  </a:txBody>
                  <a:tcPr marL="0" marR="0" marT="0" marB="0"/>
                </a:tc>
                <a:tc>
                  <a:txBody>
                    <a:bodyPr/>
                    <a:lstStyle/>
                    <a:p>
                      <a:pPr marL="61594">
                        <a:lnSpc>
                          <a:spcPct val="100000"/>
                        </a:lnSpc>
                      </a:pP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on</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atenat</a:t>
                      </a:r>
                      <a:r>
                        <a:rPr sz="1800" dirty="0">
                          <a:solidFill>
                            <a:schemeClr val="bg1"/>
                          </a:solidFill>
                          <a:latin typeface="Segoe UI" panose="020B0502040204020203" pitchFamily="34" charset="0"/>
                          <a:cs typeface="Segoe UI" panose="020B0502040204020203" pitchFamily="34" charset="0"/>
                        </a:rPr>
                        <a:t>e</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r>
                        <a:rPr sz="1800" spc="155" dirty="0">
                          <a:solidFill>
                            <a:schemeClr val="bg1"/>
                          </a:solidFill>
                          <a:latin typeface="Segoe UI" panose="020B0502040204020203" pitchFamily="34" charset="0"/>
                          <a:cs typeface="Segoe UI" panose="020B0502040204020203" pitchFamily="34" charset="0"/>
                        </a:rPr>
                        <a:t> </a:t>
                      </a:r>
                      <a:r>
                        <a:rPr sz="1800" spc="-5" dirty="0">
                          <a:solidFill>
                            <a:schemeClr val="bg1"/>
                          </a:solidFill>
                          <a:latin typeface="Segoe UI" panose="020B0502040204020203" pitchFamily="34" charset="0"/>
                          <a:cs typeface="Segoe UI" panose="020B0502040204020203" pitchFamily="34" charset="0"/>
                        </a:rPr>
                        <a:t>an</a:t>
                      </a:r>
                      <a:r>
                        <a:rPr sz="1800" dirty="0">
                          <a:solidFill>
                            <a:schemeClr val="bg1"/>
                          </a:solidFill>
                          <a:latin typeface="Segoe UI" panose="020B0502040204020203" pitchFamily="34" charset="0"/>
                          <a:cs typeface="Segoe UI" panose="020B0502040204020203" pitchFamily="34" charset="0"/>
                        </a:rPr>
                        <a:t>d</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2230">
                        <a:lnSpc>
                          <a:spcPct val="100000"/>
                        </a:lnSpc>
                      </a:pPr>
                      <a:r>
                        <a:rPr sz="1800" spc="-5" dirty="0">
                          <a:solidFill>
                            <a:schemeClr val="bg1"/>
                          </a:solidFill>
                          <a:latin typeface="Segoe UI" panose="020B0502040204020203" pitchFamily="34" charset="0"/>
                          <a:cs typeface="Segoe UI" panose="020B0502040204020203" pitchFamily="34" charset="0"/>
                        </a:rPr>
                        <a:t>pr</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nt('ab</a:t>
                      </a:r>
                      <a:r>
                        <a:rPr sz="1800" dirty="0">
                          <a:solidFill>
                            <a:schemeClr val="bg1"/>
                          </a:solidFill>
                          <a:latin typeface="Segoe UI" panose="020B0502040204020203" pitchFamily="34" charset="0"/>
                          <a:cs typeface="Segoe UI" panose="020B0502040204020203" pitchFamily="34" charset="0"/>
                        </a:rPr>
                        <a:t>'</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a:t>
                      </a:r>
                      <a:r>
                        <a:rPr sz="1800" spc="-10" dirty="0">
                          <a:solidFill>
                            <a:schemeClr val="bg1"/>
                          </a:solidFill>
                          <a:latin typeface="Segoe UI" panose="020B0502040204020203" pitchFamily="34" charset="0"/>
                          <a:cs typeface="Segoe UI" panose="020B0502040204020203" pitchFamily="34" charset="0"/>
                        </a:rPr>
                        <a:t> </a:t>
                      </a:r>
                      <a:r>
                        <a:rPr sz="1800" spc="-5" dirty="0">
                          <a:solidFill>
                            <a:schemeClr val="bg1"/>
                          </a:solidFill>
                          <a:latin typeface="Segoe UI" panose="020B0502040204020203" pitchFamily="34" charset="0"/>
                          <a:cs typeface="Segoe UI" panose="020B0502040204020203" pitchFamily="34" charset="0"/>
                        </a:rPr>
                        <a:t>'</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a:t>
                      </a:r>
                      <a:r>
                        <a:rPr sz="1800" dirty="0">
                          <a:solidFill>
                            <a:schemeClr val="bg1"/>
                          </a:solidFill>
                          <a:latin typeface="Segoe UI" panose="020B0502040204020203" pitchFamily="34" charset="0"/>
                          <a:cs typeface="Segoe UI" panose="020B0502040204020203" pitchFamily="34" charset="0"/>
                        </a:rPr>
                        <a:t>)</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1594">
                        <a:lnSpc>
                          <a:spcPct val="100000"/>
                        </a:lnSpc>
                      </a:pPr>
                      <a:r>
                        <a:rPr sz="1800" spc="-5" dirty="0">
                          <a:solidFill>
                            <a:schemeClr val="bg1"/>
                          </a:solidFill>
                          <a:latin typeface="Segoe UI" panose="020B0502040204020203" pitchFamily="34" charset="0"/>
                          <a:cs typeface="Segoe UI" panose="020B0502040204020203" pitchFamily="34" charset="0"/>
                        </a:rPr>
                        <a:t>abc</a:t>
                      </a:r>
                      <a:endParaRPr sz="1800">
                        <a:solidFill>
                          <a:schemeClr val="bg1"/>
                        </a:solidFill>
                        <a:latin typeface="Segoe UI" panose="020B0502040204020203" pitchFamily="34" charset="0"/>
                        <a:cs typeface="Segoe UI" panose="020B0502040204020203" pitchFamily="34" charset="0"/>
                      </a:endParaRPr>
                    </a:p>
                  </a:txBody>
                  <a:tcPr marL="0" marR="0" marT="0" marB="0"/>
                </a:tc>
                <a:extLst>
                  <a:ext uri="{0D108BD9-81ED-4DB2-BD59-A6C34878D82A}">
                    <a16:rowId xmlns:a16="http://schemas.microsoft.com/office/drawing/2014/main" val="10001"/>
                  </a:ext>
                </a:extLst>
              </a:tr>
              <a:tr h="531972">
                <a:tc>
                  <a:txBody>
                    <a:bodyPr/>
                    <a:lstStyle/>
                    <a:p>
                      <a:pPr marL="61594">
                        <a:lnSpc>
                          <a:spcPct val="100000"/>
                        </a:lnSpc>
                      </a:pP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 i</a:t>
                      </a:r>
                      <a:r>
                        <a:rPr sz="1800" spc="-5" dirty="0">
                          <a:solidFill>
                            <a:schemeClr val="bg1"/>
                          </a:solidFill>
                          <a:latin typeface="Segoe UI" panose="020B0502040204020203" pitchFamily="34" charset="0"/>
                          <a:cs typeface="Segoe UI" panose="020B0502040204020203" pitchFamily="34" charset="0"/>
                        </a:rPr>
                        <a:t>nt</a:t>
                      </a:r>
                      <a:r>
                        <a:rPr sz="1800" dirty="0">
                          <a:solidFill>
                            <a:schemeClr val="bg1"/>
                          </a:solidFill>
                          <a:latin typeface="Segoe UI" panose="020B0502040204020203" pitchFamily="34" charset="0"/>
                          <a:cs typeface="Segoe UI" panose="020B0502040204020203" pitchFamily="34" charset="0"/>
                        </a:rPr>
                        <a:t>1</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1594">
                        <a:lnSpc>
                          <a:spcPct val="100000"/>
                        </a:lnSpc>
                      </a:pP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on</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atenat</a:t>
                      </a:r>
                      <a:r>
                        <a:rPr sz="1800" dirty="0">
                          <a:solidFill>
                            <a:schemeClr val="bg1"/>
                          </a:solidFill>
                          <a:latin typeface="Segoe UI" panose="020B0502040204020203" pitchFamily="34" charset="0"/>
                          <a:cs typeface="Segoe UI" panose="020B0502040204020203" pitchFamily="34" charset="0"/>
                        </a:rPr>
                        <a:t>e</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nt</a:t>
                      </a:r>
                      <a:r>
                        <a:rPr sz="1800" dirty="0">
                          <a:solidFill>
                            <a:schemeClr val="bg1"/>
                          </a:solidFill>
                          <a:latin typeface="Segoe UI" panose="020B0502040204020203" pitchFamily="34" charset="0"/>
                          <a:cs typeface="Segoe UI" panose="020B0502040204020203" pitchFamily="34" charset="0"/>
                        </a:rPr>
                        <a:t>1</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op</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e</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 o</a:t>
                      </a:r>
                      <a:r>
                        <a:rPr sz="1800" dirty="0">
                          <a:solidFill>
                            <a:schemeClr val="bg1"/>
                          </a:solidFill>
                          <a:latin typeface="Segoe UI" panose="020B0502040204020203" pitchFamily="34" charset="0"/>
                          <a:cs typeface="Segoe UI" panose="020B0502040204020203" pitchFamily="34" charset="0"/>
                        </a:rPr>
                        <a:t>f</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p>
                  </a:txBody>
                  <a:tcPr marL="0" marR="0" marT="0" marB="0"/>
                </a:tc>
                <a:tc>
                  <a:txBody>
                    <a:bodyPr/>
                    <a:lstStyle/>
                    <a:p>
                      <a:pPr marL="62230">
                        <a:lnSpc>
                          <a:spcPct val="100000"/>
                        </a:lnSpc>
                      </a:pPr>
                      <a:r>
                        <a:rPr sz="1800" spc="-5" dirty="0">
                          <a:solidFill>
                            <a:schemeClr val="bg1"/>
                          </a:solidFill>
                          <a:latin typeface="Segoe UI" panose="020B0502040204020203" pitchFamily="34" charset="0"/>
                          <a:cs typeface="Segoe UI" panose="020B0502040204020203" pitchFamily="34" charset="0"/>
                        </a:rPr>
                        <a:t>pr</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nt('a</a:t>
                      </a:r>
                      <a:r>
                        <a:rPr sz="1800" dirty="0">
                          <a:solidFill>
                            <a:schemeClr val="bg1"/>
                          </a:solidFill>
                          <a:latin typeface="Segoe UI" panose="020B0502040204020203" pitchFamily="34" charset="0"/>
                          <a:cs typeface="Segoe UI" panose="020B0502040204020203" pitchFamily="34" charset="0"/>
                        </a:rPr>
                        <a:t>'</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 </a:t>
                      </a:r>
                      <a:r>
                        <a:rPr sz="1800" spc="-5" dirty="0">
                          <a:solidFill>
                            <a:schemeClr val="bg1"/>
                          </a:solidFill>
                          <a:latin typeface="Segoe UI" panose="020B0502040204020203" pitchFamily="34" charset="0"/>
                          <a:cs typeface="Segoe UI" panose="020B0502040204020203" pitchFamily="34" charset="0"/>
                        </a:rPr>
                        <a:t>5)</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1594">
                        <a:lnSpc>
                          <a:spcPct val="100000"/>
                        </a:lnSpc>
                      </a:pPr>
                      <a:r>
                        <a:rPr sz="1800" spc="-5" dirty="0">
                          <a:solidFill>
                            <a:schemeClr val="bg1"/>
                          </a:solidFill>
                          <a:latin typeface="Segoe UI" panose="020B0502040204020203" pitchFamily="34" charset="0"/>
                          <a:cs typeface="Segoe UI" panose="020B0502040204020203" pitchFamily="34" charset="0"/>
                        </a:rPr>
                        <a:t>aaaaa</a:t>
                      </a:r>
                      <a:endParaRPr sz="1800">
                        <a:solidFill>
                          <a:schemeClr val="bg1"/>
                        </a:solidFill>
                        <a:latin typeface="Segoe UI" panose="020B0502040204020203" pitchFamily="34" charset="0"/>
                        <a:cs typeface="Segoe UI" panose="020B0502040204020203" pitchFamily="34" charset="0"/>
                      </a:endParaRPr>
                    </a:p>
                  </a:txBody>
                  <a:tcPr marL="0" marR="0" marT="0" marB="0"/>
                </a:tc>
                <a:extLst>
                  <a:ext uri="{0D108BD9-81ED-4DB2-BD59-A6C34878D82A}">
                    <a16:rowId xmlns:a16="http://schemas.microsoft.com/office/drawing/2014/main" val="10002"/>
                  </a:ext>
                </a:extLst>
              </a:tr>
              <a:tr h="532988">
                <a:tc>
                  <a:txBody>
                    <a:bodyPr/>
                    <a:lstStyle/>
                    <a:p>
                      <a:pPr marL="61594">
                        <a:lnSpc>
                          <a:spcPct val="100000"/>
                        </a:lnSpc>
                      </a:pP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nt</a:t>
                      </a:r>
                      <a:r>
                        <a:rPr sz="1800" dirty="0">
                          <a:solidFill>
                            <a:schemeClr val="bg1"/>
                          </a:solidFill>
                          <a:latin typeface="Segoe UI" panose="020B0502040204020203" pitchFamily="34" charset="0"/>
                          <a:cs typeface="Segoe UI" panose="020B0502040204020203" pitchFamily="34" charset="0"/>
                        </a:rPr>
                        <a:t>1</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 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1594">
                        <a:lnSpc>
                          <a:spcPct val="100000"/>
                        </a:lnSpc>
                      </a:pP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on</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atenat</a:t>
                      </a:r>
                      <a:r>
                        <a:rPr sz="1800" dirty="0">
                          <a:solidFill>
                            <a:schemeClr val="bg1"/>
                          </a:solidFill>
                          <a:latin typeface="Segoe UI" panose="020B0502040204020203" pitchFamily="34" charset="0"/>
                          <a:cs typeface="Segoe UI" panose="020B0502040204020203" pitchFamily="34" charset="0"/>
                        </a:rPr>
                        <a:t>e</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nt</a:t>
                      </a:r>
                      <a:r>
                        <a:rPr sz="1800" dirty="0">
                          <a:solidFill>
                            <a:schemeClr val="bg1"/>
                          </a:solidFill>
                          <a:latin typeface="Segoe UI" panose="020B0502040204020203" pitchFamily="34" charset="0"/>
                          <a:cs typeface="Segoe UI" panose="020B0502040204020203" pitchFamily="34" charset="0"/>
                        </a:rPr>
                        <a:t>1</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op</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e</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 o</a:t>
                      </a:r>
                      <a:r>
                        <a:rPr sz="1800" dirty="0">
                          <a:solidFill>
                            <a:schemeClr val="bg1"/>
                          </a:solidFill>
                          <a:latin typeface="Segoe UI" panose="020B0502040204020203" pitchFamily="34" charset="0"/>
                          <a:cs typeface="Segoe UI" panose="020B0502040204020203" pitchFamily="34" charset="0"/>
                        </a:rPr>
                        <a:t>f</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2230">
                        <a:lnSpc>
                          <a:spcPct val="100000"/>
                        </a:lnSpc>
                      </a:pPr>
                      <a:r>
                        <a:rPr sz="1800" spc="-5" dirty="0">
                          <a:solidFill>
                            <a:schemeClr val="bg1"/>
                          </a:solidFill>
                          <a:latin typeface="Segoe UI" panose="020B0502040204020203" pitchFamily="34" charset="0"/>
                          <a:cs typeface="Segoe UI" panose="020B0502040204020203" pitchFamily="34" charset="0"/>
                        </a:rPr>
                        <a:t>pr</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nt(</a:t>
                      </a:r>
                      <a:r>
                        <a:rPr sz="1800" dirty="0">
                          <a:solidFill>
                            <a:schemeClr val="bg1"/>
                          </a:solidFill>
                          <a:latin typeface="Segoe UI" panose="020B0502040204020203" pitchFamily="34" charset="0"/>
                          <a:cs typeface="Segoe UI" panose="020B0502040204020203" pitchFamily="34" charset="0"/>
                        </a:rPr>
                        <a:t>4</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 </a:t>
                      </a:r>
                      <a:r>
                        <a:rPr sz="1800" spc="-5" dirty="0">
                          <a:solidFill>
                            <a:schemeClr val="bg1"/>
                          </a:solidFill>
                          <a:latin typeface="Segoe UI" panose="020B0502040204020203" pitchFamily="34" charset="0"/>
                          <a:cs typeface="Segoe UI" panose="020B0502040204020203" pitchFamily="34" charset="0"/>
                        </a:rPr>
                        <a:t>'b</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a:t>
                      </a:r>
                      <a:r>
                        <a:rPr sz="1800" dirty="0">
                          <a:solidFill>
                            <a:schemeClr val="bg1"/>
                          </a:solidFill>
                          <a:latin typeface="Segoe UI" panose="020B0502040204020203" pitchFamily="34" charset="0"/>
                          <a:cs typeface="Segoe UI" panose="020B0502040204020203" pitchFamily="34" charset="0"/>
                        </a:rPr>
                        <a:t>)</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1594">
                        <a:lnSpc>
                          <a:spcPct val="100000"/>
                        </a:lnSpc>
                      </a:pPr>
                      <a:r>
                        <a:rPr sz="1800" spc="-5" dirty="0">
                          <a:solidFill>
                            <a:schemeClr val="bg1"/>
                          </a:solidFill>
                          <a:latin typeface="Segoe UI" panose="020B0502040204020203" pitchFamily="34" charset="0"/>
                          <a:cs typeface="Segoe UI" panose="020B0502040204020203" pitchFamily="34" charset="0"/>
                        </a:rPr>
                        <a:t>b</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b</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b</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b</a:t>
                      </a:r>
                      <a:r>
                        <a:rPr sz="1800" dirty="0">
                          <a:solidFill>
                            <a:schemeClr val="bg1"/>
                          </a:solidFill>
                          <a:latin typeface="Segoe UI" panose="020B0502040204020203" pitchFamily="34" charset="0"/>
                          <a:cs typeface="Segoe UI" panose="020B0502040204020203" pitchFamily="34" charset="0"/>
                        </a:rPr>
                        <a:t>c</a:t>
                      </a: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42026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Let’s Code!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7025986" cy="4835479"/>
          </a:xfrm>
        </p:spPr>
        <p:txBody>
          <a:bodyPr>
            <a:normAutofit/>
          </a:bodyPr>
          <a:lstStyle/>
          <a:p>
            <a:r>
              <a:rPr lang="en-CA" dirty="0"/>
              <a:t>Let’s take a look at how this works in Python!</a:t>
            </a:r>
          </a:p>
          <a:p>
            <a:pPr lvl="1"/>
            <a:r>
              <a:rPr lang="en-CA" dirty="0"/>
              <a:t>Concatenation</a:t>
            </a:r>
          </a:p>
          <a:p>
            <a:pPr lvl="2"/>
            <a:r>
              <a:rPr lang="en-CA" dirty="0"/>
              <a:t>+ operator</a:t>
            </a:r>
          </a:p>
          <a:p>
            <a:pPr lvl="2"/>
            <a:r>
              <a:rPr lang="en-CA" dirty="0"/>
              <a:t>* operator</a:t>
            </a:r>
          </a:p>
          <a:p>
            <a:pPr lvl="1"/>
            <a:endParaRPr lang="en-CA" dirty="0"/>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3. String Operators</a:t>
            </a:r>
          </a:p>
        </p:txBody>
      </p:sp>
      <p:pic>
        <p:nvPicPr>
          <p:cNvPr id="7170" name="Picture 2" descr="Using Python to please our cat overlords! : r/ProgrammerHumor">
            <a:extLst>
              <a:ext uri="{FF2B5EF4-FFF2-40B4-BE49-F238E27FC236}">
                <a16:creationId xmlns:a16="http://schemas.microsoft.com/office/drawing/2014/main" id="{292E9ED1-0392-F546-9BBD-9ABF2F97D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620" y="2143936"/>
            <a:ext cx="4240456" cy="422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39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92D4-60C8-4146-9DCE-54D7F333F1A6}"/>
              </a:ext>
            </a:extLst>
          </p:cNvPr>
          <p:cNvSpPr>
            <a:spLocks noGrp="1"/>
          </p:cNvSpPr>
          <p:nvPr>
            <p:ph type="title"/>
          </p:nvPr>
        </p:nvSpPr>
        <p:spPr/>
        <p:txBody>
          <a:bodyPr>
            <a:normAutofit fontScale="90000"/>
          </a:bodyPr>
          <a:lstStyle/>
          <a:p>
            <a:r>
              <a:rPr lang="en-US" dirty="0"/>
              <a:t>Working with Strings</a:t>
            </a:r>
          </a:p>
        </p:txBody>
      </p:sp>
      <p:sp>
        <p:nvSpPr>
          <p:cNvPr id="3" name="Content Placeholder 2">
            <a:extLst>
              <a:ext uri="{FF2B5EF4-FFF2-40B4-BE49-F238E27FC236}">
                <a16:creationId xmlns:a16="http://schemas.microsoft.com/office/drawing/2014/main" id="{83FCA64E-602D-8145-B772-89F2F2BCE507}"/>
              </a:ext>
            </a:extLst>
          </p:cNvPr>
          <p:cNvSpPr>
            <a:spLocks noGrp="1"/>
          </p:cNvSpPr>
          <p:nvPr>
            <p:ph idx="1"/>
          </p:nvPr>
        </p:nvSpPr>
        <p:spPr>
          <a:xfrm>
            <a:off x="275492" y="1822448"/>
            <a:ext cx="8129953" cy="4835479"/>
          </a:xfrm>
        </p:spPr>
        <p:txBody>
          <a:bodyPr/>
          <a:lstStyle/>
          <a:p>
            <a:r>
              <a:rPr lang="en-US" dirty="0"/>
              <a:t>The string (</a:t>
            </a:r>
            <a:r>
              <a:rPr lang="en-US" dirty="0">
                <a:solidFill>
                  <a:schemeClr val="accent6"/>
                </a:solidFill>
              </a:rPr>
              <a:t>str</a:t>
            </a:r>
            <a:r>
              <a:rPr lang="en-US" dirty="0"/>
              <a:t>) type was briefly introduced in previous weeks</a:t>
            </a:r>
          </a:p>
          <a:p>
            <a:r>
              <a:rPr lang="en-US" dirty="0"/>
              <a:t>Let’s take our string knowledge to the next level!</a:t>
            </a:r>
          </a:p>
          <a:p>
            <a:pPr lvl="1"/>
            <a:r>
              <a:rPr lang="en-US" dirty="0"/>
              <a:t>escape sequences</a:t>
            </a:r>
          </a:p>
          <a:p>
            <a:pPr lvl="1"/>
            <a:r>
              <a:rPr lang="en-US" dirty="0"/>
              <a:t>str operations</a:t>
            </a:r>
          </a:p>
          <a:p>
            <a:pPr lvl="1"/>
            <a:r>
              <a:rPr lang="en-US" dirty="0">
                <a:solidFill>
                  <a:srgbClr val="00B050"/>
                </a:solidFill>
              </a:rPr>
              <a:t>type conversion</a:t>
            </a:r>
          </a:p>
          <a:p>
            <a:pPr lvl="1"/>
            <a:r>
              <a:rPr lang="en-US" dirty="0">
                <a:solidFill>
                  <a:srgbClr val="00B050"/>
                </a:solidFill>
              </a:rPr>
              <a:t>str indexing and slicing</a:t>
            </a:r>
          </a:p>
          <a:p>
            <a:pPr lvl="1"/>
            <a:r>
              <a:rPr lang="en-US" dirty="0">
                <a:solidFill>
                  <a:srgbClr val="00B050"/>
                </a:solidFill>
              </a:rPr>
              <a:t>str methods</a:t>
            </a:r>
          </a:p>
          <a:p>
            <a:pPr lvl="1"/>
            <a:endParaRPr lang="en-US" dirty="0"/>
          </a:p>
          <a:p>
            <a:pPr lvl="1"/>
            <a:endParaRPr lang="en-US" dirty="0"/>
          </a:p>
        </p:txBody>
      </p:sp>
      <p:pic>
        <p:nvPicPr>
          <p:cNvPr id="9218" name="Picture 2" descr="there seems to be a problem with this string. swirl it around while i chase  it - Programmer Cat - quickmeme">
            <a:extLst>
              <a:ext uri="{FF2B5EF4-FFF2-40B4-BE49-F238E27FC236}">
                <a16:creationId xmlns:a16="http://schemas.microsoft.com/office/drawing/2014/main" id="{9F65F3EF-97A1-D14D-AA55-34033C6C7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445" y="1236401"/>
            <a:ext cx="3651740" cy="4894085"/>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Tick with solid fill">
            <a:extLst>
              <a:ext uri="{FF2B5EF4-FFF2-40B4-BE49-F238E27FC236}">
                <a16:creationId xmlns:a16="http://schemas.microsoft.com/office/drawing/2014/main" id="{37BA7104-6152-0744-89F1-CF7778BFE8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10197" y="3110460"/>
            <a:ext cx="457200" cy="457200"/>
          </a:xfrm>
          <a:prstGeom prst="rect">
            <a:avLst/>
          </a:prstGeom>
        </p:spPr>
      </p:pic>
      <p:pic>
        <p:nvPicPr>
          <p:cNvPr id="7" name="Graphic 6" descr="Tick with solid fill">
            <a:extLst>
              <a:ext uri="{FF2B5EF4-FFF2-40B4-BE49-F238E27FC236}">
                <a16:creationId xmlns:a16="http://schemas.microsoft.com/office/drawing/2014/main" id="{78A22A70-9FB8-E843-BD6E-FB5F463BA5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52997" y="3519269"/>
            <a:ext cx="457200" cy="457200"/>
          </a:xfrm>
          <a:prstGeom prst="rect">
            <a:avLst/>
          </a:prstGeom>
        </p:spPr>
      </p:pic>
    </p:spTree>
    <p:extLst>
      <p:ext uri="{BB962C8B-B14F-4D97-AF65-F5344CB8AC3E}">
        <p14:creationId xmlns:p14="http://schemas.microsoft.com/office/powerpoint/2010/main" val="22111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92D4-60C8-4146-9DCE-54D7F333F1A6}"/>
              </a:ext>
            </a:extLst>
          </p:cNvPr>
          <p:cNvSpPr>
            <a:spLocks noGrp="1"/>
          </p:cNvSpPr>
          <p:nvPr>
            <p:ph type="title"/>
          </p:nvPr>
        </p:nvSpPr>
        <p:spPr/>
        <p:txBody>
          <a:bodyPr>
            <a:normAutofit fontScale="90000"/>
          </a:bodyPr>
          <a:lstStyle/>
          <a:p>
            <a:r>
              <a:rPr lang="en-US" dirty="0"/>
              <a:t>Type Conversion</a:t>
            </a:r>
          </a:p>
        </p:txBody>
      </p:sp>
      <p:sp>
        <p:nvSpPr>
          <p:cNvPr id="3" name="Content Placeholder 2">
            <a:extLst>
              <a:ext uri="{FF2B5EF4-FFF2-40B4-BE49-F238E27FC236}">
                <a16:creationId xmlns:a16="http://schemas.microsoft.com/office/drawing/2014/main" id="{83FCA64E-602D-8145-B772-89F2F2BCE507}"/>
              </a:ext>
            </a:extLst>
          </p:cNvPr>
          <p:cNvSpPr>
            <a:spLocks noGrp="1"/>
          </p:cNvSpPr>
          <p:nvPr>
            <p:ph idx="1"/>
          </p:nvPr>
        </p:nvSpPr>
        <p:spPr>
          <a:xfrm>
            <a:off x="275492" y="1822448"/>
            <a:ext cx="8129953" cy="4835479"/>
          </a:xfrm>
        </p:spPr>
        <p:txBody>
          <a:bodyPr/>
          <a:lstStyle/>
          <a:p>
            <a:r>
              <a:rPr lang="en-US" dirty="0"/>
              <a:t>The built-in function </a:t>
            </a:r>
            <a:r>
              <a:rPr lang="en-US" dirty="0">
                <a:solidFill>
                  <a:schemeClr val="accent6"/>
                </a:solidFill>
                <a:latin typeface="Courier" pitchFamily="2" charset="0"/>
              </a:rPr>
              <a:t>str</a:t>
            </a:r>
            <a:r>
              <a:rPr lang="en-US" dirty="0"/>
              <a:t> takes any value and returns a string representation of that value</a:t>
            </a:r>
          </a:p>
          <a:p>
            <a:r>
              <a:rPr lang="en-US" dirty="0"/>
              <a:t>Like our built-in functions </a:t>
            </a:r>
            <a:r>
              <a:rPr lang="en-US" dirty="0">
                <a:solidFill>
                  <a:schemeClr val="accent6"/>
                </a:solidFill>
                <a:latin typeface="Courier" pitchFamily="2" charset="0"/>
              </a:rPr>
              <a:t>int </a:t>
            </a:r>
            <a:r>
              <a:rPr lang="en-US" dirty="0"/>
              <a:t>and </a:t>
            </a:r>
            <a:r>
              <a:rPr lang="en-US" dirty="0">
                <a:solidFill>
                  <a:schemeClr val="accent6"/>
                </a:solidFill>
                <a:latin typeface="Courier" pitchFamily="2" charset="0"/>
              </a:rPr>
              <a:t>float</a:t>
            </a:r>
            <a:r>
              <a:rPr lang="en-US" dirty="0">
                <a:latin typeface="Courier" pitchFamily="2" charset="0"/>
              </a:rPr>
              <a:t> </a:t>
            </a:r>
            <a:r>
              <a:rPr lang="en-US" dirty="0"/>
              <a:t>that can take a string and </a:t>
            </a:r>
            <a:r>
              <a:rPr lang="en-US" dirty="0">
                <a:solidFill>
                  <a:srgbClr val="FF0000"/>
                </a:solidFill>
              </a:rPr>
              <a:t>attempt</a:t>
            </a:r>
            <a:r>
              <a:rPr lang="en-US" dirty="0"/>
              <a:t> to return a number representation of the string</a:t>
            </a:r>
          </a:p>
          <a:p>
            <a:pPr lvl="1"/>
            <a:endParaRPr lang="en-US" dirty="0"/>
          </a:p>
        </p:txBody>
      </p:sp>
      <p:sp>
        <p:nvSpPr>
          <p:cNvPr id="8" name="Content Placeholder 2">
            <a:extLst>
              <a:ext uri="{FF2B5EF4-FFF2-40B4-BE49-F238E27FC236}">
                <a16:creationId xmlns:a16="http://schemas.microsoft.com/office/drawing/2014/main" id="{9D0B13CB-9935-844B-A4D7-5474C855F47E}"/>
              </a:ext>
            </a:extLst>
          </p:cNvPr>
          <p:cNvSpPr txBox="1">
            <a:spLocks/>
          </p:cNvSpPr>
          <p:nvPr/>
        </p:nvSpPr>
        <p:spPr>
          <a:xfrm>
            <a:off x="448806" y="4165443"/>
            <a:ext cx="3764796" cy="2492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CA" sz="2400" spc="-15" dirty="0">
                <a:solidFill>
                  <a:schemeClr val="accent1"/>
                </a:solidFill>
                <a:latin typeface="Courier New"/>
                <a:cs typeface="Courier New"/>
              </a:rPr>
              <a:t>&gt;&gt;&gt; str(4)</a:t>
            </a:r>
            <a:br>
              <a:rPr lang="en-CA" sz="2400" spc="-15" dirty="0">
                <a:solidFill>
                  <a:schemeClr val="accent1"/>
                </a:solidFill>
                <a:latin typeface="Courier New"/>
                <a:cs typeface="Courier New"/>
              </a:rPr>
            </a:br>
            <a:r>
              <a:rPr lang="en-CA" sz="2400" spc="-15" dirty="0">
                <a:solidFill>
                  <a:schemeClr val="accent1"/>
                </a:solidFill>
                <a:latin typeface="Courier New"/>
                <a:cs typeface="Courier New"/>
              </a:rPr>
              <a:t>‘4’</a:t>
            </a:r>
          </a:p>
          <a:p>
            <a:pPr marL="0" indent="0">
              <a:lnSpc>
                <a:spcPct val="100000"/>
              </a:lnSpc>
              <a:buNone/>
            </a:pPr>
            <a:r>
              <a:rPr lang="en-CA" sz="2400" spc="-15" dirty="0">
                <a:solidFill>
                  <a:schemeClr val="accent1"/>
                </a:solidFill>
                <a:latin typeface="Courier New"/>
                <a:cs typeface="Courier New"/>
              </a:rPr>
              <a:t>&gt;&gt;&gt; str(4482678880)</a:t>
            </a:r>
            <a:br>
              <a:rPr lang="en-CA" sz="2400" spc="-15" dirty="0">
                <a:solidFill>
                  <a:schemeClr val="accent1"/>
                </a:solidFill>
                <a:latin typeface="Courier New"/>
                <a:cs typeface="Courier New"/>
              </a:rPr>
            </a:br>
            <a:r>
              <a:rPr lang="en-CA" sz="2400" spc="-15" dirty="0">
                <a:solidFill>
                  <a:schemeClr val="accent1"/>
                </a:solidFill>
                <a:latin typeface="Courier New"/>
                <a:cs typeface="Courier New"/>
              </a:rPr>
              <a:t>‘</a:t>
            </a:r>
            <a:r>
              <a:rPr lang="en-CA" sz="2400" dirty="0">
                <a:solidFill>
                  <a:schemeClr val="accent1"/>
                </a:solidFill>
                <a:latin typeface="Courier New"/>
                <a:cs typeface="Courier New"/>
              </a:rPr>
              <a:t>4482678880’</a:t>
            </a:r>
          </a:p>
        </p:txBody>
      </p:sp>
      <p:sp>
        <p:nvSpPr>
          <p:cNvPr id="9" name="object 10">
            <a:extLst>
              <a:ext uri="{FF2B5EF4-FFF2-40B4-BE49-F238E27FC236}">
                <a16:creationId xmlns:a16="http://schemas.microsoft.com/office/drawing/2014/main" id="{0E6A3F42-A9FB-954E-8C84-D12ED82C058B}"/>
              </a:ext>
            </a:extLst>
          </p:cNvPr>
          <p:cNvSpPr txBox="1"/>
          <p:nvPr/>
        </p:nvSpPr>
        <p:spPr>
          <a:xfrm>
            <a:off x="4213602" y="4238156"/>
            <a:ext cx="3151641" cy="1646605"/>
          </a:xfrm>
          <a:prstGeom prst="rect">
            <a:avLst/>
          </a:prstGeom>
        </p:spPr>
        <p:txBody>
          <a:bodyPr vert="horz" wrap="square" lIns="0" tIns="0" rIns="0" bIns="0" rtlCol="0">
            <a:spAutoFit/>
          </a:bodyPr>
          <a:lstStyle/>
          <a:p>
            <a:pPr marL="12700" marR="5080">
              <a:lnSpc>
                <a:spcPts val="2130"/>
              </a:lnSpc>
            </a:pPr>
            <a:r>
              <a:rPr sz="2400" spc="-10" dirty="0">
                <a:solidFill>
                  <a:schemeClr val="accent1"/>
                </a:solidFill>
                <a:latin typeface="Courier New"/>
                <a:cs typeface="Courier New"/>
              </a:rPr>
              <a:t>&gt;&gt;</a:t>
            </a:r>
            <a:r>
              <a:rPr sz="2400" dirty="0">
                <a:solidFill>
                  <a:schemeClr val="accent1"/>
                </a:solidFill>
                <a:latin typeface="Courier New"/>
                <a:cs typeface="Courier New"/>
              </a:rPr>
              <a:t>&gt;</a:t>
            </a:r>
            <a:r>
              <a:rPr sz="2400" spc="-10" dirty="0">
                <a:solidFill>
                  <a:schemeClr val="accent1"/>
                </a:solidFill>
                <a:latin typeface="Courier New"/>
                <a:cs typeface="Courier New"/>
              </a:rPr>
              <a:t> in</a:t>
            </a:r>
            <a:r>
              <a:rPr sz="2400" spc="-5" dirty="0">
                <a:solidFill>
                  <a:schemeClr val="accent1"/>
                </a:solidFill>
                <a:latin typeface="Courier New"/>
                <a:cs typeface="Courier New"/>
              </a:rPr>
              <a:t>t</a:t>
            </a:r>
            <a:r>
              <a:rPr sz="2400" spc="-10" dirty="0">
                <a:solidFill>
                  <a:schemeClr val="accent1"/>
                </a:solidFill>
                <a:latin typeface="Courier New"/>
                <a:cs typeface="Courier New"/>
              </a:rPr>
              <a:t>('1234</a:t>
            </a:r>
            <a:r>
              <a:rPr sz="2400" spc="-5" dirty="0">
                <a:solidFill>
                  <a:schemeClr val="accent1"/>
                </a:solidFill>
                <a:latin typeface="Courier New"/>
                <a:cs typeface="Courier New"/>
              </a:rPr>
              <a:t>5</a:t>
            </a:r>
            <a:r>
              <a:rPr sz="2400" spc="-10" dirty="0">
                <a:solidFill>
                  <a:schemeClr val="accent1"/>
                </a:solidFill>
                <a:latin typeface="Courier New"/>
                <a:cs typeface="Courier New"/>
              </a:rPr>
              <a:t>') </a:t>
            </a:r>
            <a:endParaRPr lang="en-US" sz="2400" spc="-10" dirty="0">
              <a:solidFill>
                <a:schemeClr val="accent1"/>
              </a:solidFill>
              <a:latin typeface="Courier New"/>
              <a:cs typeface="Courier New"/>
            </a:endParaRPr>
          </a:p>
          <a:p>
            <a:pPr marL="12700" marR="5080">
              <a:lnSpc>
                <a:spcPts val="2130"/>
              </a:lnSpc>
            </a:pPr>
            <a:r>
              <a:rPr sz="2400" spc="-10" dirty="0">
                <a:solidFill>
                  <a:schemeClr val="accent1"/>
                </a:solidFill>
                <a:latin typeface="Courier New"/>
                <a:cs typeface="Courier New"/>
              </a:rPr>
              <a:t>12345</a:t>
            </a:r>
            <a:endParaRPr sz="2400" dirty="0">
              <a:solidFill>
                <a:schemeClr val="accent1"/>
              </a:solidFill>
              <a:latin typeface="Courier New"/>
              <a:cs typeface="Courier New"/>
            </a:endParaRPr>
          </a:p>
          <a:p>
            <a:pPr>
              <a:lnSpc>
                <a:spcPct val="100000"/>
              </a:lnSpc>
              <a:spcBef>
                <a:spcPts val="37"/>
              </a:spcBef>
            </a:pPr>
            <a:endParaRPr sz="2400" dirty="0">
              <a:solidFill>
                <a:schemeClr val="accent1"/>
              </a:solidFill>
              <a:latin typeface="Times New Roman"/>
              <a:cs typeface="Times New Roman"/>
            </a:endParaRPr>
          </a:p>
          <a:p>
            <a:pPr marL="12700">
              <a:lnSpc>
                <a:spcPct val="100000"/>
              </a:lnSpc>
            </a:pPr>
            <a:r>
              <a:rPr sz="2400" spc="-10" dirty="0">
                <a:solidFill>
                  <a:schemeClr val="accent1"/>
                </a:solidFill>
                <a:latin typeface="Courier New"/>
                <a:cs typeface="Courier New"/>
              </a:rPr>
              <a:t>&gt;&gt;</a:t>
            </a:r>
            <a:r>
              <a:rPr sz="2400" dirty="0">
                <a:solidFill>
                  <a:schemeClr val="accent1"/>
                </a:solidFill>
                <a:latin typeface="Courier New"/>
                <a:cs typeface="Courier New"/>
              </a:rPr>
              <a:t>&gt;</a:t>
            </a:r>
            <a:r>
              <a:rPr sz="2400" spc="-10" dirty="0">
                <a:solidFill>
                  <a:schemeClr val="accent1"/>
                </a:solidFill>
                <a:latin typeface="Courier New"/>
                <a:cs typeface="Courier New"/>
              </a:rPr>
              <a:t> in</a:t>
            </a:r>
            <a:r>
              <a:rPr sz="2400" spc="-5" dirty="0">
                <a:solidFill>
                  <a:schemeClr val="accent1"/>
                </a:solidFill>
                <a:latin typeface="Courier New"/>
                <a:cs typeface="Courier New"/>
              </a:rPr>
              <a:t>t</a:t>
            </a:r>
            <a:r>
              <a:rPr sz="2400" spc="-10" dirty="0">
                <a:solidFill>
                  <a:schemeClr val="accent1"/>
                </a:solidFill>
                <a:latin typeface="Courier New"/>
                <a:cs typeface="Courier New"/>
              </a:rPr>
              <a:t>(-99.9</a:t>
            </a:r>
            <a:r>
              <a:rPr sz="2400" dirty="0">
                <a:solidFill>
                  <a:schemeClr val="accent1"/>
                </a:solidFill>
                <a:latin typeface="Courier New"/>
                <a:cs typeface="Courier New"/>
              </a:rPr>
              <a:t>)</a:t>
            </a:r>
            <a:br>
              <a:rPr lang="en-US" sz="2400" dirty="0">
                <a:solidFill>
                  <a:schemeClr val="accent1"/>
                </a:solidFill>
                <a:latin typeface="Courier New"/>
                <a:cs typeface="Courier New"/>
              </a:rPr>
            </a:br>
            <a:r>
              <a:rPr sz="2400" spc="-10" dirty="0">
                <a:solidFill>
                  <a:schemeClr val="accent1"/>
                </a:solidFill>
                <a:latin typeface="Courier New"/>
                <a:cs typeface="Courier New"/>
              </a:rPr>
              <a:t>-99</a:t>
            </a:r>
            <a:endParaRPr sz="2400" dirty="0">
              <a:solidFill>
                <a:schemeClr val="accent1"/>
              </a:solidFill>
              <a:latin typeface="Courier New"/>
              <a:cs typeface="Courier New"/>
            </a:endParaRPr>
          </a:p>
        </p:txBody>
      </p:sp>
      <p:sp>
        <p:nvSpPr>
          <p:cNvPr id="10" name="object 10">
            <a:extLst>
              <a:ext uri="{FF2B5EF4-FFF2-40B4-BE49-F238E27FC236}">
                <a16:creationId xmlns:a16="http://schemas.microsoft.com/office/drawing/2014/main" id="{1CB09493-58E6-2D49-B410-87C522282DFC}"/>
              </a:ext>
            </a:extLst>
          </p:cNvPr>
          <p:cNvSpPr txBox="1"/>
          <p:nvPr/>
        </p:nvSpPr>
        <p:spPr>
          <a:xfrm>
            <a:off x="7853351" y="4238157"/>
            <a:ext cx="4063157" cy="1646605"/>
          </a:xfrm>
          <a:prstGeom prst="rect">
            <a:avLst/>
          </a:prstGeom>
        </p:spPr>
        <p:txBody>
          <a:bodyPr vert="horz" wrap="square" lIns="0" tIns="0" rIns="0" bIns="0" rtlCol="0">
            <a:spAutoFit/>
          </a:bodyPr>
          <a:lstStyle/>
          <a:p>
            <a:pPr marL="12700" marR="5080">
              <a:lnSpc>
                <a:spcPts val="2130"/>
              </a:lnSpc>
            </a:pPr>
            <a:r>
              <a:rPr sz="2400" spc="-10" dirty="0">
                <a:solidFill>
                  <a:schemeClr val="accent1"/>
                </a:solidFill>
                <a:latin typeface="Courier New"/>
                <a:cs typeface="Courier New"/>
              </a:rPr>
              <a:t>&gt;&gt;</a:t>
            </a:r>
            <a:r>
              <a:rPr sz="2400" dirty="0">
                <a:solidFill>
                  <a:schemeClr val="accent1"/>
                </a:solidFill>
                <a:latin typeface="Courier New"/>
                <a:cs typeface="Courier New"/>
              </a:rPr>
              <a:t>&gt;</a:t>
            </a:r>
            <a:r>
              <a:rPr sz="2400" spc="-10" dirty="0">
                <a:solidFill>
                  <a:schemeClr val="accent1"/>
                </a:solidFill>
                <a:latin typeface="Courier New"/>
                <a:cs typeface="Courier New"/>
              </a:rPr>
              <a:t> </a:t>
            </a:r>
            <a:r>
              <a:rPr lang="en-US" sz="2400" spc="-10" dirty="0">
                <a:solidFill>
                  <a:schemeClr val="accent1"/>
                </a:solidFill>
                <a:latin typeface="Courier New"/>
                <a:cs typeface="Courier New"/>
              </a:rPr>
              <a:t>float</a:t>
            </a:r>
            <a:r>
              <a:rPr sz="2400" spc="-10" dirty="0">
                <a:solidFill>
                  <a:schemeClr val="accent1"/>
                </a:solidFill>
                <a:latin typeface="Courier New"/>
                <a:cs typeface="Courier New"/>
              </a:rPr>
              <a:t>(‘</a:t>
            </a:r>
            <a:r>
              <a:rPr lang="en-US" sz="2400" spc="-10" dirty="0">
                <a:solidFill>
                  <a:schemeClr val="accent1"/>
                </a:solidFill>
                <a:latin typeface="Courier New"/>
                <a:cs typeface="Courier New"/>
              </a:rPr>
              <a:t>-43.2</a:t>
            </a:r>
            <a:r>
              <a:rPr sz="2400" spc="-10" dirty="0">
                <a:solidFill>
                  <a:schemeClr val="accent1"/>
                </a:solidFill>
                <a:latin typeface="Courier New"/>
                <a:cs typeface="Courier New"/>
              </a:rPr>
              <a:t>’)</a:t>
            </a:r>
            <a:br>
              <a:rPr lang="en-US" sz="2400" spc="-10" dirty="0">
                <a:solidFill>
                  <a:schemeClr val="accent1"/>
                </a:solidFill>
                <a:latin typeface="Courier New"/>
                <a:cs typeface="Courier New"/>
              </a:rPr>
            </a:br>
            <a:r>
              <a:rPr lang="en-US" sz="2400" spc="-10" dirty="0">
                <a:solidFill>
                  <a:schemeClr val="accent1"/>
                </a:solidFill>
                <a:latin typeface="Courier New"/>
                <a:cs typeface="Courier New"/>
              </a:rPr>
              <a:t>-43.2</a:t>
            </a:r>
            <a:endParaRPr sz="2400" dirty="0">
              <a:solidFill>
                <a:schemeClr val="accent1"/>
              </a:solidFill>
              <a:latin typeface="Courier New"/>
              <a:cs typeface="Courier New"/>
            </a:endParaRPr>
          </a:p>
          <a:p>
            <a:pPr>
              <a:lnSpc>
                <a:spcPct val="100000"/>
              </a:lnSpc>
              <a:spcBef>
                <a:spcPts val="37"/>
              </a:spcBef>
            </a:pPr>
            <a:endParaRPr sz="2400" dirty="0">
              <a:solidFill>
                <a:schemeClr val="accent1"/>
              </a:solidFill>
              <a:latin typeface="Times New Roman"/>
              <a:cs typeface="Times New Roman"/>
            </a:endParaRPr>
          </a:p>
          <a:p>
            <a:pPr marL="12700">
              <a:lnSpc>
                <a:spcPct val="100000"/>
              </a:lnSpc>
            </a:pPr>
            <a:r>
              <a:rPr sz="2400" spc="-10" dirty="0">
                <a:solidFill>
                  <a:schemeClr val="accent1"/>
                </a:solidFill>
                <a:latin typeface="Courier New"/>
                <a:cs typeface="Courier New"/>
              </a:rPr>
              <a:t>&gt;&gt;</a:t>
            </a:r>
            <a:r>
              <a:rPr sz="2400" dirty="0">
                <a:solidFill>
                  <a:schemeClr val="accent1"/>
                </a:solidFill>
                <a:latin typeface="Courier New"/>
                <a:cs typeface="Courier New"/>
              </a:rPr>
              <a:t>&gt;</a:t>
            </a:r>
            <a:r>
              <a:rPr sz="2400" spc="-10" dirty="0">
                <a:solidFill>
                  <a:schemeClr val="accent1"/>
                </a:solidFill>
                <a:latin typeface="Courier New"/>
                <a:cs typeface="Courier New"/>
              </a:rPr>
              <a:t> </a:t>
            </a:r>
            <a:r>
              <a:rPr lang="en-US" sz="2400" spc="-10" dirty="0">
                <a:solidFill>
                  <a:schemeClr val="accent1"/>
                </a:solidFill>
                <a:latin typeface="Courier New"/>
                <a:cs typeface="Courier New"/>
              </a:rPr>
              <a:t>float</a:t>
            </a:r>
            <a:r>
              <a:rPr sz="2400" spc="-10" dirty="0">
                <a:solidFill>
                  <a:schemeClr val="accent1"/>
                </a:solidFill>
                <a:latin typeface="Courier New"/>
                <a:cs typeface="Courier New"/>
              </a:rPr>
              <a:t>(</a:t>
            </a:r>
            <a:r>
              <a:rPr lang="en-US" sz="2400" spc="-10" dirty="0">
                <a:solidFill>
                  <a:schemeClr val="accent1"/>
                </a:solidFill>
                <a:latin typeface="Courier New"/>
                <a:cs typeface="Courier New"/>
              </a:rPr>
              <a:t>’432’</a:t>
            </a:r>
            <a:r>
              <a:rPr sz="2400" dirty="0">
                <a:solidFill>
                  <a:schemeClr val="accent1"/>
                </a:solidFill>
                <a:latin typeface="Courier New"/>
                <a:cs typeface="Courier New"/>
              </a:rPr>
              <a:t>)</a:t>
            </a:r>
            <a:br>
              <a:rPr lang="en-US" sz="2400" dirty="0">
                <a:solidFill>
                  <a:schemeClr val="accent1"/>
                </a:solidFill>
                <a:latin typeface="Courier New"/>
                <a:cs typeface="Courier New"/>
              </a:rPr>
            </a:br>
            <a:r>
              <a:rPr lang="en-US" sz="2400" spc="-10" dirty="0">
                <a:solidFill>
                  <a:schemeClr val="accent1"/>
                </a:solidFill>
                <a:latin typeface="Courier New"/>
                <a:cs typeface="Courier New"/>
              </a:rPr>
              <a:t>432.0</a:t>
            </a:r>
            <a:endParaRPr sz="2400" dirty="0">
              <a:solidFill>
                <a:schemeClr val="accent1"/>
              </a:solidFill>
              <a:latin typeface="Courier New"/>
              <a:cs typeface="Courier New"/>
            </a:endParaRPr>
          </a:p>
        </p:txBody>
      </p:sp>
    </p:spTree>
    <p:extLst>
      <p:ext uri="{BB962C8B-B14F-4D97-AF65-F5344CB8AC3E}">
        <p14:creationId xmlns:p14="http://schemas.microsoft.com/office/powerpoint/2010/main" val="3659278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Let’s Code!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7025986" cy="4835479"/>
          </a:xfrm>
        </p:spPr>
        <p:txBody>
          <a:bodyPr>
            <a:normAutofit/>
          </a:bodyPr>
          <a:lstStyle/>
          <a:p>
            <a:r>
              <a:rPr lang="en-CA" dirty="0"/>
              <a:t>Let’s take a look at how this works in Python!</a:t>
            </a:r>
          </a:p>
          <a:p>
            <a:pPr lvl="1"/>
            <a:r>
              <a:rPr lang="en-CA" dirty="0"/>
              <a:t>Type conversion</a:t>
            </a:r>
          </a:p>
          <a:p>
            <a:pPr lvl="2"/>
            <a:r>
              <a:rPr lang="en-CA" dirty="0"/>
              <a:t>int/float to string</a:t>
            </a:r>
          </a:p>
          <a:p>
            <a:pPr lvl="2"/>
            <a:r>
              <a:rPr lang="en-CA" dirty="0"/>
              <a:t>string to int/float</a:t>
            </a:r>
          </a:p>
          <a:p>
            <a:pPr lvl="1"/>
            <a:endParaRPr lang="en-CA" dirty="0"/>
          </a:p>
          <a:p>
            <a:pPr lvl="1"/>
            <a:endParaRPr lang="en-CA" dirty="0"/>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4. Type Conversions</a:t>
            </a:r>
          </a:p>
        </p:txBody>
      </p:sp>
    </p:spTree>
    <p:extLst>
      <p:ext uri="{BB962C8B-B14F-4D97-AF65-F5344CB8AC3E}">
        <p14:creationId xmlns:p14="http://schemas.microsoft.com/office/powerpoint/2010/main" val="336685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A57B-21DC-4557-9D2E-36BBF1E923C9}"/>
              </a:ext>
            </a:extLst>
          </p:cNvPr>
          <p:cNvSpPr>
            <a:spLocks noGrp="1"/>
          </p:cNvSpPr>
          <p:nvPr>
            <p:ph type="title"/>
          </p:nvPr>
        </p:nvSpPr>
        <p:spPr/>
        <p:txBody>
          <a:bodyPr>
            <a:normAutofit fontScale="90000"/>
          </a:bodyPr>
          <a:lstStyle/>
          <a:p>
            <a:r>
              <a:rPr lang="en-US" b="1" dirty="0"/>
              <a:t>This Week</a:t>
            </a:r>
            <a:r>
              <a:rPr lang="en-US" b="1" dirty="0">
                <a:solidFill>
                  <a:schemeClr val="accent1"/>
                </a:solidFill>
              </a:rPr>
              <a:t>’</a:t>
            </a:r>
            <a:r>
              <a:rPr lang="en-US" b="1" dirty="0"/>
              <a:t>s Content</a:t>
            </a:r>
          </a:p>
        </p:txBody>
      </p:sp>
      <p:sp>
        <p:nvSpPr>
          <p:cNvPr id="3" name="Content Placeholder 2">
            <a:extLst>
              <a:ext uri="{FF2B5EF4-FFF2-40B4-BE49-F238E27FC236}">
                <a16:creationId xmlns:a16="http://schemas.microsoft.com/office/drawing/2014/main" id="{7AB50049-8F6C-4DF3-BA59-31343B218CF3}"/>
              </a:ext>
            </a:extLst>
          </p:cNvPr>
          <p:cNvSpPr>
            <a:spLocks noGrp="1"/>
          </p:cNvSpPr>
          <p:nvPr>
            <p:ph idx="1"/>
          </p:nvPr>
        </p:nvSpPr>
        <p:spPr>
          <a:xfrm>
            <a:off x="255105" y="1903610"/>
            <a:ext cx="6993835" cy="3766793"/>
          </a:xfrm>
        </p:spPr>
        <p:txBody>
          <a:bodyPr>
            <a:normAutofit lnSpcReduction="10000"/>
          </a:bodyPr>
          <a:lstStyle/>
          <a:p>
            <a:r>
              <a:rPr lang="en-US" b="1" dirty="0"/>
              <a:t>Lecture </a:t>
            </a:r>
            <a:r>
              <a:rPr lang="en-US" b="1" dirty="0">
                <a:solidFill>
                  <a:schemeClr val="accent1"/>
                </a:solidFill>
              </a:rPr>
              <a:t>4.1</a:t>
            </a:r>
          </a:p>
          <a:p>
            <a:pPr lvl="1"/>
            <a:r>
              <a:rPr lang="en-US" dirty="0"/>
              <a:t>Debugging</a:t>
            </a:r>
          </a:p>
          <a:p>
            <a:r>
              <a:rPr lang="en-US" b="1" dirty="0"/>
              <a:t>Lecture </a:t>
            </a:r>
            <a:r>
              <a:rPr lang="en-US" b="1" dirty="0">
                <a:solidFill>
                  <a:schemeClr val="accent1"/>
                </a:solidFill>
              </a:rPr>
              <a:t>4.2</a:t>
            </a:r>
          </a:p>
          <a:p>
            <a:pPr lvl="1"/>
            <a:r>
              <a:rPr lang="en-US" b="1" dirty="0"/>
              <a:t>Objects &amp; Strings: Operators and Methods</a:t>
            </a:r>
          </a:p>
          <a:p>
            <a:pPr lvl="1"/>
            <a:r>
              <a:rPr lang="en-US" dirty="0"/>
              <a:t>Chapter 7</a:t>
            </a:r>
          </a:p>
          <a:p>
            <a:r>
              <a:rPr lang="en-US" b="1" dirty="0"/>
              <a:t>Lecture </a:t>
            </a:r>
            <a:r>
              <a:rPr lang="en-US" b="1" dirty="0">
                <a:solidFill>
                  <a:schemeClr val="accent1"/>
                </a:solidFill>
              </a:rPr>
              <a:t>4.3</a:t>
            </a:r>
          </a:p>
          <a:p>
            <a:pPr lvl="1"/>
            <a:r>
              <a:rPr lang="en-US" dirty="0"/>
              <a:t>Strings: Conversions, Indexing, Slicing, and Immutability</a:t>
            </a:r>
          </a:p>
          <a:p>
            <a:pPr lvl="1"/>
            <a:r>
              <a:rPr lang="en-US" dirty="0"/>
              <a:t>Chapter 7</a:t>
            </a:r>
          </a:p>
        </p:txBody>
      </p:sp>
    </p:spTree>
    <p:extLst>
      <p:ext uri="{BB962C8B-B14F-4D97-AF65-F5344CB8AC3E}">
        <p14:creationId xmlns:p14="http://schemas.microsoft.com/office/powerpoint/2010/main" val="28324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3143-E0A9-244B-A70D-B8A4E0CDA701}"/>
              </a:ext>
            </a:extLst>
          </p:cNvPr>
          <p:cNvSpPr>
            <a:spLocks noGrp="1"/>
          </p:cNvSpPr>
          <p:nvPr>
            <p:ph type="title"/>
          </p:nvPr>
        </p:nvSpPr>
        <p:spPr/>
        <p:txBody>
          <a:bodyPr>
            <a:normAutofit fontScale="90000"/>
          </a:bodyPr>
          <a:lstStyle/>
          <a:p>
            <a:r>
              <a:rPr lang="en-US" dirty="0"/>
              <a:t>Breakout Coding Session!</a:t>
            </a:r>
          </a:p>
        </p:txBody>
      </p:sp>
      <p:sp>
        <p:nvSpPr>
          <p:cNvPr id="3" name="Content Placeholder 2">
            <a:extLst>
              <a:ext uri="{FF2B5EF4-FFF2-40B4-BE49-F238E27FC236}">
                <a16:creationId xmlns:a16="http://schemas.microsoft.com/office/drawing/2014/main" id="{BA4E9C1E-7B80-F04D-8E5C-1E53E4791A7E}"/>
              </a:ext>
            </a:extLst>
          </p:cNvPr>
          <p:cNvSpPr>
            <a:spLocks noGrp="1"/>
          </p:cNvSpPr>
          <p:nvPr>
            <p:ph idx="1"/>
          </p:nvPr>
        </p:nvSpPr>
        <p:spPr/>
        <p:txBody>
          <a:bodyPr/>
          <a:lstStyle/>
          <a:p>
            <a:r>
              <a:rPr lang="en-US" dirty="0"/>
              <a:t>Ask the user how many times they would like to see the string ”knock knock knock… Penny” repeated.  Then, print it!</a:t>
            </a:r>
          </a:p>
          <a:p>
            <a:r>
              <a:rPr lang="en-US" dirty="0"/>
              <a:t>Can you customize the name?</a:t>
            </a:r>
          </a:p>
          <a:p>
            <a:endParaRPr lang="en-US" dirty="0"/>
          </a:p>
        </p:txBody>
      </p:sp>
      <p:pic>
        <p:nvPicPr>
          <p:cNvPr id="4" name="Picture 3">
            <a:extLst>
              <a:ext uri="{FF2B5EF4-FFF2-40B4-BE49-F238E27FC236}">
                <a16:creationId xmlns:a16="http://schemas.microsoft.com/office/drawing/2014/main" id="{A166FD46-2278-E34E-BB44-E9C61D20C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336" y="3411582"/>
            <a:ext cx="5784750" cy="3249521"/>
          </a:xfrm>
          <a:prstGeom prst="rect">
            <a:avLst/>
          </a:prstGeom>
        </p:spPr>
      </p:pic>
      <p:sp>
        <p:nvSpPr>
          <p:cNvPr id="5" name="Rectangle: Rounded Corners 5">
            <a:extLst>
              <a:ext uri="{FF2B5EF4-FFF2-40B4-BE49-F238E27FC236}">
                <a16:creationId xmlns:a16="http://schemas.microsoft.com/office/drawing/2014/main" id="{0AF894F4-CC5B-1848-99AB-BDB0ECB12EBB}"/>
              </a:ext>
            </a:extLst>
          </p:cNvPr>
          <p:cNvSpPr/>
          <p:nvPr/>
        </p:nvSpPr>
        <p:spPr>
          <a:xfrm>
            <a:off x="7732889" y="2754082"/>
            <a:ext cx="4289777" cy="3794312"/>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Python </a:t>
            </a:r>
            <a:r>
              <a:rPr lang="en-US" sz="2400" b="1" dirty="0">
                <a:solidFill>
                  <a:srgbClr val="FFFFFF"/>
                </a:solidFill>
              </a:rPr>
              <a:t>(Wing or </a:t>
            </a:r>
            <a:r>
              <a:rPr lang="en-US" sz="2400" b="1" dirty="0" err="1">
                <a:solidFill>
                  <a:srgbClr val="FFFFFF"/>
                </a:solidFill>
              </a:rPr>
              <a:t>Jupyter</a:t>
            </a:r>
            <a:r>
              <a:rPr lang="en-US" sz="2400" b="1" dirty="0">
                <a:solidFill>
                  <a:srgbClr val="FFFFFF"/>
                </a:solidFill>
              </a:rPr>
              <a:t>)</a:t>
            </a:r>
          </a:p>
          <a:p>
            <a:endParaRPr lang="en-US" sz="1000" b="1" dirty="0">
              <a:solidFill>
                <a:srgbClr val="FFFFFF"/>
              </a:solidFill>
            </a:endParaRPr>
          </a:p>
          <a:p>
            <a:endParaRPr lang="en-US" sz="1000" b="1" dirty="0">
              <a:solidFill>
                <a:srgbClr val="FFFFFF"/>
              </a:solidFill>
            </a:endParaRPr>
          </a:p>
          <a:p>
            <a:endParaRPr lang="en-US" sz="1000" b="1" dirty="0">
              <a:solidFill>
                <a:srgbClr val="FFFFFF"/>
              </a:solidFill>
            </a:endParaRPr>
          </a:p>
          <a:p>
            <a:r>
              <a:rPr lang="en-US" sz="2800" b="1" dirty="0">
                <a:solidFill>
                  <a:schemeClr val="accent6"/>
                </a:solidFill>
              </a:rPr>
              <a:t>Work with your table to solve this problem!</a:t>
            </a:r>
          </a:p>
          <a:p>
            <a:endParaRPr lang="en-US" sz="2800" b="1" dirty="0">
              <a:solidFill>
                <a:schemeClr val="accent6"/>
              </a:solidFill>
            </a:endParaRPr>
          </a:p>
        </p:txBody>
      </p:sp>
    </p:spTree>
    <p:extLst>
      <p:ext uri="{BB962C8B-B14F-4D97-AF65-F5344CB8AC3E}">
        <p14:creationId xmlns:p14="http://schemas.microsoft.com/office/powerpoint/2010/main" val="1135358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3143-E0A9-244B-A70D-B8A4E0CDA701}"/>
              </a:ext>
            </a:extLst>
          </p:cNvPr>
          <p:cNvSpPr>
            <a:spLocks noGrp="1"/>
          </p:cNvSpPr>
          <p:nvPr>
            <p:ph type="title"/>
          </p:nvPr>
        </p:nvSpPr>
        <p:spPr/>
        <p:txBody>
          <a:bodyPr>
            <a:normAutofit fontScale="90000"/>
          </a:bodyPr>
          <a:lstStyle/>
          <a:p>
            <a:r>
              <a:rPr lang="en-US" dirty="0"/>
              <a:t>Consider this…</a:t>
            </a:r>
          </a:p>
        </p:txBody>
      </p:sp>
      <p:sp>
        <p:nvSpPr>
          <p:cNvPr id="3" name="Content Placeholder 2">
            <a:extLst>
              <a:ext uri="{FF2B5EF4-FFF2-40B4-BE49-F238E27FC236}">
                <a16:creationId xmlns:a16="http://schemas.microsoft.com/office/drawing/2014/main" id="{BA4E9C1E-7B80-F04D-8E5C-1E53E4791A7E}"/>
              </a:ext>
            </a:extLst>
          </p:cNvPr>
          <p:cNvSpPr>
            <a:spLocks noGrp="1"/>
          </p:cNvSpPr>
          <p:nvPr>
            <p:ph idx="1"/>
          </p:nvPr>
        </p:nvSpPr>
        <p:spPr>
          <a:xfrm>
            <a:off x="571500" y="1694995"/>
            <a:ext cx="11049000" cy="4835479"/>
          </a:xfrm>
        </p:spPr>
        <p:txBody>
          <a:bodyPr>
            <a:normAutofit/>
          </a:bodyPr>
          <a:lstStyle/>
          <a:p>
            <a:r>
              <a:rPr lang="en-US" dirty="0"/>
              <a:t>Ask the user how many times they would like to see the string ”knock knock knock… Penny” repeated, and print it!</a:t>
            </a:r>
          </a:p>
          <a:p>
            <a:r>
              <a:rPr lang="en-US" dirty="0"/>
              <a:t>Can you customize the name?</a:t>
            </a:r>
          </a:p>
          <a:p>
            <a:endParaRPr lang="en-US" dirty="0"/>
          </a:p>
          <a:p>
            <a:endParaRPr lang="en-US" dirty="0"/>
          </a:p>
          <a:p>
            <a:pPr marL="0" indent="0">
              <a:buNone/>
            </a:pPr>
            <a:r>
              <a:rPr lang="en-US" dirty="0"/>
              <a:t>Hints for getting started:</a:t>
            </a:r>
          </a:p>
          <a:p>
            <a:r>
              <a:rPr lang="en-US" dirty="0"/>
              <a:t>Ask the user for a number of times (think: input function)</a:t>
            </a:r>
          </a:p>
          <a:p>
            <a:pPr lvl="1"/>
            <a:r>
              <a:rPr lang="en-US" dirty="0"/>
              <a:t>Remember input function returns a string… </a:t>
            </a:r>
          </a:p>
          <a:p>
            <a:r>
              <a:rPr lang="en-US" dirty="0"/>
              <a:t>Repeated string (think: concatenation, * operator might be useful)</a:t>
            </a:r>
          </a:p>
          <a:p>
            <a:r>
              <a:rPr lang="en-US" dirty="0"/>
              <a:t>Make the output readable (think: escape characters)</a:t>
            </a:r>
          </a:p>
          <a:p>
            <a:endParaRPr lang="en-US" dirty="0"/>
          </a:p>
          <a:p>
            <a:endParaRPr lang="en-US" dirty="0"/>
          </a:p>
        </p:txBody>
      </p:sp>
      <p:pic>
        <p:nvPicPr>
          <p:cNvPr id="4" name="Picture 3">
            <a:extLst>
              <a:ext uri="{FF2B5EF4-FFF2-40B4-BE49-F238E27FC236}">
                <a16:creationId xmlns:a16="http://schemas.microsoft.com/office/drawing/2014/main" id="{DB1A6D31-8F40-6640-8189-47BED1F89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778" y="2856088"/>
            <a:ext cx="2734272" cy="1535948"/>
          </a:xfrm>
          <a:prstGeom prst="rect">
            <a:avLst/>
          </a:prstGeom>
        </p:spPr>
      </p:pic>
    </p:spTree>
    <p:extLst>
      <p:ext uri="{BB962C8B-B14F-4D97-AF65-F5344CB8AC3E}">
        <p14:creationId xmlns:p14="http://schemas.microsoft.com/office/powerpoint/2010/main" val="1911052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Objects</a:t>
            </a:r>
            <a:r>
              <a:rPr lang="en-US" dirty="0">
                <a:solidFill>
                  <a:schemeClr val="accent1"/>
                </a:solidFill>
              </a:rPr>
              <a:t> &amp; </a:t>
            </a:r>
            <a:r>
              <a:rPr lang="en-US" dirty="0"/>
              <a:t>Strings</a:t>
            </a:r>
            <a:r>
              <a:rPr lang="en-US" dirty="0">
                <a:solidFill>
                  <a:schemeClr val="accent1"/>
                </a:solidFill>
              </a:rPr>
              <a:t>: </a:t>
            </a:r>
            <a:r>
              <a:rPr lang="en-US" dirty="0"/>
              <a:t>Operators</a:t>
            </a:r>
            <a:r>
              <a:rPr lang="en-US" dirty="0">
                <a:solidFill>
                  <a:schemeClr val="accent1"/>
                </a:solidFill>
              </a:rPr>
              <a:t> &amp; </a:t>
            </a:r>
            <a:r>
              <a:rPr lang="en-US" dirty="0"/>
              <a:t>Methods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5</a:t>
            </a:r>
            <a:r>
              <a:rPr lang="en-US" b="1" dirty="0"/>
              <a:t> </a:t>
            </a:r>
            <a:r>
              <a:rPr lang="en-US" dirty="0">
                <a:solidFill>
                  <a:schemeClr val="accent2"/>
                </a:solidFill>
              </a:rPr>
              <a:t>|</a:t>
            </a:r>
            <a:r>
              <a:rPr lang="en-US" dirty="0"/>
              <a:t> Lecture </a:t>
            </a:r>
            <a:r>
              <a:rPr lang="en-US" dirty="0">
                <a:solidFill>
                  <a:schemeClr val="accent6"/>
                </a:solidFill>
              </a:rPr>
              <a:t>2 </a:t>
            </a:r>
            <a:r>
              <a:rPr lang="en-US" dirty="0">
                <a:solidFill>
                  <a:schemeClr val="accent1"/>
                </a:solidFill>
              </a:rPr>
              <a:t>(</a:t>
            </a:r>
            <a:r>
              <a:rPr lang="en-US" dirty="0">
                <a:solidFill>
                  <a:schemeClr val="accent6"/>
                </a:solidFill>
              </a:rPr>
              <a:t>5</a:t>
            </a:r>
            <a:r>
              <a:rPr lang="en-US" dirty="0"/>
              <a:t>.</a:t>
            </a:r>
            <a:r>
              <a:rPr lang="en-US" dirty="0">
                <a:solidFill>
                  <a:schemeClr val="accent6"/>
                </a:solidFill>
              </a:rPr>
              <a:t>2</a:t>
            </a:r>
            <a:r>
              <a:rPr lang="en-US" dirty="0">
                <a:solidFill>
                  <a:schemeClr val="accent1"/>
                </a:solidFill>
              </a:rPr>
              <a:t>)</a:t>
            </a:r>
          </a:p>
        </p:txBody>
      </p:sp>
    </p:spTree>
    <p:extLst>
      <p:ext uri="{BB962C8B-B14F-4D97-AF65-F5344CB8AC3E}">
        <p14:creationId xmlns:p14="http://schemas.microsoft.com/office/powerpoint/2010/main" val="138120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FDB2-4860-7A4E-94BD-72DDCE3CEE61}"/>
              </a:ext>
            </a:extLst>
          </p:cNvPr>
          <p:cNvSpPr>
            <a:spLocks noGrp="1"/>
          </p:cNvSpPr>
          <p:nvPr>
            <p:ph type="title"/>
          </p:nvPr>
        </p:nvSpPr>
        <p:spPr/>
        <p:txBody>
          <a:bodyPr>
            <a:normAutofit fontScale="90000"/>
          </a:bodyPr>
          <a:lstStyle/>
          <a:p>
            <a:r>
              <a:rPr lang="en-US" dirty="0"/>
              <a:t>Let’s revisit our Turtle friend…</a:t>
            </a:r>
          </a:p>
        </p:txBody>
      </p:sp>
      <p:sp>
        <p:nvSpPr>
          <p:cNvPr id="4" name="Content Placeholder 2">
            <a:extLst>
              <a:ext uri="{FF2B5EF4-FFF2-40B4-BE49-F238E27FC236}">
                <a16:creationId xmlns:a16="http://schemas.microsoft.com/office/drawing/2014/main" id="{50F3972B-EA03-A548-AB71-FAD6C02E7F1F}"/>
              </a:ext>
            </a:extLst>
          </p:cNvPr>
          <p:cNvSpPr>
            <a:spLocks noGrp="1"/>
          </p:cNvSpPr>
          <p:nvPr>
            <p:ph idx="1"/>
          </p:nvPr>
        </p:nvSpPr>
        <p:spPr>
          <a:xfrm>
            <a:off x="838200" y="1825624"/>
            <a:ext cx="5257800" cy="4835479"/>
          </a:xfrm>
        </p:spPr>
        <p:txBody>
          <a:bodyPr>
            <a:normAutofit/>
          </a:bodyPr>
          <a:lstStyle/>
          <a:p>
            <a:pPr marL="0" indent="0">
              <a:buNone/>
            </a:pPr>
            <a:r>
              <a:rPr lang="en-CA" sz="2800" dirty="0">
                <a:solidFill>
                  <a:srgbClr val="00B050"/>
                </a:solidFill>
              </a:rPr>
              <a:t>import </a:t>
            </a:r>
            <a:r>
              <a:rPr lang="en-CA" sz="2800" b="1" dirty="0">
                <a:solidFill>
                  <a:srgbClr val="00B050"/>
                </a:solidFill>
              </a:rPr>
              <a:t>turtle</a:t>
            </a:r>
          </a:p>
          <a:p>
            <a:pPr marL="0" indent="0">
              <a:buNone/>
            </a:pPr>
            <a:r>
              <a:rPr lang="en-CA" sz="2800" dirty="0">
                <a:solidFill>
                  <a:srgbClr val="00B050"/>
                </a:solidFill>
              </a:rPr>
              <a:t>LeBron = </a:t>
            </a:r>
            <a:r>
              <a:rPr lang="en-CA" sz="2800" dirty="0" err="1">
                <a:solidFill>
                  <a:srgbClr val="00B050"/>
                </a:solidFill>
              </a:rPr>
              <a:t>turtle.Turtle</a:t>
            </a:r>
            <a:r>
              <a:rPr lang="en-CA" sz="2800" b="1" dirty="0">
                <a:solidFill>
                  <a:srgbClr val="00B050"/>
                </a:solidFill>
              </a:rPr>
              <a:t>()</a:t>
            </a:r>
          </a:p>
          <a:p>
            <a:pPr marL="0" indent="0">
              <a:buNone/>
            </a:pPr>
            <a:endParaRPr lang="en-CA" sz="2800" b="1" dirty="0">
              <a:solidFill>
                <a:srgbClr val="00B050"/>
              </a:solidFill>
            </a:endParaRPr>
          </a:p>
          <a:p>
            <a:pPr marL="0" indent="0">
              <a:buNone/>
            </a:pPr>
            <a:r>
              <a:rPr lang="en-CA" dirty="0" err="1">
                <a:solidFill>
                  <a:srgbClr val="00B050"/>
                </a:solidFill>
              </a:rPr>
              <a:t>LeBron.right</a:t>
            </a:r>
            <a:r>
              <a:rPr lang="en-CA" dirty="0">
                <a:solidFill>
                  <a:srgbClr val="00B050"/>
                </a:solidFill>
              </a:rPr>
              <a:t>(90)</a:t>
            </a:r>
            <a:endParaRPr lang="en-CA" sz="2800" dirty="0">
              <a:solidFill>
                <a:srgbClr val="00B050"/>
              </a:solidFill>
            </a:endParaRPr>
          </a:p>
          <a:p>
            <a:pPr marL="0" indent="0">
              <a:buNone/>
            </a:pPr>
            <a:r>
              <a:rPr lang="en-CA" sz="2800" dirty="0" err="1">
                <a:solidFill>
                  <a:srgbClr val="00B050"/>
                </a:solidFill>
              </a:rPr>
              <a:t>LeBron.forward</a:t>
            </a:r>
            <a:r>
              <a:rPr lang="en-CA" sz="2800" dirty="0">
                <a:solidFill>
                  <a:srgbClr val="00B050"/>
                </a:solidFill>
              </a:rPr>
              <a:t>(200)</a:t>
            </a:r>
          </a:p>
          <a:p>
            <a:pPr marL="0" indent="0">
              <a:buNone/>
            </a:pPr>
            <a:r>
              <a:rPr lang="en-CA" sz="2800" dirty="0" err="1">
                <a:solidFill>
                  <a:srgbClr val="00B050"/>
                </a:solidFill>
              </a:rPr>
              <a:t>LeBron.</a:t>
            </a:r>
            <a:r>
              <a:rPr lang="en-CA" dirty="0" err="1">
                <a:solidFill>
                  <a:srgbClr val="00B050"/>
                </a:solidFill>
              </a:rPr>
              <a:t>left</a:t>
            </a:r>
            <a:r>
              <a:rPr lang="en-CA" sz="2800" dirty="0">
                <a:solidFill>
                  <a:srgbClr val="00B050"/>
                </a:solidFill>
              </a:rPr>
              <a:t>(90)</a:t>
            </a:r>
          </a:p>
          <a:p>
            <a:pPr marL="0" indent="0">
              <a:buNone/>
            </a:pPr>
            <a:r>
              <a:rPr lang="en-CA" dirty="0" err="1">
                <a:solidFill>
                  <a:srgbClr val="00B050"/>
                </a:solidFill>
              </a:rPr>
              <a:t>LeBron.forward</a:t>
            </a:r>
            <a:r>
              <a:rPr lang="en-CA" dirty="0">
                <a:solidFill>
                  <a:srgbClr val="00B050"/>
                </a:solidFill>
              </a:rPr>
              <a:t>(100)</a:t>
            </a:r>
            <a:endParaRPr lang="en-CA" sz="2800" dirty="0">
              <a:solidFill>
                <a:srgbClr val="00B050"/>
              </a:solidFill>
            </a:endParaRPr>
          </a:p>
          <a:p>
            <a:pPr marL="0" indent="0">
              <a:buNone/>
            </a:pPr>
            <a:endParaRPr lang="en-CA" sz="2800" dirty="0">
              <a:solidFill>
                <a:srgbClr val="00B050"/>
              </a:solidFill>
            </a:endParaRPr>
          </a:p>
          <a:p>
            <a:pPr marL="0" indent="0">
              <a:buNone/>
            </a:pPr>
            <a:r>
              <a:rPr lang="en-CA" dirty="0" err="1">
                <a:solidFill>
                  <a:srgbClr val="00B050"/>
                </a:solidFill>
              </a:rPr>
              <a:t>turtle.done</a:t>
            </a:r>
            <a:r>
              <a:rPr lang="en-CA" dirty="0">
                <a:solidFill>
                  <a:srgbClr val="00B050"/>
                </a:solidFill>
              </a:rPr>
              <a:t>()</a:t>
            </a:r>
            <a:endParaRPr lang="en-CA" sz="2800" dirty="0">
              <a:solidFill>
                <a:srgbClr val="00B050"/>
              </a:solidFill>
            </a:endParaRPr>
          </a:p>
          <a:p>
            <a:pPr marL="0" indent="0">
              <a:buNone/>
            </a:pPr>
            <a:endParaRPr lang="en-CA" sz="2800" dirty="0">
              <a:solidFill>
                <a:srgbClr val="00B050"/>
              </a:solidFill>
            </a:endParaRPr>
          </a:p>
          <a:p>
            <a:pPr marL="0" indent="0">
              <a:buNone/>
            </a:pPr>
            <a:endParaRPr lang="en-CA" b="1" dirty="0">
              <a:solidFill>
                <a:srgbClr val="00B050"/>
              </a:solidFill>
            </a:endParaRPr>
          </a:p>
        </p:txBody>
      </p:sp>
      <p:sp>
        <p:nvSpPr>
          <p:cNvPr id="5" name="Bent Up Arrow 4">
            <a:extLst>
              <a:ext uri="{FF2B5EF4-FFF2-40B4-BE49-F238E27FC236}">
                <a16:creationId xmlns:a16="http://schemas.microsoft.com/office/drawing/2014/main" id="{F84EFAF3-3CF8-D443-9604-4C56C55C455E}"/>
              </a:ext>
            </a:extLst>
          </p:cNvPr>
          <p:cNvSpPr/>
          <p:nvPr/>
        </p:nvSpPr>
        <p:spPr>
          <a:xfrm rot="5400000">
            <a:off x="6481649" y="2559616"/>
            <a:ext cx="3804557" cy="2336573"/>
          </a:xfrm>
          <a:prstGeom prst="bentUpArrow">
            <a:avLst>
              <a:gd name="adj1" fmla="val 3541"/>
              <a:gd name="adj2" fmla="val 6331"/>
              <a:gd name="adj3" fmla="val 8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te turtle cartoon Royalty Free Vector Image - VectorStock">
            <a:extLst>
              <a:ext uri="{FF2B5EF4-FFF2-40B4-BE49-F238E27FC236}">
                <a16:creationId xmlns:a16="http://schemas.microsoft.com/office/drawing/2014/main" id="{97F5018E-9BD5-EA48-82CF-26A00A8719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64"/>
          <a:stretch/>
        </p:blipFill>
        <p:spPr bwMode="auto">
          <a:xfrm>
            <a:off x="9552214" y="4402834"/>
            <a:ext cx="1119774" cy="1727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Bron James (Smile) Big Head - Celebrity Cutouts">
            <a:extLst>
              <a:ext uri="{FF2B5EF4-FFF2-40B4-BE49-F238E27FC236}">
                <a16:creationId xmlns:a16="http://schemas.microsoft.com/office/drawing/2014/main" id="{8C318A6B-C3D5-944E-BC91-5FBCEEB9280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000" b="93167" l="10000" r="90000">
                        <a14:foregroundMark x1="38083" y1="82833" x2="38083" y2="82833"/>
                        <a14:foregroundMark x1="47833" y1="93333" x2="47833" y2="93333"/>
                        <a14:foregroundMark x1="45917" y1="7000" x2="45917" y2="7000"/>
                      </a14:backgroundRemoval>
                    </a14:imgEffect>
                  </a14:imgLayer>
                </a14:imgProps>
              </a:ext>
              <a:ext uri="{28A0092B-C50C-407E-A947-70E740481C1C}">
                <a14:useLocalDpi xmlns:a14="http://schemas.microsoft.com/office/drawing/2010/main" val="0"/>
              </a:ext>
            </a:extLst>
          </a:blip>
          <a:srcRect/>
          <a:stretch>
            <a:fillRect/>
          </a:stretch>
        </p:blipFill>
        <p:spPr bwMode="auto">
          <a:xfrm>
            <a:off x="9075238" y="3960872"/>
            <a:ext cx="2498271" cy="124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930-05E6-C844-87AE-E283724BD967}"/>
              </a:ext>
            </a:extLst>
          </p:cNvPr>
          <p:cNvSpPr>
            <a:spLocks noGrp="1"/>
          </p:cNvSpPr>
          <p:nvPr>
            <p:ph type="title"/>
          </p:nvPr>
        </p:nvSpPr>
        <p:spPr/>
        <p:txBody>
          <a:bodyPr>
            <a:normAutofit fontScale="90000"/>
          </a:bodyPr>
          <a:lstStyle/>
          <a:p>
            <a:r>
              <a:rPr lang="en-US" dirty="0"/>
              <a:t>Everything is an Object!</a:t>
            </a:r>
          </a:p>
        </p:txBody>
      </p:sp>
      <p:sp>
        <p:nvSpPr>
          <p:cNvPr id="3" name="Content Placeholder 2">
            <a:extLst>
              <a:ext uri="{FF2B5EF4-FFF2-40B4-BE49-F238E27FC236}">
                <a16:creationId xmlns:a16="http://schemas.microsoft.com/office/drawing/2014/main" id="{BDB459D7-9968-3945-AD37-25CB07FF5E3A}"/>
              </a:ext>
            </a:extLst>
          </p:cNvPr>
          <p:cNvSpPr>
            <a:spLocks noGrp="1"/>
          </p:cNvSpPr>
          <p:nvPr>
            <p:ph idx="1"/>
          </p:nvPr>
        </p:nvSpPr>
        <p:spPr>
          <a:xfrm>
            <a:off x="574431" y="1702532"/>
            <a:ext cx="7426569" cy="4101043"/>
          </a:xfrm>
        </p:spPr>
        <p:txBody>
          <a:bodyPr>
            <a:normAutofit/>
          </a:bodyPr>
          <a:lstStyle/>
          <a:p>
            <a:pPr marL="12700" marR="767715">
              <a:lnSpc>
                <a:spcPct val="100000"/>
              </a:lnSpc>
            </a:pPr>
            <a:r>
              <a:rPr lang="en-CA" sz="3200" spc="-10" dirty="0">
                <a:latin typeface="Segoe UI" panose="020B0502040204020203" pitchFamily="34" charset="0"/>
                <a:cs typeface="Segoe UI" panose="020B0502040204020203" pitchFamily="34" charset="0"/>
              </a:rPr>
              <a:t>Python keeps track of every value, variable, function, etc. as an object</a:t>
            </a:r>
          </a:p>
          <a:p>
            <a:pPr marL="12700" marR="767715">
              <a:lnSpc>
                <a:spcPct val="100000"/>
              </a:lnSpc>
            </a:pPr>
            <a:r>
              <a:rPr lang="en-CA" sz="3200" spc="-10" dirty="0">
                <a:latin typeface="Segoe UI" panose="020B0502040204020203" pitchFamily="34" charset="0"/>
                <a:cs typeface="Segoe UI" panose="020B0502040204020203" pitchFamily="34" charset="0"/>
              </a:rPr>
              <a:t>There is a function that you can call to confirm:</a:t>
            </a:r>
          </a:p>
          <a:p>
            <a:pPr marL="469900" marR="767715" lvl="1">
              <a:lnSpc>
                <a:spcPct val="100000"/>
              </a:lnSpc>
            </a:pPr>
            <a:endParaRPr lang="en-US" dirty="0"/>
          </a:p>
        </p:txBody>
      </p:sp>
      <p:sp>
        <p:nvSpPr>
          <p:cNvPr id="5" name="Content Placeholder 2">
            <a:extLst>
              <a:ext uri="{FF2B5EF4-FFF2-40B4-BE49-F238E27FC236}">
                <a16:creationId xmlns:a16="http://schemas.microsoft.com/office/drawing/2014/main" id="{067CAB33-0667-CB4B-9D7E-272492CE9BE2}"/>
              </a:ext>
            </a:extLst>
          </p:cNvPr>
          <p:cNvSpPr txBox="1">
            <a:spLocks/>
          </p:cNvSpPr>
          <p:nvPr/>
        </p:nvSpPr>
        <p:spPr>
          <a:xfrm>
            <a:off x="261257" y="4160007"/>
            <a:ext cx="6945115" cy="2492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CA" sz="2400" spc="-15" dirty="0">
                <a:solidFill>
                  <a:schemeClr val="accent1"/>
                </a:solidFill>
                <a:latin typeface="Courier New"/>
                <a:cs typeface="Courier New"/>
              </a:rPr>
              <a:t>&gt;&gt;&gt; </a:t>
            </a:r>
            <a:r>
              <a:rPr lang="en-CA" sz="2400" spc="-15" dirty="0" err="1">
                <a:solidFill>
                  <a:schemeClr val="accent1"/>
                </a:solidFill>
                <a:latin typeface="Courier New"/>
                <a:cs typeface="Courier New"/>
              </a:rPr>
              <a:t>isinstance</a:t>
            </a:r>
            <a:r>
              <a:rPr lang="en-CA" sz="2400" spc="-15" dirty="0">
                <a:solidFill>
                  <a:schemeClr val="accent1"/>
                </a:solidFill>
                <a:latin typeface="Courier New"/>
                <a:cs typeface="Courier New"/>
              </a:rPr>
              <a:t>(4, int)</a:t>
            </a:r>
          </a:p>
          <a:p>
            <a:pPr marL="0" indent="0">
              <a:lnSpc>
                <a:spcPct val="100000"/>
              </a:lnSpc>
              <a:buNone/>
            </a:pPr>
            <a:r>
              <a:rPr lang="en-CA" sz="2400" spc="-15" dirty="0">
                <a:solidFill>
                  <a:schemeClr val="accent1"/>
                </a:solidFill>
                <a:latin typeface="Courier New"/>
                <a:cs typeface="Courier New"/>
              </a:rPr>
              <a:t>True</a:t>
            </a:r>
          </a:p>
          <a:p>
            <a:pPr marL="0" indent="0">
              <a:lnSpc>
                <a:spcPct val="100000"/>
              </a:lnSpc>
              <a:buNone/>
            </a:pPr>
            <a:r>
              <a:rPr lang="en-CA" sz="2400" spc="-15" dirty="0">
                <a:solidFill>
                  <a:schemeClr val="accent1"/>
                </a:solidFill>
                <a:latin typeface="Courier New"/>
                <a:cs typeface="Courier New"/>
              </a:rPr>
              <a:t>&gt;&gt;&gt; </a:t>
            </a:r>
            <a:r>
              <a:rPr lang="en-CA" sz="2400" spc="-15" dirty="0" err="1">
                <a:solidFill>
                  <a:schemeClr val="accent1"/>
                </a:solidFill>
                <a:latin typeface="Courier New"/>
                <a:cs typeface="Courier New"/>
              </a:rPr>
              <a:t>isinstance</a:t>
            </a:r>
            <a:r>
              <a:rPr lang="en-CA" sz="2400" spc="-15" dirty="0">
                <a:solidFill>
                  <a:schemeClr val="accent1"/>
                </a:solidFill>
                <a:latin typeface="Courier New"/>
                <a:cs typeface="Courier New"/>
              </a:rPr>
              <a:t>(“Hello”, str)</a:t>
            </a:r>
          </a:p>
          <a:p>
            <a:pPr marL="0" indent="0">
              <a:lnSpc>
                <a:spcPct val="100000"/>
              </a:lnSpc>
              <a:buNone/>
            </a:pPr>
            <a:r>
              <a:rPr lang="en-CA" sz="2400" spc="-15" dirty="0">
                <a:solidFill>
                  <a:schemeClr val="accent1"/>
                </a:solidFill>
                <a:latin typeface="Courier New"/>
                <a:cs typeface="Courier New"/>
              </a:rPr>
              <a:t>True</a:t>
            </a:r>
          </a:p>
          <a:p>
            <a:pPr marL="0" indent="0">
              <a:lnSpc>
                <a:spcPct val="100000"/>
              </a:lnSpc>
              <a:buFont typeface="Wingdings" panose="05000000000000000000" pitchFamily="2" charset="2"/>
              <a:buNone/>
            </a:pPr>
            <a:endParaRPr lang="en-CA" sz="2400" dirty="0">
              <a:solidFill>
                <a:schemeClr val="accent1"/>
              </a:solidFill>
              <a:latin typeface="Courier New"/>
              <a:cs typeface="Courier New"/>
            </a:endParaRPr>
          </a:p>
          <a:p>
            <a:endParaRPr lang="en-US" sz="2400" dirty="0"/>
          </a:p>
        </p:txBody>
      </p:sp>
      <p:sp>
        <p:nvSpPr>
          <p:cNvPr id="6" name="Content Placeholder 2">
            <a:extLst>
              <a:ext uri="{FF2B5EF4-FFF2-40B4-BE49-F238E27FC236}">
                <a16:creationId xmlns:a16="http://schemas.microsoft.com/office/drawing/2014/main" id="{6B0ED460-83C2-F546-8DDB-1D40074DBF87}"/>
              </a:ext>
            </a:extLst>
          </p:cNvPr>
          <p:cNvSpPr txBox="1">
            <a:spLocks/>
          </p:cNvSpPr>
          <p:nvPr/>
        </p:nvSpPr>
        <p:spPr>
          <a:xfrm>
            <a:off x="6248400" y="4160007"/>
            <a:ext cx="6945115" cy="2492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CA" sz="2400" spc="-15" dirty="0">
                <a:solidFill>
                  <a:schemeClr val="accent1"/>
                </a:solidFill>
                <a:latin typeface="Courier New"/>
                <a:cs typeface="Courier New"/>
              </a:rPr>
              <a:t>&gt;&gt;&gt; </a:t>
            </a:r>
            <a:r>
              <a:rPr lang="en-CA" sz="2400" spc="-15" dirty="0" err="1">
                <a:solidFill>
                  <a:schemeClr val="accent1"/>
                </a:solidFill>
                <a:latin typeface="Courier New"/>
                <a:cs typeface="Courier New"/>
              </a:rPr>
              <a:t>isinstance</a:t>
            </a:r>
            <a:r>
              <a:rPr lang="en-CA" sz="2400" spc="-15" dirty="0">
                <a:solidFill>
                  <a:schemeClr val="accent1"/>
                </a:solidFill>
                <a:latin typeface="Courier New"/>
                <a:cs typeface="Courier New"/>
              </a:rPr>
              <a:t>(4, object)</a:t>
            </a:r>
          </a:p>
          <a:p>
            <a:pPr marL="0" indent="0">
              <a:lnSpc>
                <a:spcPct val="100000"/>
              </a:lnSpc>
              <a:buNone/>
            </a:pPr>
            <a:r>
              <a:rPr lang="en-CA" sz="2400" spc="-15" dirty="0">
                <a:solidFill>
                  <a:schemeClr val="accent1"/>
                </a:solidFill>
                <a:latin typeface="Courier New"/>
                <a:cs typeface="Courier New"/>
              </a:rPr>
              <a:t>True</a:t>
            </a:r>
          </a:p>
          <a:p>
            <a:pPr marL="0" indent="0">
              <a:lnSpc>
                <a:spcPct val="100000"/>
              </a:lnSpc>
              <a:buNone/>
            </a:pPr>
            <a:r>
              <a:rPr lang="en-CA" sz="2400" spc="-15" dirty="0">
                <a:solidFill>
                  <a:schemeClr val="accent1"/>
                </a:solidFill>
                <a:latin typeface="Courier New"/>
                <a:cs typeface="Courier New"/>
              </a:rPr>
              <a:t>&gt;&gt;&gt; </a:t>
            </a:r>
            <a:r>
              <a:rPr lang="en-CA" sz="2400" spc="-15" dirty="0" err="1">
                <a:solidFill>
                  <a:schemeClr val="accent1"/>
                </a:solidFill>
                <a:latin typeface="Courier New"/>
                <a:cs typeface="Courier New"/>
              </a:rPr>
              <a:t>isinstance</a:t>
            </a:r>
            <a:r>
              <a:rPr lang="en-CA" sz="2400" spc="-15" dirty="0">
                <a:solidFill>
                  <a:schemeClr val="accent1"/>
                </a:solidFill>
                <a:latin typeface="Courier New"/>
                <a:cs typeface="Courier New"/>
              </a:rPr>
              <a:t>(‘Hello”, object)</a:t>
            </a:r>
          </a:p>
          <a:p>
            <a:pPr marL="0" indent="0">
              <a:lnSpc>
                <a:spcPct val="100000"/>
              </a:lnSpc>
              <a:buNone/>
            </a:pPr>
            <a:r>
              <a:rPr lang="en-CA" sz="2400" spc="-15" dirty="0">
                <a:solidFill>
                  <a:schemeClr val="accent1"/>
                </a:solidFill>
                <a:latin typeface="Courier New"/>
                <a:cs typeface="Courier New"/>
              </a:rPr>
              <a:t>True</a:t>
            </a:r>
          </a:p>
          <a:p>
            <a:pPr marL="0" indent="0">
              <a:lnSpc>
                <a:spcPct val="100000"/>
              </a:lnSpc>
              <a:buFont typeface="Wingdings" panose="05000000000000000000" pitchFamily="2" charset="2"/>
              <a:buNone/>
            </a:pPr>
            <a:endParaRPr lang="en-CA" sz="2400" dirty="0">
              <a:solidFill>
                <a:schemeClr val="accent1"/>
              </a:solidFill>
              <a:latin typeface="Courier New"/>
              <a:cs typeface="Courier New"/>
            </a:endParaRPr>
          </a:p>
          <a:p>
            <a:endParaRPr lang="en-US" sz="2400" dirty="0"/>
          </a:p>
        </p:txBody>
      </p:sp>
      <p:pic>
        <p:nvPicPr>
          <p:cNvPr id="4098" name="Picture 2" descr="I, Object: Understanding mutable and immutable objects in Python. | by Phu  Truong | Medium">
            <a:extLst>
              <a:ext uri="{FF2B5EF4-FFF2-40B4-BE49-F238E27FC236}">
                <a16:creationId xmlns:a16="http://schemas.microsoft.com/office/drawing/2014/main" id="{E8B91EBF-9096-F244-B585-23F4DC6A4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246" y="686003"/>
            <a:ext cx="40894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5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930-05E6-C844-87AE-E283724BD967}"/>
              </a:ext>
            </a:extLst>
          </p:cNvPr>
          <p:cNvSpPr>
            <a:spLocks noGrp="1"/>
          </p:cNvSpPr>
          <p:nvPr>
            <p:ph type="title"/>
          </p:nvPr>
        </p:nvSpPr>
        <p:spPr/>
        <p:txBody>
          <a:bodyPr>
            <a:normAutofit fontScale="90000"/>
          </a:bodyPr>
          <a:lstStyle/>
          <a:p>
            <a:r>
              <a:rPr lang="en-US" dirty="0"/>
              <a:t>Everything is an Object!</a:t>
            </a:r>
          </a:p>
        </p:txBody>
      </p:sp>
      <p:sp>
        <p:nvSpPr>
          <p:cNvPr id="3" name="Content Placeholder 2">
            <a:extLst>
              <a:ext uri="{FF2B5EF4-FFF2-40B4-BE49-F238E27FC236}">
                <a16:creationId xmlns:a16="http://schemas.microsoft.com/office/drawing/2014/main" id="{BDB459D7-9968-3945-AD37-25CB07FF5E3A}"/>
              </a:ext>
            </a:extLst>
          </p:cNvPr>
          <p:cNvSpPr>
            <a:spLocks noGrp="1"/>
          </p:cNvSpPr>
          <p:nvPr>
            <p:ph idx="1"/>
          </p:nvPr>
        </p:nvSpPr>
        <p:spPr>
          <a:xfrm>
            <a:off x="193820" y="1806196"/>
            <a:ext cx="10820400" cy="1734005"/>
          </a:xfrm>
        </p:spPr>
        <p:txBody>
          <a:bodyPr>
            <a:normAutofit/>
          </a:bodyPr>
          <a:lstStyle/>
          <a:p>
            <a:pPr marL="12700" marR="767715">
              <a:lnSpc>
                <a:spcPct val="100000"/>
              </a:lnSpc>
            </a:pPr>
            <a:r>
              <a:rPr lang="en-CA" sz="3200" spc="-10" dirty="0">
                <a:latin typeface="Segoe UI" panose="020B0502040204020203" pitchFamily="34" charset="0"/>
                <a:cs typeface="Segoe UI" panose="020B0502040204020203" pitchFamily="34" charset="0"/>
              </a:rPr>
              <a:t>Remember the id (or identity) function</a:t>
            </a:r>
          </a:p>
          <a:p>
            <a:pPr marL="469900" marR="767715" lvl="1">
              <a:lnSpc>
                <a:spcPct val="100000"/>
              </a:lnSpc>
            </a:pPr>
            <a:r>
              <a:rPr lang="en-CA" spc="-10" dirty="0">
                <a:latin typeface="Segoe UI" panose="020B0502040204020203" pitchFamily="34" charset="0"/>
                <a:cs typeface="Segoe UI" panose="020B0502040204020203" pitchFamily="34" charset="0"/>
              </a:rPr>
              <a:t>It returns each object’s location in memory</a:t>
            </a:r>
            <a:endParaRPr lang="en-US" dirty="0"/>
          </a:p>
        </p:txBody>
      </p:sp>
      <p:sp>
        <p:nvSpPr>
          <p:cNvPr id="5" name="Content Placeholder 2">
            <a:extLst>
              <a:ext uri="{FF2B5EF4-FFF2-40B4-BE49-F238E27FC236}">
                <a16:creationId xmlns:a16="http://schemas.microsoft.com/office/drawing/2014/main" id="{067CAB33-0667-CB4B-9D7E-272492CE9BE2}"/>
              </a:ext>
            </a:extLst>
          </p:cNvPr>
          <p:cNvSpPr txBox="1">
            <a:spLocks/>
          </p:cNvSpPr>
          <p:nvPr/>
        </p:nvSpPr>
        <p:spPr>
          <a:xfrm>
            <a:off x="468923" y="3491792"/>
            <a:ext cx="3935186" cy="2492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CA" sz="2400" spc="-15" dirty="0">
                <a:solidFill>
                  <a:schemeClr val="accent1"/>
                </a:solidFill>
                <a:latin typeface="Courier New"/>
                <a:cs typeface="Courier New"/>
              </a:rPr>
              <a:t>&gt;&gt;&gt; id(4)</a:t>
            </a:r>
          </a:p>
          <a:p>
            <a:pPr marL="0" indent="0">
              <a:lnSpc>
                <a:spcPct val="100000"/>
              </a:lnSpc>
              <a:buNone/>
            </a:pPr>
            <a:r>
              <a:rPr lang="en-CA" sz="2400" spc="-15" dirty="0">
                <a:solidFill>
                  <a:schemeClr val="accent1"/>
                </a:solidFill>
                <a:latin typeface="Courier New"/>
                <a:cs typeface="Courier New"/>
              </a:rPr>
              <a:t>4482837280</a:t>
            </a:r>
          </a:p>
          <a:p>
            <a:pPr marL="0" indent="0">
              <a:lnSpc>
                <a:spcPct val="100000"/>
              </a:lnSpc>
              <a:buNone/>
            </a:pPr>
            <a:r>
              <a:rPr lang="en-CA" sz="2400" spc="-15" dirty="0">
                <a:solidFill>
                  <a:schemeClr val="accent1"/>
                </a:solidFill>
                <a:latin typeface="Courier New"/>
                <a:cs typeface="Courier New"/>
              </a:rPr>
              <a:t>&gt;&gt;&gt; id(int)</a:t>
            </a:r>
          </a:p>
          <a:p>
            <a:pPr marL="0" indent="0">
              <a:lnSpc>
                <a:spcPct val="100000"/>
              </a:lnSpc>
              <a:buNone/>
            </a:pPr>
            <a:r>
              <a:rPr lang="en-CA" sz="2400" dirty="0">
                <a:solidFill>
                  <a:schemeClr val="accent1"/>
                </a:solidFill>
                <a:latin typeface="Courier New"/>
                <a:cs typeface="Courier New"/>
              </a:rPr>
              <a:t>4482678880</a:t>
            </a:r>
          </a:p>
          <a:p>
            <a:endParaRPr lang="en-US" sz="2400" dirty="0"/>
          </a:p>
        </p:txBody>
      </p:sp>
      <p:sp>
        <p:nvSpPr>
          <p:cNvPr id="6" name="Content Placeholder 2">
            <a:extLst>
              <a:ext uri="{FF2B5EF4-FFF2-40B4-BE49-F238E27FC236}">
                <a16:creationId xmlns:a16="http://schemas.microsoft.com/office/drawing/2014/main" id="{6B0ED460-83C2-F546-8DDB-1D40074DBF87}"/>
              </a:ext>
            </a:extLst>
          </p:cNvPr>
          <p:cNvSpPr txBox="1">
            <a:spLocks/>
          </p:cNvSpPr>
          <p:nvPr/>
        </p:nvSpPr>
        <p:spPr>
          <a:xfrm>
            <a:off x="3618637" y="3515997"/>
            <a:ext cx="3162329" cy="2492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CA" sz="2400" spc="-15" dirty="0">
                <a:solidFill>
                  <a:schemeClr val="accent1"/>
                </a:solidFill>
                <a:latin typeface="Courier New"/>
                <a:cs typeface="Courier New"/>
              </a:rPr>
              <a:t>&gt;&gt;&gt; id(‘a’)</a:t>
            </a:r>
          </a:p>
          <a:p>
            <a:pPr marL="0" indent="0">
              <a:lnSpc>
                <a:spcPct val="100000"/>
              </a:lnSpc>
              <a:buNone/>
            </a:pPr>
            <a:r>
              <a:rPr lang="en-CA" sz="2400" spc="-15" dirty="0">
                <a:solidFill>
                  <a:schemeClr val="accent1"/>
                </a:solidFill>
                <a:latin typeface="Courier New"/>
                <a:cs typeface="Courier New"/>
              </a:rPr>
              <a:t>140432546199344</a:t>
            </a:r>
          </a:p>
          <a:p>
            <a:pPr marL="0" indent="0">
              <a:lnSpc>
                <a:spcPct val="100000"/>
              </a:lnSpc>
              <a:buNone/>
            </a:pPr>
            <a:r>
              <a:rPr lang="en-CA" sz="2400" spc="-15" dirty="0">
                <a:solidFill>
                  <a:schemeClr val="accent1"/>
                </a:solidFill>
                <a:latin typeface="Courier New"/>
                <a:cs typeface="Courier New"/>
              </a:rPr>
              <a:t>&gt;&gt;&gt; id(str)</a:t>
            </a:r>
          </a:p>
          <a:p>
            <a:pPr marL="0" indent="0">
              <a:lnSpc>
                <a:spcPct val="100000"/>
              </a:lnSpc>
              <a:buNone/>
            </a:pPr>
            <a:r>
              <a:rPr lang="en-CA" sz="2400" dirty="0">
                <a:solidFill>
                  <a:schemeClr val="accent1"/>
                </a:solidFill>
                <a:latin typeface="Courier New"/>
                <a:cs typeface="Courier New"/>
              </a:rPr>
              <a:t>4482716800</a:t>
            </a:r>
          </a:p>
          <a:p>
            <a:endParaRPr lang="en-US" sz="2400" dirty="0"/>
          </a:p>
        </p:txBody>
      </p:sp>
      <p:pic>
        <p:nvPicPr>
          <p:cNvPr id="5122" name="Picture 2" descr="Python Objects Part I: This is an Object, That is an Object — Everything is  an Object! | by Brennan D Baraban | Medium">
            <a:extLst>
              <a:ext uri="{FF2B5EF4-FFF2-40B4-BE49-F238E27FC236}">
                <a16:creationId xmlns:a16="http://schemas.microsoft.com/office/drawing/2014/main" id="{47676985-674B-3F41-B817-4D79C22B1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513" y="3183152"/>
            <a:ext cx="4579564" cy="2492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14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CE54-7CA0-1E49-8EEC-D30CBA5675A9}"/>
              </a:ext>
            </a:extLst>
          </p:cNvPr>
          <p:cNvSpPr>
            <a:spLocks noGrp="1"/>
          </p:cNvSpPr>
          <p:nvPr>
            <p:ph type="title"/>
          </p:nvPr>
        </p:nvSpPr>
        <p:spPr/>
        <p:txBody>
          <a:bodyPr>
            <a:normAutofit fontScale="90000"/>
          </a:bodyPr>
          <a:lstStyle/>
          <a:p>
            <a:r>
              <a:rPr lang="en-US" dirty="0"/>
              <a:t>Memory Visualization Example</a:t>
            </a:r>
          </a:p>
        </p:txBody>
      </p:sp>
      <p:sp>
        <p:nvSpPr>
          <p:cNvPr id="3" name="Content Placeholder 2">
            <a:extLst>
              <a:ext uri="{FF2B5EF4-FFF2-40B4-BE49-F238E27FC236}">
                <a16:creationId xmlns:a16="http://schemas.microsoft.com/office/drawing/2014/main" id="{21212234-4498-B943-A764-C3AED38391FB}"/>
              </a:ext>
            </a:extLst>
          </p:cNvPr>
          <p:cNvSpPr>
            <a:spLocks noGrp="1"/>
          </p:cNvSpPr>
          <p:nvPr>
            <p:ph idx="1"/>
          </p:nvPr>
        </p:nvSpPr>
        <p:spPr/>
        <p:txBody>
          <a:bodyPr/>
          <a:lstStyle/>
          <a:p>
            <a:pPr marL="0" indent="0">
              <a:lnSpc>
                <a:spcPct val="100000"/>
              </a:lnSpc>
              <a:buNone/>
            </a:pPr>
            <a:r>
              <a:rPr lang="en-CA" spc="-15" dirty="0">
                <a:solidFill>
                  <a:schemeClr val="accent2"/>
                </a:solidFill>
                <a:latin typeface="Courier New"/>
                <a:cs typeface="Courier New"/>
              </a:rPr>
              <a:t>&gt;</a:t>
            </a:r>
            <a:r>
              <a:rPr lang="en-CA" spc="-10" dirty="0">
                <a:solidFill>
                  <a:schemeClr val="accent2"/>
                </a:solidFill>
                <a:latin typeface="Courier New"/>
                <a:cs typeface="Courier New"/>
              </a:rPr>
              <a:t>&gt;&gt;</a:t>
            </a:r>
            <a:r>
              <a:rPr lang="en-CA" dirty="0">
                <a:solidFill>
                  <a:schemeClr val="accent2"/>
                </a:solidFill>
                <a:latin typeface="Courier New"/>
                <a:cs typeface="Courier New"/>
              </a:rPr>
              <a:t> </a:t>
            </a:r>
            <a:r>
              <a:rPr lang="en-CA" spc="-15" dirty="0">
                <a:solidFill>
                  <a:schemeClr val="accent2"/>
                </a:solidFill>
                <a:latin typeface="Courier New"/>
                <a:cs typeface="Courier New"/>
              </a:rPr>
              <a:t>d</a:t>
            </a:r>
            <a:r>
              <a:rPr lang="en-CA" spc="-10" dirty="0">
                <a:solidFill>
                  <a:schemeClr val="accent2"/>
                </a:solidFill>
                <a:latin typeface="Courier New"/>
                <a:cs typeface="Courier New"/>
              </a:rPr>
              <a:t>i</a:t>
            </a:r>
            <a:r>
              <a:rPr lang="en-CA" dirty="0">
                <a:solidFill>
                  <a:schemeClr val="accent2"/>
                </a:solidFill>
                <a:latin typeface="Courier New"/>
                <a:cs typeface="Courier New"/>
              </a:rPr>
              <a:t>f</a:t>
            </a:r>
            <a:r>
              <a:rPr lang="en-CA" spc="-15" dirty="0">
                <a:solidFill>
                  <a:schemeClr val="accent2"/>
                </a:solidFill>
                <a:latin typeface="Courier New"/>
                <a:cs typeface="Courier New"/>
              </a:rPr>
              <a:t>f</a:t>
            </a:r>
            <a:r>
              <a:rPr lang="en-CA" spc="-10" dirty="0">
                <a:solidFill>
                  <a:schemeClr val="accent2"/>
                </a:solidFill>
                <a:latin typeface="Courier New"/>
                <a:cs typeface="Courier New"/>
              </a:rPr>
              <a:t>e</a:t>
            </a:r>
            <a:r>
              <a:rPr lang="en-CA" spc="-15" dirty="0">
                <a:solidFill>
                  <a:schemeClr val="accent2"/>
                </a:solidFill>
                <a:latin typeface="Courier New"/>
                <a:cs typeface="Courier New"/>
              </a:rPr>
              <a:t>r</a:t>
            </a:r>
            <a:r>
              <a:rPr lang="en-CA" spc="-10" dirty="0">
                <a:solidFill>
                  <a:schemeClr val="accent2"/>
                </a:solidFill>
                <a:latin typeface="Courier New"/>
                <a:cs typeface="Courier New"/>
              </a:rPr>
              <a:t>e</a:t>
            </a:r>
            <a:r>
              <a:rPr lang="en-CA" dirty="0">
                <a:solidFill>
                  <a:schemeClr val="accent2"/>
                </a:solidFill>
                <a:latin typeface="Courier New"/>
                <a:cs typeface="Courier New"/>
              </a:rPr>
              <a:t>n</a:t>
            </a:r>
            <a:r>
              <a:rPr lang="en-CA" spc="-15" dirty="0">
                <a:solidFill>
                  <a:schemeClr val="accent2"/>
                </a:solidFill>
                <a:latin typeface="Courier New"/>
                <a:cs typeface="Courier New"/>
              </a:rPr>
              <a:t>ce = 20</a:t>
            </a:r>
            <a:endParaRPr lang="en-CA" dirty="0">
              <a:solidFill>
                <a:schemeClr val="accent2"/>
              </a:solidFill>
              <a:latin typeface="Courier New"/>
              <a:cs typeface="Courier New"/>
            </a:endParaRPr>
          </a:p>
          <a:p>
            <a:pPr marL="0" indent="0">
              <a:lnSpc>
                <a:spcPct val="100000"/>
              </a:lnSpc>
              <a:buNone/>
            </a:pPr>
            <a:r>
              <a:rPr lang="en-CA" spc="-15" dirty="0">
                <a:solidFill>
                  <a:schemeClr val="accent2"/>
                </a:solidFill>
                <a:latin typeface="Courier New"/>
                <a:cs typeface="Courier New"/>
              </a:rPr>
              <a:t>&gt;</a:t>
            </a:r>
            <a:r>
              <a:rPr lang="en-CA" spc="-10" dirty="0">
                <a:solidFill>
                  <a:schemeClr val="accent2"/>
                </a:solidFill>
                <a:latin typeface="Courier New"/>
                <a:cs typeface="Courier New"/>
              </a:rPr>
              <a:t>&gt;&gt;</a:t>
            </a:r>
            <a:r>
              <a:rPr lang="en-CA" dirty="0">
                <a:solidFill>
                  <a:schemeClr val="accent2"/>
                </a:solidFill>
                <a:latin typeface="Courier New"/>
                <a:cs typeface="Courier New"/>
              </a:rPr>
              <a:t> </a:t>
            </a:r>
            <a:r>
              <a:rPr lang="en-CA" spc="-15" dirty="0">
                <a:solidFill>
                  <a:schemeClr val="accent2"/>
                </a:solidFill>
                <a:latin typeface="Courier New"/>
                <a:cs typeface="Courier New"/>
              </a:rPr>
              <a:t>d</a:t>
            </a:r>
            <a:r>
              <a:rPr lang="en-CA" spc="-10" dirty="0">
                <a:solidFill>
                  <a:schemeClr val="accent2"/>
                </a:solidFill>
                <a:latin typeface="Courier New"/>
                <a:cs typeface="Courier New"/>
              </a:rPr>
              <a:t>o</a:t>
            </a:r>
            <a:r>
              <a:rPr lang="en-CA" dirty="0">
                <a:solidFill>
                  <a:schemeClr val="accent2"/>
                </a:solidFill>
                <a:latin typeface="Courier New"/>
                <a:cs typeface="Courier New"/>
              </a:rPr>
              <a:t>u</a:t>
            </a:r>
            <a:r>
              <a:rPr lang="en-CA" spc="-15" dirty="0">
                <a:solidFill>
                  <a:schemeClr val="accent2"/>
                </a:solidFill>
                <a:latin typeface="Courier New"/>
                <a:cs typeface="Courier New"/>
              </a:rPr>
              <a:t>b</a:t>
            </a:r>
            <a:r>
              <a:rPr lang="en-CA" spc="-10" dirty="0">
                <a:solidFill>
                  <a:schemeClr val="accent2"/>
                </a:solidFill>
                <a:latin typeface="Courier New"/>
                <a:cs typeface="Courier New"/>
              </a:rPr>
              <a:t>le</a:t>
            </a:r>
            <a:r>
              <a:rPr lang="en-CA" dirty="0">
                <a:solidFill>
                  <a:schemeClr val="accent2"/>
                </a:solidFill>
                <a:latin typeface="Courier New"/>
                <a:cs typeface="Courier New"/>
              </a:rPr>
              <a:t> </a:t>
            </a:r>
            <a:r>
              <a:rPr lang="en-CA" spc="-10" dirty="0">
                <a:solidFill>
                  <a:schemeClr val="accent2"/>
                </a:solidFill>
                <a:latin typeface="Courier New"/>
                <a:cs typeface="Courier New"/>
              </a:rPr>
              <a:t>=</a:t>
            </a:r>
            <a:r>
              <a:rPr lang="en-CA" spc="10" dirty="0">
                <a:solidFill>
                  <a:schemeClr val="accent2"/>
                </a:solidFill>
                <a:latin typeface="Courier New"/>
                <a:cs typeface="Courier New"/>
              </a:rPr>
              <a:t> </a:t>
            </a:r>
            <a:r>
              <a:rPr lang="en-CA" spc="-10" dirty="0">
                <a:solidFill>
                  <a:schemeClr val="accent2"/>
                </a:solidFill>
                <a:latin typeface="Courier New"/>
                <a:cs typeface="Courier New"/>
              </a:rPr>
              <a:t>2 * difference</a:t>
            </a:r>
            <a:endParaRPr lang="en-CA" dirty="0">
              <a:solidFill>
                <a:schemeClr val="accent2"/>
              </a:solidFill>
              <a:latin typeface="Courier New"/>
              <a:cs typeface="Courier New"/>
            </a:endParaRPr>
          </a:p>
          <a:p>
            <a:pPr marL="0" indent="0">
              <a:lnSpc>
                <a:spcPct val="100000"/>
              </a:lnSpc>
              <a:buNone/>
            </a:pPr>
            <a:r>
              <a:rPr lang="en-CA" spc="-15" dirty="0">
                <a:solidFill>
                  <a:schemeClr val="accent2"/>
                </a:solidFill>
                <a:latin typeface="Courier New"/>
                <a:cs typeface="Courier New"/>
              </a:rPr>
              <a:t>&gt;&gt;</a:t>
            </a:r>
            <a:r>
              <a:rPr lang="en-CA" spc="-10" dirty="0">
                <a:solidFill>
                  <a:schemeClr val="accent2"/>
                </a:solidFill>
                <a:latin typeface="Courier New"/>
                <a:cs typeface="Courier New"/>
              </a:rPr>
              <a:t>&gt;</a:t>
            </a:r>
            <a:r>
              <a:rPr lang="en-CA" spc="-5" dirty="0">
                <a:solidFill>
                  <a:schemeClr val="accent2"/>
                </a:solidFill>
                <a:latin typeface="Courier New"/>
                <a:cs typeface="Courier New"/>
              </a:rPr>
              <a:t> </a:t>
            </a:r>
            <a:r>
              <a:rPr lang="en-CA" spc="-10" dirty="0">
                <a:solidFill>
                  <a:schemeClr val="accent2"/>
                </a:solidFill>
                <a:latin typeface="Courier New"/>
                <a:cs typeface="Courier New"/>
              </a:rPr>
              <a:t>d</a:t>
            </a:r>
            <a:r>
              <a:rPr lang="en-CA" spc="-15" dirty="0">
                <a:solidFill>
                  <a:schemeClr val="accent2"/>
                </a:solidFill>
                <a:latin typeface="Courier New"/>
                <a:cs typeface="Courier New"/>
              </a:rPr>
              <a:t>o</a:t>
            </a:r>
            <a:r>
              <a:rPr lang="en-CA" dirty="0">
                <a:solidFill>
                  <a:schemeClr val="accent2"/>
                </a:solidFill>
                <a:latin typeface="Courier New"/>
                <a:cs typeface="Courier New"/>
              </a:rPr>
              <a:t>u</a:t>
            </a:r>
            <a:r>
              <a:rPr lang="en-CA" spc="-15" dirty="0">
                <a:solidFill>
                  <a:schemeClr val="accent2"/>
                </a:solidFill>
                <a:latin typeface="Courier New"/>
                <a:cs typeface="Courier New"/>
              </a:rPr>
              <a:t>ble</a:t>
            </a:r>
            <a:endParaRPr lang="en-CA" dirty="0">
              <a:solidFill>
                <a:schemeClr val="accent2"/>
              </a:solidFill>
              <a:latin typeface="Courier New"/>
              <a:cs typeface="Courier New"/>
            </a:endParaRPr>
          </a:p>
          <a:p>
            <a:pPr marL="0" indent="0">
              <a:lnSpc>
                <a:spcPct val="100000"/>
              </a:lnSpc>
              <a:buNone/>
            </a:pPr>
            <a:r>
              <a:rPr lang="en-CA" spc="-10" dirty="0">
                <a:solidFill>
                  <a:schemeClr val="accent2"/>
                </a:solidFill>
                <a:latin typeface="Courier New"/>
                <a:cs typeface="Courier New"/>
              </a:rPr>
              <a:t>40</a:t>
            </a:r>
            <a:endParaRPr lang="en-CA" dirty="0">
              <a:solidFill>
                <a:schemeClr val="accent2"/>
              </a:solidFill>
              <a:latin typeface="Courier New"/>
              <a:cs typeface="Courier New"/>
            </a:endParaRPr>
          </a:p>
          <a:p>
            <a:pPr marL="0" indent="0">
              <a:lnSpc>
                <a:spcPct val="100000"/>
              </a:lnSpc>
              <a:buNone/>
            </a:pPr>
            <a:r>
              <a:rPr lang="en-CA" spc="-15" dirty="0">
                <a:solidFill>
                  <a:schemeClr val="accent2"/>
                </a:solidFill>
                <a:latin typeface="Courier New"/>
                <a:cs typeface="Courier New"/>
              </a:rPr>
              <a:t>&gt;</a:t>
            </a:r>
            <a:r>
              <a:rPr lang="en-CA" spc="-10" dirty="0">
                <a:solidFill>
                  <a:schemeClr val="accent2"/>
                </a:solidFill>
                <a:latin typeface="Courier New"/>
                <a:cs typeface="Courier New"/>
              </a:rPr>
              <a:t>&gt;&gt; difference = 5</a:t>
            </a:r>
            <a:endParaRPr lang="en-CA" dirty="0">
              <a:solidFill>
                <a:schemeClr val="accent2"/>
              </a:solidFill>
              <a:latin typeface="Courier New"/>
              <a:cs typeface="Courier New"/>
            </a:endParaRPr>
          </a:p>
          <a:p>
            <a:pPr marL="0" marR="1347470" indent="0">
              <a:lnSpc>
                <a:spcPct val="100000"/>
              </a:lnSpc>
              <a:buNone/>
            </a:pPr>
            <a:r>
              <a:rPr lang="en-CA" spc="-15" dirty="0">
                <a:solidFill>
                  <a:schemeClr val="accent2"/>
                </a:solidFill>
                <a:latin typeface="Courier New"/>
                <a:cs typeface="Courier New"/>
              </a:rPr>
              <a:t>&gt;</a:t>
            </a:r>
            <a:r>
              <a:rPr lang="en-CA" spc="-10" dirty="0">
                <a:solidFill>
                  <a:schemeClr val="accent2"/>
                </a:solidFill>
                <a:latin typeface="Courier New"/>
                <a:cs typeface="Courier New"/>
              </a:rPr>
              <a:t>&gt;&gt; double</a:t>
            </a:r>
          </a:p>
          <a:p>
            <a:pPr marL="0" marR="1347470" indent="0">
              <a:lnSpc>
                <a:spcPct val="100000"/>
              </a:lnSpc>
              <a:buNone/>
            </a:pPr>
            <a:r>
              <a:rPr lang="en-CA" spc="-10" dirty="0">
                <a:solidFill>
                  <a:schemeClr val="accent2"/>
                </a:solidFill>
                <a:latin typeface="Courier New"/>
                <a:cs typeface="Courier New"/>
              </a:rPr>
              <a:t>40</a:t>
            </a:r>
            <a:endParaRPr lang="en-CA" dirty="0">
              <a:solidFill>
                <a:schemeClr val="accent2"/>
              </a:solidFill>
              <a:latin typeface="Courier New"/>
              <a:cs typeface="Courier New"/>
            </a:endParaRPr>
          </a:p>
          <a:p>
            <a:endParaRPr lang="en-US" dirty="0"/>
          </a:p>
        </p:txBody>
      </p:sp>
      <p:sp>
        <p:nvSpPr>
          <p:cNvPr id="4" name="object 6">
            <a:extLst>
              <a:ext uri="{FF2B5EF4-FFF2-40B4-BE49-F238E27FC236}">
                <a16:creationId xmlns:a16="http://schemas.microsoft.com/office/drawing/2014/main" id="{5ABC09D8-0FC9-124E-A0E2-A771CBC0E4B4}"/>
              </a:ext>
            </a:extLst>
          </p:cNvPr>
          <p:cNvSpPr/>
          <p:nvPr/>
        </p:nvSpPr>
        <p:spPr>
          <a:xfrm>
            <a:off x="7342909" y="2424881"/>
            <a:ext cx="4355592" cy="259232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9470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930-05E6-C844-87AE-E283724BD967}"/>
              </a:ext>
            </a:extLst>
          </p:cNvPr>
          <p:cNvSpPr>
            <a:spLocks noGrp="1"/>
          </p:cNvSpPr>
          <p:nvPr>
            <p:ph type="title"/>
          </p:nvPr>
        </p:nvSpPr>
        <p:spPr/>
        <p:txBody>
          <a:bodyPr>
            <a:normAutofit fontScale="90000"/>
          </a:bodyPr>
          <a:lstStyle/>
          <a:p>
            <a:r>
              <a:rPr lang="en-US" dirty="0"/>
              <a:t>Objects have Methods</a:t>
            </a:r>
          </a:p>
        </p:txBody>
      </p:sp>
      <p:sp>
        <p:nvSpPr>
          <p:cNvPr id="3" name="Content Placeholder 2">
            <a:extLst>
              <a:ext uri="{FF2B5EF4-FFF2-40B4-BE49-F238E27FC236}">
                <a16:creationId xmlns:a16="http://schemas.microsoft.com/office/drawing/2014/main" id="{BDB459D7-9968-3945-AD37-25CB07FF5E3A}"/>
              </a:ext>
            </a:extLst>
          </p:cNvPr>
          <p:cNvSpPr>
            <a:spLocks noGrp="1"/>
          </p:cNvSpPr>
          <p:nvPr>
            <p:ph idx="1"/>
          </p:nvPr>
        </p:nvSpPr>
        <p:spPr>
          <a:xfrm>
            <a:off x="838200" y="1825624"/>
            <a:ext cx="10820400" cy="4101043"/>
          </a:xfrm>
        </p:spPr>
        <p:txBody>
          <a:bodyPr>
            <a:normAutofit fontScale="92500" lnSpcReduction="20000"/>
          </a:bodyPr>
          <a:lstStyle/>
          <a:p>
            <a:pPr marL="12700" marR="767715">
              <a:lnSpc>
                <a:spcPct val="100000"/>
              </a:lnSpc>
            </a:pPr>
            <a:r>
              <a:rPr lang="en-CA" sz="3200" spc="-10" dirty="0">
                <a:latin typeface="Segoe UI" panose="020B0502040204020203" pitchFamily="34" charset="0"/>
                <a:cs typeface="Segoe UI" panose="020B0502040204020203" pitchFamily="34" charset="0"/>
              </a:rPr>
              <a:t>Each Python object has certain functions that can only be applied to that object</a:t>
            </a:r>
          </a:p>
          <a:p>
            <a:pPr marL="469900" marR="767715" lvl="1">
              <a:lnSpc>
                <a:spcPct val="100000"/>
              </a:lnSpc>
            </a:pPr>
            <a:r>
              <a:rPr lang="en-CA" sz="2800" spc="-10" dirty="0">
                <a:latin typeface="Segoe UI" panose="020B0502040204020203" pitchFamily="34" charset="0"/>
                <a:cs typeface="Segoe UI" panose="020B0502040204020203" pitchFamily="34" charset="0"/>
              </a:rPr>
              <a:t>These are called </a:t>
            </a:r>
            <a:r>
              <a:rPr lang="en-CA" sz="2800" spc="-10" dirty="0">
                <a:solidFill>
                  <a:schemeClr val="accent6"/>
                </a:solidFill>
                <a:latin typeface="Segoe UI" panose="020B0502040204020203" pitchFamily="34" charset="0"/>
                <a:cs typeface="Segoe UI" panose="020B0502040204020203" pitchFamily="34" charset="0"/>
              </a:rPr>
              <a:t>methods</a:t>
            </a:r>
          </a:p>
          <a:p>
            <a:pPr marL="12700" marR="767715">
              <a:lnSpc>
                <a:spcPct val="100000"/>
              </a:lnSpc>
            </a:pPr>
            <a:r>
              <a:rPr lang="en-CA" sz="3200" spc="-10" dirty="0">
                <a:latin typeface="Segoe UI" panose="020B0502040204020203" pitchFamily="34" charset="0"/>
                <a:cs typeface="Segoe UI" panose="020B0502040204020203" pitchFamily="34" charset="0"/>
              </a:rPr>
              <a:t>The general form for calling a method is:</a:t>
            </a:r>
          </a:p>
          <a:p>
            <a:pPr marL="12700" marR="767715">
              <a:lnSpc>
                <a:spcPct val="100000"/>
              </a:lnSpc>
            </a:pPr>
            <a:endParaRPr lang="en-CA" sz="3200" spc="-10" dirty="0">
              <a:latin typeface="Segoe UI" panose="020B0502040204020203" pitchFamily="34" charset="0"/>
              <a:cs typeface="Segoe UI" panose="020B0502040204020203" pitchFamily="34" charset="0"/>
            </a:endParaRPr>
          </a:p>
          <a:p>
            <a:pPr marL="12700" marR="767715">
              <a:lnSpc>
                <a:spcPct val="100000"/>
              </a:lnSpc>
            </a:pPr>
            <a:endParaRPr lang="en-CA" sz="3200" spc="-10" dirty="0">
              <a:latin typeface="Segoe UI" panose="020B0502040204020203" pitchFamily="34" charset="0"/>
              <a:cs typeface="Segoe UI" panose="020B0502040204020203" pitchFamily="34" charset="0"/>
            </a:endParaRPr>
          </a:p>
          <a:p>
            <a:pPr marL="12700" marR="767715">
              <a:lnSpc>
                <a:spcPct val="100000"/>
              </a:lnSpc>
            </a:pPr>
            <a:r>
              <a:rPr lang="en-CA" sz="3200" spc="-10" dirty="0">
                <a:latin typeface="Segoe UI" panose="020B0502040204020203" pitchFamily="34" charset="0"/>
                <a:cs typeface="Segoe UI" panose="020B0502040204020203" pitchFamily="34" charset="0"/>
              </a:rPr>
              <a:t>Since methods are applied to objects, we need to provide the object name with the “dot operator” (“.”) before the method name.  Look familiar?</a:t>
            </a:r>
          </a:p>
          <a:p>
            <a:pPr marL="469900" marR="767715" lvl="1">
              <a:lnSpc>
                <a:spcPct val="100000"/>
              </a:lnSpc>
            </a:pPr>
            <a:endParaRPr lang="en-US" dirty="0"/>
          </a:p>
        </p:txBody>
      </p:sp>
      <p:sp>
        <p:nvSpPr>
          <p:cNvPr id="5" name="Content Placeholder 2">
            <a:extLst>
              <a:ext uri="{FF2B5EF4-FFF2-40B4-BE49-F238E27FC236}">
                <a16:creationId xmlns:a16="http://schemas.microsoft.com/office/drawing/2014/main" id="{067CAB33-0667-CB4B-9D7E-272492CE9BE2}"/>
              </a:ext>
            </a:extLst>
          </p:cNvPr>
          <p:cNvSpPr txBox="1">
            <a:spLocks/>
          </p:cNvSpPr>
          <p:nvPr/>
        </p:nvSpPr>
        <p:spPr>
          <a:xfrm>
            <a:off x="2155372" y="3876145"/>
            <a:ext cx="6792686" cy="74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CA" sz="2400" spc="-15" dirty="0" err="1">
                <a:solidFill>
                  <a:srgbClr val="00B050"/>
                </a:solidFill>
                <a:latin typeface="Courier New"/>
                <a:cs typeface="Courier New"/>
              </a:rPr>
              <a:t>object_name</a:t>
            </a:r>
            <a:r>
              <a:rPr lang="en-CA" sz="2400" spc="-15" dirty="0" err="1">
                <a:solidFill>
                  <a:schemeClr val="accent1"/>
                </a:solidFill>
                <a:latin typeface="Courier New"/>
                <a:cs typeface="Courier New"/>
              </a:rPr>
              <a:t>.</a:t>
            </a:r>
            <a:r>
              <a:rPr lang="en-CA" sz="2400" spc="-15" dirty="0" err="1">
                <a:solidFill>
                  <a:schemeClr val="accent6"/>
                </a:solidFill>
                <a:latin typeface="Courier New"/>
                <a:cs typeface="Courier New"/>
              </a:rPr>
              <a:t>method_name</a:t>
            </a:r>
            <a:r>
              <a:rPr lang="en-CA" sz="2400" spc="-15" dirty="0">
                <a:solidFill>
                  <a:schemeClr val="accent1"/>
                </a:solidFill>
                <a:latin typeface="Courier New"/>
                <a:cs typeface="Courier New"/>
              </a:rPr>
              <a:t>(arguments)</a:t>
            </a:r>
          </a:p>
          <a:p>
            <a:pPr marL="0" indent="0">
              <a:lnSpc>
                <a:spcPct val="100000"/>
              </a:lnSpc>
              <a:buFont typeface="Wingdings" panose="05000000000000000000" pitchFamily="2" charset="2"/>
              <a:buNone/>
            </a:pPr>
            <a:endParaRPr lang="en-CA" sz="2400" dirty="0">
              <a:solidFill>
                <a:schemeClr val="accent1"/>
              </a:solidFill>
              <a:latin typeface="Courier New"/>
              <a:cs typeface="Courier New"/>
            </a:endParaRPr>
          </a:p>
          <a:p>
            <a:endParaRPr lang="en-US" sz="2400" dirty="0"/>
          </a:p>
        </p:txBody>
      </p:sp>
    </p:spTree>
    <p:extLst>
      <p:ext uri="{BB962C8B-B14F-4D97-AF65-F5344CB8AC3E}">
        <p14:creationId xmlns:p14="http://schemas.microsoft.com/office/powerpoint/2010/main" val="362161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FDB2-4860-7A4E-94BD-72DDCE3CEE61}"/>
              </a:ext>
            </a:extLst>
          </p:cNvPr>
          <p:cNvSpPr>
            <a:spLocks noGrp="1"/>
          </p:cNvSpPr>
          <p:nvPr>
            <p:ph type="title"/>
          </p:nvPr>
        </p:nvSpPr>
        <p:spPr/>
        <p:txBody>
          <a:bodyPr>
            <a:normAutofit fontScale="90000"/>
          </a:bodyPr>
          <a:lstStyle/>
          <a:p>
            <a:r>
              <a:rPr lang="en-US" dirty="0"/>
              <a:t>Let’s revisit our </a:t>
            </a:r>
            <a:r>
              <a:rPr lang="en-US"/>
              <a:t>friend LeBron…</a:t>
            </a:r>
            <a:endParaRPr lang="en-US" dirty="0"/>
          </a:p>
        </p:txBody>
      </p:sp>
      <p:sp>
        <p:nvSpPr>
          <p:cNvPr id="5" name="Bent Up Arrow 4">
            <a:extLst>
              <a:ext uri="{FF2B5EF4-FFF2-40B4-BE49-F238E27FC236}">
                <a16:creationId xmlns:a16="http://schemas.microsoft.com/office/drawing/2014/main" id="{F84EFAF3-3CF8-D443-9604-4C56C55C455E}"/>
              </a:ext>
            </a:extLst>
          </p:cNvPr>
          <p:cNvSpPr/>
          <p:nvPr/>
        </p:nvSpPr>
        <p:spPr>
          <a:xfrm rot="5400000">
            <a:off x="6481649" y="2559616"/>
            <a:ext cx="3804557" cy="2336573"/>
          </a:xfrm>
          <a:prstGeom prst="bentUpArrow">
            <a:avLst>
              <a:gd name="adj1" fmla="val 3541"/>
              <a:gd name="adj2" fmla="val 6331"/>
              <a:gd name="adj3" fmla="val 8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te turtle cartoon Royalty Free Vector Image - VectorStock">
            <a:extLst>
              <a:ext uri="{FF2B5EF4-FFF2-40B4-BE49-F238E27FC236}">
                <a16:creationId xmlns:a16="http://schemas.microsoft.com/office/drawing/2014/main" id="{97F5018E-9BD5-EA48-82CF-26A00A8719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64"/>
          <a:stretch/>
        </p:blipFill>
        <p:spPr bwMode="auto">
          <a:xfrm>
            <a:off x="9552214" y="4402834"/>
            <a:ext cx="1119774" cy="1727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Bron James (Smile) Big Head - Celebrity Cutouts">
            <a:extLst>
              <a:ext uri="{FF2B5EF4-FFF2-40B4-BE49-F238E27FC236}">
                <a16:creationId xmlns:a16="http://schemas.microsoft.com/office/drawing/2014/main" id="{8C318A6B-C3D5-944E-BC91-5FBCEEB9280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000" b="93167" l="10000" r="90000">
                        <a14:foregroundMark x1="38083" y1="82833" x2="38083" y2="82833"/>
                        <a14:foregroundMark x1="47833" y1="93333" x2="47833" y2="93333"/>
                        <a14:foregroundMark x1="45917" y1="7000" x2="45917" y2="7000"/>
                      </a14:backgroundRemoval>
                    </a14:imgEffect>
                  </a14:imgLayer>
                </a14:imgProps>
              </a:ext>
              <a:ext uri="{28A0092B-C50C-407E-A947-70E740481C1C}">
                <a14:useLocalDpi xmlns:a14="http://schemas.microsoft.com/office/drawing/2010/main" val="0"/>
              </a:ext>
            </a:extLst>
          </a:blip>
          <a:srcRect/>
          <a:stretch>
            <a:fillRect/>
          </a:stretch>
        </p:blipFill>
        <p:spPr bwMode="auto">
          <a:xfrm>
            <a:off x="9075238" y="3960872"/>
            <a:ext cx="2498271" cy="124913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479A705D-8961-5548-8860-5F97A6E6BBB2}"/>
              </a:ext>
            </a:extLst>
          </p:cNvPr>
          <p:cNvSpPr txBox="1">
            <a:spLocks/>
          </p:cNvSpPr>
          <p:nvPr/>
        </p:nvSpPr>
        <p:spPr>
          <a:xfrm>
            <a:off x="1427026" y="1825624"/>
            <a:ext cx="5257800" cy="48354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CA" dirty="0">
                <a:solidFill>
                  <a:schemeClr val="accent6"/>
                </a:solidFill>
              </a:rPr>
              <a:t>import </a:t>
            </a:r>
            <a:r>
              <a:rPr lang="en-CA" b="1" dirty="0">
                <a:solidFill>
                  <a:schemeClr val="accent6"/>
                </a:solidFill>
              </a:rPr>
              <a:t>turtle</a:t>
            </a:r>
          </a:p>
          <a:p>
            <a:pPr marL="0" indent="0">
              <a:buFont typeface="Wingdings" panose="05000000000000000000" pitchFamily="2" charset="2"/>
              <a:buNone/>
            </a:pPr>
            <a:r>
              <a:rPr lang="en-CA" dirty="0">
                <a:solidFill>
                  <a:schemeClr val="accent6"/>
                </a:solidFill>
              </a:rPr>
              <a:t>LeBron = </a:t>
            </a:r>
            <a:r>
              <a:rPr lang="en-CA" dirty="0" err="1">
                <a:solidFill>
                  <a:schemeClr val="accent6"/>
                </a:solidFill>
              </a:rPr>
              <a:t>turtle.Turtle</a:t>
            </a:r>
            <a:r>
              <a:rPr lang="en-CA" b="1" dirty="0">
                <a:solidFill>
                  <a:schemeClr val="accent6"/>
                </a:solidFill>
              </a:rPr>
              <a:t>()</a:t>
            </a:r>
          </a:p>
          <a:p>
            <a:pPr marL="0" indent="0">
              <a:buFont typeface="Wingdings" panose="05000000000000000000" pitchFamily="2" charset="2"/>
              <a:buNone/>
            </a:pPr>
            <a:endParaRPr lang="en-CA" b="1" dirty="0">
              <a:solidFill>
                <a:srgbClr val="00B050"/>
              </a:solidFill>
            </a:endParaRPr>
          </a:p>
          <a:p>
            <a:pPr marL="0" indent="0">
              <a:buFont typeface="Wingdings" panose="05000000000000000000" pitchFamily="2" charset="2"/>
              <a:buNone/>
            </a:pPr>
            <a:r>
              <a:rPr lang="en-CA" dirty="0" err="1">
                <a:solidFill>
                  <a:srgbClr val="00B050"/>
                </a:solidFill>
              </a:rPr>
              <a:t>LeBron.right</a:t>
            </a:r>
            <a:r>
              <a:rPr lang="en-CA" dirty="0">
                <a:solidFill>
                  <a:srgbClr val="00B050"/>
                </a:solidFill>
              </a:rPr>
              <a:t>(90)</a:t>
            </a:r>
          </a:p>
          <a:p>
            <a:pPr marL="0" indent="0">
              <a:buFont typeface="Wingdings" panose="05000000000000000000" pitchFamily="2" charset="2"/>
              <a:buNone/>
            </a:pPr>
            <a:r>
              <a:rPr lang="en-CA" dirty="0" err="1">
                <a:solidFill>
                  <a:srgbClr val="00B050"/>
                </a:solidFill>
              </a:rPr>
              <a:t>LeBron.forward</a:t>
            </a:r>
            <a:r>
              <a:rPr lang="en-CA" dirty="0">
                <a:solidFill>
                  <a:srgbClr val="00B050"/>
                </a:solidFill>
              </a:rPr>
              <a:t>(200)</a:t>
            </a:r>
          </a:p>
          <a:p>
            <a:pPr marL="0" indent="0">
              <a:buFont typeface="Wingdings" panose="05000000000000000000" pitchFamily="2" charset="2"/>
              <a:buNone/>
            </a:pPr>
            <a:r>
              <a:rPr lang="en-CA" dirty="0" err="1">
                <a:solidFill>
                  <a:srgbClr val="00B050"/>
                </a:solidFill>
              </a:rPr>
              <a:t>LeBron.left</a:t>
            </a:r>
            <a:r>
              <a:rPr lang="en-CA" dirty="0">
                <a:solidFill>
                  <a:srgbClr val="00B050"/>
                </a:solidFill>
              </a:rPr>
              <a:t>(90)</a:t>
            </a:r>
          </a:p>
          <a:p>
            <a:pPr marL="0" indent="0">
              <a:buFont typeface="Wingdings" panose="05000000000000000000" pitchFamily="2" charset="2"/>
              <a:buNone/>
            </a:pPr>
            <a:r>
              <a:rPr lang="en-CA" dirty="0" err="1">
                <a:solidFill>
                  <a:srgbClr val="00B050"/>
                </a:solidFill>
              </a:rPr>
              <a:t>LeBron.forward</a:t>
            </a:r>
            <a:r>
              <a:rPr lang="en-CA" dirty="0">
                <a:solidFill>
                  <a:srgbClr val="00B050"/>
                </a:solidFill>
              </a:rPr>
              <a:t>(100)</a:t>
            </a:r>
          </a:p>
          <a:p>
            <a:pPr marL="0" indent="0">
              <a:buFont typeface="Wingdings" panose="05000000000000000000" pitchFamily="2" charset="2"/>
              <a:buNone/>
            </a:pPr>
            <a:endParaRPr lang="en-CA" dirty="0">
              <a:solidFill>
                <a:srgbClr val="00B050"/>
              </a:solidFill>
            </a:endParaRPr>
          </a:p>
          <a:p>
            <a:pPr marL="0" indent="0">
              <a:buFont typeface="Wingdings" panose="05000000000000000000" pitchFamily="2" charset="2"/>
              <a:buNone/>
            </a:pPr>
            <a:r>
              <a:rPr lang="en-CA" dirty="0" err="1">
                <a:solidFill>
                  <a:schemeClr val="accent6"/>
                </a:solidFill>
              </a:rPr>
              <a:t>turtle.done</a:t>
            </a:r>
            <a:r>
              <a:rPr lang="en-CA" dirty="0">
                <a:solidFill>
                  <a:schemeClr val="accent6"/>
                </a:solidFill>
              </a:rPr>
              <a:t>()</a:t>
            </a:r>
          </a:p>
          <a:p>
            <a:pPr marL="0" indent="0">
              <a:buFont typeface="Wingdings" panose="05000000000000000000" pitchFamily="2" charset="2"/>
              <a:buNone/>
            </a:pPr>
            <a:endParaRPr lang="en-CA" dirty="0">
              <a:solidFill>
                <a:srgbClr val="00B050"/>
              </a:solidFill>
            </a:endParaRPr>
          </a:p>
          <a:p>
            <a:pPr marL="0" indent="0">
              <a:buFont typeface="Wingdings" panose="05000000000000000000" pitchFamily="2" charset="2"/>
              <a:buNone/>
            </a:pPr>
            <a:endParaRPr lang="en-CA" b="1" dirty="0">
              <a:solidFill>
                <a:srgbClr val="00B050"/>
              </a:solidFill>
            </a:endParaRPr>
          </a:p>
        </p:txBody>
      </p:sp>
    </p:spTree>
    <p:extLst>
      <p:ext uri="{BB962C8B-B14F-4D97-AF65-F5344CB8AC3E}">
        <p14:creationId xmlns:p14="http://schemas.microsoft.com/office/powerpoint/2010/main" val="124912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FDB2-4860-7A4E-94BD-72DDCE3CEE61}"/>
              </a:ext>
            </a:extLst>
          </p:cNvPr>
          <p:cNvSpPr>
            <a:spLocks noGrp="1"/>
          </p:cNvSpPr>
          <p:nvPr>
            <p:ph type="title"/>
          </p:nvPr>
        </p:nvSpPr>
        <p:spPr/>
        <p:txBody>
          <a:bodyPr>
            <a:normAutofit fontScale="90000"/>
          </a:bodyPr>
          <a:lstStyle/>
          <a:p>
            <a:r>
              <a:rPr lang="en-US" dirty="0"/>
              <a:t>Let’s revisit our friend LeBron…</a:t>
            </a:r>
          </a:p>
        </p:txBody>
      </p:sp>
      <p:sp>
        <p:nvSpPr>
          <p:cNvPr id="5" name="Bent Up Arrow 4">
            <a:extLst>
              <a:ext uri="{FF2B5EF4-FFF2-40B4-BE49-F238E27FC236}">
                <a16:creationId xmlns:a16="http://schemas.microsoft.com/office/drawing/2014/main" id="{F84EFAF3-3CF8-D443-9604-4C56C55C455E}"/>
              </a:ext>
            </a:extLst>
          </p:cNvPr>
          <p:cNvSpPr/>
          <p:nvPr/>
        </p:nvSpPr>
        <p:spPr>
          <a:xfrm rot="5400000">
            <a:off x="6481649" y="2559616"/>
            <a:ext cx="3804557" cy="2336573"/>
          </a:xfrm>
          <a:prstGeom prst="bentUpArrow">
            <a:avLst>
              <a:gd name="adj1" fmla="val 3541"/>
              <a:gd name="adj2" fmla="val 6331"/>
              <a:gd name="adj3" fmla="val 869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026" name="Picture 2" descr="Cute turtle cartoon Royalty Free Vector Image - VectorStock">
            <a:extLst>
              <a:ext uri="{FF2B5EF4-FFF2-40B4-BE49-F238E27FC236}">
                <a16:creationId xmlns:a16="http://schemas.microsoft.com/office/drawing/2014/main" id="{97F5018E-9BD5-EA48-82CF-26A00A8719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64"/>
          <a:stretch/>
        </p:blipFill>
        <p:spPr bwMode="auto">
          <a:xfrm>
            <a:off x="9552214" y="4402834"/>
            <a:ext cx="1119774" cy="1727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Bron James (Smile) Big Head - Celebrity Cutouts">
            <a:extLst>
              <a:ext uri="{FF2B5EF4-FFF2-40B4-BE49-F238E27FC236}">
                <a16:creationId xmlns:a16="http://schemas.microsoft.com/office/drawing/2014/main" id="{8C318A6B-C3D5-944E-BC91-5FBCEEB9280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000" b="93167" l="10000" r="90000">
                        <a14:foregroundMark x1="38083" y1="82833" x2="38083" y2="82833"/>
                        <a14:foregroundMark x1="47833" y1="93333" x2="47833" y2="93333"/>
                        <a14:foregroundMark x1="45917" y1="7000" x2="45917" y2="7000"/>
                      </a14:backgroundRemoval>
                    </a14:imgEffect>
                  </a14:imgLayer>
                </a14:imgProps>
              </a:ext>
              <a:ext uri="{28A0092B-C50C-407E-A947-70E740481C1C}">
                <a14:useLocalDpi xmlns:a14="http://schemas.microsoft.com/office/drawing/2010/main" val="0"/>
              </a:ext>
            </a:extLst>
          </a:blip>
          <a:srcRect/>
          <a:stretch>
            <a:fillRect/>
          </a:stretch>
        </p:blipFill>
        <p:spPr bwMode="auto">
          <a:xfrm>
            <a:off x="9075238" y="3960872"/>
            <a:ext cx="2498271" cy="124913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479A705D-8961-5548-8860-5F97A6E6BBB2}"/>
              </a:ext>
            </a:extLst>
          </p:cNvPr>
          <p:cNvSpPr txBox="1">
            <a:spLocks/>
          </p:cNvSpPr>
          <p:nvPr/>
        </p:nvSpPr>
        <p:spPr>
          <a:xfrm>
            <a:off x="1427026" y="1825624"/>
            <a:ext cx="5257800" cy="48354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CA" dirty="0">
                <a:solidFill>
                  <a:schemeClr val="accent6"/>
                </a:solidFill>
              </a:rPr>
              <a:t>import </a:t>
            </a:r>
            <a:r>
              <a:rPr lang="en-CA" b="1" dirty="0">
                <a:solidFill>
                  <a:schemeClr val="accent6"/>
                </a:solidFill>
              </a:rPr>
              <a:t>turtle</a:t>
            </a:r>
          </a:p>
          <a:p>
            <a:pPr marL="0" indent="0">
              <a:buFont typeface="Wingdings" panose="05000000000000000000" pitchFamily="2" charset="2"/>
              <a:buNone/>
            </a:pPr>
            <a:r>
              <a:rPr lang="en-CA" dirty="0">
                <a:solidFill>
                  <a:schemeClr val="accent6"/>
                </a:solidFill>
              </a:rPr>
              <a:t>LeBron = </a:t>
            </a:r>
            <a:r>
              <a:rPr lang="en-CA" dirty="0" err="1">
                <a:solidFill>
                  <a:schemeClr val="accent6"/>
                </a:solidFill>
              </a:rPr>
              <a:t>turtle.Turtle</a:t>
            </a:r>
            <a:r>
              <a:rPr lang="en-CA" b="1" dirty="0">
                <a:solidFill>
                  <a:schemeClr val="accent6"/>
                </a:solidFill>
              </a:rPr>
              <a:t>()</a:t>
            </a:r>
          </a:p>
          <a:p>
            <a:pPr marL="0" indent="0">
              <a:buFont typeface="Wingdings" panose="05000000000000000000" pitchFamily="2" charset="2"/>
              <a:buNone/>
            </a:pPr>
            <a:endParaRPr lang="en-CA" dirty="0">
              <a:solidFill>
                <a:schemeClr val="accent6"/>
              </a:solidFill>
            </a:endParaRPr>
          </a:p>
          <a:p>
            <a:pPr marL="0" indent="0">
              <a:buFont typeface="Wingdings" panose="05000000000000000000" pitchFamily="2" charset="2"/>
              <a:buNone/>
            </a:pPr>
            <a:r>
              <a:rPr lang="en-CA" dirty="0" err="1">
                <a:solidFill>
                  <a:srgbClr val="00B050"/>
                </a:solidFill>
              </a:rPr>
              <a:t>LeBron.begin_fill</a:t>
            </a:r>
            <a:r>
              <a:rPr lang="en-CA" dirty="0">
                <a:solidFill>
                  <a:srgbClr val="00B050"/>
                </a:solidFill>
              </a:rPr>
              <a:t>()</a:t>
            </a:r>
          </a:p>
          <a:p>
            <a:pPr marL="0" indent="0">
              <a:buFont typeface="Wingdings" panose="05000000000000000000" pitchFamily="2" charset="2"/>
              <a:buNone/>
            </a:pPr>
            <a:r>
              <a:rPr lang="en-CA" dirty="0" err="1">
                <a:solidFill>
                  <a:srgbClr val="00B050"/>
                </a:solidFill>
              </a:rPr>
              <a:t>LeBron.color</a:t>
            </a:r>
            <a:r>
              <a:rPr lang="en-CA" dirty="0">
                <a:solidFill>
                  <a:srgbClr val="00B050"/>
                </a:solidFill>
              </a:rPr>
              <a:t>(‘red’)</a:t>
            </a:r>
          </a:p>
          <a:p>
            <a:pPr marL="0" indent="0">
              <a:buFont typeface="Wingdings" panose="05000000000000000000" pitchFamily="2" charset="2"/>
              <a:buNone/>
            </a:pPr>
            <a:r>
              <a:rPr lang="en-CA" dirty="0" err="1">
                <a:solidFill>
                  <a:srgbClr val="00B050"/>
                </a:solidFill>
              </a:rPr>
              <a:t>LeBron.right</a:t>
            </a:r>
            <a:r>
              <a:rPr lang="en-CA" dirty="0">
                <a:solidFill>
                  <a:srgbClr val="00B050"/>
                </a:solidFill>
              </a:rPr>
              <a:t>(90)</a:t>
            </a:r>
          </a:p>
          <a:p>
            <a:pPr marL="0" indent="0">
              <a:buFont typeface="Wingdings" panose="05000000000000000000" pitchFamily="2" charset="2"/>
              <a:buNone/>
            </a:pPr>
            <a:r>
              <a:rPr lang="en-CA" dirty="0" err="1">
                <a:solidFill>
                  <a:srgbClr val="00B050"/>
                </a:solidFill>
              </a:rPr>
              <a:t>LeBron.forward</a:t>
            </a:r>
            <a:r>
              <a:rPr lang="en-CA" dirty="0">
                <a:solidFill>
                  <a:srgbClr val="00B050"/>
                </a:solidFill>
              </a:rPr>
              <a:t>(200)</a:t>
            </a:r>
          </a:p>
          <a:p>
            <a:pPr marL="0" indent="0">
              <a:buFont typeface="Wingdings" panose="05000000000000000000" pitchFamily="2" charset="2"/>
              <a:buNone/>
            </a:pPr>
            <a:r>
              <a:rPr lang="en-CA" dirty="0" err="1">
                <a:solidFill>
                  <a:srgbClr val="00B050"/>
                </a:solidFill>
              </a:rPr>
              <a:t>LeBron.left</a:t>
            </a:r>
            <a:r>
              <a:rPr lang="en-CA" dirty="0">
                <a:solidFill>
                  <a:srgbClr val="00B050"/>
                </a:solidFill>
              </a:rPr>
              <a:t>(90)</a:t>
            </a:r>
          </a:p>
          <a:p>
            <a:pPr marL="0" indent="0">
              <a:buFont typeface="Wingdings" panose="05000000000000000000" pitchFamily="2" charset="2"/>
              <a:buNone/>
            </a:pPr>
            <a:r>
              <a:rPr lang="en-CA" dirty="0" err="1">
                <a:solidFill>
                  <a:srgbClr val="00B050"/>
                </a:solidFill>
              </a:rPr>
              <a:t>LeBron.forward</a:t>
            </a:r>
            <a:r>
              <a:rPr lang="en-CA" dirty="0">
                <a:solidFill>
                  <a:srgbClr val="00B050"/>
                </a:solidFill>
              </a:rPr>
              <a:t>(100)</a:t>
            </a:r>
          </a:p>
          <a:p>
            <a:pPr marL="0" indent="0">
              <a:buFont typeface="Wingdings" panose="05000000000000000000" pitchFamily="2" charset="2"/>
              <a:buNone/>
            </a:pPr>
            <a:r>
              <a:rPr lang="en-CA" dirty="0" err="1">
                <a:solidFill>
                  <a:srgbClr val="00B050"/>
                </a:solidFill>
              </a:rPr>
              <a:t>LeBron.end_fill</a:t>
            </a:r>
            <a:r>
              <a:rPr lang="en-CA" dirty="0">
                <a:solidFill>
                  <a:srgbClr val="00B050"/>
                </a:solidFill>
              </a:rPr>
              <a:t>()</a:t>
            </a:r>
          </a:p>
          <a:p>
            <a:pPr marL="0" indent="0">
              <a:buFont typeface="Wingdings" panose="05000000000000000000" pitchFamily="2" charset="2"/>
              <a:buNone/>
            </a:pPr>
            <a:endParaRPr lang="en-CA" dirty="0">
              <a:solidFill>
                <a:srgbClr val="00B050"/>
              </a:solidFill>
            </a:endParaRPr>
          </a:p>
          <a:p>
            <a:pPr marL="0" indent="0">
              <a:buFont typeface="Wingdings" panose="05000000000000000000" pitchFamily="2" charset="2"/>
              <a:buNone/>
            </a:pPr>
            <a:r>
              <a:rPr lang="en-CA" dirty="0" err="1">
                <a:solidFill>
                  <a:schemeClr val="accent6"/>
                </a:solidFill>
              </a:rPr>
              <a:t>turtle.done</a:t>
            </a:r>
            <a:r>
              <a:rPr lang="en-CA" dirty="0">
                <a:solidFill>
                  <a:schemeClr val="accent6"/>
                </a:solidFill>
              </a:rPr>
              <a:t>()</a:t>
            </a:r>
          </a:p>
          <a:p>
            <a:pPr marL="0" indent="0">
              <a:buFont typeface="Wingdings" panose="05000000000000000000" pitchFamily="2" charset="2"/>
              <a:buNone/>
            </a:pPr>
            <a:endParaRPr lang="en-CA" dirty="0">
              <a:solidFill>
                <a:srgbClr val="00B050"/>
              </a:solidFill>
            </a:endParaRPr>
          </a:p>
          <a:p>
            <a:pPr marL="0" indent="0">
              <a:buFont typeface="Wingdings" panose="05000000000000000000" pitchFamily="2" charset="2"/>
              <a:buNone/>
            </a:pPr>
            <a:endParaRPr lang="en-CA" b="1" dirty="0">
              <a:solidFill>
                <a:srgbClr val="00B050"/>
              </a:solidFill>
            </a:endParaRPr>
          </a:p>
        </p:txBody>
      </p:sp>
      <p:sp>
        <p:nvSpPr>
          <p:cNvPr id="3" name="Right Triangle 2">
            <a:extLst>
              <a:ext uri="{FF2B5EF4-FFF2-40B4-BE49-F238E27FC236}">
                <a16:creationId xmlns:a16="http://schemas.microsoft.com/office/drawing/2014/main" id="{FA89D44A-56BD-2043-B5B7-0FFFC145728F}"/>
              </a:ext>
            </a:extLst>
          </p:cNvPr>
          <p:cNvSpPr/>
          <p:nvPr/>
        </p:nvSpPr>
        <p:spPr>
          <a:xfrm>
            <a:off x="7207237" y="1825624"/>
            <a:ext cx="2344977" cy="3804557"/>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010860"/>
      </p:ext>
    </p:extLst>
  </p:cSld>
  <p:clrMapOvr>
    <a:masterClrMapping/>
  </p:clrMapOvr>
</p:sld>
</file>

<file path=ppt/theme/theme1.xml><?xml version="1.0" encoding="utf-8"?>
<a:theme xmlns:a="http://schemas.openxmlformats.org/drawingml/2006/main"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S106_PPTX_Theme" id="{D71ABBE9-7E6D-4E30-BD8F-2EB61EB32A2D}" vid="{056030BA-02C6-4208-ACCE-F1B550CC0A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APS106_PPTX_Theme</Template>
  <TotalTime>19515</TotalTime>
  <Words>1150</Words>
  <Application>Microsoft Macintosh PowerPoint</Application>
  <PresentationFormat>Widescreen</PresentationFormat>
  <Paragraphs>236</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vt:lpstr>
      <vt:lpstr>Courier New</vt:lpstr>
      <vt:lpstr>Segoe UI</vt:lpstr>
      <vt:lpstr>Times New Roman</vt:lpstr>
      <vt:lpstr>Wingdings</vt:lpstr>
      <vt:lpstr>APS106_PPTX_Theme</vt:lpstr>
      <vt:lpstr>Objects &amp; Strings: Operators &amp; Methods.</vt:lpstr>
      <vt:lpstr>This Week’s Content</vt:lpstr>
      <vt:lpstr>Let’s revisit our Turtle friend…</vt:lpstr>
      <vt:lpstr>Everything is an Object!</vt:lpstr>
      <vt:lpstr>Everything is an Object!</vt:lpstr>
      <vt:lpstr>Memory Visualization Example</vt:lpstr>
      <vt:lpstr>Objects have Methods</vt:lpstr>
      <vt:lpstr>Let’s revisit our friend LeBron…</vt:lpstr>
      <vt:lpstr>Let’s revisit our friend LeBron…</vt:lpstr>
      <vt:lpstr>Let’s Code!</vt:lpstr>
      <vt:lpstr>RECAP: Input and Output</vt:lpstr>
      <vt:lpstr>Working with Strings</vt:lpstr>
      <vt:lpstr>Escape Sequences</vt:lpstr>
      <vt:lpstr>Let’s Code!</vt:lpstr>
      <vt:lpstr>String Operators</vt:lpstr>
      <vt:lpstr>Let’s Code!</vt:lpstr>
      <vt:lpstr>Working with Strings</vt:lpstr>
      <vt:lpstr>Type Conversion</vt:lpstr>
      <vt:lpstr>Let’s Code!</vt:lpstr>
      <vt:lpstr>Breakout Coding Session!</vt:lpstr>
      <vt:lpstr>Consider this…</vt:lpstr>
      <vt:lpstr>Objects &amp; Strings: Operators &amp;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Goodfellow</dc:creator>
  <cp:lastModifiedBy>Benjamin Kinsella</cp:lastModifiedBy>
  <cp:revision>143</cp:revision>
  <dcterms:created xsi:type="dcterms:W3CDTF">2021-11-03T00:49:37Z</dcterms:created>
  <dcterms:modified xsi:type="dcterms:W3CDTF">2022-03-10T17:42:03Z</dcterms:modified>
</cp:coreProperties>
</file>