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259" r:id="rId3"/>
    <p:sldId id="378" r:id="rId4"/>
    <p:sldId id="381" r:id="rId5"/>
    <p:sldId id="385" r:id="rId6"/>
    <p:sldId id="384" r:id="rId7"/>
    <p:sldId id="383" r:id="rId8"/>
    <p:sldId id="386" r:id="rId9"/>
    <p:sldId id="387" r:id="rId10"/>
    <p:sldId id="388" r:id="rId11"/>
    <p:sldId id="389" r:id="rId12"/>
    <p:sldId id="390" r:id="rId13"/>
    <p:sldId id="391" r:id="rId14"/>
    <p:sldId id="402" r:id="rId15"/>
    <p:sldId id="392" r:id="rId16"/>
    <p:sldId id="393" r:id="rId17"/>
    <p:sldId id="403" r:id="rId18"/>
    <p:sldId id="394" r:id="rId19"/>
    <p:sldId id="395" r:id="rId20"/>
    <p:sldId id="396" r:id="rId21"/>
    <p:sldId id="397" r:id="rId22"/>
    <p:sldId id="398" r:id="rId23"/>
    <p:sldId id="400" r:id="rId24"/>
    <p:sldId id="399" r:id="rId25"/>
    <p:sldId id="401" r:id="rId26"/>
    <p:sldId id="35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7FE8"/>
    <a:srgbClr val="00FF00"/>
    <a:srgbClr val="F3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86" autoAdjust="0"/>
    <p:restoredTop sz="94660"/>
  </p:normalViewPr>
  <p:slideViewPr>
    <p:cSldViewPr snapToGrid="0">
      <p:cViewPr>
        <p:scale>
          <a:sx n="92" d="100"/>
          <a:sy n="92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404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98" y="1400458"/>
            <a:ext cx="11594602" cy="22058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6748286-5CC8-A04D-96E8-51A19B06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14346"/>
              </p:ext>
            </p:extLst>
          </p:nvPr>
        </p:nvGraphicFramePr>
        <p:xfrm>
          <a:off x="1597609" y="4074790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31D0CE-E299-454B-8B51-3FCD94A0C8FF}"/>
              </a:ext>
            </a:extLst>
          </p:cNvPr>
          <p:cNvSpPr txBox="1">
            <a:spLocks/>
          </p:cNvSpPr>
          <p:nvPr/>
        </p:nvSpPr>
        <p:spPr>
          <a:xfrm>
            <a:off x="457221" y="3606281"/>
            <a:ext cx="5116265" cy="3074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x[2:6]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B333F-4EBC-E940-BEF7-890DA1946D8D}"/>
              </a:ext>
            </a:extLst>
          </p:cNvPr>
          <p:cNvSpPr txBox="1">
            <a:spLocks/>
          </p:cNvSpPr>
          <p:nvPr/>
        </p:nvSpPr>
        <p:spPr>
          <a:xfrm>
            <a:off x="2944357" y="5717576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x[-9:-5]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6B80F1-097E-7447-9706-63A49504198B}"/>
              </a:ext>
            </a:extLst>
          </p:cNvPr>
          <p:cNvSpPr txBox="1">
            <a:spLocks/>
          </p:cNvSpPr>
          <p:nvPr/>
        </p:nvSpPr>
        <p:spPr>
          <a:xfrm>
            <a:off x="6096002" y="5717576"/>
            <a:ext cx="22455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x[-4:]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881C2D-F964-2546-B037-6A3494659CAD}"/>
              </a:ext>
            </a:extLst>
          </p:cNvPr>
          <p:cNvSpPr txBox="1">
            <a:spLocks/>
          </p:cNvSpPr>
          <p:nvPr/>
        </p:nvSpPr>
        <p:spPr>
          <a:xfrm>
            <a:off x="8583134" y="5717575"/>
            <a:ext cx="27706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‘I Love 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6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To obtain the length of a string you can use the built-in function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/>
              <a:t> function takes a string as an argument and returns an integer indicating the length of the string</a:t>
            </a:r>
          </a:p>
          <a:p>
            <a:pPr lvl="1"/>
            <a:r>
              <a:rPr lang="en-US" dirty="0"/>
              <a:t>Note: This will always be the final index + 1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11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A93F135-ADF7-C54E-8B44-404C00CD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0227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9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781214" cy="4835479"/>
          </a:xfrm>
        </p:spPr>
        <p:txBody>
          <a:bodyPr/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911675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5839812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46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4"/>
            <a:ext cx="11781214" cy="18839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81A4D5-E1E6-FA48-9902-535BC602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37041"/>
              </p:ext>
            </p:extLst>
          </p:nvPr>
        </p:nvGraphicFramePr>
        <p:xfrm>
          <a:off x="1591509" y="392638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74A51-E5E8-E846-9895-518BE897A428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x[0:6:2]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dirty="0" err="1">
                <a:solidFill>
                  <a:srgbClr val="00FF00"/>
                </a:solidFill>
                <a:latin typeface="Courier New"/>
                <a:cs typeface="Courier New"/>
              </a:rPr>
              <a:t>ILv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EDC6E8-A23C-AF49-829E-5ECAE44ED153}"/>
              </a:ext>
            </a:extLst>
          </p:cNvPr>
          <p:cNvSpPr txBox="1">
            <a:spLocks/>
          </p:cNvSpPr>
          <p:nvPr/>
        </p:nvSpPr>
        <p:spPr>
          <a:xfrm>
            <a:off x="3560161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‘Io t’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746EF9-0044-DD47-94B7-2D72D7D30E84}"/>
              </a:ext>
            </a:extLst>
          </p:cNvPr>
          <p:cNvSpPr txBox="1">
            <a:spLocks/>
          </p:cNvSpPr>
          <p:nvPr/>
        </p:nvSpPr>
        <p:spPr>
          <a:xfrm>
            <a:off x="5950412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evoL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7BC3C2-F961-0846-9459-FBC05FC869CC}"/>
              </a:ext>
            </a:extLst>
          </p:cNvPr>
          <p:cNvSpPr txBox="1">
            <a:spLocks/>
          </p:cNvSpPr>
          <p:nvPr/>
        </p:nvSpPr>
        <p:spPr>
          <a:xfrm>
            <a:off x="9102053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vLI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880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indexing</a:t>
            </a:r>
          </a:p>
          <a:p>
            <a:pPr lvl="1"/>
            <a:r>
              <a:rPr lang="en-CA" dirty="0"/>
              <a:t>String slicing</a:t>
            </a:r>
          </a:p>
          <a:p>
            <a:pPr lvl="1"/>
            <a:r>
              <a:rPr lang="en-CA" dirty="0"/>
              <a:t>String length</a:t>
            </a:r>
          </a:p>
          <a:p>
            <a:pPr lvl="1"/>
            <a:r>
              <a:rPr lang="en-CA" dirty="0"/>
              <a:t>String slicing with a ‘step’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String 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33516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The indexing and slicing operations do not modify the string they act on</a:t>
            </a:r>
          </a:p>
          <a:p>
            <a:pPr lvl="1"/>
            <a:r>
              <a:rPr lang="en-US" dirty="0"/>
              <a:t>We cannot change a string!</a:t>
            </a:r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, meaning they </a:t>
            </a:r>
            <a:r>
              <a:rPr lang="en-US" b="1" dirty="0"/>
              <a:t>CANNOT </a:t>
            </a:r>
            <a:r>
              <a:rPr lang="en-US" dirty="0"/>
              <a:t>be changed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2338"/>
              </p:ext>
            </p:extLst>
          </p:nvPr>
        </p:nvGraphicFramePr>
        <p:xfrm>
          <a:off x="1597610" y="3670501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609049" y="3124179"/>
            <a:ext cx="10744751" cy="3251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x[7] = ‘B’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TypeError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41819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To “modify” a string, we must create a new one</a:t>
            </a:r>
          </a:p>
          <a:p>
            <a:pPr lvl="1"/>
            <a:r>
              <a:rPr lang="en-US" dirty="0"/>
              <a:t>Let’s change this to ”I Love Dogs”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33491"/>
              </p:ext>
            </p:extLst>
          </p:nvPr>
        </p:nvGraphicFramePr>
        <p:xfrm>
          <a:off x="1597610" y="306632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230155" y="2560897"/>
            <a:ext cx="11731689" cy="411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x[:7] + ‘Dogs’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</a:t>
            </a:r>
            <a:r>
              <a:rPr lang="en-CA" sz="2400" spc="-15" dirty="0" err="1">
                <a:solidFill>
                  <a:srgbClr val="00B0F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 points to the new string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		    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#x points to the new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 Love Dogs’</a:t>
            </a:r>
          </a:p>
        </p:txBody>
      </p:sp>
    </p:spTree>
    <p:extLst>
      <p:ext uri="{BB962C8B-B14F-4D97-AF65-F5344CB8AC3E}">
        <p14:creationId xmlns:p14="http://schemas.microsoft.com/office/powerpoint/2010/main" val="347713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Modifying strings</a:t>
            </a:r>
          </a:p>
          <a:p>
            <a:pPr lvl="1"/>
            <a:r>
              <a:rPr lang="en-CA" dirty="0"/>
              <a:t>String immutability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Modifying Strings</a:t>
            </a:r>
          </a:p>
        </p:txBody>
      </p:sp>
    </p:spTree>
    <p:extLst>
      <p:ext uri="{BB962C8B-B14F-4D97-AF65-F5344CB8AC3E}">
        <p14:creationId xmlns:p14="http://schemas.microsoft.com/office/powerpoint/2010/main" val="78596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/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9E85A7AE-AEC7-5246-A97A-38F31710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5824" y="43036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objects and just like other objects, the 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 type has associated methods that are only valid for strings</a:t>
            </a:r>
          </a:p>
          <a:p>
            <a:r>
              <a:rPr lang="en-US" dirty="0"/>
              <a:t>To find out which methods are associated with objects, use the built-in function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838199" y="3691516"/>
            <a:ext cx="9109365" cy="296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(str)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['__add__', '__class__', '__contains__',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'__doc__', '__eq__', '__format__',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getattribute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getnewargs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'__hash__',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init_subclass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iter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'__le__',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'__mod__',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'__ne__', '__new__', '__reduce__',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reduce_ex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repr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rmod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'__str__',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subclasshook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'capitalize',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casefold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'center', 'count', 'encode',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endswith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expandtabs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'find', 'format',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format_map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'index',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isalnum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isalpha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isascii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isdecimal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isdigit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isidentifier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isnumeric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isprintable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isspace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istitle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'join',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'lower',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maketrans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'partition', 'replace',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rindex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rpartition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rsplit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'split',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splitlines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startswith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'strip',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swapcase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'title', 'translate', 'upper',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zfill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301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Objects &amp; Strings: Operators and Methods</a:t>
            </a:r>
          </a:p>
          <a:p>
            <a:pPr lvl="1"/>
            <a:r>
              <a:rPr lang="en-US" dirty="0"/>
              <a:t>Chapter 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b="1" dirty="0"/>
              <a:t>Strings: Conversions, Indexing, Slicing, and Immutability</a:t>
            </a:r>
          </a:p>
          <a:p>
            <a:pPr lvl="1"/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upper</a:t>
            </a:r>
            <a:r>
              <a:rPr lang="en-US" dirty="0"/>
              <a:t> is a string method that generates a new string that has all upper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lower</a:t>
            </a:r>
            <a:r>
              <a:rPr lang="en-US" dirty="0"/>
              <a:t> is a string method that generates a new string that has all lower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2391A7-5272-AC4B-99EA-7E92B704046E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</p:spTree>
    <p:extLst>
      <p:ext uri="{BB962C8B-B14F-4D97-AF65-F5344CB8AC3E}">
        <p14:creationId xmlns:p14="http://schemas.microsoft.com/office/powerpoint/2010/main" val="122773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  <a:r>
              <a:rPr lang="en-US" dirty="0"/>
              <a:t> returns first index where a substring is found</a:t>
            </a:r>
          </a:p>
          <a:p>
            <a:pPr lvl="1"/>
            <a:r>
              <a:rPr lang="en-US" dirty="0"/>
              <a:t>Returns -1 if no such substring exists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/>
              <a:t> returns the last index where a substring is found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14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7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replace(</a:t>
            </a:r>
            <a:r>
              <a:rPr lang="en-US" dirty="0">
                <a:solidFill>
                  <a:srgbClr val="00B0F0"/>
                </a:solidFill>
              </a:rPr>
              <a:t>old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FB7FE8"/>
                </a:solidFill>
              </a:rPr>
              <a:t>new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returns a copy of the string in which the occurrences of old have been replaced with new.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688411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white_rabbit.replace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(‘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late’,’early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“I’m early! I’m early!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How would you replace the word “forward” with “backward”?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can be chained together</a:t>
            </a:r>
          </a:p>
          <a:p>
            <a:pPr lvl="1"/>
            <a:r>
              <a:rPr lang="en-US" dirty="0"/>
              <a:t>Perform first operation, which returns an object</a:t>
            </a:r>
          </a:p>
          <a:p>
            <a:pPr lvl="1"/>
            <a:r>
              <a:rPr lang="en-US" dirty="0"/>
              <a:t>Use the returned object for the next method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333908"/>
            <a:ext cx="11853042" cy="40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s = ‘Forward, forward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’).capitalize()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641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String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There are many more string methods available which you will explore in lab assignments and tutorials</a:t>
            </a:r>
          </a:p>
          <a:p>
            <a:pPr lvl="1"/>
            <a:r>
              <a:rPr lang="en-US" dirty="0" err="1">
                <a:latin typeface="Courier" pitchFamily="2" charset="0"/>
              </a:rPr>
              <a:t>str.islower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str.count</a:t>
            </a:r>
            <a:r>
              <a:rPr lang="en-US" dirty="0">
                <a:latin typeface="Courier" pitchFamily="2" charset="0"/>
              </a:rPr>
              <a:t>(sub)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str.ljust</a:t>
            </a:r>
            <a:r>
              <a:rPr lang="en-US" dirty="0">
                <a:latin typeface="Courier" pitchFamily="2" charset="0"/>
              </a:rPr>
              <a:t>(width)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str.split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3AD18-3938-B34F-AB99-58BA34C0EC4F}"/>
              </a:ext>
            </a:extLst>
          </p:cNvPr>
          <p:cNvSpPr txBox="1"/>
          <p:nvPr/>
        </p:nvSpPr>
        <p:spPr>
          <a:xfrm>
            <a:off x="4971042" y="3240079"/>
            <a:ext cx="6994986" cy="3362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70"/>
              </a:lnSpc>
            </a:pP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memorize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ring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hod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s!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00"/>
              </a:lnSpc>
            </a:pPr>
            <a:r>
              <a:rPr sz="2400" spc="-2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hould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</a:t>
            </a:r>
            <a:r>
              <a:rPr sz="2400" spc="-1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lowe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uppe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sz="240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replace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capi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alize</a:t>
            </a:r>
            <a:r>
              <a:rPr sz="2400" spc="-5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5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(any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hers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methods</a:t>
            </a:r>
          </a:p>
          <a:p>
            <a:pPr lvl="2"/>
            <a:r>
              <a:rPr lang="en-CA" dirty="0"/>
              <a:t>capitalize</a:t>
            </a:r>
          </a:p>
          <a:p>
            <a:pPr lvl="2"/>
            <a:r>
              <a:rPr lang="en-CA" dirty="0"/>
              <a:t>upper</a:t>
            </a:r>
          </a:p>
          <a:p>
            <a:pPr lvl="2"/>
            <a:r>
              <a:rPr lang="en-CA" dirty="0"/>
              <a:t>lower</a:t>
            </a:r>
          </a:p>
          <a:p>
            <a:pPr lvl="2"/>
            <a:r>
              <a:rPr lang="en-CA" dirty="0"/>
              <a:t>find</a:t>
            </a:r>
          </a:p>
          <a:p>
            <a:pPr lvl="2"/>
            <a:r>
              <a:rPr lang="en-CA" dirty="0" err="1"/>
              <a:t>rfind</a:t>
            </a:r>
            <a:endParaRPr lang="en-CA" dirty="0"/>
          </a:p>
          <a:p>
            <a:pPr lvl="2"/>
            <a:r>
              <a:rPr lang="en-CA" dirty="0"/>
              <a:t>And more…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String Methods</a:t>
            </a:r>
          </a:p>
        </p:txBody>
      </p:sp>
      <p:pic>
        <p:nvPicPr>
          <p:cNvPr id="1026" name="Picture 2" descr="Building Angular 2 applications with Immutable.js and Redux">
            <a:extLst>
              <a:ext uri="{FF2B5EF4-FFF2-40B4-BE49-F238E27FC236}">
                <a16:creationId xmlns:a16="http://schemas.microsoft.com/office/drawing/2014/main" id="{87DB8435-16EA-2F4D-A59E-BE519FC5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4" y="3850862"/>
            <a:ext cx="3311722" cy="25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/>
              <a:t>Strings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Operators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/>
              <a:t>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20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D46-2278-E34E-BB44-E9C61D20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25" y="3411582"/>
            <a:ext cx="5784750" cy="32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Type conversion</a:t>
            </a:r>
          </a:p>
          <a:p>
            <a:pPr lvl="1"/>
            <a:r>
              <a:rPr lang="en-CA" dirty="0"/>
              <a:t>String operators</a:t>
            </a:r>
          </a:p>
          <a:p>
            <a:pPr lvl="1"/>
            <a:r>
              <a:rPr lang="en-CA" dirty="0"/>
              <a:t>Escape sequences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Type Conversions</a:t>
            </a:r>
          </a:p>
        </p:txBody>
      </p:sp>
      <p:pic>
        <p:nvPicPr>
          <p:cNvPr id="1026" name="Picture 2" descr="Penny the big bang theory - Knock Knock Knock Penny Knock Knock Knock Penny Knock Knock Knock Penny LOLOLOLOLOLOLOLOLOL">
            <a:extLst>
              <a:ext uri="{FF2B5EF4-FFF2-40B4-BE49-F238E27FC236}">
                <a16:creationId xmlns:a16="http://schemas.microsoft.com/office/drawing/2014/main" id="{FD71410B-CA6A-5645-88CE-8439BB085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0"/>
          <a:stretch/>
        </p:blipFill>
        <p:spPr bwMode="auto">
          <a:xfrm>
            <a:off x="838200" y="3724215"/>
            <a:ext cx="6156000" cy="27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2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FF00"/>
                </a:solidFill>
              </a:rPr>
              <a:t>index</a:t>
            </a:r>
            <a:r>
              <a:rPr lang="en-US" dirty="0"/>
              <a:t> is a position within the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dirty="0"/>
              <a:t>A particular element of the string is accessed by the index of the element surrounded by square brackets</a:t>
            </a:r>
          </a:p>
          <a:p>
            <a:r>
              <a:rPr lang="en-US" dirty="0"/>
              <a:t>Positive indices count from the left-hand side, beginning with the first character at index 0, the second index 1, and so on…</a:t>
            </a:r>
          </a:p>
          <a:p>
            <a:r>
              <a:rPr lang="en-US" dirty="0"/>
              <a:t>Negative indices count from the right-hand side, beginning with the last character at index -1, the second last at index -2, and so on…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‘Y’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877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837198" cy="4835479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dirty="0">
                <a:solidFill>
                  <a:srgbClr val="00FF00"/>
                </a:solidFill>
              </a:rPr>
              <a:t>index</a:t>
            </a:r>
            <a:r>
              <a:rPr lang="en-US" sz="1800" dirty="0"/>
              <a:t> is a position within the </a:t>
            </a:r>
            <a:r>
              <a:rPr lang="en-US" sz="1800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sz="1800" dirty="0"/>
              <a:t>A particular element of the string is accessed by the index of the element surrounded by square brackets</a:t>
            </a:r>
          </a:p>
          <a:p>
            <a:r>
              <a:rPr lang="en-US" sz="1800" dirty="0"/>
              <a:t>Positive indices count from the left-hand side, beginning with the first character at index 0, the second index 1…</a:t>
            </a:r>
          </a:p>
          <a:p>
            <a:r>
              <a:rPr lang="en-US" sz="1800" dirty="0"/>
              <a:t>Negative indices count from the right-hand side, beginning with the last character at index -1, the second last at index -2, and so 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345254" y="3429000"/>
            <a:ext cx="5116265" cy="3289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7B58E-E2BF-1E45-BB4E-E274747E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70960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357771-2381-DE4F-BF3D-E316A651620D}"/>
              </a:ext>
            </a:extLst>
          </p:cNvPr>
          <p:cNvSpPr txBox="1">
            <a:spLocks/>
          </p:cNvSpPr>
          <p:nvPr/>
        </p:nvSpPr>
        <p:spPr>
          <a:xfrm>
            <a:off x="3572622" y="5662460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 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C3E55A-0A6E-0343-8E94-F31422C88AB9}"/>
              </a:ext>
            </a:extLst>
          </p:cNvPr>
          <p:cNvSpPr txBox="1">
            <a:spLocks/>
          </p:cNvSpPr>
          <p:nvPr/>
        </p:nvSpPr>
        <p:spPr>
          <a:xfrm>
            <a:off x="6799990" y="5662459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28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x[-2:]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110969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20029</TotalTime>
  <Words>2214</Words>
  <Application>Microsoft Macintosh PowerPoint</Application>
  <PresentationFormat>Widescreen</PresentationFormat>
  <Paragraphs>480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Strings:  Conversions, Indexing, Slicing, Immutability.</vt:lpstr>
      <vt:lpstr>This Week’s Content</vt:lpstr>
      <vt:lpstr>Working with Strings</vt:lpstr>
      <vt:lpstr>Consider this…</vt:lpstr>
      <vt:lpstr>Let’s Code!</vt:lpstr>
      <vt:lpstr>Working with Strings</vt:lpstr>
      <vt:lpstr>String Indexing</vt:lpstr>
      <vt:lpstr>String Indexing</vt:lpstr>
      <vt:lpstr>String Slicing</vt:lpstr>
      <vt:lpstr>String Slicing</vt:lpstr>
      <vt:lpstr>String Length</vt:lpstr>
      <vt:lpstr>Extended Slicing</vt:lpstr>
      <vt:lpstr>Extended Slicing</vt:lpstr>
      <vt:lpstr>Let’s Code!</vt:lpstr>
      <vt:lpstr>Modifying Strings</vt:lpstr>
      <vt:lpstr>Modifying Strings</vt:lpstr>
      <vt:lpstr>Let’s Code!</vt:lpstr>
      <vt:lpstr>Working with Strings</vt:lpstr>
      <vt:lpstr>String Methods</vt:lpstr>
      <vt:lpstr>String Method: upper</vt:lpstr>
      <vt:lpstr>String Method: lower</vt:lpstr>
      <vt:lpstr>String Method: find</vt:lpstr>
      <vt:lpstr>String Method: replace</vt:lpstr>
      <vt:lpstr>Chaining Methods</vt:lpstr>
      <vt:lpstr>More String Methods</vt:lpstr>
      <vt:lpstr>Let’s Code!</vt:lpstr>
      <vt:lpstr>Objects &amp; Strings: Operators &amp;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159</cp:revision>
  <dcterms:created xsi:type="dcterms:W3CDTF">2021-11-03T00:49:37Z</dcterms:created>
  <dcterms:modified xsi:type="dcterms:W3CDTF">2022-02-11T22:34:10Z</dcterms:modified>
</cp:coreProperties>
</file>