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9" r:id="rId3"/>
    <p:sldId id="283" r:id="rId4"/>
    <p:sldId id="289" r:id="rId5"/>
    <p:sldId id="327" r:id="rId6"/>
    <p:sldId id="288" r:id="rId7"/>
    <p:sldId id="290" r:id="rId8"/>
    <p:sldId id="291" r:id="rId9"/>
    <p:sldId id="299" r:id="rId10"/>
    <p:sldId id="301" r:id="rId11"/>
    <p:sldId id="296" r:id="rId12"/>
    <p:sldId id="297" r:id="rId13"/>
    <p:sldId id="298" r:id="rId14"/>
    <p:sldId id="302" r:id="rId15"/>
    <p:sldId id="303" r:id="rId16"/>
    <p:sldId id="306" r:id="rId17"/>
    <p:sldId id="304" r:id="rId18"/>
    <p:sldId id="305" r:id="rId19"/>
    <p:sldId id="307" r:id="rId20"/>
    <p:sldId id="273" r:id="rId21"/>
    <p:sldId id="308" r:id="rId22"/>
    <p:sldId id="309" r:id="rId23"/>
    <p:sldId id="310" r:id="rId24"/>
    <p:sldId id="312" r:id="rId25"/>
    <p:sldId id="313" r:id="rId26"/>
    <p:sldId id="314" r:id="rId27"/>
    <p:sldId id="315" r:id="rId28"/>
    <p:sldId id="316" r:id="rId29"/>
    <p:sldId id="322" r:id="rId30"/>
    <p:sldId id="318" r:id="rId31"/>
    <p:sldId id="319" r:id="rId32"/>
    <p:sldId id="320" r:id="rId33"/>
    <p:sldId id="321" r:id="rId34"/>
    <p:sldId id="323" r:id="rId35"/>
    <p:sldId id="324" r:id="rId36"/>
    <p:sldId id="25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1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0989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9973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6272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616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30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utoronto.zoom.us/my/bussmann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library/pydoc.html" TargetMode="External"/><Relationship Id="rId2" Type="http://schemas.openxmlformats.org/officeDocument/2006/relationships/hyperlink" Target="https://numpydoc.readthedocs.io/en/latest/format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phinxcontrib-napoleon.readthedocs.io/en/latest/example_google.html" TargetMode="External"/><Relationship Id="rId4" Type="http://schemas.openxmlformats.org/officeDocument/2006/relationships/hyperlink" Target="http://epydoc.sourceforge.net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utoronto.zoom.us/my/bussmann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writing your own function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2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2.</a:t>
            </a:r>
            <a:r>
              <a:rPr lang="en-US" b="1" dirty="0">
                <a:solidFill>
                  <a:schemeClr val="accent6"/>
                </a:solidFill>
              </a:rPr>
              <a:t> Type Contract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Specify the type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of parameters and return values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784B3C-840D-4C7A-B872-C047B078651D}"/>
              </a:ext>
            </a:extLst>
          </p:cNvPr>
          <p:cNvSpPr txBox="1"/>
          <p:nvPr/>
        </p:nvSpPr>
        <p:spPr>
          <a:xfrm>
            <a:off x="7979169" y="3400334"/>
            <a:ext cx="3068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What types are passed in? </a:t>
            </a:r>
            <a:r>
              <a:rPr lang="en-US" sz="2400" b="1" dirty="0">
                <a:solidFill>
                  <a:srgbClr val="FF5050"/>
                </a:solidFill>
              </a:rPr>
              <a:t>Number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04A4DCC-E621-4675-8DBF-36AA6441B0AA}"/>
              </a:ext>
            </a:extLst>
          </p:cNvPr>
          <p:cNvSpPr/>
          <p:nvPr/>
        </p:nvSpPr>
        <p:spPr>
          <a:xfrm>
            <a:off x="4339684" y="5607653"/>
            <a:ext cx="2405123" cy="223059"/>
          </a:xfrm>
          <a:prstGeom prst="rightArrow">
            <a:avLst>
              <a:gd name="adj1" fmla="val 47572"/>
              <a:gd name="adj2" fmla="val 57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811095-7733-4022-81F1-FF86FB954EF8}"/>
              </a:ext>
            </a:extLst>
          </p:cNvPr>
          <p:cNvSpPr txBox="1"/>
          <p:nvPr/>
        </p:nvSpPr>
        <p:spPr>
          <a:xfrm>
            <a:off x="6725217" y="5386504"/>
            <a:ext cx="45590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What types are returned? </a:t>
            </a:r>
          </a:p>
          <a:p>
            <a:r>
              <a:rPr lang="en-US" sz="2800" b="1" dirty="0">
                <a:solidFill>
                  <a:srgbClr val="FF5050"/>
                </a:solidFill>
              </a:rPr>
              <a:t>Number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endParaRPr lang="en-US" sz="2800" b="1" dirty="0">
              <a:solidFill>
                <a:srgbClr val="FF5050"/>
              </a:solidFill>
            </a:endParaRP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1FBD54EA-467F-4B99-9723-C20CA9502FC4}"/>
              </a:ext>
            </a:extLst>
          </p:cNvPr>
          <p:cNvSpPr/>
          <p:nvPr/>
        </p:nvSpPr>
        <p:spPr>
          <a:xfrm flipH="1">
            <a:off x="5268820" y="3444583"/>
            <a:ext cx="2681543" cy="282991"/>
          </a:xfrm>
          <a:prstGeom prst="bentUpArrow">
            <a:avLst>
              <a:gd name="adj1" fmla="val 33847"/>
              <a:gd name="adj2" fmla="val 33612"/>
              <a:gd name="adj3" fmla="val 44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7CEDBC-C658-450E-BC15-A3AFEBC37F34}"/>
              </a:ext>
            </a:extLst>
          </p:cNvPr>
          <p:cNvSpPr/>
          <p:nvPr/>
        </p:nvSpPr>
        <p:spPr>
          <a:xfrm>
            <a:off x="871791" y="3020242"/>
            <a:ext cx="7066540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... Do something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1849560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3.</a:t>
            </a:r>
            <a:r>
              <a:rPr lang="en-US" b="1" dirty="0">
                <a:solidFill>
                  <a:schemeClr val="accent6"/>
                </a:solidFill>
              </a:rPr>
              <a:t> Header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Decide on the name of the function and parameters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C00B00-9F37-4628-97EC-1E3BFE14E1B7}"/>
              </a:ext>
            </a:extLst>
          </p:cNvPr>
          <p:cNvSpPr txBox="1"/>
          <p:nvPr/>
        </p:nvSpPr>
        <p:spPr>
          <a:xfrm>
            <a:off x="7411160" y="2858368"/>
            <a:ext cx="39426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</a:rPr>
              <a:t>(</a:t>
            </a:r>
            <a:r>
              <a:rPr lang="en-US" sz="2800" dirty="0">
                <a:solidFill>
                  <a:schemeClr val="accent6"/>
                </a:solidFill>
              </a:rPr>
              <a:t>you probably already did this in step 1</a:t>
            </a:r>
            <a:r>
              <a:rPr lang="en-US" sz="2800" dirty="0">
                <a:solidFill>
                  <a:schemeClr val="accent3"/>
                </a:solidFill>
              </a:rPr>
              <a:t>)</a:t>
            </a:r>
          </a:p>
          <a:p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43895-5226-484E-9D89-16BBB873D3B6}"/>
              </a:ext>
            </a:extLst>
          </p:cNvPr>
          <p:cNvSpPr/>
          <p:nvPr/>
        </p:nvSpPr>
        <p:spPr>
          <a:xfrm>
            <a:off x="871791" y="3020242"/>
            <a:ext cx="7066540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... Do something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4181579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4.</a:t>
            </a:r>
            <a:r>
              <a:rPr lang="en-US" b="1" dirty="0">
                <a:solidFill>
                  <a:schemeClr val="accent6"/>
                </a:solidFill>
              </a:rPr>
              <a:t> Description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Write a short description of what the function does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43895-5226-484E-9D89-16BBB873D3B6}"/>
              </a:ext>
            </a:extLst>
          </p:cNvPr>
          <p:cNvSpPr/>
          <p:nvPr/>
        </p:nvSpPr>
        <p:spPr>
          <a:xfrm>
            <a:off x="871790" y="3020242"/>
            <a:ext cx="11135725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Return the temperature in degrees Celsius corresponding to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the degrees Fahrenheit passed in.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... Do something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3078896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5.</a:t>
            </a:r>
            <a:r>
              <a:rPr lang="en-US" b="1" dirty="0">
                <a:solidFill>
                  <a:schemeClr val="accent6"/>
                </a:solidFill>
              </a:rPr>
              <a:t> Body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Write the code that actually does the thing that you want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43895-5226-484E-9D89-16BBB873D3B6}"/>
              </a:ext>
            </a:extLst>
          </p:cNvPr>
          <p:cNvSpPr/>
          <p:nvPr/>
        </p:nvSpPr>
        <p:spPr>
          <a:xfrm>
            <a:off x="871790" y="3020242"/>
            <a:ext cx="11135725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Return the temperature in degrees Celsius corresponding to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the degrees Fahrenheit passed in.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degrees_c = (degrees_f - 32) * 5 / 9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3899912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6.</a:t>
            </a:r>
            <a:r>
              <a:rPr lang="en-US" b="1" dirty="0">
                <a:solidFill>
                  <a:schemeClr val="accent6"/>
                </a:solidFill>
              </a:rPr>
              <a:t> Test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Verify the function using examples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accent3"/>
                </a:solidFill>
              </a:rPr>
              <a:t>- </a:t>
            </a:r>
            <a:r>
              <a:rPr lang="en-US" dirty="0"/>
              <a:t>Run all the examples that you created in Step 1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    - </a:t>
            </a:r>
            <a:r>
              <a:rPr lang="en-US" dirty="0"/>
              <a:t>Testing is so important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    - </a:t>
            </a:r>
            <a:r>
              <a:rPr lang="en-US" dirty="0"/>
              <a:t>In industry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you</a:t>
            </a:r>
            <a:r>
              <a:rPr lang="en-US" dirty="0">
                <a:solidFill>
                  <a:schemeClr val="accent3"/>
                </a:solidFill>
              </a:rPr>
              <a:t>’</a:t>
            </a:r>
            <a:r>
              <a:rPr lang="en-US" dirty="0"/>
              <a:t>ll be expected to provide tests for everything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36901E-0EDD-4AA0-89D7-D01F528201BD}"/>
              </a:ext>
            </a:extLst>
          </p:cNvPr>
          <p:cNvSpPr txBox="1"/>
          <p:nvPr/>
        </p:nvSpPr>
        <p:spPr>
          <a:xfrm>
            <a:off x="685807" y="4491566"/>
            <a:ext cx="10966464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convert_to_celsius(32) </a:t>
            </a:r>
            <a:r>
              <a:rPr lang="en-US" sz="26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celsius should be 0</a:t>
            </a:r>
          </a:p>
          <a:p>
            <a:endParaRPr lang="en-US" sz="2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convert_to_celsius(212) </a:t>
            </a:r>
            <a:r>
              <a:rPr lang="en-US" sz="26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celsius should be 100</a:t>
            </a:r>
          </a:p>
          <a:p>
            <a:endParaRPr lang="en-US" sz="2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convert_to_celsius(98.6) </a:t>
            </a:r>
            <a:r>
              <a:rPr lang="en-US" sz="26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celsius should be 37.0</a:t>
            </a:r>
          </a:p>
        </p:txBody>
      </p:sp>
    </p:spTree>
    <p:extLst>
      <p:ext uri="{BB962C8B-B14F-4D97-AF65-F5344CB8AC3E}">
        <p14:creationId xmlns:p14="http://schemas.microsoft.com/office/powerpoint/2010/main" val="1490433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How do we do about writing a function</a:t>
            </a:r>
            <a:r>
              <a:rPr lang="en-US" dirty="0">
                <a:solidFill>
                  <a:schemeClr val="accent3"/>
                </a:solidFill>
              </a:rPr>
              <a:t>?</a:t>
            </a:r>
            <a:r>
              <a:rPr lang="en-US" dirty="0"/>
              <a:t> </a:t>
            </a:r>
          </a:p>
          <a:p>
            <a:r>
              <a:rPr lang="en-US" dirty="0"/>
              <a:t>You should follow these six steps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Type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Contract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Header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Description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Body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Test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30F92F-F940-48E1-88D4-58375D5586E5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Design Recipe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23A7E5C-C3BC-4A4A-846B-04644C050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https://utoronto.zoom.us/my/bussmann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206EE1F-7363-469A-A9ED-F5C278CC5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https://utoronto.zoom.us/my/bussmann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802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Docstring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A Python documentation string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commonly known as </a:t>
            </a:r>
            <a:r>
              <a:rPr lang="en-US" b="1" dirty="0">
                <a:solidFill>
                  <a:schemeClr val="accent6"/>
                </a:solidFill>
              </a:rPr>
              <a:t>docstring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helps you understand the capabilities of a function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or module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class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1489C2-467B-43EC-B6DA-F31B2A93933B}"/>
              </a:ext>
            </a:extLst>
          </p:cNvPr>
          <p:cNvSpPr/>
          <p:nvPr/>
        </p:nvSpPr>
        <p:spPr>
          <a:xfrm>
            <a:off x="1389150" y="3020242"/>
            <a:ext cx="10642431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Return the temperature in degrees Celsius corresponding to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the degrees Fahrenheit passed in.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degrees_c = (degrees_f - 32) * 5 / 9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AE735BB-092E-487F-868B-485DC3C0152A}"/>
              </a:ext>
            </a:extLst>
          </p:cNvPr>
          <p:cNvSpPr/>
          <p:nvPr/>
        </p:nvSpPr>
        <p:spPr>
          <a:xfrm>
            <a:off x="1529524" y="3477126"/>
            <a:ext cx="395535" cy="1503947"/>
          </a:xfrm>
          <a:prstGeom prst="leftBrace">
            <a:avLst>
              <a:gd name="adj1" fmla="val 65732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90E310-28F6-4855-8B24-B2B5E328CDBA}"/>
              </a:ext>
            </a:extLst>
          </p:cNvPr>
          <p:cNvSpPr txBox="1"/>
          <p:nvPr/>
        </p:nvSpPr>
        <p:spPr>
          <a:xfrm>
            <a:off x="96246" y="3841857"/>
            <a:ext cx="1583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This is the </a:t>
            </a:r>
            <a:r>
              <a:rPr lang="en-US" sz="2000" dirty="0">
                <a:solidFill>
                  <a:schemeClr val="accent6"/>
                </a:solidFill>
              </a:rPr>
              <a:t>docstring</a:t>
            </a:r>
          </a:p>
        </p:txBody>
      </p:sp>
    </p:spTree>
    <p:extLst>
      <p:ext uri="{BB962C8B-B14F-4D97-AF65-F5344CB8AC3E}">
        <p14:creationId xmlns:p14="http://schemas.microsoft.com/office/powerpoint/2010/main" val="3313022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Docstring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As we saw before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help()</a:t>
            </a:r>
            <a:r>
              <a:rPr lang="en-US" dirty="0"/>
              <a:t> prints information about a function</a:t>
            </a:r>
            <a:r>
              <a:rPr lang="en-US" dirty="0">
                <a:solidFill>
                  <a:schemeClr val="accent3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The help function actually prints out the </a:t>
            </a:r>
            <a:r>
              <a:rPr lang="en-US" b="1" dirty="0">
                <a:solidFill>
                  <a:schemeClr val="accent3"/>
                </a:solidFill>
              </a:rPr>
              <a:t>“</a:t>
            </a:r>
            <a:r>
              <a:rPr lang="en-US" b="1" dirty="0">
                <a:solidFill>
                  <a:schemeClr val="accent6"/>
                </a:solidFill>
              </a:rPr>
              <a:t>docstring</a:t>
            </a:r>
            <a:r>
              <a:rPr lang="en-US" b="1" dirty="0">
                <a:solidFill>
                  <a:schemeClr val="accent3"/>
                </a:solidFill>
              </a:rPr>
              <a:t>”</a:t>
            </a:r>
            <a:r>
              <a:rPr lang="en-US" b="1" dirty="0"/>
              <a:t> </a:t>
            </a:r>
            <a:r>
              <a:rPr lang="en-US" dirty="0"/>
              <a:t>that we write as part of a function definition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r>
              <a:rPr lang="en-US" dirty="0"/>
              <a:t>For the function we just wrote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we could type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E47842-ABA3-40E2-8DF5-7790FEEADF5C}"/>
              </a:ext>
            </a:extLst>
          </p:cNvPr>
          <p:cNvSpPr txBox="1"/>
          <p:nvPr/>
        </p:nvSpPr>
        <p:spPr>
          <a:xfrm>
            <a:off x="1089364" y="3914320"/>
            <a:ext cx="968245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help(convert_to_celsius)</a:t>
            </a:r>
          </a:p>
          <a:p>
            <a:endParaRPr lang="en-US" dirty="0">
              <a:solidFill>
                <a:srgbClr val="00FF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&gt;&gt;&gt; </a:t>
            </a: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Help on function convert_to_celsius in module __main__:</a:t>
            </a:r>
          </a:p>
          <a:p>
            <a:endParaRPr lang="en-US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convert_to_celsius(degrees_f)</a:t>
            </a: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    (number) -&gt; number</a:t>
            </a: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    Return the temperature in degrees Celsius corresponding to the degrees </a:t>
            </a: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    Fahrenheit passed in</a:t>
            </a:r>
          </a:p>
        </p:txBody>
      </p:sp>
    </p:spTree>
    <p:extLst>
      <p:ext uri="{BB962C8B-B14F-4D97-AF65-F5344CB8AC3E}">
        <p14:creationId xmlns:p14="http://schemas.microsoft.com/office/powerpoint/2010/main" val="1088803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Docstring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These are the most popular Docstrings format available</a:t>
            </a:r>
            <a:r>
              <a:rPr lang="en-US" dirty="0">
                <a:solidFill>
                  <a:schemeClr val="accent3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DFF0A5A-807B-4F35-8680-D556B59B5F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70917"/>
              </p:ext>
            </p:extLst>
          </p:nvPr>
        </p:nvGraphicFramePr>
        <p:xfrm>
          <a:off x="504992" y="2597474"/>
          <a:ext cx="11182016" cy="378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2665">
                  <a:extLst>
                    <a:ext uri="{9D8B030D-6E8A-4147-A177-3AD203B41FA5}">
                      <a16:colId xmlns:a16="http://schemas.microsoft.com/office/drawing/2014/main" val="3275700547"/>
                    </a:ext>
                  </a:extLst>
                </a:gridCol>
                <a:gridCol w="7439351">
                  <a:extLst>
                    <a:ext uri="{9D8B030D-6E8A-4147-A177-3AD203B41FA5}">
                      <a16:colId xmlns:a16="http://schemas.microsoft.com/office/drawing/2014/main" val="3966162289"/>
                    </a:ext>
                  </a:extLst>
                </a:gridCol>
              </a:tblGrid>
              <a:tr h="557774">
                <a:tc>
                  <a:txBody>
                    <a:bodyPr/>
                    <a:lstStyle/>
                    <a:p>
                      <a:r>
                        <a:rPr lang="en-US" sz="2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Formatting 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28619"/>
                  </a:ext>
                </a:extLst>
              </a:tr>
              <a:tr h="962732">
                <a:tc>
                  <a:txBody>
                    <a:bodyPr/>
                    <a:lstStyle/>
                    <a:p>
                      <a:r>
                        <a:rPr lang="en-US" sz="2000" b="1" dirty="0">
                          <a:hlinkClick r:id="rId2"/>
                        </a:rPr>
                        <a:t>NumPy/SciPy docstrings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Combination of </a:t>
                      </a:r>
                      <a:r>
                        <a:rPr lang="en-US" sz="2000" dirty="0" err="1"/>
                        <a:t>reStructured</a:t>
                      </a:r>
                      <a:r>
                        <a:rPr lang="en-US" sz="2000" dirty="0"/>
                        <a:t> and </a:t>
                      </a:r>
                      <a:r>
                        <a:rPr lang="en-US" sz="2000" dirty="0" err="1"/>
                        <a:t>GoogleDocstrings</a:t>
                      </a:r>
                      <a:r>
                        <a:rPr lang="en-US" sz="2000" dirty="0"/>
                        <a:t> and supported by Sphinx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170275"/>
                  </a:ext>
                </a:extLst>
              </a:tr>
              <a:tr h="557774">
                <a:tc>
                  <a:txBody>
                    <a:bodyPr/>
                    <a:lstStyle/>
                    <a:p>
                      <a:r>
                        <a:rPr lang="en-US" sz="2000" b="1" dirty="0">
                          <a:hlinkClick r:id="rId3"/>
                        </a:rPr>
                        <a:t>PyDoc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Standard documentation module for Python and supported by Sphinx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014823"/>
                  </a:ext>
                </a:extLst>
              </a:tr>
              <a:tr h="962732">
                <a:tc>
                  <a:txBody>
                    <a:bodyPr/>
                    <a:lstStyle/>
                    <a:p>
                      <a:r>
                        <a:rPr lang="en-US" sz="2000" b="1" dirty="0">
                          <a:hlinkClick r:id="rId4"/>
                        </a:rPr>
                        <a:t>EpyDoc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Render </a:t>
                      </a:r>
                      <a:r>
                        <a:rPr lang="en-US" sz="2000" dirty="0" err="1"/>
                        <a:t>Epytext</a:t>
                      </a:r>
                      <a:r>
                        <a:rPr lang="en-US" sz="2000" dirty="0"/>
                        <a:t> as series of HTML documents and a tool for generating API documentation for Python modules based on their Docstrings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29140"/>
                  </a:ext>
                </a:extLst>
              </a:tr>
              <a:tr h="557774">
                <a:tc>
                  <a:txBody>
                    <a:bodyPr/>
                    <a:lstStyle/>
                    <a:p>
                      <a:r>
                        <a:rPr lang="en-US" sz="2000" b="1" dirty="0">
                          <a:hlinkClick r:id="rId5"/>
                        </a:rPr>
                        <a:t>Google Docstrings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Google's Style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0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015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Docstring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41695" cy="4835479"/>
          </a:xfrm>
        </p:spPr>
        <p:txBody>
          <a:bodyPr>
            <a:normAutofit/>
          </a:bodyPr>
          <a:lstStyle/>
          <a:p>
            <a:r>
              <a:rPr lang="en-US" sz="3200" dirty="0"/>
              <a:t>This can be very valuable</a:t>
            </a:r>
            <a:r>
              <a:rPr lang="en-US" sz="3200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sz="2800" dirty="0"/>
              <a:t>For other programmers to figure out what a function is supposed to do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/>
              <a:t>For you in the future when you have forgotten what you wrote </a:t>
            </a:r>
            <a:r>
              <a:rPr lang="en-US" sz="2800" dirty="0">
                <a:solidFill>
                  <a:schemeClr val="accent6"/>
                </a:solidFill>
              </a:rPr>
              <a:t>(</a:t>
            </a:r>
            <a:r>
              <a:rPr lang="en-US" sz="2800" dirty="0"/>
              <a:t>this happens a lot</a:t>
            </a:r>
            <a:r>
              <a:rPr lang="en-US" sz="2800" dirty="0">
                <a:solidFill>
                  <a:schemeClr val="accent2"/>
                </a:solidFill>
              </a:rPr>
              <a:t>!</a:t>
            </a:r>
            <a:r>
              <a:rPr lang="en-US" sz="2800" dirty="0">
                <a:solidFill>
                  <a:schemeClr val="accent6"/>
                </a:solidFill>
              </a:rPr>
              <a:t>)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You should write a </a:t>
            </a:r>
            <a:r>
              <a:rPr lang="en-US" sz="3200" b="1" dirty="0">
                <a:solidFill>
                  <a:schemeClr val="accent6"/>
                </a:solidFill>
              </a:rPr>
              <a:t>docstring</a:t>
            </a:r>
            <a:r>
              <a:rPr lang="en-US" sz="3200" dirty="0"/>
              <a:t> for every function</a:t>
            </a:r>
            <a:r>
              <a:rPr lang="en-US" sz="3200" dirty="0">
                <a:solidFill>
                  <a:schemeClr val="accent2"/>
                </a:solidFill>
              </a:rPr>
              <a:t>!</a:t>
            </a:r>
            <a:r>
              <a:rPr lang="en-US" sz="3200" dirty="0"/>
              <a:t>	</a:t>
            </a:r>
          </a:p>
          <a:p>
            <a:r>
              <a:rPr lang="en-US" sz="3200" dirty="0"/>
              <a:t>Remember good vs bad code review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827AFA-FE4E-422F-8C76-F76365652273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Docstring</a:t>
            </a:r>
          </a:p>
        </p:txBody>
      </p:sp>
    </p:spTree>
    <p:extLst>
      <p:ext uri="{BB962C8B-B14F-4D97-AF65-F5344CB8AC3E}">
        <p14:creationId xmlns:p14="http://schemas.microsoft.com/office/powerpoint/2010/main" val="276227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Week</a:t>
            </a:r>
            <a:r>
              <a:rPr lang="en-US" dirty="0">
                <a:solidFill>
                  <a:schemeClr val="accent1"/>
                </a:solidFill>
              </a:rPr>
              <a:t>’</a:t>
            </a:r>
            <a:r>
              <a:rPr lang="en-US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2.1</a:t>
            </a:r>
          </a:p>
          <a:p>
            <a:pPr lvl="1"/>
            <a:r>
              <a:rPr lang="en-US" dirty="0"/>
              <a:t>Functions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input </a:t>
            </a:r>
            <a:r>
              <a:rPr lang="en-US" dirty="0">
                <a:solidFill>
                  <a:schemeClr val="accent1"/>
                </a:solidFill>
              </a:rPr>
              <a:t>&amp;</a:t>
            </a:r>
            <a:r>
              <a:rPr lang="en-US" dirty="0"/>
              <a:t> output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importing modules</a:t>
            </a:r>
          </a:p>
          <a:p>
            <a:pPr lvl="1"/>
            <a:r>
              <a:rPr lang="en-US" dirty="0"/>
              <a:t>Reading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Chapter 3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2.2</a:t>
            </a:r>
          </a:p>
          <a:p>
            <a:pPr lvl="1"/>
            <a:r>
              <a:rPr lang="en-US" b="1" dirty="0"/>
              <a:t>Defining your own function</a:t>
            </a:r>
          </a:p>
          <a:p>
            <a:pPr lvl="1"/>
            <a:r>
              <a:rPr lang="en-US" b="1" dirty="0"/>
              <a:t>Reading: Chapter 3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2.3</a:t>
            </a:r>
          </a:p>
          <a:p>
            <a:pPr lvl="1"/>
            <a:r>
              <a:rPr lang="en-US" dirty="0"/>
              <a:t>Engineering design</a:t>
            </a:r>
          </a:p>
          <a:p>
            <a:pPr lvl="1"/>
            <a:r>
              <a:rPr lang="en-US" dirty="0"/>
              <a:t>Design Problem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Forward Kinematics</a:t>
            </a:r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1E75FF3-B7CE-40CA-9724-D395B0580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995" y="2808449"/>
            <a:ext cx="5608212" cy="38165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0A0F70-EFE8-4BEE-A7ED-D96F73B9E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Breakout Session </a:t>
            </a:r>
            <a:r>
              <a:rPr lang="en-US" b="1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D3FD7-ED84-4934-AB18-7867D5DB8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621379" cy="4835479"/>
          </a:xfrm>
        </p:spPr>
        <p:txBody>
          <a:bodyPr>
            <a:normAutofit/>
          </a:bodyPr>
          <a:lstStyle/>
          <a:p>
            <a:r>
              <a:rPr lang="en-US" sz="3200" dirty="0"/>
              <a:t>Following the Design Recipe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write a function to calculate the area of a triangle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F97C0D-FB89-4CD3-9BDC-439C93CA87B0}"/>
              </a:ext>
            </a:extLst>
          </p:cNvPr>
          <p:cNvSpPr/>
          <p:nvPr/>
        </p:nvSpPr>
        <p:spPr>
          <a:xfrm>
            <a:off x="7664115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tx1"/>
                </a:solidFill>
              </a:rPr>
              <a:t>Open your notebook</a:t>
            </a:r>
          </a:p>
          <a:p>
            <a:endParaRPr lang="en-US" sz="4400" b="1" dirty="0">
              <a:solidFill>
                <a:schemeClr val="tx1"/>
              </a:solidFill>
            </a:endParaRPr>
          </a:p>
          <a:p>
            <a:r>
              <a:rPr lang="en-US" sz="2800" b="1" dirty="0">
                <a:solidFill>
                  <a:schemeClr val="tx1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2"/>
                </a:solidFill>
              </a:rPr>
              <a:t>4. </a:t>
            </a:r>
            <a:r>
              <a:rPr lang="en-US" sz="2600" b="1" dirty="0">
                <a:solidFill>
                  <a:schemeClr val="accent2"/>
                </a:solidFill>
              </a:rPr>
              <a:t>Breakout Session 1</a:t>
            </a:r>
          </a:p>
        </p:txBody>
      </p:sp>
    </p:spTree>
    <p:extLst>
      <p:ext uri="{BB962C8B-B14F-4D97-AF65-F5344CB8AC3E}">
        <p14:creationId xmlns:p14="http://schemas.microsoft.com/office/powerpoint/2010/main" val="1346113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More Stuff You Can Do With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Nested Function Calls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chemeClr val="accent6"/>
                </a:solidFill>
              </a:rPr>
              <a:t>Calling Functions within Functions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30F92F-F940-48E1-88D4-58375D5586E5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32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5. </a:t>
            </a:r>
            <a:r>
              <a:rPr lang="en-US" sz="2600" b="1" dirty="0">
                <a:solidFill>
                  <a:schemeClr val="accent6"/>
                </a:solidFill>
              </a:rPr>
              <a:t>Nested Function Calls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6. </a:t>
            </a:r>
            <a:r>
              <a:rPr lang="en-US" sz="2600" b="1" dirty="0">
                <a:solidFill>
                  <a:schemeClr val="accent6"/>
                </a:solidFill>
              </a:rPr>
              <a:t>Calling Functions within Functions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23A7E5C-C3BC-4A4A-846B-04644C050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https://utoronto.zoom.us/my/bussmann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206EE1F-7363-469A-A9ED-F5C278CC5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https://utoronto.zoom.us/my/bussmann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E8CAF6-D5C2-45A2-A6C6-9B442BDA5779}"/>
              </a:ext>
            </a:extLst>
          </p:cNvPr>
          <p:cNvSpPr txBox="1"/>
          <p:nvPr/>
        </p:nvSpPr>
        <p:spPr>
          <a:xfrm>
            <a:off x="1069696" y="2535494"/>
            <a:ext cx="420499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print(3 + 7 + abs(-5))</a:t>
            </a:r>
            <a:endParaRPr lang="en-US" sz="2600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8E0035-5FC4-4536-ADD4-0CA41919B6FC}"/>
              </a:ext>
            </a:extLst>
          </p:cNvPr>
          <p:cNvSpPr txBox="1"/>
          <p:nvPr/>
        </p:nvSpPr>
        <p:spPr>
          <a:xfrm>
            <a:off x="1069696" y="4845539"/>
            <a:ext cx="603242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def my_function():</a:t>
            </a: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  print("Hello from a function")</a:t>
            </a:r>
            <a:endParaRPr lang="en-US" sz="2600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127198-599E-4F2C-A595-214630AACB61}"/>
              </a:ext>
            </a:extLst>
          </p:cNvPr>
          <p:cNvSpPr txBox="1"/>
          <p:nvPr/>
        </p:nvSpPr>
        <p:spPr>
          <a:xfrm>
            <a:off x="5378833" y="2919431"/>
            <a:ext cx="1534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Function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5FC9A5B0-7B86-41E1-8238-7F3F44FE72F5}"/>
              </a:ext>
            </a:extLst>
          </p:cNvPr>
          <p:cNvSpPr/>
          <p:nvPr/>
        </p:nvSpPr>
        <p:spPr>
          <a:xfrm flipH="1">
            <a:off x="3885190" y="3015906"/>
            <a:ext cx="1494353" cy="232620"/>
          </a:xfrm>
          <a:prstGeom prst="bentUpArrow">
            <a:avLst>
              <a:gd name="adj1" fmla="val 33847"/>
              <a:gd name="adj2" fmla="val 33612"/>
              <a:gd name="adj3" fmla="val 44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96041D-6110-48CD-9097-F5DD6C79D55E}"/>
              </a:ext>
            </a:extLst>
          </p:cNvPr>
          <p:cNvSpPr txBox="1"/>
          <p:nvPr/>
        </p:nvSpPr>
        <p:spPr>
          <a:xfrm>
            <a:off x="2997858" y="3292588"/>
            <a:ext cx="1534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Function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685F9D74-42B1-4715-BFAB-3502CB4BD26F}"/>
              </a:ext>
            </a:extLst>
          </p:cNvPr>
          <p:cNvSpPr/>
          <p:nvPr/>
        </p:nvSpPr>
        <p:spPr>
          <a:xfrm flipH="1">
            <a:off x="1504214" y="3015906"/>
            <a:ext cx="1494353" cy="605777"/>
          </a:xfrm>
          <a:prstGeom prst="bentUpArrow">
            <a:avLst>
              <a:gd name="adj1" fmla="val 13986"/>
              <a:gd name="adj2" fmla="val 16730"/>
              <a:gd name="adj3" fmla="val 281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103449-AD9E-48BA-A04F-C5582F53581C}"/>
              </a:ext>
            </a:extLst>
          </p:cNvPr>
          <p:cNvSpPr txBox="1"/>
          <p:nvPr/>
        </p:nvSpPr>
        <p:spPr>
          <a:xfrm>
            <a:off x="4306038" y="4413142"/>
            <a:ext cx="2987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Function Definition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78F488DA-75BA-4322-A75A-AF4728E5CDCE}"/>
              </a:ext>
            </a:extLst>
          </p:cNvPr>
          <p:cNvSpPr/>
          <p:nvPr/>
        </p:nvSpPr>
        <p:spPr>
          <a:xfrm flipH="1" flipV="1">
            <a:off x="2804930" y="4662279"/>
            <a:ext cx="1494353" cy="274483"/>
          </a:xfrm>
          <a:prstGeom prst="bentUpArrow">
            <a:avLst>
              <a:gd name="adj1" fmla="val 33847"/>
              <a:gd name="adj2" fmla="val 33612"/>
              <a:gd name="adj3" fmla="val 44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CD56DC-57BD-48B4-B24F-95330114D395}"/>
              </a:ext>
            </a:extLst>
          </p:cNvPr>
          <p:cNvSpPr txBox="1"/>
          <p:nvPr/>
        </p:nvSpPr>
        <p:spPr>
          <a:xfrm>
            <a:off x="3354795" y="6025533"/>
            <a:ext cx="1534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Function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6" name="Arrow: Bent-Up 15">
            <a:extLst>
              <a:ext uri="{FF2B5EF4-FFF2-40B4-BE49-F238E27FC236}">
                <a16:creationId xmlns:a16="http://schemas.microsoft.com/office/drawing/2014/main" id="{93DA8164-A35F-4277-9187-993C045A9A8E}"/>
              </a:ext>
            </a:extLst>
          </p:cNvPr>
          <p:cNvSpPr/>
          <p:nvPr/>
        </p:nvSpPr>
        <p:spPr>
          <a:xfrm flipH="1">
            <a:off x="1861151" y="5748851"/>
            <a:ext cx="1494353" cy="605777"/>
          </a:xfrm>
          <a:prstGeom prst="bentUpArrow">
            <a:avLst>
              <a:gd name="adj1" fmla="val 13986"/>
              <a:gd name="adj2" fmla="val 16730"/>
              <a:gd name="adj3" fmla="val 281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46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From Functions to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dirty="0"/>
              <a:t>The recipe we discussed earlier highlights a few of the realities about programming whether for individual functions or for large pieces of software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1. </a:t>
            </a:r>
            <a:r>
              <a:rPr lang="en-US" dirty="0"/>
              <a:t>A formal design process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or even a recipe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can help</a:t>
            </a:r>
            <a:r>
              <a:rPr lang="en-US" dirty="0">
                <a:solidFill>
                  <a:schemeClr val="accent3"/>
                </a:solidFill>
              </a:rPr>
              <a:t>. </a:t>
            </a:r>
          </a:p>
          <a:p>
            <a:pPr lvl="1"/>
            <a:r>
              <a:rPr lang="en-US" sz="2600" dirty="0"/>
              <a:t>Especially when you are writing a large program with many programmers</a:t>
            </a:r>
            <a:r>
              <a:rPr lang="en-US" sz="2600" dirty="0">
                <a:solidFill>
                  <a:schemeClr val="accent3"/>
                </a:solidFill>
              </a:rPr>
              <a:t>, </a:t>
            </a:r>
            <a:r>
              <a:rPr lang="en-US" sz="2600" dirty="0"/>
              <a:t>it is easy to get lost</a:t>
            </a:r>
            <a:r>
              <a:rPr lang="en-US" sz="2600" dirty="0">
                <a:solidFill>
                  <a:schemeClr val="accent2"/>
                </a:solidFill>
              </a:rPr>
              <a:t>.</a:t>
            </a:r>
            <a:r>
              <a:rPr lang="en-US" sz="2600" dirty="0"/>
              <a:t> </a:t>
            </a:r>
          </a:p>
          <a:p>
            <a:pPr lvl="1"/>
            <a:r>
              <a:rPr lang="en-US" sz="2600" dirty="0"/>
              <a:t>In fact</a:t>
            </a:r>
            <a:r>
              <a:rPr lang="en-US" sz="2600" dirty="0">
                <a:solidFill>
                  <a:schemeClr val="accent2"/>
                </a:solidFill>
              </a:rPr>
              <a:t>,</a:t>
            </a:r>
            <a:r>
              <a:rPr lang="en-US" sz="2600" dirty="0"/>
              <a:t> it is more often impossible to hold the entire program in your head</a:t>
            </a:r>
            <a:r>
              <a:rPr lang="en-US" sz="2600" dirty="0">
                <a:solidFill>
                  <a:schemeClr val="accent3"/>
                </a:solidFill>
              </a:rPr>
              <a:t>.</a:t>
            </a:r>
          </a:p>
          <a:p>
            <a:pPr lvl="1"/>
            <a:r>
              <a:rPr lang="en-US" sz="2600" dirty="0"/>
              <a:t>Having a process helps you to figure out where you are and what you should do next</a:t>
            </a:r>
            <a:r>
              <a:rPr lang="en-US" sz="2600" dirty="0">
                <a:solidFill>
                  <a:schemeClr val="accent3"/>
                </a:solidFill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4112218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From Functions to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09159" cy="4835479"/>
          </a:xfrm>
        </p:spPr>
        <p:txBody>
          <a:bodyPr>
            <a:normAutofit/>
          </a:bodyPr>
          <a:lstStyle/>
          <a:p>
            <a:r>
              <a:rPr lang="en-US" dirty="0"/>
              <a:t>The recipe we discussed earlier highlights a few of the realities about programming whether for individual functions or for large pieces of software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2. </a:t>
            </a:r>
            <a:r>
              <a:rPr lang="en-US" dirty="0"/>
              <a:t>Functions can be written and then their insides can be forgotten about</a:t>
            </a:r>
            <a:r>
              <a:rPr lang="en-US" dirty="0">
                <a:solidFill>
                  <a:schemeClr val="accent3"/>
                </a:solidFill>
              </a:rPr>
              <a:t>. </a:t>
            </a:r>
          </a:p>
          <a:p>
            <a:pPr lvl="1"/>
            <a:r>
              <a:rPr lang="en-US" sz="2600" dirty="0"/>
              <a:t>Do you know how Python calculates </a:t>
            </a:r>
            <a:r>
              <a:rPr lang="en-US" sz="2600" b="1" dirty="0">
                <a:solidFill>
                  <a:schemeClr val="accent6"/>
                </a:solidFill>
              </a:rPr>
              <a:t>sin()</a:t>
            </a:r>
            <a:r>
              <a:rPr lang="en-US" sz="2600" dirty="0">
                <a:solidFill>
                  <a:schemeClr val="accent2"/>
                </a:solidFill>
              </a:rPr>
              <a:t>?</a:t>
            </a:r>
            <a:r>
              <a:rPr lang="en-US" sz="2600" dirty="0"/>
              <a:t> </a:t>
            </a:r>
          </a:p>
          <a:p>
            <a:pPr lvl="1"/>
            <a:r>
              <a:rPr lang="en-US" sz="2600" dirty="0"/>
              <a:t>Do you care</a:t>
            </a:r>
            <a:r>
              <a:rPr lang="en-US" sz="2600" dirty="0">
                <a:solidFill>
                  <a:schemeClr val="accent2"/>
                </a:solidFill>
              </a:rPr>
              <a:t>?</a:t>
            </a:r>
            <a:r>
              <a:rPr lang="en-US" sz="2600" dirty="0"/>
              <a:t> </a:t>
            </a:r>
          </a:p>
          <a:p>
            <a:pPr lvl="1"/>
            <a:r>
              <a:rPr lang="en-US" sz="2600" dirty="0"/>
              <a:t>You can successfully use functions without knowing how they are implemented if you know what they take in and what they return</a:t>
            </a:r>
            <a:r>
              <a:rPr lang="en-US" sz="2600" dirty="0">
                <a:solidFill>
                  <a:schemeClr val="accent2"/>
                </a:solidFill>
              </a:rPr>
              <a:t>.</a:t>
            </a:r>
            <a:r>
              <a:rPr lang="en-US" sz="2600" dirty="0"/>
              <a:t> </a:t>
            </a:r>
          </a:p>
          <a:p>
            <a:pPr lvl="1"/>
            <a:r>
              <a:rPr lang="en-US" sz="2600" dirty="0"/>
              <a:t>This is very important for large projects</a:t>
            </a:r>
            <a:r>
              <a:rPr lang="en-US" sz="2600" dirty="0">
                <a:solidFill>
                  <a:schemeClr val="accent3"/>
                </a:solidFill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18139387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From Functions to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09159" cy="4835479"/>
          </a:xfrm>
        </p:spPr>
        <p:txBody>
          <a:bodyPr>
            <a:normAutofit/>
          </a:bodyPr>
          <a:lstStyle/>
          <a:p>
            <a:r>
              <a:rPr lang="en-US" dirty="0"/>
              <a:t>The recipe we discussed earlier highlights a few of the realities about programming whether for individual functions or for large pieces of software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3. </a:t>
            </a:r>
            <a:r>
              <a:rPr lang="en-US" dirty="0"/>
              <a:t>Start with examples</a:t>
            </a:r>
            <a:r>
              <a:rPr lang="en-US" dirty="0">
                <a:solidFill>
                  <a:schemeClr val="accent3"/>
                </a:solidFill>
              </a:rPr>
              <a:t>. </a:t>
            </a:r>
          </a:p>
          <a:p>
            <a:pPr lvl="1"/>
            <a:r>
              <a:rPr lang="en-US" sz="2600" dirty="0"/>
              <a:t>This helps in communication with the client, helps </a:t>
            </a:r>
            <a:r>
              <a:rPr lang="en-US" sz="2600" dirty="0">
                <a:solidFill>
                  <a:schemeClr val="accent2"/>
                </a:solidFill>
              </a:rPr>
              <a:t>(</a:t>
            </a:r>
            <a:r>
              <a:rPr lang="en-US" sz="2600" dirty="0"/>
              <a:t>a lot</a:t>
            </a:r>
            <a:r>
              <a:rPr lang="en-US" sz="2600" dirty="0">
                <a:solidFill>
                  <a:schemeClr val="accent2"/>
                </a:solidFill>
              </a:rPr>
              <a:t>)</a:t>
            </a:r>
            <a:r>
              <a:rPr lang="en-US" sz="2600" dirty="0"/>
              <a:t> to figure out what the problem really is</a:t>
            </a:r>
            <a:r>
              <a:rPr lang="en-US" sz="2600" dirty="0">
                <a:solidFill>
                  <a:schemeClr val="accent2"/>
                </a:solidFill>
              </a:rPr>
              <a:t>,</a:t>
            </a:r>
            <a:r>
              <a:rPr lang="en-US" sz="2600" dirty="0"/>
              <a:t> and is the core for testing your code</a:t>
            </a:r>
            <a:r>
              <a:rPr lang="en-US" sz="2600" dirty="0">
                <a:solidFill>
                  <a:schemeClr val="accent3"/>
                </a:solidFill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078459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sz="3200" dirty="0"/>
              <a:t>APS111</a:t>
            </a:r>
            <a:r>
              <a:rPr lang="en-US" sz="3200" dirty="0">
                <a:solidFill>
                  <a:schemeClr val="accent6"/>
                </a:solidFill>
              </a:rPr>
              <a:t>/</a:t>
            </a:r>
            <a:r>
              <a:rPr lang="en-US" sz="3200" dirty="0"/>
              <a:t>112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a key part of engineering is the design of objects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processes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and systems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b="1" dirty="0">
                <a:solidFill>
                  <a:schemeClr val="accent6"/>
                </a:solidFill>
              </a:rPr>
              <a:t>Programming</a:t>
            </a:r>
            <a:r>
              <a:rPr lang="en-US" sz="3200" dirty="0"/>
              <a:t> is the design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implementation, testing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and documentation of a piece of software that solves a particular problem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The software might be part of a larger system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dirty="0"/>
              <a:t>e</a:t>
            </a:r>
            <a:r>
              <a:rPr lang="en-US" sz="3200" dirty="0">
                <a:solidFill>
                  <a:schemeClr val="accent6"/>
                </a:solidFill>
              </a:rPr>
              <a:t>.</a:t>
            </a:r>
            <a:r>
              <a:rPr lang="en-US" sz="3200" dirty="0"/>
              <a:t>g</a:t>
            </a:r>
            <a:r>
              <a:rPr lang="en-US" sz="3200" dirty="0">
                <a:solidFill>
                  <a:schemeClr val="accent6"/>
                </a:solidFill>
              </a:rPr>
              <a:t>.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the avionics software of an aircraft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the accounting or human resources software of a business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but it represents the solution to a design problem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dirty="0"/>
              <a:t>or part of a design problem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8756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926305" cy="4835479"/>
          </a:xfrm>
        </p:spPr>
        <p:txBody>
          <a:bodyPr>
            <a:normAutofit/>
          </a:bodyPr>
          <a:lstStyle/>
          <a:p>
            <a:r>
              <a:rPr lang="en-US" sz="3200" dirty="0"/>
              <a:t>We will approach programing as an engineering design process and adapt the process you have already seen in APS111</a:t>
            </a:r>
            <a:r>
              <a:rPr lang="en-US" sz="3200" dirty="0">
                <a:solidFill>
                  <a:schemeClr val="accent6"/>
                </a:solidFill>
              </a:rPr>
              <a:t>/</a:t>
            </a:r>
            <a:r>
              <a:rPr lang="en-US" sz="3200" dirty="0"/>
              <a:t>112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020D6DF7-D0C8-4F2C-BBCE-205652397438}"/>
              </a:ext>
            </a:extLst>
          </p:cNvPr>
          <p:cNvSpPr/>
          <p:nvPr/>
        </p:nvSpPr>
        <p:spPr>
          <a:xfrm>
            <a:off x="5185612" y="1863345"/>
            <a:ext cx="6836984" cy="47977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1C575DA-253E-4F55-9554-038DAB52C264}"/>
              </a:ext>
            </a:extLst>
          </p:cNvPr>
          <p:cNvSpPr txBox="1"/>
          <p:nvPr/>
        </p:nvSpPr>
        <p:spPr>
          <a:xfrm>
            <a:off x="7576646" y="1515781"/>
            <a:ext cx="430212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65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aken</a:t>
            </a:r>
            <a:r>
              <a:rPr sz="1400" spc="-3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fro</a:t>
            </a:r>
            <a:r>
              <a:rPr sz="1400" spc="-10" dirty="0">
                <a:solidFill>
                  <a:schemeClr val="accent1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:</a:t>
            </a:r>
            <a:r>
              <a:rPr sz="1400" spc="-3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chemeClr val="accent1"/>
                </a:solidFill>
                <a:latin typeface="Arial"/>
                <a:cs typeface="Arial"/>
              </a:rPr>
              <a:t>D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esigning</a:t>
            </a:r>
            <a:r>
              <a:rPr sz="1400" spc="-2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Engineer</a:t>
            </a:r>
            <a:r>
              <a:rPr sz="1400" spc="5" dirty="0">
                <a:solidFill>
                  <a:schemeClr val="accent1"/>
                </a:solidFill>
                <a:latin typeface="Arial"/>
                <a:cs typeface="Arial"/>
              </a:rPr>
              <a:t>s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:</a:t>
            </a:r>
            <a:r>
              <a:rPr sz="1400" spc="-12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An Introduc</a:t>
            </a:r>
            <a:r>
              <a:rPr sz="1400" spc="-10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ory</a:t>
            </a:r>
            <a:r>
              <a:rPr sz="1400" spc="-7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spc="-160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e</a:t>
            </a:r>
            <a:r>
              <a:rPr sz="1400" spc="-15" dirty="0">
                <a:solidFill>
                  <a:schemeClr val="accent1"/>
                </a:solidFill>
                <a:latin typeface="Arial"/>
                <a:cs typeface="Arial"/>
              </a:rPr>
              <a:t>x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6952919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dirty="0"/>
              <a:t>In the next lecture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we are going to talk about a detailed design process for programming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based on the engineering design processes that are key to any engineering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The steps are as follows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r>
              <a:rPr lang="en-US" b="1" dirty="0">
                <a:solidFill>
                  <a:schemeClr val="accent6"/>
                </a:solidFill>
              </a:rPr>
              <a:t>Define the Problem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Define Test Cases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Generate Multiple Solutions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Select a Solution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Implement the Solution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Perform Final Testing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41361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Define the Problem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Write down what the problem actually is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539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Define Test Cases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Create some examples that reflect your code solving the problem: input and output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186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ode reviews - Code quality as measured in WTFs/minute. - devRant">
            <a:extLst>
              <a:ext uri="{FF2B5EF4-FFF2-40B4-BE49-F238E27FC236}">
                <a16:creationId xmlns:a16="http://schemas.microsoft.com/office/drawing/2014/main" id="{11365DFE-674B-432F-840B-485C76885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041" y="1383662"/>
            <a:ext cx="5281863" cy="528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4849AA-E622-4F7D-8941-71C937456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Defining Your Own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54071-BABD-4A6D-965B-5977BB6BD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428874" cy="4835479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The real power of functions is in defining your own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</a:p>
          <a:p>
            <a:r>
              <a:rPr lang="en-US" sz="3200" dirty="0"/>
              <a:t>Good programs typically consist of many small functions that call each other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</a:p>
          <a:p>
            <a:r>
              <a:rPr lang="en-US" sz="3200" dirty="0"/>
              <a:t>If you have a function that does </a:t>
            </a:r>
            <a:r>
              <a:rPr lang="en-US" sz="3900" b="1" dirty="0">
                <a:solidFill>
                  <a:schemeClr val="accent2"/>
                </a:solidFill>
              </a:rPr>
              <a:t>only one thing </a:t>
            </a:r>
            <a:r>
              <a:rPr lang="en-US" sz="3200" dirty="0">
                <a:solidFill>
                  <a:schemeClr val="accent2"/>
                </a:solidFill>
              </a:rPr>
              <a:t>(</a:t>
            </a:r>
            <a:r>
              <a:rPr lang="en-US" sz="3200" dirty="0"/>
              <a:t>like calculate the sine of an angle</a:t>
            </a:r>
            <a:r>
              <a:rPr lang="en-US" sz="3200" dirty="0">
                <a:solidFill>
                  <a:schemeClr val="accent2"/>
                </a:solidFill>
              </a:rPr>
              <a:t>),</a:t>
            </a:r>
            <a:r>
              <a:rPr lang="en-US" sz="3200" dirty="0"/>
              <a:t> it is likely not too large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If its not too large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it will be easy to test and maintain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43473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Generate Multiple Solutions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At this point a </a:t>
            </a:r>
            <a:r>
              <a:rPr lang="en-US" dirty="0">
                <a:solidFill>
                  <a:schemeClr val="accent2"/>
                </a:solidFill>
              </a:rPr>
              <a:t>"</a:t>
            </a:r>
            <a:r>
              <a:rPr lang="en-US" dirty="0"/>
              <a:t>solution</a:t>
            </a:r>
            <a:r>
              <a:rPr lang="en-US" dirty="0">
                <a:solidFill>
                  <a:schemeClr val="accent2"/>
                </a:solidFill>
              </a:rPr>
              <a:t>"</a:t>
            </a:r>
            <a:r>
              <a:rPr lang="en-US" dirty="0"/>
              <a:t> consists of an algorithm plan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the high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level sequence steps defining what your algorithm will do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and a programming plan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the high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level sequence of steps that you will take to code the algorithm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These two plans are not the same thing</a:t>
            </a:r>
            <a:r>
              <a:rPr lang="en-US" dirty="0">
                <a:solidFill>
                  <a:schemeClr val="accent2"/>
                </a:solidFill>
              </a:rPr>
              <a:t>!</a:t>
            </a:r>
          </a:p>
          <a:p>
            <a:r>
              <a:rPr lang="en-US" dirty="0"/>
              <a:t>If the hardest part of your algorithm plan is late in the sequence, you may still choose to code it first to figure out how to do it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Figuring it out may change other parts of your algorithm plan</a:t>
            </a:r>
            <a:r>
              <a:rPr lang="en-US" dirty="0">
                <a:solidFill>
                  <a:schemeClr val="accent2"/>
                </a:solidFill>
              </a:rPr>
              <a:t>!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3679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Select a Solution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Based on the different algorithm and programming plans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decide which is the most promising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2047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Implement the Solution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Start to execute your programming plan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Test as you go</a:t>
            </a:r>
            <a:r>
              <a:rPr lang="en-US" dirty="0">
                <a:solidFill>
                  <a:schemeClr val="accent2"/>
                </a:solidFill>
              </a:rPr>
              <a:t>!</a:t>
            </a:r>
            <a:r>
              <a:rPr lang="en-US" dirty="0"/>
              <a:t> </a:t>
            </a:r>
          </a:p>
          <a:p>
            <a:r>
              <a:rPr lang="en-US" dirty="0"/>
              <a:t>You may realize that your algorithm plan doesn</a:t>
            </a:r>
            <a:r>
              <a:rPr lang="en-US" dirty="0">
                <a:solidFill>
                  <a:schemeClr val="accent2"/>
                </a:solidFill>
              </a:rPr>
              <a:t>'</a:t>
            </a:r>
            <a:r>
              <a:rPr lang="en-US" dirty="0"/>
              <a:t>t solve the problem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or even that you do not understand the problem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If so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go back to earlier steps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8771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Perform Final Testing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Make sure that your original test cases as well as any others that you have thought up work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8839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dirty="0"/>
              <a:t>It is critical to realize that programming is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dirty="0"/>
              <a:t>Iterative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you will go back and change your algorithm</a:t>
            </a:r>
            <a:r>
              <a:rPr lang="en-US" dirty="0">
                <a:solidFill>
                  <a:schemeClr val="accent2"/>
                </a:solidFill>
              </a:rPr>
              <a:t>/</a:t>
            </a:r>
            <a:r>
              <a:rPr lang="en-US" dirty="0"/>
              <a:t>programming plan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You will write some code during Step 3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you might not be able to define a solution without writing some code to solve part of the problem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You will move back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and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forth in this process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/>
              <a:t>A lot about finding your own mistakes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even for good programmers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most of their time is spent testing and debugging</a:t>
            </a:r>
            <a:r>
              <a:rPr lang="en-US" dirty="0">
                <a:solidFill>
                  <a:schemeClr val="accent2"/>
                </a:solidFill>
              </a:rPr>
              <a:t>!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281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Lecture 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F37492-86E3-47CA-8641-D7457D28B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The syntax of function definitions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A design recipe for writing functions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Nested function calls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Calling functions from within functions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An Engineering Design Process for Programming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endParaRPr lang="en-US" sz="3200" dirty="0"/>
          </a:p>
          <a:p>
            <a:r>
              <a:rPr lang="en-US" sz="3200" dirty="0"/>
              <a:t>See Chapter 3 of the textbook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More on engineering design next lecture</a:t>
            </a:r>
            <a:r>
              <a:rPr lang="en-US" sz="3200" dirty="0">
                <a:solidFill>
                  <a:schemeClr val="accent2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writing your own function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2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438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Function Definitions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9B1C4-D919-469A-8797-07B7F6DC5475}"/>
              </a:ext>
            </a:extLst>
          </p:cNvPr>
          <p:cNvSpPr txBox="1"/>
          <p:nvPr/>
        </p:nvSpPr>
        <p:spPr>
          <a:xfrm>
            <a:off x="2189362" y="3325211"/>
            <a:ext cx="802335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function_body(parameters):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body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12323C-2FFA-4040-B623-0EE9D4B14E9C}"/>
              </a:ext>
            </a:extLst>
          </p:cNvPr>
          <p:cNvSpPr txBox="1"/>
          <p:nvPr/>
        </p:nvSpPr>
        <p:spPr>
          <a:xfrm>
            <a:off x="266950" y="3835260"/>
            <a:ext cx="1290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Indent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687857-F0AB-4311-A958-03F4FCAC74A9}"/>
              </a:ext>
            </a:extLst>
          </p:cNvPr>
          <p:cNvSpPr txBox="1"/>
          <p:nvPr/>
        </p:nvSpPr>
        <p:spPr>
          <a:xfrm>
            <a:off x="9326612" y="1729256"/>
            <a:ext cx="1168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Colon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0D5E9A7-4256-460A-8761-796AD25700C5}"/>
              </a:ext>
            </a:extLst>
          </p:cNvPr>
          <p:cNvSpPr/>
          <p:nvPr/>
        </p:nvSpPr>
        <p:spPr>
          <a:xfrm rot="16200000" flipH="1">
            <a:off x="9327536" y="2678689"/>
            <a:ext cx="1167063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69617A-CEF8-4ADD-B763-0669DABE071A}"/>
              </a:ext>
            </a:extLst>
          </p:cNvPr>
          <p:cNvSpPr txBox="1"/>
          <p:nvPr/>
        </p:nvSpPr>
        <p:spPr>
          <a:xfrm>
            <a:off x="1790644" y="1735114"/>
            <a:ext cx="1883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Definition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3840CED-EE2F-440E-96FA-9E37C87732A2}"/>
              </a:ext>
            </a:extLst>
          </p:cNvPr>
          <p:cNvSpPr/>
          <p:nvPr/>
        </p:nvSpPr>
        <p:spPr>
          <a:xfrm rot="16200000" flipH="1">
            <a:off x="2134378" y="2691596"/>
            <a:ext cx="1167063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7D2B7045-1DA7-4134-8766-FEE26F01A905}"/>
              </a:ext>
            </a:extLst>
          </p:cNvPr>
          <p:cNvSpPr/>
          <p:nvPr/>
        </p:nvSpPr>
        <p:spPr>
          <a:xfrm flipH="1">
            <a:off x="7681568" y="3961675"/>
            <a:ext cx="1189481" cy="1004617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0CD0EB-7997-4DF1-9EAA-A66C9B1A3AEA}"/>
              </a:ext>
            </a:extLst>
          </p:cNvPr>
          <p:cNvSpPr txBox="1"/>
          <p:nvPr/>
        </p:nvSpPr>
        <p:spPr>
          <a:xfrm>
            <a:off x="8979536" y="4579796"/>
            <a:ext cx="27958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(parameter1, 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parameter2, …)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D5C05D-8F60-4E0A-A782-BE83C295388E}"/>
              </a:ext>
            </a:extLst>
          </p:cNvPr>
          <p:cNvSpPr txBox="1"/>
          <p:nvPr/>
        </p:nvSpPr>
        <p:spPr>
          <a:xfrm>
            <a:off x="4085793" y="1728678"/>
            <a:ext cx="2759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Function Name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37CE59F-6893-4F72-85BB-211646130AAE}"/>
              </a:ext>
            </a:extLst>
          </p:cNvPr>
          <p:cNvSpPr/>
          <p:nvPr/>
        </p:nvSpPr>
        <p:spPr>
          <a:xfrm rot="16200000" flipH="1">
            <a:off x="4881807" y="2691596"/>
            <a:ext cx="1167063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E38086-E06D-42AA-B72F-5F3175B75621}"/>
              </a:ext>
            </a:extLst>
          </p:cNvPr>
          <p:cNvSpPr txBox="1"/>
          <p:nvPr/>
        </p:nvSpPr>
        <p:spPr>
          <a:xfrm>
            <a:off x="3649861" y="5978065"/>
            <a:ext cx="3641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What is in the body?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16A563C-A74F-45CA-99B3-DF977C57BC5D}"/>
              </a:ext>
            </a:extLst>
          </p:cNvPr>
          <p:cNvSpPr/>
          <p:nvPr/>
        </p:nvSpPr>
        <p:spPr>
          <a:xfrm rot="16200000">
            <a:off x="3044527" y="5037119"/>
            <a:ext cx="1529189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C8AADCE-37DE-487B-845B-B08E97811B42}"/>
              </a:ext>
            </a:extLst>
          </p:cNvPr>
          <p:cNvSpPr/>
          <p:nvPr/>
        </p:nvSpPr>
        <p:spPr>
          <a:xfrm>
            <a:off x="1617848" y="3985739"/>
            <a:ext cx="1479131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51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Function Definitions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9B1C4-D919-469A-8797-07B7F6DC5475}"/>
              </a:ext>
            </a:extLst>
          </p:cNvPr>
          <p:cNvSpPr txBox="1"/>
          <p:nvPr/>
        </p:nvSpPr>
        <p:spPr>
          <a:xfrm>
            <a:off x="6298243" y="727514"/>
            <a:ext cx="5721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function_body(parameters):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body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C093C5F-CE5F-4416-9C1B-7E0D243D3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 is a keyword, standing for 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definition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All function definitions must begin with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The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/>
              <a:t> statement must end with a colon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function_name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- </a:t>
            </a:r>
            <a:r>
              <a:rPr lang="en-US" dirty="0"/>
              <a:t>is the name you will use to call the function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like sin, abs but you need to create your own name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parameters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 are the variables that get values when you call the function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You can have 0 or more parameters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separated by commas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Must be in parenthesis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 body is a sequence of commands like we've already seen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assignment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multiplication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function calls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>
                <a:solidFill>
                  <a:schemeClr val="accent6"/>
                </a:solidFill>
              </a:rPr>
              <a:t>Important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all the lines of body must be indented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That is how Python knows that they are part of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2592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Function Definitions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119FD30-FF9D-49EF-A7CF-A0F96F024FE4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Defining Your Own Functions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8DCC0B-F25E-4FFA-9CB4-823A8DBF05C9}"/>
              </a:ext>
            </a:extLst>
          </p:cNvPr>
          <p:cNvSpPr txBox="1"/>
          <p:nvPr/>
        </p:nvSpPr>
        <p:spPr>
          <a:xfrm>
            <a:off x="244637" y="1742379"/>
            <a:ext cx="737134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ef function_body(parameters):</a:t>
            </a: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1. </a:t>
            </a:r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“““DOCSTRING””” (optional)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2.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that does the thing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3.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[expression]</a:t>
            </a: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statement is 	   options and if it is not 	   included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the same as  	   writing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		</a:t>
            </a:r>
          </a:p>
        </p:txBody>
      </p:sp>
    </p:spTree>
    <p:extLst>
      <p:ext uri="{BB962C8B-B14F-4D97-AF65-F5344CB8AC3E}">
        <p14:creationId xmlns:p14="http://schemas.microsoft.com/office/powerpoint/2010/main" val="2404646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How do we do about writing a function</a:t>
            </a:r>
            <a:r>
              <a:rPr lang="en-US" dirty="0">
                <a:solidFill>
                  <a:schemeClr val="accent3"/>
                </a:solidFill>
              </a:rPr>
              <a:t>?</a:t>
            </a:r>
            <a:r>
              <a:rPr lang="en-US" dirty="0"/>
              <a:t> </a:t>
            </a:r>
          </a:p>
          <a:p>
            <a:r>
              <a:rPr lang="en-US" dirty="0"/>
              <a:t>You should follow these six steps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Examples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What do you want your function calls to look like</a:t>
            </a:r>
            <a:r>
              <a:rPr lang="en-US" dirty="0">
                <a:solidFill>
                  <a:schemeClr val="accent6"/>
                </a:solidFill>
              </a:rPr>
              <a:t>?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Type Contract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Specify the type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of parameters and return values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Header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Decide on the name of the function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Description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Write a short description of what the function does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Body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Write the code that actually does the thing that you want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Test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Verify the function using examples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844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1.</a:t>
            </a:r>
            <a:r>
              <a:rPr lang="en-US" b="1" dirty="0">
                <a:solidFill>
                  <a:schemeClr val="accent6"/>
                </a:solidFill>
              </a:rPr>
              <a:t> Examples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What do you want your function calls to look like</a:t>
            </a:r>
            <a:r>
              <a:rPr lang="en-US" dirty="0">
                <a:solidFill>
                  <a:schemeClr val="accent6"/>
                </a:solidFill>
              </a:rPr>
              <a:t>?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283A92-C2B7-4A20-92C2-274E3246CC92}"/>
              </a:ext>
            </a:extLst>
          </p:cNvPr>
          <p:cNvSpPr txBox="1"/>
          <p:nvPr/>
        </p:nvSpPr>
        <p:spPr>
          <a:xfrm>
            <a:off x="1239256" y="3633845"/>
            <a:ext cx="6397905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convert_to_celsius(32)</a:t>
            </a:r>
          </a:p>
          <a:p>
            <a:endParaRPr lang="en-US" sz="2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convert_to_celsius(212)</a:t>
            </a:r>
          </a:p>
          <a:p>
            <a:endParaRPr lang="en-US" sz="2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convert_to_celsius(98.6)</a:t>
            </a:r>
            <a:endParaRPr lang="en-US" sz="2600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424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2.</a:t>
            </a:r>
            <a:r>
              <a:rPr lang="en-US" b="1" dirty="0">
                <a:solidFill>
                  <a:schemeClr val="accent6"/>
                </a:solidFill>
              </a:rPr>
              <a:t> Type Contract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Specify the type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of parameters and return values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784B3C-840D-4C7A-B872-C047B078651D}"/>
              </a:ext>
            </a:extLst>
          </p:cNvPr>
          <p:cNvSpPr txBox="1"/>
          <p:nvPr/>
        </p:nvSpPr>
        <p:spPr>
          <a:xfrm>
            <a:off x="7979169" y="3400334"/>
            <a:ext cx="3068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What types are passed in? 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04A4DCC-E621-4675-8DBF-36AA6441B0AA}"/>
              </a:ext>
            </a:extLst>
          </p:cNvPr>
          <p:cNvSpPr/>
          <p:nvPr/>
        </p:nvSpPr>
        <p:spPr>
          <a:xfrm>
            <a:off x="4339684" y="5607653"/>
            <a:ext cx="2405123" cy="223059"/>
          </a:xfrm>
          <a:prstGeom prst="rightArrow">
            <a:avLst>
              <a:gd name="adj1" fmla="val 47572"/>
              <a:gd name="adj2" fmla="val 57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811095-7733-4022-81F1-FF86FB954EF8}"/>
              </a:ext>
            </a:extLst>
          </p:cNvPr>
          <p:cNvSpPr txBox="1"/>
          <p:nvPr/>
        </p:nvSpPr>
        <p:spPr>
          <a:xfrm>
            <a:off x="6725217" y="5386504"/>
            <a:ext cx="4559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What types are returned? </a:t>
            </a:r>
            <a:endParaRPr lang="en-US" sz="2800" b="1" dirty="0">
              <a:solidFill>
                <a:srgbClr val="FF5050"/>
              </a:solidFill>
            </a:endParaRP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1FBD54EA-467F-4B99-9723-C20CA9502FC4}"/>
              </a:ext>
            </a:extLst>
          </p:cNvPr>
          <p:cNvSpPr/>
          <p:nvPr/>
        </p:nvSpPr>
        <p:spPr>
          <a:xfrm flipH="1">
            <a:off x="5268820" y="3444583"/>
            <a:ext cx="2681543" cy="282991"/>
          </a:xfrm>
          <a:prstGeom prst="bentUpArrow">
            <a:avLst>
              <a:gd name="adj1" fmla="val 33847"/>
              <a:gd name="adj2" fmla="val 33612"/>
              <a:gd name="adj3" fmla="val 44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7CEDBC-C658-450E-BC15-A3AFEBC37F34}"/>
              </a:ext>
            </a:extLst>
          </p:cNvPr>
          <p:cNvSpPr/>
          <p:nvPr/>
        </p:nvSpPr>
        <p:spPr>
          <a:xfrm>
            <a:off x="871791" y="3020242"/>
            <a:ext cx="7066540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...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... Do something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1653518248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7008</TotalTime>
  <Words>2306</Words>
  <Application>Microsoft Office PowerPoint</Application>
  <PresentationFormat>Widescreen</PresentationFormat>
  <Paragraphs>308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Consolas</vt:lpstr>
      <vt:lpstr>Courier New</vt:lpstr>
      <vt:lpstr>Segoe UI</vt:lpstr>
      <vt:lpstr>Wingdings</vt:lpstr>
      <vt:lpstr>APS106_PPTX_Theme</vt:lpstr>
      <vt:lpstr>writing your own function.</vt:lpstr>
      <vt:lpstr>This Week’s Content</vt:lpstr>
      <vt:lpstr>Defining Your Own Functions</vt:lpstr>
      <vt:lpstr>Function Definitions</vt:lpstr>
      <vt:lpstr>Function Definitions</vt:lpstr>
      <vt:lpstr>Function Definitions</vt:lpstr>
      <vt:lpstr>Design Recipe</vt:lpstr>
      <vt:lpstr>Design Recipe</vt:lpstr>
      <vt:lpstr>Design Recipe</vt:lpstr>
      <vt:lpstr>Design Recipe</vt:lpstr>
      <vt:lpstr>Design Recipe</vt:lpstr>
      <vt:lpstr>Design Recipe</vt:lpstr>
      <vt:lpstr>Design Recipe</vt:lpstr>
      <vt:lpstr>Design Recipe</vt:lpstr>
      <vt:lpstr>Design Recipe</vt:lpstr>
      <vt:lpstr>Docstring</vt:lpstr>
      <vt:lpstr>Docstring</vt:lpstr>
      <vt:lpstr>Docstring</vt:lpstr>
      <vt:lpstr>Docstring</vt:lpstr>
      <vt:lpstr>Breakout Session 1</vt:lpstr>
      <vt:lpstr>More Stuff You Can Do With Functions</vt:lpstr>
      <vt:lpstr>From Functions to Programs</vt:lpstr>
      <vt:lpstr>From Functions to Programs</vt:lpstr>
      <vt:lpstr>From Functions to Programs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Lecture Recap</vt:lpstr>
      <vt:lpstr>writing your own function.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50</cp:revision>
  <dcterms:created xsi:type="dcterms:W3CDTF">2021-11-03T00:49:37Z</dcterms:created>
  <dcterms:modified xsi:type="dcterms:W3CDTF">2022-01-12T03:28:53Z</dcterms:modified>
</cp:coreProperties>
</file>