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58" r:id="rId4"/>
    <p:sldId id="261" r:id="rId5"/>
    <p:sldId id="326" r:id="rId6"/>
    <p:sldId id="325" r:id="rId7"/>
    <p:sldId id="328" r:id="rId8"/>
    <p:sldId id="327" r:id="rId9"/>
    <p:sldId id="266" r:id="rId10"/>
    <p:sldId id="265" r:id="rId11"/>
    <p:sldId id="267" r:id="rId12"/>
    <p:sldId id="324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416842" cy="490002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revisit our User Input code and see if the While Loop will solve out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Back to User Input</a:t>
            </a:r>
          </a:p>
        </p:txBody>
      </p:sp>
    </p:spTree>
    <p:extLst>
      <p:ext uri="{BB962C8B-B14F-4D97-AF65-F5344CB8AC3E}">
        <p14:creationId xmlns:p14="http://schemas.microsoft.com/office/powerpoint/2010/main" val="158291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lvl="1"/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A Simple Guessing Game</a:t>
            </a:r>
          </a:p>
        </p:txBody>
      </p:sp>
    </p:spTree>
    <p:extLst>
      <p:ext uri="{BB962C8B-B14F-4D97-AF65-F5344CB8AC3E}">
        <p14:creationId xmlns:p14="http://schemas.microsoft.com/office/powerpoint/2010/main" val="115714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Looping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aka iteration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/>
              <a:t> is the second key control structure in programming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if</a:t>
            </a:r>
            <a:r>
              <a:rPr lang="en-US" sz="3600" dirty="0">
                <a:solidFill>
                  <a:schemeClr val="accent2"/>
                </a:solidFill>
              </a:rPr>
              <a:t>-</a:t>
            </a:r>
            <a:r>
              <a:rPr lang="en-US" sz="3600" dirty="0"/>
              <a:t>statements</a:t>
            </a:r>
            <a:r>
              <a:rPr lang="en-US" sz="3600" dirty="0">
                <a:solidFill>
                  <a:schemeClr val="accent2"/>
                </a:solidFill>
              </a:rPr>
              <a:t>/</a:t>
            </a:r>
            <a:r>
              <a:rPr lang="en-US" sz="3600" dirty="0"/>
              <a:t>branching was the first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basic idea of loops is to repeated execute the same block code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Looping is very powerful idea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While loops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6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importing modules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35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dirty="0"/>
              <a:t>while loops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build your own counters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9.6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9.7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b="1" dirty="0"/>
              <a:t>more loops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infinite loops	</a:t>
            </a:r>
          </a:p>
          <a:p>
            <a:pPr lvl="1"/>
            <a:r>
              <a:rPr lang="en-US" b="1" dirty="0"/>
              <a:t>Reading: 9.6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dirty="0"/>
              <a:t>Engineering design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Today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while Loops</a:t>
            </a:r>
          </a:p>
          <a:p>
            <a:r>
              <a:rPr lang="en-US" dirty="0"/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19243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while loop </a:t>
            </a:r>
            <a:r>
              <a:rPr lang="en-US" dirty="0"/>
              <a:t>keeps executing a piece of code as long as a particular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There must be a colon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at the end of the while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action to be performed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4C98-2197-4026-BA18-2560D06128D3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12F6F6-C5A3-4FB9-A620-AD248921680E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B515CC84-8FCC-4E78-A2F3-73CAD7C4B5D5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C89FD-5DB5-42CA-AD5B-FC06D407329A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27781-8569-4C2E-AFF9-BE665E4A71A2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B41D32-C683-4E88-9D52-722E9A1CFF44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dirty="0"/>
              <a:t>The condition that gets evaluated is just an boolean expression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In particular it can include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Something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dirty="0"/>
              <a:t>logical operators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>
                <a:solidFill>
                  <a:schemeClr val="accent2"/>
                </a:solidFill>
              </a:rPr>
              <a:t>...</a:t>
            </a:r>
            <a:r>
              <a:rPr lang="en-US" dirty="0"/>
              <a:t> really anything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8EC9BF-4888-4867-BA86-F0A3C179967D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9107903" y="1699563"/>
            <a:ext cx="2" cy="669233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461046-C4B1-4755-AA3C-EDFB6034CC13}"/>
              </a:ext>
            </a:extLst>
          </p:cNvPr>
          <p:cNvSpPr txBox="1"/>
          <p:nvPr/>
        </p:nvSpPr>
        <p:spPr>
          <a:xfrm>
            <a:off x="8480968" y="308747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CE6723-4DB4-4CA4-8F89-80D37CEEADA5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107902" y="4194884"/>
            <a:ext cx="12034" cy="581655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C00612-D800-4FF5-8001-E22BBB7CF1A4}"/>
              </a:ext>
            </a:extLst>
          </p:cNvPr>
          <p:cNvCxnSpPr>
            <a:cxnSpLocks/>
          </p:cNvCxnSpPr>
          <p:nvPr/>
        </p:nvCxnSpPr>
        <p:spPr>
          <a:xfrm flipV="1">
            <a:off x="7259063" y="1957808"/>
            <a:ext cx="1833801" cy="2947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445C04-58DD-46D1-958B-4797EE7F2BE9}"/>
              </a:ext>
            </a:extLst>
          </p:cNvPr>
          <p:cNvCxnSpPr>
            <a:stCxn id="22" idx="2"/>
          </p:cNvCxnSpPr>
          <p:nvPr/>
        </p:nvCxnSpPr>
        <p:spPr>
          <a:xfrm flipH="1">
            <a:off x="9119935" y="5853902"/>
            <a:ext cx="1" cy="513869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F0C9CF-0114-4902-9E00-CC10EE1DE80A}"/>
              </a:ext>
            </a:extLst>
          </p:cNvPr>
          <p:cNvCxnSpPr>
            <a:cxnSpLocks/>
          </p:cNvCxnSpPr>
          <p:nvPr/>
        </p:nvCxnSpPr>
        <p:spPr>
          <a:xfrm flipH="1">
            <a:off x="7295159" y="6367771"/>
            <a:ext cx="1860873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19EDB7-96DF-4954-B2DB-581005558476}"/>
              </a:ext>
            </a:extLst>
          </p:cNvPr>
          <p:cNvCxnSpPr>
            <a:cxnSpLocks/>
          </p:cNvCxnSpPr>
          <p:nvPr/>
        </p:nvCxnSpPr>
        <p:spPr>
          <a:xfrm flipH="1">
            <a:off x="7291139" y="1960755"/>
            <a:ext cx="1" cy="443108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4F44BC-A47F-4ABD-A9D1-53FFA56F9F46}"/>
              </a:ext>
            </a:extLst>
          </p:cNvPr>
          <p:cNvCxnSpPr>
            <a:cxnSpLocks/>
          </p:cNvCxnSpPr>
          <p:nvPr/>
        </p:nvCxnSpPr>
        <p:spPr>
          <a:xfrm>
            <a:off x="11341768" y="3269607"/>
            <a:ext cx="0" cy="1903971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982A27-5E41-45A8-AB69-8BB6CB22AEE8}"/>
              </a:ext>
            </a:extLst>
          </p:cNvPr>
          <p:cNvCxnSpPr>
            <a:cxnSpLocks/>
          </p:cNvCxnSpPr>
          <p:nvPr/>
        </p:nvCxnSpPr>
        <p:spPr>
          <a:xfrm flipH="1">
            <a:off x="10082462" y="3305703"/>
            <a:ext cx="1271338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2780FC1-F090-475E-AA28-7A17EBEB5480}"/>
              </a:ext>
            </a:extLst>
          </p:cNvPr>
          <p:cNvSpPr/>
          <p:nvPr/>
        </p:nvSpPr>
        <p:spPr>
          <a:xfrm>
            <a:off x="8470230" y="1043415"/>
            <a:ext cx="1275349" cy="656148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EDA1A5-9FBA-4ECB-A56C-407114F3CB7F}"/>
              </a:ext>
            </a:extLst>
          </p:cNvPr>
          <p:cNvSpPr/>
          <p:nvPr/>
        </p:nvSpPr>
        <p:spPr>
          <a:xfrm>
            <a:off x="8041103" y="4776539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B51D5190-04D5-4922-836D-9EED5D11B5D4}"/>
              </a:ext>
            </a:extLst>
          </p:cNvPr>
          <p:cNvSpPr/>
          <p:nvPr/>
        </p:nvSpPr>
        <p:spPr>
          <a:xfrm>
            <a:off x="8133345" y="2368796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4E221E-7746-419A-A359-893CC38BE61E}"/>
              </a:ext>
            </a:extLst>
          </p:cNvPr>
          <p:cNvSpPr txBox="1"/>
          <p:nvPr/>
        </p:nvSpPr>
        <p:spPr>
          <a:xfrm>
            <a:off x="8023559" y="4065877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58A216-62F0-48F9-8415-3384B83D6C77}"/>
              </a:ext>
            </a:extLst>
          </p:cNvPr>
          <p:cNvSpPr txBox="1"/>
          <p:nvPr/>
        </p:nvSpPr>
        <p:spPr>
          <a:xfrm>
            <a:off x="10202990" y="2657984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0464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sz="3600" dirty="0"/>
              <a:t>How many printouts will the following </a:t>
            </a:r>
            <a:r>
              <a:rPr lang="en-US" sz="3600" b="1" dirty="0">
                <a:solidFill>
                  <a:schemeClr val="accent6"/>
                </a:solidFill>
              </a:rPr>
              <a:t>while</a:t>
            </a:r>
            <a:r>
              <a:rPr lang="en-US" sz="3600" dirty="0"/>
              <a:t> loop produce</a:t>
            </a:r>
            <a:r>
              <a:rPr lang="en-US" sz="3600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1168017" y="3955214"/>
            <a:ext cx="358143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4: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38F76-BA6A-4107-8A26-C72290192DF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379069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837946" cy="4835479"/>
          </a:xfrm>
        </p:spPr>
        <p:txBody>
          <a:bodyPr>
            <a:normAutofit/>
          </a:bodyPr>
          <a:lstStyle/>
          <a:p>
            <a:r>
              <a:rPr lang="en-US" sz="3600" dirty="0"/>
              <a:t>Just like for </a:t>
            </a:r>
            <a:r>
              <a:rPr lang="en-US" sz="3600" b="1" dirty="0">
                <a:solidFill>
                  <a:schemeClr val="accent6"/>
                </a:solidFill>
              </a:rPr>
              <a:t>if</a:t>
            </a:r>
            <a:r>
              <a:rPr lang="en-US" sz="3600" dirty="0"/>
              <a:t>-statements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if you use </a:t>
            </a:r>
            <a:r>
              <a:rPr lang="en-US" sz="3600" b="1" dirty="0">
                <a:solidFill>
                  <a:schemeClr val="accent6"/>
                </a:solidFill>
              </a:rPr>
              <a:t>and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accent6"/>
                </a:solidFill>
              </a:rPr>
              <a:t>or </a:t>
            </a:r>
            <a:r>
              <a:rPr lang="en-US" sz="3600" dirty="0"/>
              <a:t>in a while</a:t>
            </a:r>
            <a:r>
              <a:rPr lang="en-US" sz="3600" dirty="0">
                <a:solidFill>
                  <a:schemeClr val="accent6"/>
                </a:solidFill>
              </a:rPr>
              <a:t>-</a:t>
            </a:r>
            <a:r>
              <a:rPr lang="en-US" sz="3600" dirty="0"/>
              <a:t>loop expression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it is subject to lazy evaluation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Only if </a:t>
            </a:r>
            <a:r>
              <a:rPr lang="en-US" sz="3600" b="1" dirty="0">
                <a:solidFill>
                  <a:schemeClr val="accent6"/>
                </a:solidFill>
              </a:rPr>
              <a:t>x &lt; 4 </a:t>
            </a:r>
            <a:r>
              <a:rPr lang="en-US" sz="3600" dirty="0"/>
              <a:t>is </a:t>
            </a:r>
            <a:r>
              <a:rPr lang="en-US" sz="3600" b="1" dirty="0">
                <a:solidFill>
                  <a:schemeClr val="accent6"/>
                </a:solidFill>
              </a:rPr>
              <a:t>True</a:t>
            </a:r>
            <a:r>
              <a:rPr lang="en-US" sz="3600" dirty="0"/>
              <a:t> will </a:t>
            </a:r>
            <a:r>
              <a:rPr lang="en-US" sz="3600" b="1" dirty="0">
                <a:solidFill>
                  <a:schemeClr val="accent6"/>
                </a:solidFill>
              </a:rPr>
              <a:t>y &lt; 4 </a:t>
            </a:r>
            <a:r>
              <a:rPr lang="en-US" sz="3600" dirty="0"/>
              <a:t>be evaluated</a:t>
            </a:r>
            <a:r>
              <a:rPr lang="en-US" sz="3600" dirty="0">
                <a:solidFill>
                  <a:schemeClr val="accent2"/>
                </a:solidFill>
              </a:rPr>
              <a:t>. </a:t>
            </a:r>
            <a:r>
              <a:rPr lang="en-US" sz="3600" dirty="0">
                <a:solidFill>
                  <a:schemeClr val="accent6"/>
                </a:solidFill>
              </a:rPr>
              <a:t>#solazy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1216143" y="5350877"/>
            <a:ext cx="59330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4 and y &lt; 4: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38F76-BA6A-4107-8A26-C72290192DF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Lazy Evaluation</a:t>
            </a:r>
          </a:p>
        </p:txBody>
      </p:sp>
    </p:spTree>
    <p:extLst>
      <p:ext uri="{BB962C8B-B14F-4D97-AF65-F5344CB8AC3E}">
        <p14:creationId xmlns:p14="http://schemas.microsoft.com/office/powerpoint/2010/main" val="288904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81336" cy="4900029"/>
          </a:xfrm>
        </p:spPr>
        <p:txBody>
          <a:bodyPr>
            <a:normAutofit/>
          </a:bodyPr>
          <a:lstStyle/>
          <a:p>
            <a:r>
              <a:rPr lang="en-US" sz="3200" dirty="0"/>
              <a:t>Inside the while loop, complete the missing code.</a:t>
            </a:r>
          </a:p>
          <a:p>
            <a:r>
              <a:rPr lang="en-US" sz="3200" b="1" dirty="0">
                <a:solidFill>
                  <a:schemeClr val="accent3"/>
                </a:solidFill>
              </a:rPr>
              <a:t>if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accent6"/>
                </a:solidFill>
              </a:rPr>
              <a:t>offset</a:t>
            </a:r>
            <a:r>
              <a:rPr lang="en-US" sz="3200" dirty="0"/>
              <a:t> is greater than zero</a:t>
            </a:r>
            <a:r>
              <a:rPr lang="en-US" sz="3200" dirty="0">
                <a:solidFill>
                  <a:schemeClr val="accent3"/>
                </a:solidFill>
              </a:rPr>
              <a:t>,</a:t>
            </a:r>
            <a:r>
              <a:rPr lang="en-US" sz="3200" dirty="0"/>
              <a:t> decrease offset by 1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200" b="1" dirty="0">
                <a:solidFill>
                  <a:schemeClr val="accent3"/>
                </a:solidFill>
              </a:rPr>
              <a:t>else</a:t>
            </a:r>
            <a:r>
              <a:rPr lang="en-US" sz="3200" dirty="0">
                <a:solidFill>
                  <a:schemeClr val="accent3"/>
                </a:solidFill>
              </a:rPr>
              <a:t>,</a:t>
            </a:r>
            <a:r>
              <a:rPr lang="en-US" sz="3200" dirty="0"/>
              <a:t> increase offset by 1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9628F-9E2D-4488-B920-6881AFE4A2E2}"/>
              </a:ext>
            </a:extLst>
          </p:cNvPr>
          <p:cNvSpPr txBox="1"/>
          <p:nvPr/>
        </p:nvSpPr>
        <p:spPr>
          <a:xfrm>
            <a:off x="5678873" y="1377307"/>
            <a:ext cx="6396303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 = -10</a:t>
            </a:r>
          </a:p>
          <a:p>
            <a:endParaRPr lang="en-US" sz="26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offset != 0: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print('Updating offset...')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_ _ _ _ _ _: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 _ _ _ _ _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 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 _ _ _ _ _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print(offset)</a:t>
            </a:r>
          </a:p>
        </p:txBody>
      </p:sp>
    </p:spTree>
    <p:extLst>
      <p:ext uri="{BB962C8B-B14F-4D97-AF65-F5344CB8AC3E}">
        <p14:creationId xmlns:p14="http://schemas.microsoft.com/office/powerpoint/2010/main" val="219587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Inside the while loop, complete the missing code.</a:t>
            </a:r>
          </a:p>
          <a:p>
            <a:r>
              <a:rPr lang="en-US" sz="3200" dirty="0">
                <a:solidFill>
                  <a:schemeClr val="accent3"/>
                </a:solidFill>
              </a:rPr>
              <a:t>if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accent6"/>
                </a:solidFill>
              </a:rPr>
              <a:t>offset</a:t>
            </a:r>
            <a:r>
              <a:rPr lang="en-US" sz="3200" dirty="0"/>
              <a:t> is greater than zero</a:t>
            </a:r>
            <a:r>
              <a:rPr lang="en-US" sz="3200" dirty="0">
                <a:solidFill>
                  <a:schemeClr val="accent3"/>
                </a:solidFill>
              </a:rPr>
              <a:t>,</a:t>
            </a:r>
            <a:r>
              <a:rPr lang="en-US" sz="3200" dirty="0"/>
              <a:t> decrease offset by 1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200" dirty="0">
                <a:solidFill>
                  <a:schemeClr val="accent3"/>
                </a:solidFill>
              </a:rPr>
              <a:t>else,</a:t>
            </a:r>
            <a:r>
              <a:rPr lang="en-US" sz="3200" dirty="0"/>
              <a:t> increase offset by 1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18978</TotalTime>
  <Words>593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Segoe UI</vt:lpstr>
      <vt:lpstr>Wingdings</vt:lpstr>
      <vt:lpstr>APS106_PPTX_Theme</vt:lpstr>
      <vt:lpstr>more while loops.</vt:lpstr>
      <vt:lpstr>This Week’s Content</vt:lpstr>
      <vt:lpstr>Today’s Content</vt:lpstr>
      <vt:lpstr>While Loops</vt:lpstr>
      <vt:lpstr>While Loops</vt:lpstr>
      <vt:lpstr>Refresher</vt:lpstr>
      <vt:lpstr>Refresher</vt:lpstr>
      <vt:lpstr>Breakout Session 1</vt:lpstr>
      <vt:lpstr>Breakout Session 1</vt:lpstr>
      <vt:lpstr>While Loops</vt:lpstr>
      <vt:lpstr>Guessing Game</vt:lpstr>
      <vt:lpstr>Lecture Recap</vt:lpstr>
      <vt:lpstr>functions, input &amp; output, importing modules.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90</cp:revision>
  <dcterms:created xsi:type="dcterms:W3CDTF">2021-11-03T00:49:37Z</dcterms:created>
  <dcterms:modified xsi:type="dcterms:W3CDTF">2021-11-19T20:02:15Z</dcterms:modified>
</cp:coreProperties>
</file>