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3" r:id="rId24"/>
    <p:sldId id="284" r:id="rId25"/>
    <p:sldId id="285" r:id="rId26"/>
    <p:sldId id="276" r:id="rId27"/>
    <p:sldId id="281" r:id="rId28"/>
    <p:sldId id="282" r:id="rId29"/>
    <p:sldId id="324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Use whitespace to separate variables and operators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Be consistent with spacing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too much whitespace can be a bad thing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Pick variable names that are easy to read and interpret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Try to be consistent with your naming schemes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for variables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functions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etc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81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94062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Use whitespace to separate variables and operators</a:t>
            </a:r>
            <a:r>
              <a:rPr lang="en-US" sz="3600" b="1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ADC8-0B8B-4407-94C7-F2CBF8C7C1B1}"/>
              </a:ext>
            </a:extLst>
          </p:cNvPr>
          <p:cNvSpPr txBox="1"/>
          <p:nvPr/>
        </p:nvSpPr>
        <p:spPr>
          <a:xfrm>
            <a:off x="1059738" y="3950446"/>
            <a:ext cx="48878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X=(1+3/2-4)*2-3**2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DC54C-26EE-45D4-AE14-012E12E7C2F9}"/>
              </a:ext>
            </a:extLst>
          </p:cNvPr>
          <p:cNvSpPr txBox="1"/>
          <p:nvPr/>
        </p:nvSpPr>
        <p:spPr>
          <a:xfrm>
            <a:off x="1059738" y="5606796"/>
            <a:ext cx="8023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(1 + 3 / 2 - 4) * 2 - 3**2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D9612-8A29-4C93-9374-3A0432186140}"/>
              </a:ext>
            </a:extLst>
          </p:cNvPr>
          <p:cNvSpPr txBox="1"/>
          <p:nvPr/>
        </p:nvSpPr>
        <p:spPr>
          <a:xfrm>
            <a:off x="1059738" y="336567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BA5F8-F8DE-4FDA-9675-50ECCA8DD851}"/>
              </a:ext>
            </a:extLst>
          </p:cNvPr>
          <p:cNvSpPr txBox="1"/>
          <p:nvPr/>
        </p:nvSpPr>
        <p:spPr>
          <a:xfrm>
            <a:off x="1059737" y="5064492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65809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Be consistent with spacing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6"/>
                </a:solidFill>
              </a:rPr>
              <a:t>too much whitespace can be a bad thing</a:t>
            </a:r>
            <a:r>
              <a:rPr lang="en-US" sz="3600" b="1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6D704-D96C-41D8-A5F6-320800FAFF9A}"/>
              </a:ext>
            </a:extLst>
          </p:cNvPr>
          <p:cNvSpPr txBox="1"/>
          <p:nvPr/>
        </p:nvSpPr>
        <p:spPr>
          <a:xfrm>
            <a:off x="1059738" y="3950446"/>
            <a:ext cx="8023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    (1+3   /   2-4) *2-3**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D3C56-CA8D-4C23-A69B-3226CC49C417}"/>
              </a:ext>
            </a:extLst>
          </p:cNvPr>
          <p:cNvSpPr txBox="1"/>
          <p:nvPr/>
        </p:nvSpPr>
        <p:spPr>
          <a:xfrm>
            <a:off x="1059738" y="5606796"/>
            <a:ext cx="8023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(1 + 3 / 2 - 4) * 2 - 3**2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C0455-AE97-4923-8099-48C28F922809}"/>
              </a:ext>
            </a:extLst>
          </p:cNvPr>
          <p:cNvSpPr txBox="1"/>
          <p:nvPr/>
        </p:nvSpPr>
        <p:spPr>
          <a:xfrm>
            <a:off x="1059738" y="336567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15521-CD62-4D3D-9791-64C5CC333EE3}"/>
              </a:ext>
            </a:extLst>
          </p:cNvPr>
          <p:cNvSpPr txBox="1"/>
          <p:nvPr/>
        </p:nvSpPr>
        <p:spPr>
          <a:xfrm>
            <a:off x="1059737" y="5064492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1871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Pick variable names that are easy to read and interpret</a:t>
            </a:r>
            <a:r>
              <a:rPr lang="en-US" sz="3600" b="1" dirty="0">
                <a:solidFill>
                  <a:schemeClr val="accent2"/>
                </a:solidFill>
              </a:rPr>
              <a:t>.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D71A9-9E1A-41AF-BAA5-7A0A878462C2}"/>
              </a:ext>
            </a:extLst>
          </p:cNvPr>
          <p:cNvSpPr txBox="1"/>
          <p:nvPr/>
        </p:nvSpPr>
        <p:spPr>
          <a:xfrm>
            <a:off x="1059738" y="3601528"/>
            <a:ext cx="43652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= 20*12/2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 = 100*9/5+32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F0E31-9545-424F-BC74-C387FC4F8A60}"/>
              </a:ext>
            </a:extLst>
          </p:cNvPr>
          <p:cNvSpPr txBox="1"/>
          <p:nvPr/>
        </p:nvSpPr>
        <p:spPr>
          <a:xfrm>
            <a:off x="1059738" y="5426324"/>
            <a:ext cx="109768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normalized_area = 20 * 12 / 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degrees_fahrenheit = 100 * 9 / 5 + 32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0E57F-900E-4700-882E-FEB1AC99D4F7}"/>
              </a:ext>
            </a:extLst>
          </p:cNvPr>
          <p:cNvSpPr txBox="1"/>
          <p:nvPr/>
        </p:nvSpPr>
        <p:spPr>
          <a:xfrm>
            <a:off x="1059738" y="3016753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C4470-7B27-4F43-9023-58A749F995EC}"/>
              </a:ext>
            </a:extLst>
          </p:cNvPr>
          <p:cNvSpPr txBox="1"/>
          <p:nvPr/>
        </p:nvSpPr>
        <p:spPr>
          <a:xfrm>
            <a:off x="1059737" y="4884020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56211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Try to be consistent with your naming schemes</a:t>
            </a:r>
            <a:r>
              <a:rPr lang="en-US" sz="3600" b="1" dirty="0">
                <a:solidFill>
                  <a:schemeClr val="accent2"/>
                </a:solidFill>
              </a:rPr>
              <a:t>,</a:t>
            </a:r>
            <a:r>
              <a:rPr lang="en-US" sz="3600" b="1" dirty="0">
                <a:solidFill>
                  <a:schemeClr val="accent6"/>
                </a:solidFill>
              </a:rPr>
              <a:t> for variables</a:t>
            </a:r>
            <a:r>
              <a:rPr lang="en-US" sz="3600" b="1" dirty="0">
                <a:solidFill>
                  <a:schemeClr val="accent2"/>
                </a:solidFill>
              </a:rPr>
              <a:t>,</a:t>
            </a:r>
            <a:r>
              <a:rPr lang="en-US" sz="3600" b="1" dirty="0">
                <a:solidFill>
                  <a:schemeClr val="accent6"/>
                </a:solidFill>
              </a:rPr>
              <a:t> functions</a:t>
            </a:r>
            <a:r>
              <a:rPr lang="en-US" sz="3600" b="1" dirty="0">
                <a:solidFill>
                  <a:schemeClr val="accent2"/>
                </a:solidFill>
              </a:rPr>
              <a:t>,</a:t>
            </a:r>
            <a:r>
              <a:rPr lang="en-US" sz="3600" b="1" dirty="0">
                <a:solidFill>
                  <a:schemeClr val="accent6"/>
                </a:solidFill>
              </a:rPr>
              <a:t> etc</a:t>
            </a:r>
            <a:r>
              <a:rPr lang="en-US" sz="3600" b="1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D71A9-9E1A-41AF-BAA5-7A0A878462C2}"/>
              </a:ext>
            </a:extLst>
          </p:cNvPr>
          <p:cNvSpPr txBox="1"/>
          <p:nvPr/>
        </p:nvSpPr>
        <p:spPr>
          <a:xfrm>
            <a:off x="1059738" y="3601528"/>
            <a:ext cx="101136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NormalizedArea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 * 12 / 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degrees_fahrenheit = 100 * 9 / 5 + 32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F0E31-9545-424F-BC74-C387FC4F8A60}"/>
              </a:ext>
            </a:extLst>
          </p:cNvPr>
          <p:cNvSpPr txBox="1"/>
          <p:nvPr/>
        </p:nvSpPr>
        <p:spPr>
          <a:xfrm>
            <a:off x="1059738" y="5426324"/>
            <a:ext cx="109768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normalized_area = 20 * 12 / 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degrees_fahrenheit = 100 * 9 / 5 + 32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0E57F-900E-4700-882E-FEB1AC99D4F7}"/>
              </a:ext>
            </a:extLst>
          </p:cNvPr>
          <p:cNvSpPr txBox="1"/>
          <p:nvPr/>
        </p:nvSpPr>
        <p:spPr>
          <a:xfrm>
            <a:off x="1059738" y="3016753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C4470-7B27-4F43-9023-58A749F995EC}"/>
              </a:ext>
            </a:extLst>
          </p:cNvPr>
          <p:cNvSpPr txBox="1"/>
          <p:nvPr/>
        </p:nvSpPr>
        <p:spPr>
          <a:xfrm>
            <a:off x="1059737" y="4884020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57129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 often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Comments are to help you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and anyone else who is reading</a:t>
            </a:r>
            <a:r>
              <a:rPr lang="en-US" sz="3600" dirty="0">
                <a:solidFill>
                  <a:schemeClr val="accent6"/>
                </a:solidFill>
              </a:rPr>
              <a:t>/</a:t>
            </a:r>
            <a:r>
              <a:rPr lang="en-US" sz="3600" dirty="0"/>
              <a:t>using your code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to remember or understand the purpose of a given variable or function in a program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 comment begins with the number sign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b="1" dirty="0">
                <a:latin typeface="Consolas" panose="020B0609020204030204" pitchFamily="49" charset="0"/>
              </a:rPr>
              <a:t>#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and goes until the end of the line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Python ignores any lines that start with the </a:t>
            </a:r>
            <a:r>
              <a:rPr lang="en-US" sz="3600" b="1" dirty="0">
                <a:latin typeface="Consolas" panose="020B0609020204030204" pitchFamily="49" charset="0"/>
              </a:rPr>
              <a:t>#</a:t>
            </a:r>
            <a:r>
              <a:rPr lang="en-US" sz="3600" dirty="0"/>
              <a:t> character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30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 often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9C21C-185E-4655-B451-F0CD84021B30}"/>
              </a:ext>
            </a:extLst>
          </p:cNvPr>
          <p:cNvSpPr txBox="1"/>
          <p:nvPr/>
        </p:nvSpPr>
        <p:spPr>
          <a:xfrm>
            <a:off x="838200" y="2074783"/>
            <a:ext cx="932979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 = 212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 = (fahrenheit – 32) * 5 / 9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= 20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= 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base * height /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0E398-DEF0-4FBD-B856-7FAF37B6570C}"/>
              </a:ext>
            </a:extLst>
          </p:cNvPr>
          <p:cNvSpPr txBox="1"/>
          <p:nvPr/>
        </p:nvSpPr>
        <p:spPr>
          <a:xfrm>
            <a:off x="838200" y="1490008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75681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 often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9C21C-185E-4655-B451-F0CD84021B30}"/>
              </a:ext>
            </a:extLst>
          </p:cNvPr>
          <p:cNvSpPr txBox="1"/>
          <p:nvPr/>
        </p:nvSpPr>
        <p:spPr>
          <a:xfrm>
            <a:off x="838200" y="2074783"/>
            <a:ext cx="103749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degrees Fahrenheit to Celsius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 = 212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 = (fahrenheit – 32) * 5 / 9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triangle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= 20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= 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base * height 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4353B-0BB3-4BC7-A42D-C221A689B7D7}"/>
              </a:ext>
            </a:extLst>
          </p:cNvPr>
          <p:cNvSpPr txBox="1"/>
          <p:nvPr/>
        </p:nvSpPr>
        <p:spPr>
          <a:xfrm>
            <a:off x="838200" y="1490008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539DC-136A-437B-8E70-AB58CF68B5AD}"/>
              </a:ext>
            </a:extLst>
          </p:cNvPr>
          <p:cNvSpPr txBox="1"/>
          <p:nvPr/>
        </p:nvSpPr>
        <p:spPr>
          <a:xfrm>
            <a:off x="8650706" y="76320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Comments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CF655-182D-4A67-B859-04FC460DFF1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915400" y="1347975"/>
            <a:ext cx="864782" cy="91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C09471-50D6-4EE9-8F2C-E1AEFB30155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347791" y="1347975"/>
            <a:ext cx="432391" cy="28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D132D7-6A35-4291-8739-9CE3665D2E90}"/>
              </a:ext>
            </a:extLst>
          </p:cNvPr>
          <p:cNvSpPr txBox="1"/>
          <p:nvPr/>
        </p:nvSpPr>
        <p:spPr>
          <a:xfrm>
            <a:off x="9240999" y="5641964"/>
            <a:ext cx="130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Space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95B9C-BA84-4AD3-BD33-6E73AA737FB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232358" y="3946358"/>
            <a:ext cx="3008641" cy="1987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9D3B3AE4-1170-4224-ABB7-F9E61D8FEC23}"/>
              </a:ext>
            </a:extLst>
          </p:cNvPr>
          <p:cNvSpPr/>
          <p:nvPr/>
        </p:nvSpPr>
        <p:spPr>
          <a:xfrm>
            <a:off x="5859752" y="3645567"/>
            <a:ext cx="360947" cy="622634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74042" cy="483547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The more lines of code you write</a:t>
            </a:r>
            <a:r>
              <a:rPr lang="en-US" sz="4000" dirty="0">
                <a:solidFill>
                  <a:schemeClr val="accent3"/>
                </a:solidFill>
              </a:rPr>
              <a:t>,</a:t>
            </a:r>
            <a:r>
              <a:rPr lang="en-US" sz="4000" dirty="0"/>
              <a:t> the more likely it is that you will make a mistake and the harder it will be to find the mistake</a:t>
            </a:r>
            <a:r>
              <a:rPr lang="en-US" sz="40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600" dirty="0">
                <a:solidFill>
                  <a:schemeClr val="accent6"/>
                </a:solidFill>
              </a:rPr>
              <a:t>“</a:t>
            </a:r>
            <a:r>
              <a:rPr lang="en-US" sz="3600" dirty="0"/>
              <a:t>like finding a needle in a haystack</a:t>
            </a:r>
            <a:r>
              <a:rPr lang="en-US" sz="3600" dirty="0">
                <a:solidFill>
                  <a:schemeClr val="accent6"/>
                </a:solidFill>
              </a:rPr>
              <a:t>”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endParaRPr lang="en-US" sz="3600" dirty="0"/>
          </a:p>
          <a:p>
            <a:r>
              <a:rPr lang="en-US" sz="4000" spc="-340" dirty="0">
                <a:latin typeface="Arial"/>
                <a:cs typeface="Arial"/>
              </a:rPr>
              <a:t>T</a:t>
            </a:r>
            <a:r>
              <a:rPr lang="en-US" sz="4000" spc="-20" dirty="0">
                <a:latin typeface="Arial"/>
                <a:cs typeface="Arial"/>
              </a:rPr>
              <a:t>e</a:t>
            </a:r>
            <a:r>
              <a:rPr lang="en-US" sz="4000" spc="-10" dirty="0">
                <a:latin typeface="Arial"/>
                <a:cs typeface="Arial"/>
              </a:rPr>
              <a:t>st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y</a:t>
            </a:r>
            <a:r>
              <a:rPr lang="en-US" sz="4000" spc="-20" dirty="0">
                <a:latin typeface="Arial"/>
                <a:cs typeface="Arial"/>
              </a:rPr>
              <a:t>o</a:t>
            </a:r>
            <a:r>
              <a:rPr lang="en-US" sz="4000" spc="-15" dirty="0">
                <a:latin typeface="Arial"/>
                <a:cs typeface="Arial"/>
              </a:rPr>
              <a:t>u</a:t>
            </a:r>
            <a:r>
              <a:rPr lang="en-US" sz="4000" spc="-10" dirty="0">
                <a:latin typeface="Arial"/>
                <a:cs typeface="Arial"/>
              </a:rPr>
              <a:t>r</a:t>
            </a:r>
            <a:r>
              <a:rPr lang="en-US" sz="4000" spc="-5" dirty="0">
                <a:latin typeface="Arial"/>
                <a:cs typeface="Arial"/>
              </a:rPr>
              <a:t> c</a:t>
            </a:r>
            <a:r>
              <a:rPr lang="en-US" sz="4000" spc="-20" dirty="0">
                <a:latin typeface="Arial"/>
                <a:cs typeface="Arial"/>
              </a:rPr>
              <a:t>o</a:t>
            </a:r>
            <a:r>
              <a:rPr lang="en-US" sz="4000" spc="-15" dirty="0">
                <a:latin typeface="Arial"/>
                <a:cs typeface="Arial"/>
              </a:rPr>
              <a:t>d</a:t>
            </a:r>
            <a:r>
              <a:rPr lang="en-US" sz="4000" spc="-2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a</a:t>
            </a:r>
            <a:r>
              <a:rPr lang="en-US" sz="4000" spc="-15" dirty="0">
                <a:latin typeface="Arial"/>
                <a:cs typeface="Arial"/>
              </a:rPr>
              <a:t>s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5" dirty="0">
                <a:latin typeface="Arial"/>
                <a:cs typeface="Arial"/>
              </a:rPr>
              <a:t>you</a:t>
            </a:r>
            <a:r>
              <a:rPr lang="en-US" sz="4000" spc="10" dirty="0">
                <a:latin typeface="Arial"/>
                <a:cs typeface="Arial"/>
              </a:rPr>
              <a:t> </a:t>
            </a:r>
            <a:r>
              <a:rPr lang="en-US" sz="4000" spc="-15" dirty="0">
                <a:latin typeface="Arial"/>
                <a:cs typeface="Arial"/>
              </a:rPr>
              <a:t>wri</a:t>
            </a:r>
            <a:r>
              <a:rPr lang="en-US" sz="4000" spc="-5" dirty="0">
                <a:latin typeface="Arial"/>
                <a:cs typeface="Arial"/>
              </a:rPr>
              <a:t>t</a:t>
            </a:r>
            <a:r>
              <a:rPr lang="en-US" sz="4000" spc="-2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 i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spc="-1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  <a:endParaRPr lang="en-US" sz="40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307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Don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t try writing this all in one shot</a:t>
            </a:r>
            <a:r>
              <a:rPr lang="en-US" sz="40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</p:spTree>
    <p:extLst>
      <p:ext uri="{BB962C8B-B14F-4D97-AF65-F5344CB8AC3E}">
        <p14:creationId xmlns:p14="http://schemas.microsoft.com/office/powerpoint/2010/main" val="9963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9.6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9.7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infinite loops	</a:t>
            </a:r>
          </a:p>
          <a:p>
            <a:pPr lvl="1"/>
            <a:r>
              <a:rPr lang="en-US" dirty="0"/>
              <a:t>Reading: 9.6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Instead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dirty="0"/>
              <a:t> write a smaller section with a clear purpose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Test it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Move on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741BB8-3B1A-41DA-85C3-0437B0219336}"/>
              </a:ext>
            </a:extLst>
          </p:cNvPr>
          <p:cNvSpPr/>
          <p:nvPr/>
        </p:nvSpPr>
        <p:spPr>
          <a:xfrm>
            <a:off x="6847274" y="1493992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F45941-64A5-4232-B681-103760FD911D}"/>
              </a:ext>
            </a:extLst>
          </p:cNvPr>
          <p:cNvSpPr/>
          <p:nvPr/>
        </p:nvSpPr>
        <p:spPr>
          <a:xfrm>
            <a:off x="6801553" y="1638773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4F2118-FE6C-4067-9F57-A43754F4E103}"/>
              </a:ext>
            </a:extLst>
          </p:cNvPr>
          <p:cNvSpPr/>
          <p:nvPr/>
        </p:nvSpPr>
        <p:spPr>
          <a:xfrm>
            <a:off x="6691063" y="139569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43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Instead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dirty="0"/>
              <a:t> write a smaller section with a clear purpose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Test it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Move on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2C8B87B-243A-4A0C-AFFF-7AFD97B75492}"/>
              </a:ext>
            </a:extLst>
          </p:cNvPr>
          <p:cNvSpPr/>
          <p:nvPr/>
        </p:nvSpPr>
        <p:spPr>
          <a:xfrm>
            <a:off x="6847274" y="1493992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1179764-F709-4B7F-BD8A-B4F70DF9862E}"/>
              </a:ext>
            </a:extLst>
          </p:cNvPr>
          <p:cNvSpPr/>
          <p:nvPr/>
        </p:nvSpPr>
        <p:spPr>
          <a:xfrm>
            <a:off x="6801553" y="1638773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1778A76-8520-461D-9451-70E33AC26A99}"/>
              </a:ext>
            </a:extLst>
          </p:cNvPr>
          <p:cNvSpPr/>
          <p:nvPr/>
        </p:nvSpPr>
        <p:spPr>
          <a:xfrm>
            <a:off x="6691063" y="139569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C7C78BC-5DAD-4031-8F1A-8A8DABB9A0CB}"/>
              </a:ext>
            </a:extLst>
          </p:cNvPr>
          <p:cNvSpPr/>
          <p:nvPr/>
        </p:nvSpPr>
        <p:spPr>
          <a:xfrm>
            <a:off x="6847274" y="3312985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F5C42D5-5F89-44FD-85A4-4EEC3C7B8710}"/>
              </a:ext>
            </a:extLst>
          </p:cNvPr>
          <p:cNvSpPr/>
          <p:nvPr/>
        </p:nvSpPr>
        <p:spPr>
          <a:xfrm>
            <a:off x="6801553" y="3457766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306DC2E-DC59-4677-9E79-2EDB236EA8A2}"/>
              </a:ext>
            </a:extLst>
          </p:cNvPr>
          <p:cNvSpPr/>
          <p:nvPr/>
        </p:nvSpPr>
        <p:spPr>
          <a:xfrm>
            <a:off x="6691063" y="3214687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51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Instead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dirty="0"/>
              <a:t> write a smaller section with a clear purpose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Test it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Move on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C43BBD-EA2A-4DAF-82B5-1D140E058B3B}"/>
              </a:ext>
            </a:extLst>
          </p:cNvPr>
          <p:cNvSpPr/>
          <p:nvPr/>
        </p:nvSpPr>
        <p:spPr>
          <a:xfrm>
            <a:off x="6847274" y="1493992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8ED39C1-ABD2-4441-9492-AE606A7D5D47}"/>
              </a:ext>
            </a:extLst>
          </p:cNvPr>
          <p:cNvSpPr/>
          <p:nvPr/>
        </p:nvSpPr>
        <p:spPr>
          <a:xfrm>
            <a:off x="6801553" y="1638773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B9A1264-3D06-4FDB-AF05-1D6C75E3CEE8}"/>
              </a:ext>
            </a:extLst>
          </p:cNvPr>
          <p:cNvSpPr/>
          <p:nvPr/>
        </p:nvSpPr>
        <p:spPr>
          <a:xfrm>
            <a:off x="6691063" y="139569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8390C7-98E6-452D-8ACF-03FA62EFF51E}"/>
              </a:ext>
            </a:extLst>
          </p:cNvPr>
          <p:cNvSpPr/>
          <p:nvPr/>
        </p:nvSpPr>
        <p:spPr>
          <a:xfrm>
            <a:off x="6847274" y="3312985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A01A3D7-5382-4B1E-9FE8-F7475A0D3347}"/>
              </a:ext>
            </a:extLst>
          </p:cNvPr>
          <p:cNvSpPr/>
          <p:nvPr/>
        </p:nvSpPr>
        <p:spPr>
          <a:xfrm>
            <a:off x="6801553" y="3457766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2DD6548F-93AA-41CC-A627-9C3AE45EA532}"/>
              </a:ext>
            </a:extLst>
          </p:cNvPr>
          <p:cNvSpPr/>
          <p:nvPr/>
        </p:nvSpPr>
        <p:spPr>
          <a:xfrm>
            <a:off x="6691063" y="3214687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C568AAA-C60C-40DC-BD83-DECB2F49B3AD}"/>
              </a:ext>
            </a:extLst>
          </p:cNvPr>
          <p:cNvSpPr/>
          <p:nvPr/>
        </p:nvSpPr>
        <p:spPr>
          <a:xfrm>
            <a:off x="6847274" y="5247993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4FBDCA8-32F6-4C34-A920-0A64AC7179B3}"/>
              </a:ext>
            </a:extLst>
          </p:cNvPr>
          <p:cNvSpPr/>
          <p:nvPr/>
        </p:nvSpPr>
        <p:spPr>
          <a:xfrm>
            <a:off x="6801553" y="5392774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2AD204C-70DA-48D8-8230-2E0A685258AA}"/>
              </a:ext>
            </a:extLst>
          </p:cNvPr>
          <p:cNvSpPr/>
          <p:nvPr/>
        </p:nvSpPr>
        <p:spPr>
          <a:xfrm>
            <a:off x="6691063" y="5149695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46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D6F6-7F07-4053-B6D3-C70193EE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Debug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039-7DE6-440C-9F73-2F5A92B3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1189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Run the Code </a:t>
            </a:r>
            <a:r>
              <a:rPr lang="en-US" b="1" dirty="0">
                <a:solidFill>
                  <a:schemeClr val="accent1"/>
                </a:solidFill>
              </a:rPr>
              <a:t>"</a:t>
            </a:r>
            <a:r>
              <a:rPr lang="en-US" b="1" dirty="0">
                <a:solidFill>
                  <a:schemeClr val="accent6"/>
                </a:solidFill>
              </a:rPr>
              <a:t>By Hand</a:t>
            </a:r>
            <a:r>
              <a:rPr lang="en-US" b="1" dirty="0">
                <a:solidFill>
                  <a:schemeClr val="accent1"/>
                </a:solidFill>
              </a:rPr>
              <a:t>“</a:t>
            </a:r>
          </a:p>
          <a:p>
            <a:pPr lvl="1"/>
            <a:r>
              <a:rPr lang="en-US" dirty="0"/>
              <a:t>You should develop the skill to run it in your head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on paper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This is often a first step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Statements</a:t>
            </a:r>
          </a:p>
          <a:p>
            <a:pPr lvl="1"/>
            <a:r>
              <a:rPr lang="en-US" dirty="0"/>
              <a:t>you can often figure out what you are misunderstanding by giving yourself some evidence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can see the values of the variables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you can then compare them against what you think they should be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 Debugger</a:t>
            </a:r>
          </a:p>
          <a:p>
            <a:pPr lvl="1"/>
            <a:r>
              <a:rPr lang="en-US" dirty="0"/>
              <a:t>Using an IDE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Wing101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will see that there is an integrated debugger which allows you to do all sorts of things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2"/>
            <a:r>
              <a:rPr lang="en-US" dirty="0"/>
              <a:t>Look at the values of the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dirty="0"/>
              <a:t>Step through the code instruction by instruction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7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D6F6-7F07-4053-B6D3-C70193EE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Debug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039-7DE6-440C-9F73-2F5A92B3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1189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Run the Code </a:t>
            </a:r>
            <a:r>
              <a:rPr lang="en-US" b="1" dirty="0">
                <a:solidFill>
                  <a:schemeClr val="accent1"/>
                </a:solidFill>
              </a:rPr>
              <a:t>"</a:t>
            </a:r>
            <a:r>
              <a:rPr lang="en-US" b="1" dirty="0">
                <a:solidFill>
                  <a:schemeClr val="accent6"/>
                </a:solidFill>
              </a:rPr>
              <a:t>By Hand</a:t>
            </a:r>
            <a:r>
              <a:rPr lang="en-US" b="1" dirty="0">
                <a:solidFill>
                  <a:schemeClr val="accent1"/>
                </a:solidFill>
              </a:rPr>
              <a:t>“</a:t>
            </a:r>
          </a:p>
          <a:p>
            <a:pPr lvl="1"/>
            <a:r>
              <a:rPr lang="en-US" dirty="0"/>
              <a:t>You should develop the skill to run it in your head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on paper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This is often a first step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Statements</a:t>
            </a:r>
          </a:p>
          <a:p>
            <a:pPr lvl="1"/>
            <a:r>
              <a:rPr lang="en-US" dirty="0"/>
              <a:t>you can often figure out what you are misunderstanding by giving yourself some evidence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can see the values of the variables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you can then compare them against what you think they should be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 Debugger</a:t>
            </a:r>
          </a:p>
          <a:p>
            <a:pPr lvl="1"/>
            <a:r>
              <a:rPr lang="en-US" dirty="0"/>
              <a:t>Using an IDE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Wing101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will see that there is an integrated debugger which allows you to do all sorts of things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2"/>
            <a:r>
              <a:rPr lang="en-US" dirty="0"/>
              <a:t>Look at the values of the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dirty="0"/>
              <a:t>Step through the code instruction by instruction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05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</a:rPr>
              <a:t>print() </a:t>
            </a:r>
            <a:r>
              <a:rPr lang="en-US" b="1" dirty="0"/>
              <a:t>Statements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BF1E20-D6C7-4F30-9BD8-79B73BBACA3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Using </a:t>
            </a: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print()</a:t>
            </a:r>
            <a:r>
              <a:rPr lang="en-US" sz="2600" b="1" dirty="0">
                <a:solidFill>
                  <a:schemeClr val="accent6"/>
                </a:solidFill>
              </a:rPr>
              <a:t>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10299A-0F1A-4C10-B6D3-91051EA4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799" cy="4835479"/>
          </a:xfrm>
        </p:spPr>
        <p:txBody>
          <a:bodyPr>
            <a:normAutofit/>
          </a:bodyPr>
          <a:lstStyle/>
          <a:p>
            <a:r>
              <a:rPr lang="en-US" sz="4000" dirty="0"/>
              <a:t>Let</a:t>
            </a:r>
            <a:r>
              <a:rPr lang="en-US" sz="4000" dirty="0">
                <a:solidFill>
                  <a:schemeClr val="accent3"/>
                </a:solidFill>
              </a:rPr>
              <a:t>’</a:t>
            </a:r>
            <a:r>
              <a:rPr lang="en-US" sz="4000" dirty="0"/>
              <a:t>s use </a:t>
            </a:r>
            <a:r>
              <a:rPr lang="en-US" sz="4000" dirty="0">
                <a:solidFill>
                  <a:srgbClr val="00FF00"/>
                </a:solidFill>
                <a:latin typeface="Consolas" panose="020B0609020204030204" pitchFamily="49" charset="0"/>
              </a:rPr>
              <a:t>print() </a:t>
            </a:r>
            <a:r>
              <a:rPr lang="en-US" sz="4000" dirty="0"/>
              <a:t>statements to debug some code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2407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This code computes an average numeric grade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0</a:t>
            </a:r>
            <a:r>
              <a:rPr lang="en-US" sz="3600" dirty="0">
                <a:solidFill>
                  <a:schemeClr val="accent1"/>
                </a:solidFill>
              </a:rPr>
              <a:t>-</a:t>
            </a:r>
            <a:r>
              <a:rPr lang="en-US" sz="3600" dirty="0"/>
              <a:t>100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from three exams and the associated letter grade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and prints the output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>
                <a:latin typeface="Arial"/>
                <a:cs typeface="Arial"/>
              </a:rPr>
              <a:t>Objectives</a:t>
            </a:r>
            <a:r>
              <a:rPr lang="en-US" sz="3600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sz="3200" dirty="0">
                <a:latin typeface="Arial"/>
                <a:cs typeface="Arial"/>
              </a:rPr>
              <a:t>Convert to consistent variable names</a:t>
            </a: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3200" dirty="0">
                <a:latin typeface="Arial"/>
                <a:cs typeface="Arial"/>
              </a:rPr>
              <a:t>Create a function for getting the letter grade called </a:t>
            </a:r>
            <a:r>
              <a:rPr lang="en-US" sz="3200" dirty="0">
                <a:solidFill>
                  <a:srgbClr val="00FF00"/>
                </a:solidFill>
                <a:latin typeface="Consolas" panose="020B0609020204030204" pitchFamily="49" charset="0"/>
                <a:cs typeface="Arial"/>
              </a:rPr>
              <a:t>get_letter_grade()</a:t>
            </a: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3200" dirty="0">
                <a:latin typeface="Arial"/>
                <a:cs typeface="Arial"/>
              </a:rPr>
              <a:t>Add comments</a:t>
            </a: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200" dirty="0"/>
          </a:p>
          <a:p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BF1E20-D6C7-4F30-9BD8-79B73BBACA3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1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Calculation of chemical rate constants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Find and correct the errors in the following code</a:t>
            </a:r>
            <a:r>
              <a:rPr lang="en-US" sz="3600" dirty="0">
                <a:solidFill>
                  <a:schemeClr val="accent3"/>
                </a:solidFill>
              </a:rPr>
              <a:t>:</a:t>
            </a:r>
          </a:p>
          <a:p>
            <a:pPr lvl="1"/>
            <a:endParaRPr lang="en-US" sz="3200" dirty="0"/>
          </a:p>
          <a:p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BF1E20-D6C7-4F30-9BD8-79B73BBACA3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BAD29-FC3A-4088-8D53-387F5864FA5D}"/>
              </a:ext>
            </a:extLst>
          </p:cNvPr>
          <p:cNvSpPr txBox="1"/>
          <p:nvPr/>
        </p:nvSpPr>
        <p:spPr>
          <a:xfrm>
            <a:off x="112294" y="4102477"/>
            <a:ext cx="82857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fontAlgn="t"/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Ea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ct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gy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T_fa</a:t>
            </a:r>
            <a:r>
              <a:rPr lang="en-US" sz="2000" spc="-15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</a:t>
            </a:r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renh</a:t>
            </a:r>
            <a:r>
              <a:rPr lang="en-US" sz="2000" spc="-15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10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3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nh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80       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pone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0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actor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.3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98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ni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ga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nt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.7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28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18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ul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mb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</a:t>
            </a:r>
          </a:p>
          <a:p>
            <a:pPr marL="36576" fontAlgn="t"/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</a:rPr>
              <a:t>T_celsius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= fahrenheit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-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3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2</a:t>
            </a:r>
            <a:r>
              <a:rPr lang="en-US" sz="2000" spc="-1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*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5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/</a:t>
            </a:r>
            <a:r>
              <a:rPr lang="en-US" sz="2000" spc="-1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9</a:t>
            </a:r>
          </a:p>
          <a:p>
            <a:pPr marL="36576" fontAlgn="t"/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T_</a:t>
            </a:r>
            <a:r>
              <a:rPr lang="en-US" sz="2000" spc="-10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k</a:t>
            </a:r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e</a:t>
            </a:r>
            <a:r>
              <a:rPr lang="en-US" sz="2000" spc="-1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l</a:t>
            </a:r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vi</a:t>
            </a:r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n</a:t>
            </a:r>
            <a:r>
              <a:rPr lang="en-US" sz="2000" spc="-2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=</a:t>
            </a:r>
            <a:r>
              <a:rPr lang="en-US" sz="2000" spc="-3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T_</a:t>
            </a:r>
            <a:r>
              <a:rPr lang="en-US" sz="2000" spc="-20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c</a:t>
            </a:r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e</a:t>
            </a:r>
            <a:r>
              <a:rPr lang="en-US" sz="2000" spc="-1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l</a:t>
            </a:r>
            <a:r>
              <a:rPr lang="en-US" sz="2000" spc="-5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si</a:t>
            </a:r>
            <a:r>
              <a:rPr lang="en-US" sz="2000" spc="-20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u</a:t>
            </a:r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s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+ 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2</a:t>
            </a:r>
            <a:r>
              <a:rPr lang="en-US" sz="2000" spc="-2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7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3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.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15</a:t>
            </a:r>
            <a:endParaRPr lang="en-US" sz="2000" dirty="0">
              <a:solidFill>
                <a:srgbClr val="00FF00"/>
              </a:solidFill>
              <a:latin typeface="Consolas" panose="020B0609020204030204" pitchFamily="49" charset="0"/>
              <a:cs typeface="Courier New"/>
            </a:endParaRPr>
          </a:p>
          <a:p>
            <a:pPr marL="36576" fontAlgn="t"/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k =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*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e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*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*</a:t>
            </a:r>
            <a:r>
              <a:rPr lang="pt-BR" sz="2000" spc="-1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-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E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/</a:t>
            </a:r>
            <a:r>
              <a:rPr lang="pt-BR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R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*</a:t>
            </a:r>
            <a:r>
              <a:rPr lang="pt-BR" sz="2000" spc="-2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pt-BR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T_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k</a:t>
            </a:r>
            <a:r>
              <a:rPr lang="pt-BR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e</a:t>
            </a:r>
            <a:r>
              <a:rPr lang="pt-BR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l</a:t>
            </a:r>
            <a:r>
              <a:rPr lang="pt-BR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vi</a:t>
            </a:r>
            <a:r>
              <a:rPr lang="pt-BR" sz="2000" spc="-1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n</a:t>
            </a:r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)</a:t>
            </a:r>
            <a:endParaRPr lang="en-US" sz="20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01E452-037B-4E6F-9C10-4ECAAF180696}"/>
                  </a:ext>
                </a:extLst>
              </p:cNvPr>
              <p:cNvSpPr txBox="1"/>
              <p:nvPr/>
            </p:nvSpPr>
            <p:spPr>
              <a:xfrm>
                <a:off x="6791826" y="678635"/>
                <a:ext cx="4746364" cy="893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01E452-037B-4E6F-9C10-4ECAAF18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26" y="678635"/>
                <a:ext cx="4746364" cy="89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Calculation of the deflection of a beam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Find and correct the errors in the following code</a:t>
            </a:r>
            <a:r>
              <a:rPr lang="en-US" sz="3600" dirty="0">
                <a:solidFill>
                  <a:schemeClr val="accent3"/>
                </a:solidFill>
              </a:rPr>
              <a:t>:</a:t>
            </a:r>
          </a:p>
          <a:p>
            <a:pPr lvl="1"/>
            <a:endParaRPr lang="en-US" sz="3200" dirty="0"/>
          </a:p>
          <a:p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BF1E20-D6C7-4F30-9BD8-79B73BBACA3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BAD29-FC3A-4088-8D53-387F5864FA5D}"/>
              </a:ext>
            </a:extLst>
          </p:cNvPr>
          <p:cNvSpPr txBox="1"/>
          <p:nvPr/>
        </p:nvSpPr>
        <p:spPr>
          <a:xfrm>
            <a:off x="401054" y="4355144"/>
            <a:ext cx="8285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Force applied in Newtons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Distance in m to the force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13       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Total length of beam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2.0685e11</a:t>
            </a:r>
            <a:r>
              <a:rPr lang="en-US" sz="2000" spc="-5" dirty="0">
                <a:solidFill>
                  <a:srgbClr val="00FF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Young’s modulus in Pa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6576" fontAlgn="t"/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0.005208  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spc="-15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Moment of inertia in m^4</a:t>
            </a:r>
          </a:p>
          <a:p>
            <a:pPr marL="36576" fontAlgn="t"/>
            <a:r>
              <a:rPr lang="pt-BR" sz="2000" dirty="0">
                <a:solidFill>
                  <a:srgbClr val="00FF00"/>
                </a:solidFill>
                <a:latin typeface="Consolas" panose="020B0609020204030204" pitchFamily="49" charset="0"/>
                <a:cs typeface="Courier New"/>
              </a:rPr>
              <a:t>delta_max = Pa**2/6*E*I*(3l-a)</a:t>
            </a:r>
          </a:p>
          <a:p>
            <a:pPr marL="36576" fontAlgn="t"/>
            <a:endParaRPr lang="pt-BR" sz="2000" dirty="0">
              <a:solidFill>
                <a:srgbClr val="00FF00"/>
              </a:solidFill>
              <a:latin typeface="Consolas" panose="020B0609020204030204" pitchFamily="49" charset="0"/>
              <a:cs typeface="Courier New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01E452-037B-4E6F-9C10-4ECAAF180696}"/>
                  </a:ext>
                </a:extLst>
              </p:cNvPr>
              <p:cNvSpPr txBox="1"/>
              <p:nvPr/>
            </p:nvSpPr>
            <p:spPr>
              <a:xfrm>
                <a:off x="6096000" y="616487"/>
                <a:ext cx="5517088" cy="9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01E452-037B-4E6F-9C10-4ECAAF18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6487"/>
                <a:ext cx="5517088" cy="988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27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Unfortunately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if you are going to program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you are going to spend a lot of time finding your own mistakes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Write small pieces of code and test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Work on simulating the code in your head 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 run the code </a:t>
            </a:r>
            <a:r>
              <a:rPr lang="en-US" sz="3600" dirty="0">
                <a:solidFill>
                  <a:schemeClr val="accent6"/>
                </a:solidFill>
              </a:rPr>
              <a:t>"</a:t>
            </a:r>
            <a:r>
              <a:rPr lang="en-US" sz="3600" dirty="0"/>
              <a:t>by hand</a:t>
            </a:r>
            <a:r>
              <a:rPr lang="en-US" sz="3600" dirty="0">
                <a:solidFill>
                  <a:schemeClr val="accent6"/>
                </a:solidFill>
              </a:rPr>
              <a:t>“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Well located </a:t>
            </a:r>
            <a:r>
              <a:rPr lang="en-US" sz="3600" dirty="0">
                <a:solidFill>
                  <a:srgbClr val="00FF00"/>
                </a:solidFill>
                <a:latin typeface="Consolas" panose="020B0609020204030204" pitchFamily="49" charset="0"/>
              </a:rPr>
              <a:t>print()</a:t>
            </a:r>
            <a:r>
              <a:rPr lang="en-US" sz="3600" dirty="0"/>
              <a:t> statements can really help understanding the code and finding the bug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If you need big guns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looking into learning how to use debugger might be a good idea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  <a:p>
            <a:r>
              <a:rPr lang="en-US" dirty="0"/>
              <a:t>Error Reduction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2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E72F-E6FE-452C-AF13-F9E80CA0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8922-0DE3-489D-84B8-9421D9E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600" dirty="0"/>
              <a:t>Syntax Error</a:t>
            </a:r>
          </a:p>
          <a:p>
            <a:r>
              <a:rPr lang="en-US" sz="3600" dirty="0"/>
              <a:t>Semantic Error</a:t>
            </a:r>
          </a:p>
          <a:p>
            <a:r>
              <a:rPr lang="en-US" sz="3600" dirty="0"/>
              <a:t>Logical Error</a:t>
            </a:r>
          </a:p>
          <a:p>
            <a:r>
              <a:rPr lang="en-US" sz="3600" dirty="0"/>
              <a:t>Runtime Error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89B3DC-C276-4435-A5AE-5E4031826FE6}"/>
              </a:ext>
            </a:extLst>
          </p:cNvPr>
          <p:cNvSpPr/>
          <p:nvPr/>
        </p:nvSpPr>
        <p:spPr>
          <a:xfrm>
            <a:off x="463400" y="1985447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69">
                <a:moveTo>
                  <a:pt x="0" y="229870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95BB0AE-FEAD-421A-A53E-2DD9839253C8}"/>
              </a:ext>
            </a:extLst>
          </p:cNvPr>
          <p:cNvSpPr/>
          <p:nvPr/>
        </p:nvSpPr>
        <p:spPr>
          <a:xfrm>
            <a:off x="328526" y="1897816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2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2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3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42BCC9-3B77-4BB4-A2EC-6FA0A3FFB02D}"/>
              </a:ext>
            </a:extLst>
          </p:cNvPr>
          <p:cNvSpPr/>
          <p:nvPr/>
        </p:nvSpPr>
        <p:spPr>
          <a:xfrm>
            <a:off x="425300" y="2028119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15E2A59-77BE-4D23-8DF0-6BABED7E7B59}"/>
              </a:ext>
            </a:extLst>
          </p:cNvPr>
          <p:cNvSpPr/>
          <p:nvPr/>
        </p:nvSpPr>
        <p:spPr>
          <a:xfrm>
            <a:off x="463400" y="2611090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70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967DA72-4CAD-4110-B59A-8166054434EF}"/>
              </a:ext>
            </a:extLst>
          </p:cNvPr>
          <p:cNvSpPr/>
          <p:nvPr/>
        </p:nvSpPr>
        <p:spPr>
          <a:xfrm>
            <a:off x="328526" y="2523459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2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2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3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706CF3-FD6F-4240-B363-81558E1711C1}"/>
              </a:ext>
            </a:extLst>
          </p:cNvPr>
          <p:cNvSpPr/>
          <p:nvPr/>
        </p:nvSpPr>
        <p:spPr>
          <a:xfrm>
            <a:off x="425300" y="2653762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F3316A1-8EB8-46AE-85FE-ABAD2676262B}"/>
              </a:ext>
            </a:extLst>
          </p:cNvPr>
          <p:cNvSpPr/>
          <p:nvPr/>
        </p:nvSpPr>
        <p:spPr>
          <a:xfrm>
            <a:off x="463400" y="3220688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2A49B20-2EC8-4B4E-A139-C234124370C8}"/>
              </a:ext>
            </a:extLst>
          </p:cNvPr>
          <p:cNvSpPr/>
          <p:nvPr/>
        </p:nvSpPr>
        <p:spPr>
          <a:xfrm>
            <a:off x="328526" y="3133058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1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4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C699546-C91A-4562-8BA3-FF0B1B762E5C}"/>
              </a:ext>
            </a:extLst>
          </p:cNvPr>
          <p:cNvSpPr/>
          <p:nvPr/>
        </p:nvSpPr>
        <p:spPr>
          <a:xfrm>
            <a:off x="425300" y="3263361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2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D1949A9-4176-4F97-954D-93DBEF436947}"/>
              </a:ext>
            </a:extLst>
          </p:cNvPr>
          <p:cNvSpPr/>
          <p:nvPr/>
        </p:nvSpPr>
        <p:spPr>
          <a:xfrm>
            <a:off x="463400" y="3846893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92F052D-C934-46D3-91CB-81456B53CA64}"/>
              </a:ext>
            </a:extLst>
          </p:cNvPr>
          <p:cNvSpPr/>
          <p:nvPr/>
        </p:nvSpPr>
        <p:spPr>
          <a:xfrm>
            <a:off x="328526" y="3757738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1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4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071DA27-145B-4D19-BE60-053CEA2916A9}"/>
              </a:ext>
            </a:extLst>
          </p:cNvPr>
          <p:cNvSpPr/>
          <p:nvPr/>
        </p:nvSpPr>
        <p:spPr>
          <a:xfrm>
            <a:off x="425300" y="3888040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2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34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FAC-F694-4EE3-89B8-5FFB590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5D7-EF5B-433E-972D-3C0027A3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3411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Syntax Error</a:t>
            </a:r>
            <a:r>
              <a:rPr lang="en-US" sz="3200" b="1" dirty="0">
                <a:solidFill>
                  <a:schemeClr val="accent3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Syntax refers to the structure of a program and the rules about that structure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For example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English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sentence must begin with a capital letter and end with a period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this sentence contains a </a:t>
            </a:r>
            <a:r>
              <a:rPr lang="en-US" sz="3200" dirty="0">
                <a:solidFill>
                  <a:schemeClr val="accent6"/>
                </a:solidFill>
              </a:rPr>
              <a:t>syntax</a:t>
            </a:r>
            <a:r>
              <a:rPr lang="en-US" sz="3200" dirty="0"/>
              <a:t> error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Before your code is executed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must pass the syntax check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6B445ED-BE63-43E8-9A12-70495CC3FD36}"/>
              </a:ext>
            </a:extLst>
          </p:cNvPr>
          <p:cNvSpPr/>
          <p:nvPr/>
        </p:nvSpPr>
        <p:spPr>
          <a:xfrm>
            <a:off x="487464" y="902604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69">
                <a:moveTo>
                  <a:pt x="0" y="229870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D630C0-3CCF-4F93-8042-ADB8CCE90F12}"/>
              </a:ext>
            </a:extLst>
          </p:cNvPr>
          <p:cNvSpPr/>
          <p:nvPr/>
        </p:nvSpPr>
        <p:spPr>
          <a:xfrm>
            <a:off x="352590" y="814973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2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2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3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3526090-B502-4FF9-B4F3-6A62B3A58C62}"/>
              </a:ext>
            </a:extLst>
          </p:cNvPr>
          <p:cNvSpPr/>
          <p:nvPr/>
        </p:nvSpPr>
        <p:spPr>
          <a:xfrm>
            <a:off x="449364" y="945276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34DF1-B21A-4EA2-923A-3DF341CD1D8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29378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FAC-F694-4EE3-89B8-5FFB590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5D7-EF5B-433E-972D-3C0027A3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34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Syntax Error</a:t>
            </a:r>
            <a:r>
              <a:rPr lang="en-US" sz="3600" b="1" dirty="0">
                <a:solidFill>
                  <a:schemeClr val="accent3"/>
                </a:solidFill>
              </a:rPr>
              <a:t>:</a:t>
            </a:r>
            <a:r>
              <a:rPr lang="en-US" sz="36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In Python</a:t>
            </a:r>
            <a:r>
              <a:rPr lang="en-US" sz="3200" dirty="0">
                <a:solidFill>
                  <a:schemeClr val="accent2"/>
                </a:solidFill>
              </a:rPr>
              <a:t>, </a:t>
            </a:r>
            <a:r>
              <a:rPr lang="en-US" sz="3200" dirty="0"/>
              <a:t>rules of syntax include requirements like these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Strings must be enclosed in quotes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The print statement must enclose the value to be displayed in parenthesis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Expressions must be correctly formed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6B445ED-BE63-43E8-9A12-70495CC3FD36}"/>
              </a:ext>
            </a:extLst>
          </p:cNvPr>
          <p:cNvSpPr/>
          <p:nvPr/>
        </p:nvSpPr>
        <p:spPr>
          <a:xfrm>
            <a:off x="487464" y="902604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69">
                <a:moveTo>
                  <a:pt x="0" y="229870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D630C0-3CCF-4F93-8042-ADB8CCE90F12}"/>
              </a:ext>
            </a:extLst>
          </p:cNvPr>
          <p:cNvSpPr/>
          <p:nvPr/>
        </p:nvSpPr>
        <p:spPr>
          <a:xfrm>
            <a:off x="352590" y="814973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2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2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3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3526090-B502-4FF9-B4F3-6A62B3A58C62}"/>
              </a:ext>
            </a:extLst>
          </p:cNvPr>
          <p:cNvSpPr/>
          <p:nvPr/>
        </p:nvSpPr>
        <p:spPr>
          <a:xfrm>
            <a:off x="449364" y="945276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34DF1-B21A-4EA2-923A-3DF341CD1D8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14823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FAC-F694-4EE3-89B8-5FFB590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Runtime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5D7-EF5B-433E-972D-3C0027A3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3411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Runtime Error</a:t>
            </a:r>
            <a:r>
              <a:rPr lang="en-US" sz="3200" b="1" dirty="0">
                <a:solidFill>
                  <a:schemeClr val="accent3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A program with a runtime error is one that passed the interpreter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syntax checks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started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However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during the execution of one of the statements in the program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 error occurred that caused the interpreter to stop executing the program and display an error message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6B445ED-BE63-43E8-9A12-70495CC3FD36}"/>
              </a:ext>
            </a:extLst>
          </p:cNvPr>
          <p:cNvSpPr/>
          <p:nvPr/>
        </p:nvSpPr>
        <p:spPr>
          <a:xfrm>
            <a:off x="487464" y="902604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69">
                <a:moveTo>
                  <a:pt x="0" y="229870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D630C0-3CCF-4F93-8042-ADB8CCE90F12}"/>
              </a:ext>
            </a:extLst>
          </p:cNvPr>
          <p:cNvSpPr/>
          <p:nvPr/>
        </p:nvSpPr>
        <p:spPr>
          <a:xfrm>
            <a:off x="352590" y="814973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2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2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3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3526090-B502-4FF9-B4F3-6A62B3A58C62}"/>
              </a:ext>
            </a:extLst>
          </p:cNvPr>
          <p:cNvSpPr/>
          <p:nvPr/>
        </p:nvSpPr>
        <p:spPr>
          <a:xfrm>
            <a:off x="449364" y="945276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34DF1-B21A-4EA2-923A-3DF341CD1D8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9661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FAC-F694-4EE3-89B8-5FFB590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Semantic</a:t>
            </a:r>
            <a:r>
              <a:rPr lang="en-US" b="1" dirty="0">
                <a:solidFill>
                  <a:schemeClr val="accent3"/>
                </a:solidFill>
              </a:rPr>
              <a:t>/</a:t>
            </a:r>
            <a:r>
              <a:rPr lang="en-US" b="1" dirty="0"/>
              <a:t>Logical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5D7-EF5B-433E-972D-3C0027A3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3411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Semantic</a:t>
            </a:r>
            <a:r>
              <a:rPr lang="en-US" sz="3200" b="1" dirty="0">
                <a:solidFill>
                  <a:schemeClr val="accent3"/>
                </a:solidFill>
              </a:rPr>
              <a:t>/</a:t>
            </a:r>
            <a:r>
              <a:rPr lang="en-US" sz="3200" b="1" dirty="0">
                <a:solidFill>
                  <a:schemeClr val="accent6"/>
                </a:solidFill>
              </a:rPr>
              <a:t>Logical Error</a:t>
            </a:r>
            <a:r>
              <a:rPr lang="en-US" sz="3200" b="1" dirty="0">
                <a:solidFill>
                  <a:schemeClr val="accent3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The program will run successfully in the sense that the computer will not generate any error messages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However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your program will not do the right 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It will do something else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Specifically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do what you told it to do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not what you wanted it to do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6B445ED-BE63-43E8-9A12-70495CC3FD36}"/>
              </a:ext>
            </a:extLst>
          </p:cNvPr>
          <p:cNvSpPr/>
          <p:nvPr/>
        </p:nvSpPr>
        <p:spPr>
          <a:xfrm>
            <a:off x="487464" y="902604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69">
                <a:moveTo>
                  <a:pt x="0" y="229870"/>
                </a:moveTo>
                <a:lnTo>
                  <a:pt x="14554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D630C0-3CCF-4F93-8042-ADB8CCE90F12}"/>
              </a:ext>
            </a:extLst>
          </p:cNvPr>
          <p:cNvSpPr/>
          <p:nvPr/>
        </p:nvSpPr>
        <p:spPr>
          <a:xfrm>
            <a:off x="352590" y="814973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2"/>
                </a:moveTo>
                <a:lnTo>
                  <a:pt x="6175" y="162672"/>
                </a:lnTo>
                <a:lnTo>
                  <a:pt x="23718" y="115729"/>
                </a:lnTo>
                <a:lnTo>
                  <a:pt x="51155" y="74781"/>
                </a:lnTo>
                <a:lnTo>
                  <a:pt x="87014" y="41318"/>
                </a:lnTo>
                <a:lnTo>
                  <a:pt x="129819" y="16829"/>
                </a:lnTo>
                <a:lnTo>
                  <a:pt x="178098" y="2803"/>
                </a:lnTo>
                <a:lnTo>
                  <a:pt x="212598" y="0"/>
                </a:lnTo>
                <a:lnTo>
                  <a:pt x="230042" y="709"/>
                </a:lnTo>
                <a:lnTo>
                  <a:pt x="279818" y="10917"/>
                </a:lnTo>
                <a:lnTo>
                  <a:pt x="324612" y="32085"/>
                </a:lnTo>
                <a:lnTo>
                  <a:pt x="362950" y="62722"/>
                </a:lnTo>
                <a:lnTo>
                  <a:pt x="393358" y="101340"/>
                </a:lnTo>
                <a:lnTo>
                  <a:pt x="414363" y="146450"/>
                </a:lnTo>
                <a:lnTo>
                  <a:pt x="424491" y="196563"/>
                </a:lnTo>
                <a:lnTo>
                  <a:pt x="425196" y="214122"/>
                </a:lnTo>
                <a:lnTo>
                  <a:pt x="424491" y="231680"/>
                </a:lnTo>
                <a:lnTo>
                  <a:pt x="414363" y="281793"/>
                </a:lnTo>
                <a:lnTo>
                  <a:pt x="393358" y="326903"/>
                </a:lnTo>
                <a:lnTo>
                  <a:pt x="362950" y="365521"/>
                </a:lnTo>
                <a:lnTo>
                  <a:pt x="324612" y="396158"/>
                </a:lnTo>
                <a:lnTo>
                  <a:pt x="279818" y="417326"/>
                </a:lnTo>
                <a:lnTo>
                  <a:pt x="230042" y="427534"/>
                </a:lnTo>
                <a:lnTo>
                  <a:pt x="212598" y="428243"/>
                </a:lnTo>
                <a:lnTo>
                  <a:pt x="195153" y="427534"/>
                </a:lnTo>
                <a:lnTo>
                  <a:pt x="145377" y="417326"/>
                </a:lnTo>
                <a:lnTo>
                  <a:pt x="100583" y="396158"/>
                </a:lnTo>
                <a:lnTo>
                  <a:pt x="62245" y="365521"/>
                </a:lnTo>
                <a:lnTo>
                  <a:pt x="31837" y="326903"/>
                </a:lnTo>
                <a:lnTo>
                  <a:pt x="10832" y="281793"/>
                </a:lnTo>
                <a:lnTo>
                  <a:pt x="704" y="231680"/>
                </a:lnTo>
                <a:lnTo>
                  <a:pt x="0" y="21412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3526090-B502-4FF9-B4F3-6A62B3A58C62}"/>
              </a:ext>
            </a:extLst>
          </p:cNvPr>
          <p:cNvSpPr/>
          <p:nvPr/>
        </p:nvSpPr>
        <p:spPr>
          <a:xfrm>
            <a:off x="449364" y="945276"/>
            <a:ext cx="229870" cy="146050"/>
          </a:xfrm>
          <a:custGeom>
            <a:avLst/>
            <a:gdLst/>
            <a:ahLst/>
            <a:cxnLst/>
            <a:rect l="l" t="t" r="r" b="b"/>
            <a:pathLst>
              <a:path w="229870" h="146050">
                <a:moveTo>
                  <a:pt x="0" y="0"/>
                </a:moveTo>
                <a:lnTo>
                  <a:pt x="229869" y="14554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34DF1-B21A-4EA2-923A-3DF341CD1D8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Semantic</a:t>
            </a:r>
            <a:r>
              <a:rPr lang="en-US" sz="2600" b="1" dirty="0">
                <a:solidFill>
                  <a:schemeClr val="accent3"/>
                </a:solidFill>
              </a:rPr>
              <a:t>/</a:t>
            </a:r>
            <a:r>
              <a:rPr lang="en-US" sz="2600" b="1" dirty="0">
                <a:solidFill>
                  <a:schemeClr val="accent6"/>
                </a:solidFill>
              </a:rPr>
              <a:t>Logical Error</a:t>
            </a:r>
          </a:p>
        </p:txBody>
      </p:sp>
    </p:spTree>
    <p:extLst>
      <p:ext uri="{BB962C8B-B14F-4D97-AF65-F5344CB8AC3E}">
        <p14:creationId xmlns:p14="http://schemas.microsoft.com/office/powerpoint/2010/main" val="282184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Error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It is pretty much impossible to write code without errors but there are some technique that can help minimize errors introduced into your code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Error Reduction Techniques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  <a:r>
              <a:rPr lang="en-US" sz="3600" b="1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A set of techniques we can use to reduce the number and severity of errors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Write readable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Comment often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600" dirty="0"/>
              <a:t>Test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test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test</a:t>
            </a:r>
            <a:r>
              <a:rPr lang="en-US" sz="3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12323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17080</TotalTime>
  <Words>2380</Words>
  <Application>Microsoft Office PowerPoint</Application>
  <PresentationFormat>Widescreen</PresentationFormat>
  <Paragraphs>331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Consolas</vt:lpstr>
      <vt:lpstr>Courier New</vt:lpstr>
      <vt:lpstr>Segoe UI</vt:lpstr>
      <vt:lpstr>Wingdings</vt:lpstr>
      <vt:lpstr>APS106_PPTX_Theme</vt:lpstr>
      <vt:lpstr>debugging.</vt:lpstr>
      <vt:lpstr>This Week’s Content</vt:lpstr>
      <vt:lpstr>Today’s Content</vt:lpstr>
      <vt:lpstr>Types of Errors</vt:lpstr>
      <vt:lpstr>Syntax Error</vt:lpstr>
      <vt:lpstr>Syntax Error</vt:lpstr>
      <vt:lpstr>Runtime Error</vt:lpstr>
      <vt:lpstr>Semantic/Logical Error</vt:lpstr>
      <vt:lpstr>Error Reduction</vt:lpstr>
      <vt:lpstr>Write readable code.</vt:lpstr>
      <vt:lpstr>Write readable code.</vt:lpstr>
      <vt:lpstr>Write readable code.</vt:lpstr>
      <vt:lpstr>Write readable code.</vt:lpstr>
      <vt:lpstr>Write readable code.</vt:lpstr>
      <vt:lpstr>Comment often.</vt:lpstr>
      <vt:lpstr>Comment often.</vt:lpstr>
      <vt:lpstr>Comment often.</vt:lpstr>
      <vt:lpstr>Test, test, test.</vt:lpstr>
      <vt:lpstr>Test, test, test.</vt:lpstr>
      <vt:lpstr>Test, test, test.</vt:lpstr>
      <vt:lpstr>Test, test, test.</vt:lpstr>
      <vt:lpstr>Test, test, test.</vt:lpstr>
      <vt:lpstr>How to Debug</vt:lpstr>
      <vt:lpstr>How to Debug</vt:lpstr>
      <vt:lpstr>Using print() Statements</vt:lpstr>
      <vt:lpstr>Breakout Session 1</vt:lpstr>
      <vt:lpstr>Breakout Session 2</vt:lpstr>
      <vt:lpstr>Breakout Session 3</vt:lpstr>
      <vt:lpstr>Lecture Recap</vt:lpstr>
      <vt:lpstr>debugging.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115</cp:revision>
  <dcterms:created xsi:type="dcterms:W3CDTF">2021-11-03T00:49:37Z</dcterms:created>
  <dcterms:modified xsi:type="dcterms:W3CDTF">2021-11-19T20:02:09Z</dcterms:modified>
</cp:coreProperties>
</file>