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7" r:id="rId4"/>
    <p:sldId id="329" r:id="rId5"/>
    <p:sldId id="330" r:id="rId6"/>
    <p:sldId id="331" r:id="rId7"/>
    <p:sldId id="332" r:id="rId8"/>
    <p:sldId id="333" r:id="rId9"/>
    <p:sldId id="351" r:id="rId10"/>
    <p:sldId id="258" r:id="rId11"/>
    <p:sldId id="347" r:id="rId12"/>
    <p:sldId id="348" r:id="rId13"/>
    <p:sldId id="349" r:id="rId14"/>
    <p:sldId id="350" r:id="rId15"/>
    <p:sldId id="352" r:id="rId16"/>
    <p:sldId id="354" r:id="rId17"/>
    <p:sldId id="353" r:id="rId18"/>
    <p:sldId id="355" r:id="rId19"/>
    <p:sldId id="356" r:id="rId20"/>
    <p:sldId id="357" r:id="rId21"/>
    <p:sldId id="324" r:id="rId22"/>
    <p:sldId id="358" r:id="rId23"/>
    <p:sldId id="3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334E"/>
    <a:srgbClr val="1C8B3C"/>
    <a:srgbClr val="000000"/>
    <a:srgbClr val="FBB132"/>
    <a:srgbClr val="0885C2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</a:t>
            </a:r>
            <a:r>
              <a:rPr lang="en-US" dirty="0">
                <a:solidFill>
                  <a:schemeClr val="accent6"/>
                </a:solidFill>
              </a:rPr>
              <a:t> 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Looping through indices with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Nested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Through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821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Last lecture we saw that we can use while loops to loop over the indices of a string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Then we saw that a for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loop requires less code but it iterates over the values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not the indices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3A639-9D7F-4592-B422-D8AEECD8101E}"/>
              </a:ext>
            </a:extLst>
          </p:cNvPr>
          <p:cNvSpPr txBox="1"/>
          <p:nvPr/>
        </p:nvSpPr>
        <p:spPr>
          <a:xfrm>
            <a:off x="275582" y="4702832"/>
            <a:ext cx="55547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print(i, chrome_4[i])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05BEE-F882-41B1-97CA-85F6652734B4}"/>
              </a:ext>
            </a:extLst>
          </p:cNvPr>
          <p:cNvSpPr txBox="1"/>
          <p:nvPr/>
        </p:nvSpPr>
        <p:spPr>
          <a:xfrm>
            <a:off x="6124598" y="4702832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print(character)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E84FB-99AF-424E-A64C-6050A6B0B58F}"/>
              </a:ext>
            </a:extLst>
          </p:cNvPr>
          <p:cNvSpPr txBox="1"/>
          <p:nvPr/>
        </p:nvSpPr>
        <p:spPr>
          <a:xfrm>
            <a:off x="6124598" y="421299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CE24D-71F5-401E-A2F9-D69C16495EBA}"/>
              </a:ext>
            </a:extLst>
          </p:cNvPr>
          <p:cNvSpPr txBox="1"/>
          <p:nvPr/>
        </p:nvSpPr>
        <p:spPr>
          <a:xfrm>
            <a:off x="275582" y="421299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39318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Through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512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Can we use a for loop to loop over indices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  <a:r>
              <a:rPr lang="en-US" sz="3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3A639-9D7F-4592-B422-D8AEECD8101E}"/>
              </a:ext>
            </a:extLst>
          </p:cNvPr>
          <p:cNvSpPr txBox="1"/>
          <p:nvPr/>
        </p:nvSpPr>
        <p:spPr>
          <a:xfrm>
            <a:off x="275582" y="4702832"/>
            <a:ext cx="55547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print(i, chrome_4[i])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05BEE-F882-41B1-97CA-85F6652734B4}"/>
              </a:ext>
            </a:extLst>
          </p:cNvPr>
          <p:cNvSpPr txBox="1"/>
          <p:nvPr/>
        </p:nvSpPr>
        <p:spPr>
          <a:xfrm>
            <a:off x="6124598" y="4702832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print(character)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E84FB-99AF-424E-A64C-6050A6B0B58F}"/>
              </a:ext>
            </a:extLst>
          </p:cNvPr>
          <p:cNvSpPr txBox="1"/>
          <p:nvPr/>
        </p:nvSpPr>
        <p:spPr>
          <a:xfrm>
            <a:off x="6124598" y="421299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CE24D-71F5-401E-A2F9-D69C16495EBA}"/>
              </a:ext>
            </a:extLst>
          </p:cNvPr>
          <p:cNvSpPr txBox="1"/>
          <p:nvPr/>
        </p:nvSpPr>
        <p:spPr>
          <a:xfrm>
            <a:off x="275582" y="421299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78570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on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512" cy="48354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in function called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  <a:r>
              <a:rPr lang="en-US" sz="3600" dirty="0"/>
              <a:t> that can be used to generate a sequence of numbers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The general syntax of range is as follows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Similar to the string slicing syntax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The stop value is not included in the sequence of </a:t>
            </a:r>
            <a:r>
              <a:rPr lang="en-US" sz="3200" dirty="0"/>
              <a:t>numbers generated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Can omit stop and step which will result in default values being used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range(n)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range(0, n, 1)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9557-9CB1-45E7-85A2-2D1F0C09F32C}"/>
              </a:ext>
            </a:extLst>
          </p:cNvPr>
          <p:cNvSpPr txBox="1"/>
          <p:nvPr/>
        </p:nvSpPr>
        <p:spPr>
          <a:xfrm>
            <a:off x="1002279" y="3406677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</p:txBody>
      </p:sp>
    </p:spTree>
    <p:extLst>
      <p:ext uri="{BB962C8B-B14F-4D97-AF65-F5344CB8AC3E}">
        <p14:creationId xmlns:p14="http://schemas.microsoft.com/office/powerpoint/2010/main" val="340714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on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3AEE27-48F2-4968-8C6C-389EF326C74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Using range()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07629" cy="23069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range() </a:t>
            </a:r>
            <a:r>
              <a:rPr lang="en-US" sz="3200" dirty="0"/>
              <a:t>is typically used in a for loop to iterate over a sequence of numbers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range() </a:t>
            </a:r>
            <a:r>
              <a:rPr lang="en-US" sz="3200" dirty="0"/>
              <a:t>is an iterable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30FA7-BE6B-4A0F-BA58-7D7CAB323535}"/>
              </a:ext>
            </a:extLst>
          </p:cNvPr>
          <p:cNvSpPr txBox="1"/>
          <p:nvPr/>
        </p:nvSpPr>
        <p:spPr>
          <a:xfrm>
            <a:off x="1003623" y="5236955"/>
            <a:ext cx="48878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350BB-F114-445C-A244-7B04064948E4}"/>
              </a:ext>
            </a:extLst>
          </p:cNvPr>
          <p:cNvSpPr/>
          <p:nvPr/>
        </p:nvSpPr>
        <p:spPr>
          <a:xfrm>
            <a:off x="3304933" y="5260705"/>
            <a:ext cx="2181467" cy="569387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75AB1-1108-4398-BC89-969EFEFD13DA}"/>
              </a:ext>
            </a:extLst>
          </p:cNvPr>
          <p:cNvSpPr txBox="1"/>
          <p:nvPr/>
        </p:nvSpPr>
        <p:spPr>
          <a:xfrm>
            <a:off x="183138" y="4267854"/>
            <a:ext cx="445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This thing has to be an iterable.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C312CC2-07A5-4C75-82B2-001BC7CAA9FB}"/>
              </a:ext>
            </a:extLst>
          </p:cNvPr>
          <p:cNvSpPr/>
          <p:nvPr/>
        </p:nvSpPr>
        <p:spPr>
          <a:xfrm flipV="1">
            <a:off x="4595749" y="4438572"/>
            <a:ext cx="748146" cy="676894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Add up all the even numbers between </a:t>
            </a:r>
            <a:r>
              <a:rPr lang="en-US" sz="4000" dirty="0">
                <a:solidFill>
                  <a:schemeClr val="accent1"/>
                </a:solidFill>
              </a:rPr>
              <a:t>1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100</a:t>
            </a:r>
            <a:r>
              <a:rPr lang="en-US" sz="4000" dirty="0"/>
              <a:t> using a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/>
              <a:t> loop and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</a:p>
          <a:p>
            <a:endParaRPr lang="en-US" sz="4000" dirty="0"/>
          </a:p>
          <a:p>
            <a:r>
              <a:rPr lang="en-US" sz="4400" dirty="0"/>
              <a:t>2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4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>
                <a:solidFill>
                  <a:schemeClr val="accent6"/>
                </a:solidFill>
              </a:rPr>
              <a:t>…..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96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98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100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1FC2-042A-4FE1-91CE-570B465C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4B6F-75A6-4652-A2E2-CC3ECDF7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56265" cy="3375768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returns the number of times that a character and the next character are the same</a:t>
            </a:r>
            <a:r>
              <a:rPr lang="en-US" sz="3200" dirty="0">
                <a:solidFill>
                  <a:schemeClr val="accent2"/>
                </a:solidFill>
              </a:rPr>
              <a:t>. </a:t>
            </a:r>
          </a:p>
          <a:p>
            <a:r>
              <a:rPr lang="en-US" sz="3200" dirty="0"/>
              <a:t>If you have a bug in a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with probability </a:t>
            </a:r>
            <a:r>
              <a:rPr lang="en-US" sz="3200" dirty="0">
                <a:solidFill>
                  <a:schemeClr val="accent2"/>
                </a:solidFill>
              </a:rPr>
              <a:t>~</a:t>
            </a:r>
            <a:r>
              <a:rPr lang="en-US" sz="3200" dirty="0"/>
              <a:t>1 its an off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by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one index error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A2D17-1D2A-4454-A1F5-243F3E9B5D3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772D-454E-443B-BC52-152732F9F12E}"/>
              </a:ext>
            </a:extLst>
          </p:cNvPr>
          <p:cNvSpPr txBox="1"/>
          <p:nvPr/>
        </p:nvSpPr>
        <p:spPr>
          <a:xfrm>
            <a:off x="389020" y="5347768"/>
            <a:ext cx="7005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count_adjacent_repeats('</a:t>
            </a:r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abccdeffggh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652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39A-D924-4AF9-8E2E-1F4D376A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7163-E557-4860-84DC-948ABC43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02405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bodies of loops can contain any statement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including other loops</a:t>
            </a:r>
            <a:r>
              <a:rPr lang="en-US" sz="3600" dirty="0">
                <a:solidFill>
                  <a:schemeClr val="accent1"/>
                </a:solidFill>
              </a:rPr>
              <a:t>! </a:t>
            </a:r>
          </a:p>
          <a:p>
            <a:r>
              <a:rPr lang="en-US" sz="3600" dirty="0"/>
              <a:t>When this occurs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it is known as a nested loop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D4C09-3BE5-48F4-89CC-20CDA38C9B6D}"/>
              </a:ext>
            </a:extLst>
          </p:cNvPr>
          <p:cNvSpPr txBox="1"/>
          <p:nvPr/>
        </p:nvSpPr>
        <p:spPr>
          <a:xfrm>
            <a:off x="5511330" y="686851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E6644-210B-4700-A8EA-4CD9A86FFF4B}"/>
              </a:ext>
            </a:extLst>
          </p:cNvPr>
          <p:cNvSpPr txBox="1"/>
          <p:nvPr/>
        </p:nvSpPr>
        <p:spPr>
          <a:xfrm>
            <a:off x="5511330" y="2830250"/>
            <a:ext cx="65950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range(10, 13)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range(1, 5)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print(i, j)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10, 1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10, 2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10, 3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2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39A-D924-4AF9-8E2E-1F4D376A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7163-E557-4860-84DC-948ABC43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02405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bodies of loops can contain any statement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including other loops</a:t>
            </a:r>
            <a:r>
              <a:rPr lang="en-US" sz="3600" dirty="0">
                <a:solidFill>
                  <a:schemeClr val="accent1"/>
                </a:solidFill>
              </a:rPr>
              <a:t>! </a:t>
            </a:r>
          </a:p>
          <a:p>
            <a:r>
              <a:rPr lang="en-US" sz="3600" dirty="0"/>
              <a:t>When this occurs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it is known as a nested loop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C1DE76-444E-4AC4-B3C7-C95CFC7B07A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for Loops</a:t>
            </a:r>
          </a:p>
        </p:txBody>
      </p:sp>
    </p:spTree>
    <p:extLst>
      <p:ext uri="{BB962C8B-B14F-4D97-AF65-F5344CB8AC3E}">
        <p14:creationId xmlns:p14="http://schemas.microsoft.com/office/powerpoint/2010/main" val="117728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BBCA-3263-4696-8B54-17ADE15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Turtles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0442-12FD-4F5A-9F7D-49D9C0C3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008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Turtle</a:t>
            </a:r>
            <a:r>
              <a:rPr lang="en-US" sz="3600" dirty="0"/>
              <a:t> is a pre</a:t>
            </a:r>
            <a:r>
              <a:rPr lang="en-US" sz="3600" dirty="0">
                <a:solidFill>
                  <a:srgbClr val="00B050"/>
                </a:solidFill>
              </a:rPr>
              <a:t>-</a:t>
            </a:r>
            <a:r>
              <a:rPr lang="en-US" sz="3600" dirty="0"/>
              <a:t>installed Python library that enables users to create pictures and shapes by providing them with a virtual canvas</a:t>
            </a:r>
            <a:r>
              <a:rPr lang="en-US" sz="3600" dirty="0">
                <a:solidFill>
                  <a:srgbClr val="00B050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CA10A-5473-4A2A-9247-ED4105A9A1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Turtles</a:t>
            </a:r>
          </a:p>
        </p:txBody>
      </p:sp>
      <p:pic>
        <p:nvPicPr>
          <p:cNvPr id="1028" name="Picture 4" descr="Turtle Icon | Flat Animal Iconset | Martin Berube">
            <a:extLst>
              <a:ext uri="{FF2B5EF4-FFF2-40B4-BE49-F238E27FC236}">
                <a16:creationId xmlns:a16="http://schemas.microsoft.com/office/drawing/2014/main" id="{9EBFEEEB-3721-491D-93DE-F8701971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24" y="3714401"/>
            <a:ext cx="2851699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82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9.3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 on indices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nested loops</a:t>
            </a:r>
          </a:p>
          <a:p>
            <a:pPr lvl="1"/>
            <a:r>
              <a:rPr lang="en-US" b="1" dirty="0"/>
              <a:t>Reading: 9.5 – 9.9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MadLib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BBCA-3263-4696-8B54-17ADE15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Draw 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0442-12FD-4F5A-9F7D-49D9C0C3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88875" cy="1378138"/>
          </a:xfrm>
        </p:spPr>
        <p:txBody>
          <a:bodyPr>
            <a:normAutofit/>
          </a:bodyPr>
          <a:lstStyle/>
          <a:p>
            <a:r>
              <a:rPr lang="en-US" sz="3600" dirty="0"/>
              <a:t>Use Turtle and nested for loops to draw a grid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CA10A-5473-4A2A-9247-ED4105A9A1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Grid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CA97BE-F626-4FC6-88B7-3CC1952BE61E}"/>
              </a:ext>
            </a:extLst>
          </p:cNvPr>
          <p:cNvSpPr/>
          <p:nvPr/>
        </p:nvSpPr>
        <p:spPr>
          <a:xfrm>
            <a:off x="1267222" y="3645724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0A103A-F055-4DC8-B24D-6F3C4E3F3DAD}"/>
              </a:ext>
            </a:extLst>
          </p:cNvPr>
          <p:cNvSpPr/>
          <p:nvPr/>
        </p:nvSpPr>
        <p:spPr>
          <a:xfrm>
            <a:off x="1267221" y="4527073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41A2C-1B0B-40EA-9E4F-8A8CAD2FEF9B}"/>
              </a:ext>
            </a:extLst>
          </p:cNvPr>
          <p:cNvSpPr/>
          <p:nvPr/>
        </p:nvSpPr>
        <p:spPr>
          <a:xfrm>
            <a:off x="1267220" y="5408422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C12DC0-E906-4524-8B3B-D49E7566D38C}"/>
              </a:ext>
            </a:extLst>
          </p:cNvPr>
          <p:cNvSpPr/>
          <p:nvPr/>
        </p:nvSpPr>
        <p:spPr>
          <a:xfrm>
            <a:off x="2196935" y="3645724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D3A821-0CB0-48DC-AB54-35343E853784}"/>
              </a:ext>
            </a:extLst>
          </p:cNvPr>
          <p:cNvSpPr/>
          <p:nvPr/>
        </p:nvSpPr>
        <p:spPr>
          <a:xfrm>
            <a:off x="2196934" y="4527073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6EE1E1-5FFF-4F92-880E-D6B3C56D40A0}"/>
              </a:ext>
            </a:extLst>
          </p:cNvPr>
          <p:cNvSpPr/>
          <p:nvPr/>
        </p:nvSpPr>
        <p:spPr>
          <a:xfrm>
            <a:off x="2196933" y="5408422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C0918E-0C0A-44A3-B5BC-B81FE24D15E5}"/>
              </a:ext>
            </a:extLst>
          </p:cNvPr>
          <p:cNvSpPr/>
          <p:nvPr/>
        </p:nvSpPr>
        <p:spPr>
          <a:xfrm>
            <a:off x="3153836" y="3645724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CC0DB5-1A24-4300-9DB8-0EDA7936D27B}"/>
              </a:ext>
            </a:extLst>
          </p:cNvPr>
          <p:cNvSpPr/>
          <p:nvPr/>
        </p:nvSpPr>
        <p:spPr>
          <a:xfrm>
            <a:off x="3153835" y="4527073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87C0AE-A41C-4336-A73E-D85D33AD4B6F}"/>
              </a:ext>
            </a:extLst>
          </p:cNvPr>
          <p:cNvSpPr/>
          <p:nvPr/>
        </p:nvSpPr>
        <p:spPr>
          <a:xfrm>
            <a:off x="3153834" y="5408422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B7EA30-E5E4-48EC-BDC8-F28385CFBA48}"/>
              </a:ext>
            </a:extLst>
          </p:cNvPr>
          <p:cNvSpPr/>
          <p:nvPr/>
        </p:nvSpPr>
        <p:spPr>
          <a:xfrm>
            <a:off x="4127717" y="3645724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4555B8-B9F7-4B02-B081-76B983AEA800}"/>
              </a:ext>
            </a:extLst>
          </p:cNvPr>
          <p:cNvSpPr/>
          <p:nvPr/>
        </p:nvSpPr>
        <p:spPr>
          <a:xfrm>
            <a:off x="4127716" y="4527073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E07306-1DAC-4BAC-B86B-39EE5BB018E1}"/>
              </a:ext>
            </a:extLst>
          </p:cNvPr>
          <p:cNvSpPr/>
          <p:nvPr/>
        </p:nvSpPr>
        <p:spPr>
          <a:xfrm>
            <a:off x="4127715" y="5408422"/>
            <a:ext cx="439387" cy="439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general form of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Iterable types have indices and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For loops always iterate over the items in the iterable variable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Using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range(start, end, step) </a:t>
            </a:r>
            <a:r>
              <a:rPr lang="en-US" sz="3600" dirty="0"/>
              <a:t>we can keep track of where we are in a sequence (i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index)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F91CE-B465-4447-A09D-2F820586963C}"/>
              </a:ext>
            </a:extLst>
          </p:cNvPr>
          <p:cNvSpPr txBox="1"/>
          <p:nvPr/>
        </p:nvSpPr>
        <p:spPr>
          <a:xfrm>
            <a:off x="1648969" y="2671037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BBCA-3263-4696-8B54-17ADE15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0442-12FD-4F5A-9F7D-49D9C0C3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14507" cy="4542146"/>
          </a:xfrm>
        </p:spPr>
        <p:txBody>
          <a:bodyPr>
            <a:normAutofit/>
          </a:bodyPr>
          <a:lstStyle/>
          <a:p>
            <a:r>
              <a:rPr lang="en-US" sz="3600" dirty="0"/>
              <a:t>Create a function that draws a polygon at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x</a:t>
            </a:r>
            <a:r>
              <a:rPr lang="en-US" sz="3600" dirty="0">
                <a:solidFill>
                  <a:schemeClr val="accent3"/>
                </a:solidFill>
              </a:rPr>
              <a:t>,</a:t>
            </a:r>
            <a:r>
              <a:rPr lang="en-US" sz="3600" dirty="0"/>
              <a:t> y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CA10A-5473-4A2A-9247-ED4105A9A1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1BD87-4F6E-4CD6-B969-0F7DB81F4FCE}"/>
              </a:ext>
            </a:extLst>
          </p:cNvPr>
          <p:cNvSpPr txBox="1"/>
          <p:nvPr/>
        </p:nvSpPr>
        <p:spPr>
          <a:xfrm>
            <a:off x="1095558" y="4034435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draw_polygon(x, y, 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num_sides, 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side_length) </a:t>
            </a:r>
          </a:p>
        </p:txBody>
      </p:sp>
    </p:spTree>
    <p:extLst>
      <p:ext uri="{BB962C8B-B14F-4D97-AF65-F5344CB8AC3E}">
        <p14:creationId xmlns:p14="http://schemas.microsoft.com/office/powerpoint/2010/main" val="269904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</a:t>
            </a:r>
            <a:r>
              <a:rPr lang="en-US" dirty="0">
                <a:solidFill>
                  <a:schemeClr val="accent6"/>
                </a:solidFill>
              </a:rPr>
              <a:t> 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52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D6AD"/>
                </a:solidFill>
              </a:rPr>
              <a:t>1character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07629" cy="3061180"/>
          </a:xfrm>
        </p:spPr>
        <p:txBody>
          <a:bodyPr>
            <a:normAutofit/>
          </a:bodyPr>
          <a:lstStyle/>
          <a:p>
            <a:r>
              <a:rPr lang="en-US" sz="3200" dirty="0"/>
              <a:t>We want to do some analysis of Dean Yip’s Tweets.</a:t>
            </a:r>
          </a:p>
          <a:p>
            <a:r>
              <a:rPr lang="en-US" sz="3200" dirty="0"/>
              <a:t>Before we can do this, we’ll need to replace all the punctuations with white space.</a:t>
            </a:r>
          </a:p>
          <a:p>
            <a:r>
              <a:rPr lang="en-US" dirty="0">
                <a:solidFill>
                  <a:schemeClr val="accent6"/>
                </a:solidFill>
              </a:rPr>
              <a:t>‘impact... Exciting’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 ‘</a:t>
            </a:r>
            <a:r>
              <a:rPr lang="en-US" dirty="0">
                <a:solidFill>
                  <a:schemeClr val="accent6"/>
                </a:solidFill>
              </a:rPr>
              <a:t>impact   exciting‘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C93AE-995C-4ADF-8B7C-CC703684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8" t="16258" r="1189" b="68106"/>
          <a:stretch/>
        </p:blipFill>
        <p:spPr>
          <a:xfrm>
            <a:off x="282146" y="5017429"/>
            <a:ext cx="6854927" cy="14809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5835485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24737</TotalTime>
  <Words>1106</Words>
  <Application>Microsoft Office PowerPoint</Application>
  <PresentationFormat>Widescreen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APS106_PPTX_Theme</vt:lpstr>
      <vt:lpstr>more for loops.</vt:lpstr>
      <vt:lpstr>This Week’s Content</vt:lpstr>
      <vt:lpstr>for loops</vt:lpstr>
      <vt:lpstr>for loops</vt:lpstr>
      <vt:lpstr>for loops</vt:lpstr>
      <vt:lpstr>for loops</vt:lpstr>
      <vt:lpstr>for loops</vt:lpstr>
      <vt:lpstr>for loops</vt:lpstr>
      <vt:lpstr>Breakout Session 1</vt:lpstr>
      <vt:lpstr>Today’s Content</vt:lpstr>
      <vt:lpstr>Looping Through Indices</vt:lpstr>
      <vt:lpstr>Looping Through Indices</vt:lpstr>
      <vt:lpstr>Looping on a range()</vt:lpstr>
      <vt:lpstr>Looping on a range()</vt:lpstr>
      <vt:lpstr>Breakout Session 2</vt:lpstr>
      <vt:lpstr>Example 1</vt:lpstr>
      <vt:lpstr>Nested for Loops</vt:lpstr>
      <vt:lpstr>Nested for Loops</vt:lpstr>
      <vt:lpstr>Turtles</vt:lpstr>
      <vt:lpstr>Draw A Grid</vt:lpstr>
      <vt:lpstr>Lecture Recap</vt:lpstr>
      <vt:lpstr>Breakout Session 3</vt:lpstr>
      <vt:lpstr>more 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136</cp:revision>
  <dcterms:created xsi:type="dcterms:W3CDTF">2021-11-03T00:49:37Z</dcterms:created>
  <dcterms:modified xsi:type="dcterms:W3CDTF">2021-12-22T22:08:17Z</dcterms:modified>
</cp:coreProperties>
</file>