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Generate Many Creative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799" cy="483547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An obvious approach is to store the story as a string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However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how are we going to modify the story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Strings are immutable</a:t>
            </a:r>
            <a:r>
              <a:rPr lang="en-US" sz="3600" dirty="0">
                <a:solidFill>
                  <a:schemeClr val="accent2"/>
                </a:solidFill>
              </a:rPr>
              <a:t>!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</a:t>
            </a:r>
          </a:p>
          <a:p>
            <a:r>
              <a:rPr lang="en-US" sz="3600" dirty="0"/>
              <a:t>How do we represent the words we want to replace with the user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s input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E130-30D2-4D1C-9A3E-772CF23E0A64}"/>
              </a:ext>
            </a:extLst>
          </p:cNvPr>
          <p:cNvSpPr txBox="1"/>
          <p:nvPr/>
        </p:nvSpPr>
        <p:spPr>
          <a:xfrm>
            <a:off x="7567611" y="28827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.replace()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60294-B994-4D1E-882E-E7E9DB42187A}"/>
              </a:ext>
            </a:extLst>
          </p:cNvPr>
          <p:cNvSpPr txBox="1"/>
          <p:nvPr/>
        </p:nvSpPr>
        <p:spPr>
          <a:xfrm>
            <a:off x="9287492" y="1576241"/>
            <a:ext cx="2446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Remember this string method</a:t>
            </a:r>
            <a:r>
              <a:rPr lang="en-US" sz="2400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2EB4D6C7-CAC4-4374-8946-45A62191A992}"/>
              </a:ext>
            </a:extLst>
          </p:cNvPr>
          <p:cNvSpPr/>
          <p:nvPr/>
        </p:nvSpPr>
        <p:spPr>
          <a:xfrm rot="10800000">
            <a:off x="8158349" y="2081047"/>
            <a:ext cx="1009402" cy="8581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DF654-0990-470B-865F-D2A4FD39B1B9}"/>
              </a:ext>
            </a:extLst>
          </p:cNvPr>
          <p:cNvSpPr txBox="1"/>
          <p:nvPr/>
        </p:nvSpPr>
        <p:spPr>
          <a:xfrm flipH="1">
            <a:off x="7567611" y="5334995"/>
            <a:ext cx="430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</a:t>
            </a:r>
            <a:r>
              <a:rPr lang="en-US" sz="2800" dirty="0">
                <a:solidFill>
                  <a:schemeClr val="accent6"/>
                </a:solidFill>
              </a:rPr>
              <a:t>{season} </a:t>
            </a:r>
            <a:r>
              <a:rPr lang="en-US" sz="2800" dirty="0">
                <a:solidFill>
                  <a:srgbClr val="FFFFFF"/>
                </a:solidFill>
              </a:rPr>
              <a:t>of our discount tent.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A2C95-9D83-4FC2-8F70-22F971465435}"/>
              </a:ext>
            </a:extLst>
          </p:cNvPr>
          <p:cNvSpPr txBox="1"/>
          <p:nvPr/>
        </p:nvSpPr>
        <p:spPr>
          <a:xfrm>
            <a:off x="6568044" y="4431201"/>
            <a:ext cx="244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Curly braces</a:t>
            </a:r>
            <a:r>
              <a:rPr lang="en-US" sz="2400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925ABA51-0B06-4410-AE72-DD46C427B60D}"/>
              </a:ext>
            </a:extLst>
          </p:cNvPr>
          <p:cNvSpPr/>
          <p:nvPr/>
        </p:nvSpPr>
        <p:spPr>
          <a:xfrm rot="10800000" flipH="1">
            <a:off x="8663050" y="4565394"/>
            <a:ext cx="1543540" cy="8581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Generate Many Creative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170225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Programming Plan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6"/>
                </a:solidFill>
              </a:rPr>
              <a:t>Step 1</a:t>
            </a:r>
            <a:r>
              <a:rPr lang="en-US" sz="3600" dirty="0">
                <a:solidFill>
                  <a:schemeClr val="accent2"/>
                </a:solidFill>
              </a:rPr>
              <a:t>: </a:t>
            </a:r>
            <a:r>
              <a:rPr lang="en-US" sz="3600" dirty="0"/>
              <a:t>Write a story and display a story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6"/>
                </a:solidFill>
              </a:rPr>
              <a:t>Step 2</a:t>
            </a:r>
            <a:r>
              <a:rPr lang="en-US" sz="3600" dirty="0">
                <a:solidFill>
                  <a:schemeClr val="accent2"/>
                </a:solidFill>
              </a:rPr>
              <a:t>: </a:t>
            </a:r>
            <a:r>
              <a:rPr lang="en-US" sz="3600" dirty="0"/>
              <a:t>Re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write the story with word identifiers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6"/>
                </a:solidFill>
              </a:rPr>
              <a:t>Step 3</a:t>
            </a:r>
            <a:r>
              <a:rPr lang="en-US" sz="3600" dirty="0">
                <a:solidFill>
                  <a:schemeClr val="accent2"/>
                </a:solidFill>
              </a:rPr>
              <a:t>: </a:t>
            </a:r>
            <a:r>
              <a:rPr lang="en-US" sz="3600" dirty="0"/>
              <a:t>Replace one word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/>
              <a:t> prompt user for one of the word identifiers and then replace it in the string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6"/>
                </a:solidFill>
              </a:rPr>
              <a:t>Step 4</a:t>
            </a:r>
            <a:r>
              <a:rPr lang="en-US" sz="3600" dirty="0">
                <a:solidFill>
                  <a:schemeClr val="accent2"/>
                </a:solidFill>
              </a:rPr>
              <a:t>: </a:t>
            </a:r>
            <a:r>
              <a:rPr lang="en-US" sz="3600" dirty="0"/>
              <a:t>Repeat the code in step 3 for the other word identifiers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92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Select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170225" cy="4835479"/>
          </a:xfrm>
        </p:spPr>
        <p:txBody>
          <a:bodyPr>
            <a:normAutofit/>
          </a:bodyPr>
          <a:lstStyle/>
          <a:p>
            <a:r>
              <a:rPr lang="en-US" sz="3600" dirty="0"/>
              <a:t>It seems we only have one option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  <a:p>
            <a:r>
              <a:rPr lang="en-US" sz="3600" dirty="0"/>
              <a:t>Let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s try it out and see if we run into problems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In reality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we should probably think more about how to represent the blanks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  <a:p>
            <a:r>
              <a:rPr lang="en-US" sz="3600" dirty="0"/>
              <a:t>There might be a much better solution that we haven</a:t>
            </a:r>
            <a:r>
              <a:rPr lang="en-US" sz="3600" dirty="0">
                <a:solidFill>
                  <a:schemeClr val="accent2"/>
                </a:solidFill>
              </a:rPr>
              <a:t>'</a:t>
            </a:r>
            <a:r>
              <a:rPr lang="en-US" sz="3600" dirty="0"/>
              <a:t>t thought of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56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Implement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6678880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It seems we only have one option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  <a:p>
            <a:r>
              <a:rPr lang="en-US" sz="3600" dirty="0"/>
              <a:t>Let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s try it out and see if we run into problems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In reality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we should probably think more about how to represent the blanks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  <a:p>
            <a:r>
              <a:rPr lang="en-US" sz="3600" dirty="0"/>
              <a:t>There might be a much better solution that we haven</a:t>
            </a:r>
            <a:r>
              <a:rPr lang="en-US" sz="3600" dirty="0">
                <a:solidFill>
                  <a:schemeClr val="accent2"/>
                </a:solidFill>
              </a:rPr>
              <a:t>'</a:t>
            </a:r>
            <a:r>
              <a:rPr lang="en-US" sz="3600" dirty="0"/>
              <a:t>t thought of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F5079-1974-48E8-A6BC-AB37D3FD349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355475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Programming Step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667888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Write a story and display the story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F5079-1974-48E8-A6BC-AB37D3FD349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5a. </a:t>
            </a:r>
            <a:r>
              <a:rPr lang="en-US" sz="2600" b="1" dirty="0">
                <a:solidFill>
                  <a:schemeClr val="accent6"/>
                </a:solidFill>
              </a:rPr>
              <a:t>Programming Step 1</a:t>
            </a:r>
          </a:p>
        </p:txBody>
      </p:sp>
    </p:spTree>
    <p:extLst>
      <p:ext uri="{BB962C8B-B14F-4D97-AF65-F5344CB8AC3E}">
        <p14:creationId xmlns:p14="http://schemas.microsoft.com/office/powerpoint/2010/main" val="366155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Programming Step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667888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Re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write the story with word identifiers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F5079-1974-48E8-A6BC-AB37D3FD349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#breakout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5b. </a:t>
            </a:r>
            <a:r>
              <a:rPr lang="en-US" sz="2600" b="1" dirty="0">
                <a:solidFill>
                  <a:schemeClr val="accent6"/>
                </a:solidFill>
              </a:rPr>
              <a:t>Programming 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5432D-A554-4557-B882-859D4230293E}"/>
              </a:ext>
            </a:extLst>
          </p:cNvPr>
          <p:cNvSpPr txBox="1"/>
          <p:nvPr/>
        </p:nvSpPr>
        <p:spPr>
          <a:xfrm flipH="1">
            <a:off x="2098289" y="4503470"/>
            <a:ext cx="430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</a:t>
            </a:r>
            <a:r>
              <a:rPr lang="en-US" sz="2800" dirty="0">
                <a:solidFill>
                  <a:schemeClr val="accent6"/>
                </a:solidFill>
              </a:rPr>
              <a:t>{season} </a:t>
            </a:r>
            <a:r>
              <a:rPr lang="en-US" sz="2800" dirty="0">
                <a:solidFill>
                  <a:srgbClr val="FFFFFF"/>
                </a:solidFill>
              </a:rPr>
              <a:t>of our discount tent.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4478B-8F7B-495C-8869-FD10C51E8881}"/>
              </a:ext>
            </a:extLst>
          </p:cNvPr>
          <p:cNvSpPr txBox="1"/>
          <p:nvPr/>
        </p:nvSpPr>
        <p:spPr>
          <a:xfrm>
            <a:off x="1098722" y="3599676"/>
            <a:ext cx="244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Curly braces</a:t>
            </a:r>
            <a:r>
              <a:rPr lang="en-US" sz="2400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0495BD8-3B1B-48BF-A195-9C2D846CE2F3}"/>
              </a:ext>
            </a:extLst>
          </p:cNvPr>
          <p:cNvSpPr/>
          <p:nvPr/>
        </p:nvSpPr>
        <p:spPr>
          <a:xfrm rot="10800000" flipH="1">
            <a:off x="3193728" y="3733869"/>
            <a:ext cx="1543540" cy="8581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Programming Step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667888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Replace one word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prompt user for one of the word identifiers and then replace it in the string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Ask the user for a type of animal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Replace </a:t>
            </a:r>
            <a:r>
              <a:rPr lang="en-US" sz="3600" b="1" dirty="0">
                <a:solidFill>
                  <a:schemeClr val="accent6"/>
                </a:solidFill>
              </a:rPr>
              <a:t>{animal} </a:t>
            </a:r>
            <a:r>
              <a:rPr lang="en-US" sz="3600" dirty="0"/>
              <a:t>in the text with what the user entered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F5079-1974-48E8-A6BC-AB37D3FD349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#breakout</a:t>
            </a:r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5c. </a:t>
            </a:r>
            <a:r>
              <a:rPr lang="en-US" sz="2600" b="1" dirty="0">
                <a:solidFill>
                  <a:schemeClr val="accent6"/>
                </a:solidFill>
              </a:rPr>
              <a:t>Programming Step 3</a:t>
            </a:r>
          </a:p>
        </p:txBody>
      </p:sp>
    </p:spTree>
    <p:extLst>
      <p:ext uri="{BB962C8B-B14F-4D97-AF65-F5344CB8AC3E}">
        <p14:creationId xmlns:p14="http://schemas.microsoft.com/office/powerpoint/2010/main" val="123423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Programming Step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667888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Repeat the code in step 3 for the other word identifiers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Use the code we wrote in step 3 to all the word identifiers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</a:rPr>
              <a:t>animal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</a:rPr>
              <a:t>food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</a:rPr>
              <a:t>city</a:t>
            </a:r>
          </a:p>
          <a:p>
            <a:pPr lvl="1"/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F5079-1974-48E8-A6BC-AB37D3FD349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#breakout</a:t>
            </a:r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5d. </a:t>
            </a:r>
            <a:r>
              <a:rPr lang="en-US" sz="2600" b="1" dirty="0">
                <a:solidFill>
                  <a:schemeClr val="accent6"/>
                </a:solidFill>
              </a:rPr>
              <a:t>Programming Step 4</a:t>
            </a:r>
          </a:p>
        </p:txBody>
      </p:sp>
    </p:spTree>
    <p:extLst>
      <p:ext uri="{BB962C8B-B14F-4D97-AF65-F5344CB8AC3E}">
        <p14:creationId xmlns:p14="http://schemas.microsoft.com/office/powerpoint/2010/main" val="84495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 Final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667888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Evaluation of all the test cases to make sure the code is working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F5079-1974-48E8-A6BC-AB37D3FD349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Perform Final Testing</a:t>
            </a:r>
          </a:p>
        </p:txBody>
      </p:sp>
    </p:spTree>
    <p:extLst>
      <p:ext uri="{BB962C8B-B14F-4D97-AF65-F5344CB8AC3E}">
        <p14:creationId xmlns:p14="http://schemas.microsoft.com/office/powerpoint/2010/main" val="347654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9.3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b="1" dirty="0"/>
              <a:t>Design Problem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MadLib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3414-BF37-4CCF-9BBB-D226836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Mad</a:t>
            </a:r>
            <a:r>
              <a:rPr lang="en-US" b="1" dirty="0">
                <a:solidFill>
                  <a:schemeClr val="accent6"/>
                </a:solidFill>
              </a:rPr>
              <a:t>Libs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7DE4-D6F4-49FC-B6D3-1FE6CAF9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</a:t>
            </a:r>
            <a:r>
              <a:rPr lang="en-US" dirty="0">
                <a:solidFill>
                  <a:schemeClr val="accent6"/>
                </a:solidFill>
              </a:rPr>
              <a:t>Libs</a:t>
            </a:r>
            <a:r>
              <a:rPr lang="en-US" dirty="0"/>
              <a:t> is a story game for kids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 A story is written and a few important words are taken out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replaced by blanks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blanks are labelled with their part of speech or other category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noun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adjective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an animal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, and so on</a:t>
            </a:r>
            <a:r>
              <a:rPr lang="en-US" dirty="0">
                <a:solidFill>
                  <a:schemeClr val="accent3"/>
                </a:solidFill>
              </a:rPr>
              <a:t>).</a:t>
            </a:r>
            <a:r>
              <a:rPr lang="en-US" dirty="0"/>
              <a:t> </a:t>
            </a:r>
          </a:p>
          <a:p>
            <a:r>
              <a:rPr lang="en-US" dirty="0"/>
              <a:t>One kid reads out the categories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another kid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or kids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supply new words without knowing the story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When all the blanks have been filled in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the story is read out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usually with comic results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90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3414-BF37-4CCF-9BBB-D226836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Mad</a:t>
            </a:r>
            <a:r>
              <a:rPr lang="en-US" b="1" dirty="0">
                <a:solidFill>
                  <a:schemeClr val="accent6"/>
                </a:solidFill>
              </a:rPr>
              <a:t>Libs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6C51C-0DED-4C85-9EFD-AFB175C2831C}"/>
              </a:ext>
            </a:extLst>
          </p:cNvPr>
          <p:cNvSpPr txBox="1"/>
          <p:nvPr/>
        </p:nvSpPr>
        <p:spPr>
          <a:xfrm>
            <a:off x="838199" y="1702014"/>
            <a:ext cx="81632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Once upon a time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deep in an ancient jungle, there lived a </a:t>
            </a:r>
            <a:r>
              <a:rPr lang="en-US" sz="3000" dirty="0">
                <a:solidFill>
                  <a:schemeClr val="accent6"/>
                </a:solidFill>
              </a:rPr>
              <a:t>animal</a:t>
            </a:r>
            <a:r>
              <a:rPr lang="en-US" sz="3000" dirty="0">
                <a:solidFill>
                  <a:schemeClr val="accent1"/>
                </a:solidFill>
              </a:rPr>
              <a:t>.</a:t>
            </a:r>
            <a:r>
              <a:rPr lang="en-US" sz="3000" dirty="0">
                <a:solidFill>
                  <a:srgbClr val="FFFFFF"/>
                </a:solidFill>
              </a:rPr>
              <a:t>  This </a:t>
            </a:r>
            <a:r>
              <a:rPr lang="en-US" sz="3000" dirty="0">
                <a:solidFill>
                  <a:schemeClr val="accent6"/>
                </a:solidFill>
              </a:rPr>
              <a:t>animal</a:t>
            </a:r>
            <a:r>
              <a:rPr lang="en-US" sz="3000" dirty="0">
                <a:solidFill>
                  <a:srgbClr val="FFFFFF"/>
                </a:solidFill>
              </a:rPr>
              <a:t> liked to eat </a:t>
            </a:r>
            <a:r>
              <a:rPr lang="en-US" sz="3000" dirty="0">
                <a:solidFill>
                  <a:schemeClr val="accent6"/>
                </a:solidFill>
              </a:rPr>
              <a:t>food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but the jungle had very little </a:t>
            </a:r>
            <a:r>
              <a:rPr lang="en-US" sz="3000" dirty="0">
                <a:solidFill>
                  <a:schemeClr val="accent6"/>
                </a:solidFill>
              </a:rPr>
              <a:t>food</a:t>
            </a:r>
            <a:r>
              <a:rPr lang="en-US" sz="3000" dirty="0">
                <a:solidFill>
                  <a:srgbClr val="FFFFFF"/>
                </a:solidFill>
              </a:rPr>
              <a:t> to offer</a:t>
            </a:r>
            <a:r>
              <a:rPr lang="en-US" sz="3000" dirty="0">
                <a:solidFill>
                  <a:schemeClr val="accent1"/>
                </a:solidFill>
              </a:rPr>
              <a:t>.</a:t>
            </a:r>
            <a:r>
              <a:rPr lang="en-US" sz="3000" dirty="0">
                <a:solidFill>
                  <a:srgbClr val="FFFFFF"/>
                </a:solidFill>
              </a:rPr>
              <a:t>  One day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an explorer found the </a:t>
            </a:r>
            <a:r>
              <a:rPr lang="en-US" sz="3000" dirty="0">
                <a:solidFill>
                  <a:schemeClr val="accent6"/>
                </a:solidFill>
              </a:rPr>
              <a:t>animal</a:t>
            </a:r>
            <a:r>
              <a:rPr lang="en-US" sz="3000" dirty="0">
                <a:solidFill>
                  <a:srgbClr val="FFFFFF"/>
                </a:solidFill>
              </a:rPr>
              <a:t> and discovered it liked </a:t>
            </a:r>
            <a:r>
              <a:rPr lang="en-US" sz="3000" dirty="0">
                <a:solidFill>
                  <a:schemeClr val="accent6"/>
                </a:solidFill>
              </a:rPr>
              <a:t>food</a:t>
            </a:r>
            <a:r>
              <a:rPr lang="en-US" sz="3000" dirty="0">
                <a:solidFill>
                  <a:schemeClr val="accent1"/>
                </a:solidFill>
              </a:rPr>
              <a:t>.</a:t>
            </a:r>
            <a:r>
              <a:rPr lang="en-US" sz="3000" dirty="0">
                <a:solidFill>
                  <a:srgbClr val="FFFFFF"/>
                </a:solidFill>
              </a:rPr>
              <a:t>  The explorer took the </a:t>
            </a:r>
            <a:r>
              <a:rPr lang="en-US" sz="3000" dirty="0">
                <a:solidFill>
                  <a:schemeClr val="accent6"/>
                </a:solidFill>
              </a:rPr>
              <a:t>animal</a:t>
            </a:r>
            <a:r>
              <a:rPr lang="en-US" sz="3000" dirty="0">
                <a:solidFill>
                  <a:srgbClr val="FFFFFF"/>
                </a:solidFill>
              </a:rPr>
              <a:t> back to </a:t>
            </a:r>
            <a:r>
              <a:rPr lang="en-US" sz="3000" dirty="0">
                <a:solidFill>
                  <a:schemeClr val="accent6"/>
                </a:solidFill>
              </a:rPr>
              <a:t>city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where it could eat as much </a:t>
            </a:r>
            <a:r>
              <a:rPr lang="en-US" sz="3000" dirty="0">
                <a:solidFill>
                  <a:schemeClr val="accent6"/>
                </a:solidFill>
              </a:rPr>
              <a:t>food</a:t>
            </a:r>
            <a:r>
              <a:rPr lang="en-US" sz="3000" dirty="0">
                <a:solidFill>
                  <a:srgbClr val="FFFFFF"/>
                </a:solidFill>
              </a:rPr>
              <a:t> as it wanted</a:t>
            </a:r>
            <a:r>
              <a:rPr lang="en-US" sz="3000" dirty="0">
                <a:solidFill>
                  <a:schemeClr val="accent1"/>
                </a:solidFill>
              </a:rPr>
              <a:t>. </a:t>
            </a:r>
            <a:r>
              <a:rPr lang="en-US" sz="3000" dirty="0">
                <a:solidFill>
                  <a:srgbClr val="FFFFFF"/>
                </a:solidFill>
              </a:rPr>
              <a:t> However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the </a:t>
            </a:r>
            <a:r>
              <a:rPr lang="en-US" sz="3000" dirty="0">
                <a:solidFill>
                  <a:schemeClr val="accent6"/>
                </a:solidFill>
              </a:rPr>
              <a:t>animal</a:t>
            </a:r>
            <a:r>
              <a:rPr lang="en-US" sz="3000" dirty="0">
                <a:solidFill>
                  <a:srgbClr val="FFFFFF"/>
                </a:solidFill>
              </a:rPr>
              <a:t> became homesick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so the explorer brought it back to the jungle</a:t>
            </a:r>
            <a:r>
              <a:rPr lang="en-US" sz="3000" dirty="0">
                <a:solidFill>
                  <a:schemeClr val="accent1"/>
                </a:solidFill>
              </a:rPr>
              <a:t>,</a:t>
            </a:r>
            <a:r>
              <a:rPr lang="en-US" sz="3000" dirty="0">
                <a:solidFill>
                  <a:srgbClr val="FFFFFF"/>
                </a:solidFill>
              </a:rPr>
              <a:t> leaving behind a large supply of </a:t>
            </a:r>
            <a:r>
              <a:rPr lang="en-US" sz="3000" dirty="0">
                <a:solidFill>
                  <a:schemeClr val="accent6"/>
                </a:solidFill>
              </a:rPr>
              <a:t>food</a:t>
            </a:r>
            <a:r>
              <a:rPr lang="en-US" sz="3000" dirty="0">
                <a:solidFill>
                  <a:schemeClr val="accent1"/>
                </a:solidFill>
              </a:rPr>
              <a:t>.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48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3414-BF37-4CCF-9BBB-D226836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Mad</a:t>
            </a:r>
            <a:r>
              <a:rPr lang="en-US" b="1" dirty="0">
                <a:solidFill>
                  <a:schemeClr val="accent6"/>
                </a:solidFill>
              </a:rPr>
              <a:t>Libs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9893-DE49-474C-A595-99DED98F25BA}"/>
              </a:ext>
            </a:extLst>
          </p:cNvPr>
          <p:cNvSpPr txBox="1"/>
          <p:nvPr/>
        </p:nvSpPr>
        <p:spPr>
          <a:xfrm>
            <a:off x="838199" y="1702014"/>
            <a:ext cx="816329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Once upon a time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deep in an ancient jungle, there lived a </a:t>
            </a:r>
            <a:r>
              <a:rPr lang="en-US" sz="2700" dirty="0">
                <a:solidFill>
                  <a:schemeClr val="accent6"/>
                </a:solidFill>
              </a:rPr>
              <a:t>Pizza Monster</a:t>
            </a:r>
            <a:r>
              <a:rPr lang="en-US" sz="2700" dirty="0">
                <a:solidFill>
                  <a:schemeClr val="accent1"/>
                </a:solidFill>
              </a:rPr>
              <a:t>.</a:t>
            </a:r>
            <a:r>
              <a:rPr lang="en-US" sz="2700" dirty="0">
                <a:solidFill>
                  <a:srgbClr val="FFFFFF"/>
                </a:solidFill>
              </a:rPr>
              <a:t>  This </a:t>
            </a:r>
            <a:r>
              <a:rPr lang="en-US" sz="2700" dirty="0">
                <a:solidFill>
                  <a:schemeClr val="accent6"/>
                </a:solidFill>
              </a:rPr>
              <a:t>Pizza Monster </a:t>
            </a:r>
            <a:r>
              <a:rPr lang="en-US" sz="2700" dirty="0">
                <a:solidFill>
                  <a:srgbClr val="FFFFFF"/>
                </a:solidFill>
              </a:rPr>
              <a:t>liked to eat </a:t>
            </a:r>
            <a:r>
              <a:rPr lang="en-US" sz="2700" dirty="0">
                <a:solidFill>
                  <a:schemeClr val="accent6"/>
                </a:solidFill>
              </a:rPr>
              <a:t>Chicago Deep Dish Pizza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but the jungle had very little </a:t>
            </a:r>
            <a:r>
              <a:rPr lang="en-US" sz="2700" dirty="0">
                <a:solidFill>
                  <a:schemeClr val="accent6"/>
                </a:solidFill>
              </a:rPr>
              <a:t>Chicago Deep Dish Pizza</a:t>
            </a:r>
            <a:r>
              <a:rPr lang="en-US" sz="2700" dirty="0">
                <a:solidFill>
                  <a:srgbClr val="FFFFFF"/>
                </a:solidFill>
              </a:rPr>
              <a:t> to offer</a:t>
            </a:r>
            <a:r>
              <a:rPr lang="en-US" sz="2700" dirty="0">
                <a:solidFill>
                  <a:schemeClr val="accent1"/>
                </a:solidFill>
              </a:rPr>
              <a:t>.</a:t>
            </a:r>
            <a:r>
              <a:rPr lang="en-US" sz="2700" dirty="0">
                <a:solidFill>
                  <a:srgbClr val="FFFFFF"/>
                </a:solidFill>
              </a:rPr>
              <a:t>  One day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an explorer found the </a:t>
            </a:r>
            <a:r>
              <a:rPr lang="en-US" sz="2700" dirty="0">
                <a:solidFill>
                  <a:schemeClr val="accent6"/>
                </a:solidFill>
              </a:rPr>
              <a:t>Pizza Monster</a:t>
            </a:r>
            <a:r>
              <a:rPr lang="en-US" sz="2700" dirty="0">
                <a:solidFill>
                  <a:srgbClr val="FFFFFF"/>
                </a:solidFill>
              </a:rPr>
              <a:t> and discovered it liked </a:t>
            </a:r>
            <a:r>
              <a:rPr lang="en-US" sz="2700" dirty="0">
                <a:solidFill>
                  <a:schemeClr val="accent6"/>
                </a:solidFill>
              </a:rPr>
              <a:t>Chicago Deep Dish Pizza</a:t>
            </a:r>
            <a:r>
              <a:rPr lang="en-US" sz="2700" dirty="0">
                <a:solidFill>
                  <a:schemeClr val="accent1"/>
                </a:solidFill>
              </a:rPr>
              <a:t>.</a:t>
            </a:r>
            <a:r>
              <a:rPr lang="en-US" sz="2700" dirty="0">
                <a:solidFill>
                  <a:srgbClr val="FFFFFF"/>
                </a:solidFill>
              </a:rPr>
              <a:t>  The explorer took the </a:t>
            </a:r>
            <a:r>
              <a:rPr lang="en-US" sz="2700" dirty="0">
                <a:solidFill>
                  <a:schemeClr val="accent6"/>
                </a:solidFill>
              </a:rPr>
              <a:t>Pizza Monster</a:t>
            </a:r>
            <a:r>
              <a:rPr lang="en-US" sz="2700" dirty="0">
                <a:solidFill>
                  <a:srgbClr val="FFFFFF"/>
                </a:solidFill>
              </a:rPr>
              <a:t> back to </a:t>
            </a:r>
            <a:r>
              <a:rPr lang="en-US" sz="2700" dirty="0">
                <a:solidFill>
                  <a:schemeClr val="accent6"/>
                </a:solidFill>
              </a:rPr>
              <a:t>Pizzaville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where it could eat as much </a:t>
            </a:r>
            <a:r>
              <a:rPr lang="en-US" sz="2700" dirty="0">
                <a:solidFill>
                  <a:schemeClr val="accent6"/>
                </a:solidFill>
              </a:rPr>
              <a:t>Chicago Deep Dish Pizza</a:t>
            </a:r>
            <a:r>
              <a:rPr lang="en-US" sz="2700" dirty="0">
                <a:solidFill>
                  <a:srgbClr val="FFFFFF"/>
                </a:solidFill>
              </a:rPr>
              <a:t> as it wanted</a:t>
            </a:r>
            <a:r>
              <a:rPr lang="en-US" sz="2700" dirty="0">
                <a:solidFill>
                  <a:schemeClr val="accent1"/>
                </a:solidFill>
              </a:rPr>
              <a:t>. </a:t>
            </a:r>
            <a:r>
              <a:rPr lang="en-US" sz="2700" dirty="0">
                <a:solidFill>
                  <a:srgbClr val="FFFFFF"/>
                </a:solidFill>
              </a:rPr>
              <a:t> However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the </a:t>
            </a:r>
            <a:r>
              <a:rPr lang="en-US" sz="2700" dirty="0">
                <a:solidFill>
                  <a:schemeClr val="accent6"/>
                </a:solidFill>
              </a:rPr>
              <a:t>Pizza Monster</a:t>
            </a:r>
            <a:r>
              <a:rPr lang="en-US" sz="2700" dirty="0">
                <a:solidFill>
                  <a:srgbClr val="FFFFFF"/>
                </a:solidFill>
              </a:rPr>
              <a:t> became homesick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so the explorer brought it back to the jungle</a:t>
            </a:r>
            <a:r>
              <a:rPr lang="en-US" sz="2700" dirty="0">
                <a:solidFill>
                  <a:schemeClr val="accent1"/>
                </a:solidFill>
              </a:rPr>
              <a:t>,</a:t>
            </a:r>
            <a:r>
              <a:rPr lang="en-US" sz="2700" dirty="0">
                <a:solidFill>
                  <a:srgbClr val="FFFFFF"/>
                </a:solidFill>
              </a:rPr>
              <a:t> leaving behind a large supply of </a:t>
            </a:r>
            <a:r>
              <a:rPr lang="en-US" sz="2700" dirty="0">
                <a:solidFill>
                  <a:schemeClr val="accent6"/>
                </a:solidFill>
              </a:rPr>
              <a:t>Chicago Deep Dish Pizza</a:t>
            </a:r>
            <a:r>
              <a:rPr lang="en-US" sz="2700" dirty="0">
                <a:solidFill>
                  <a:schemeClr val="accent1"/>
                </a:solidFill>
              </a:rPr>
              <a:t>.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2E01A8A-3844-416C-AA37-43D5C0D1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29" y="1702014"/>
            <a:ext cx="2665022" cy="4835479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animal</a:t>
            </a:r>
          </a:p>
          <a:p>
            <a:pPr lvl="1"/>
            <a:r>
              <a:rPr lang="en-US" sz="3200" dirty="0"/>
              <a:t>Pizza Monster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food</a:t>
            </a:r>
          </a:p>
          <a:p>
            <a:pPr lvl="1"/>
            <a:r>
              <a:rPr lang="en-US" sz="3200" dirty="0"/>
              <a:t>Chicago Deep Dish Pizza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city</a:t>
            </a:r>
          </a:p>
          <a:p>
            <a:pPr lvl="1"/>
            <a:r>
              <a:rPr lang="en-US" sz="3200" dirty="0"/>
              <a:t>Pizzaville</a:t>
            </a:r>
          </a:p>
        </p:txBody>
      </p:sp>
    </p:spTree>
    <p:extLst>
      <p:ext uri="{BB962C8B-B14F-4D97-AF65-F5344CB8AC3E}">
        <p14:creationId xmlns:p14="http://schemas.microsoft.com/office/powerpoint/2010/main" val="8193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887-58D1-4FC5-A0A6-187326E7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E24F-03FC-42A4-B9FC-131CE280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70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Many Creative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Final Testing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1" cy="4835479"/>
          </a:xfrm>
        </p:spPr>
        <p:txBody>
          <a:bodyPr/>
          <a:lstStyle/>
          <a:p>
            <a:r>
              <a:rPr lang="en-US" dirty="0"/>
              <a:t>Using the story from the previous slides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create a </a:t>
            </a:r>
            <a:r>
              <a:rPr lang="en-US" b="1" dirty="0"/>
              <a:t>Mad</a:t>
            </a:r>
            <a:r>
              <a:rPr lang="en-US" b="1" dirty="0">
                <a:solidFill>
                  <a:schemeClr val="accent6"/>
                </a:solidFill>
              </a:rPr>
              <a:t>Libs</a:t>
            </a:r>
            <a:r>
              <a:rPr lang="en-US" dirty="0"/>
              <a:t> game using the Python techniques we have learned up until now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The player will be repeatedly prompted for new words that match certain grammatical or descriptive requirements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Once all the words have been entered, the story will be output for everyone to read and enjoy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BBB71-911F-4500-852B-AA9359BEEDE5}"/>
              </a:ext>
            </a:extLst>
          </p:cNvPr>
          <p:cNvSpPr txBox="1"/>
          <p:nvPr/>
        </p:nvSpPr>
        <p:spPr>
          <a:xfrm>
            <a:off x="8015843" y="1825624"/>
            <a:ext cx="36961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Once upon a time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deep in an ancient jungle, there lived a </a:t>
            </a:r>
            <a:r>
              <a:rPr lang="en-US" sz="2000" dirty="0">
                <a:solidFill>
                  <a:schemeClr val="accent6"/>
                </a:solidFill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rgbClr val="FFFFFF"/>
                </a:solidFill>
              </a:rPr>
              <a:t>  This </a:t>
            </a:r>
            <a:r>
              <a:rPr lang="en-US" sz="2000" dirty="0">
                <a:solidFill>
                  <a:schemeClr val="accent6"/>
                </a:solidFill>
              </a:rPr>
              <a:t>animal</a:t>
            </a:r>
            <a:r>
              <a:rPr lang="en-US" sz="2000" dirty="0">
                <a:solidFill>
                  <a:srgbClr val="FFFFFF"/>
                </a:solidFill>
              </a:rPr>
              <a:t> liked to eat </a:t>
            </a:r>
            <a:r>
              <a:rPr lang="en-US" sz="2000" dirty="0">
                <a:solidFill>
                  <a:schemeClr val="accent6"/>
                </a:solidFill>
              </a:rPr>
              <a:t>food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but the jungle had very little </a:t>
            </a:r>
            <a:r>
              <a:rPr lang="en-US" sz="2000" dirty="0">
                <a:solidFill>
                  <a:schemeClr val="accent6"/>
                </a:solidFill>
              </a:rPr>
              <a:t>food</a:t>
            </a:r>
            <a:r>
              <a:rPr lang="en-US" sz="2000" dirty="0">
                <a:solidFill>
                  <a:srgbClr val="FFFFFF"/>
                </a:solidFill>
              </a:rPr>
              <a:t> to offer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rgbClr val="FFFFFF"/>
                </a:solidFill>
              </a:rPr>
              <a:t>  One day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an explorer found the </a:t>
            </a:r>
            <a:r>
              <a:rPr lang="en-US" sz="2000" dirty="0">
                <a:solidFill>
                  <a:schemeClr val="accent6"/>
                </a:solidFill>
              </a:rPr>
              <a:t>animal</a:t>
            </a:r>
            <a:r>
              <a:rPr lang="en-US" sz="2000" dirty="0">
                <a:solidFill>
                  <a:srgbClr val="FFFFFF"/>
                </a:solidFill>
              </a:rPr>
              <a:t> and discovered it liked </a:t>
            </a:r>
            <a:r>
              <a:rPr lang="en-US" sz="2000" dirty="0">
                <a:solidFill>
                  <a:schemeClr val="accent6"/>
                </a:solidFill>
              </a:rPr>
              <a:t>food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rgbClr val="FFFFFF"/>
                </a:solidFill>
              </a:rPr>
              <a:t>  The explorer took the </a:t>
            </a:r>
            <a:r>
              <a:rPr lang="en-US" sz="2000" dirty="0">
                <a:solidFill>
                  <a:schemeClr val="accent6"/>
                </a:solidFill>
              </a:rPr>
              <a:t>animal</a:t>
            </a:r>
            <a:r>
              <a:rPr lang="en-US" sz="2000" dirty="0">
                <a:solidFill>
                  <a:srgbClr val="FFFFFF"/>
                </a:solidFill>
              </a:rPr>
              <a:t> back to </a:t>
            </a:r>
            <a:r>
              <a:rPr lang="en-US" sz="2000" dirty="0">
                <a:solidFill>
                  <a:schemeClr val="accent6"/>
                </a:solidFill>
              </a:rPr>
              <a:t>city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where it could eat as much </a:t>
            </a:r>
            <a:r>
              <a:rPr lang="en-US" sz="2000" dirty="0">
                <a:solidFill>
                  <a:schemeClr val="accent6"/>
                </a:solidFill>
              </a:rPr>
              <a:t>food</a:t>
            </a:r>
            <a:r>
              <a:rPr lang="en-US" sz="2000" dirty="0">
                <a:solidFill>
                  <a:srgbClr val="FFFFFF"/>
                </a:solidFill>
              </a:rPr>
              <a:t> as it wanted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r>
              <a:rPr lang="en-US" sz="2000" dirty="0">
                <a:solidFill>
                  <a:srgbClr val="FFFFFF"/>
                </a:solidFill>
              </a:rPr>
              <a:t> However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the </a:t>
            </a:r>
            <a:r>
              <a:rPr lang="en-US" sz="2000" dirty="0">
                <a:solidFill>
                  <a:schemeClr val="accent6"/>
                </a:solidFill>
              </a:rPr>
              <a:t>animal</a:t>
            </a:r>
            <a:r>
              <a:rPr lang="en-US" sz="2000" dirty="0">
                <a:solidFill>
                  <a:srgbClr val="FFFFFF"/>
                </a:solidFill>
              </a:rPr>
              <a:t> became homesick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so the explorer brought it back to the jungle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>
                <a:solidFill>
                  <a:srgbClr val="FFFFFF"/>
                </a:solidFill>
              </a:rPr>
              <a:t> leaving behind a large supply of </a:t>
            </a:r>
            <a:r>
              <a:rPr lang="en-US" sz="2000" dirty="0">
                <a:solidFill>
                  <a:schemeClr val="accent6"/>
                </a:solidFill>
              </a:rPr>
              <a:t>food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72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some stories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You can start with the one above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  <a:r>
              <a:rPr lang="en-US" sz="3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DE945F-68FA-4803-AA44-3484AC38271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Define Test Cases</a:t>
            </a:r>
          </a:p>
        </p:txBody>
      </p:sp>
    </p:spTree>
    <p:extLst>
      <p:ext uri="{BB962C8B-B14F-4D97-AF65-F5344CB8AC3E}">
        <p14:creationId xmlns:p14="http://schemas.microsoft.com/office/powerpoint/2010/main" val="386584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806B-5B08-49D0-9CB5-C68449C1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Generate Many Creative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86E1-D4B5-40DE-A8D3-15A0511B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07629" cy="4835479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Things to consider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</a:t>
            </a:r>
          </a:p>
          <a:p>
            <a:pPr lvl="1"/>
            <a:r>
              <a:rPr lang="en-US" sz="3200" dirty="0"/>
              <a:t>Storing a long story in a form that can easily be modified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Prompting the user for replacement words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Replacing the words in the story with the user entered words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Displaying the story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Come up with some ways to solve each of these problems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Remember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/>
              <a:t>you can write code to try to figure out how to solve parts of the problem</a:t>
            </a:r>
            <a:r>
              <a:rPr lang="en-US" sz="3600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616483-B303-4890-8E92-0DF5C4F5717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Breakout </a:t>
            </a:r>
          </a:p>
          <a:p>
            <a:r>
              <a:rPr lang="en-US" sz="4400" b="1" dirty="0">
                <a:solidFill>
                  <a:srgbClr val="FFFFFF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72594231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24465</TotalTime>
  <Words>1080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Segoe UI</vt:lpstr>
      <vt:lpstr>Wingdings</vt:lpstr>
      <vt:lpstr>APS106_PPTX_Theme</vt:lpstr>
      <vt:lpstr>for loops.</vt:lpstr>
      <vt:lpstr>This Week’s Content</vt:lpstr>
      <vt:lpstr>MadLibs</vt:lpstr>
      <vt:lpstr>MadLibs</vt:lpstr>
      <vt:lpstr>MadLibs</vt:lpstr>
      <vt:lpstr>Design Process</vt:lpstr>
      <vt:lpstr>Define the Problem</vt:lpstr>
      <vt:lpstr>Define Test Cases</vt:lpstr>
      <vt:lpstr>Generate Many Creative Solutions</vt:lpstr>
      <vt:lpstr>Generate Many Creative Solutions</vt:lpstr>
      <vt:lpstr>Generate Many Creative Solutions</vt:lpstr>
      <vt:lpstr>Select a Solution</vt:lpstr>
      <vt:lpstr>Implement the Solution</vt:lpstr>
      <vt:lpstr>Programming Step 1</vt:lpstr>
      <vt:lpstr>Programming Step 2</vt:lpstr>
      <vt:lpstr>Programming Step 3</vt:lpstr>
      <vt:lpstr>Programming Step 4</vt:lpstr>
      <vt:lpstr>Perform Final Testing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</cp:lastModifiedBy>
  <cp:revision>127</cp:revision>
  <dcterms:created xsi:type="dcterms:W3CDTF">2021-11-03T00:49:37Z</dcterms:created>
  <dcterms:modified xsi:type="dcterms:W3CDTF">2021-12-20T18:51:48Z</dcterms:modified>
</cp:coreProperties>
</file>