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90" r:id="rId4"/>
    <p:sldId id="291" r:id="rId5"/>
    <p:sldId id="335" r:id="rId6"/>
    <p:sldId id="338" r:id="rId7"/>
    <p:sldId id="340" r:id="rId8"/>
    <p:sldId id="372" r:id="rId9"/>
    <p:sldId id="377" r:id="rId10"/>
    <p:sldId id="378" r:id="rId11"/>
    <p:sldId id="379" r:id="rId12"/>
    <p:sldId id="300" r:id="rId13"/>
    <p:sldId id="298" r:id="rId14"/>
    <p:sldId id="554" r:id="rId15"/>
    <p:sldId id="556" r:id="rId16"/>
    <p:sldId id="555" r:id="rId17"/>
    <p:sldId id="557" r:id="rId18"/>
    <p:sldId id="558" r:id="rId19"/>
    <p:sldId id="303" r:id="rId20"/>
    <p:sldId id="297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7419" autoAdjust="0"/>
  </p:normalViewPr>
  <p:slideViewPr>
    <p:cSldViewPr snapToGrid="0" snapToObjects="1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A5B76-FE11-9146-96D0-3F823AAE242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B8A6-DB5D-CC4A-8AF7-26A038E9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good one; use the wording from the Classes function on 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This one is better; split (Toronto-Ontario) and incorporate into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B8A6-DB5D-CC4A-8AF7-26A038E90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487-5B6D-9744-B942-3DDE5945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33A4-DFE6-7A4F-BB9D-B6E0D9F2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DDD6-28DD-114E-A342-69001B3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DE46-0E41-DA4C-85DF-8E3435C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9472-20AF-9441-B395-FF1D4DD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534-5FF1-6B41-9ED0-80F17FDC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4F0F-D338-CE49-80EE-7381350E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D0B8-658E-4A46-9C63-36A8AA60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AE23-D41A-A94F-9FF5-7111D4C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C78F-665B-754F-BED2-B7B80F4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2C3B-2AF7-B547-A3BF-3C0A4626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8BE66-B383-504C-99B2-7F8C85E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DCC9-443C-A94B-9A19-1F761E1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0E69-712F-6242-BBE4-C5B03A4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12F-091E-CA42-B9EB-1A03180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32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1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1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5EC1-4DDD-6F40-BF64-659124B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1D0-06BD-AE4C-B43A-D6CFE695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D95D-A4E8-6B4F-8FAF-2419CD4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B35-67EC-1F4A-91D3-4A35CF0C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2CD-24A8-9F41-BCA9-6434A4B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B67-B508-8246-9025-1D54437C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87F9A-B7B5-374D-AE3F-C821F39F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B129-27CD-FA4B-8D63-499F4BB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B4F2-4311-6C4B-8FF6-DCFA13A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FE61-8D2F-9540-971B-3D13E96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34E4-D4D8-904C-8436-58471D27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4514-D6E3-5F4E-97FA-79E693A4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6567-6268-0B4E-A304-81B8504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DD34-23E1-904F-9242-D9554AD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EFD69-612D-7344-B26D-9B83AD0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3830-E88E-254D-A4D7-34EF1D0A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A819-FA17-1E40-9172-65846DFD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A847-9577-4146-9D76-F428E8EE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031B-6B96-FC46-9EE4-C0143473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50834-F5D3-9345-A0E9-39F08275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00102-E70F-604E-979D-345F0A6E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857F-8BB4-B242-AED4-F4FD587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82C9A-BB42-A14E-A5F7-6BCDD990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F0BA6-885B-1549-B8E8-A24CEED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FD8-B41A-EC4B-B883-45992CA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28D60-3E64-D348-8B40-E6FB8E3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52DA-3FF9-B84B-A1A0-CDE0D5C6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C979-DA5A-FE43-8262-32BEA84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90FD-1C0B-5641-BA35-B629609D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593D3-C56D-D342-BE2E-C707DDED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40A5-B90C-B546-B169-4CD4B47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9A4-0938-974C-91E0-BDD9260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5371-D5C9-9F45-9A7C-E75BB8E7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FDA6-B24D-F74B-A89D-475C908FD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C6D-EEE4-5E46-B870-6C84A8A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758E-F27C-0A49-915F-E89777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2790-5942-4B47-B513-0F93504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BACD-A2A4-A548-A1F7-C849045D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ABA11-1A1F-7749-83FF-7CF7DA3C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3AC0-87FE-3E42-A8AA-30FA0CC7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2A11-0940-B840-A0E4-23223882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3AA-36DE-E040-AE44-9EDD785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F9A7-8039-1340-965A-FF0B8B4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1874B-5FB4-1349-B111-F5A8303C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6426E-2E3C-B541-A3CE-5AC4D712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CC0F-D633-6C4A-A71B-B270E1BD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ED4-668B-F44E-A920-36BFDAE72AA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6B0A-A501-4A40-B59D-F05DB085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53EE-232C-EB42-9864-2EF49F24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9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194E-2819-6C4E-8E33-CA634272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83527"/>
            <a:ext cx="7329240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6200" b="1" dirty="0"/>
              <a:t>APS106 – Final Exam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3C62-53F4-1D4F-839F-C401681F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Tuesday June 21</a:t>
            </a:r>
            <a:r>
              <a:rPr lang="en-US" baseline="30000" dirty="0"/>
              <a:t>st</a:t>
            </a:r>
            <a:r>
              <a:rPr lang="en-US" dirty="0"/>
              <a:t>, 2022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seb = Turtle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These parameters are passed to the constructor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__init__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25398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81" y="365125"/>
            <a:ext cx="11830237" cy="1325563"/>
          </a:xfrm>
        </p:spPr>
        <p:txBody>
          <a:bodyPr/>
          <a:lstStyle/>
          <a:p>
            <a:r>
              <a:rPr lang="en-CA" dirty="0"/>
              <a:t>Question 2 – String manipulation &amp; CSVs (modified from exam!)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71DA8-932E-40EE-B600-56DE19213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47"/>
          <a:stretch/>
        </p:blipFill>
        <p:spPr>
          <a:xfrm>
            <a:off x="180881" y="1622212"/>
            <a:ext cx="5915119" cy="309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1C33B-4E8F-4B5C-A7F4-8CD283AD9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53" r="6679"/>
          <a:stretch/>
        </p:blipFill>
        <p:spPr>
          <a:xfrm>
            <a:off x="6341716" y="1874754"/>
            <a:ext cx="5752970" cy="2063262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25A1498-B24C-41F8-93BB-4E0BC4EB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13128"/>
              </p:ext>
            </p:extLst>
          </p:nvPr>
        </p:nvGraphicFramePr>
        <p:xfrm>
          <a:off x="705060" y="2773011"/>
          <a:ext cx="4839581" cy="94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448">
                  <a:extLst>
                    <a:ext uri="{9D8B030D-6E8A-4147-A177-3AD203B41FA5}">
                      <a16:colId xmlns:a16="http://schemas.microsoft.com/office/drawing/2014/main" val="577161726"/>
                    </a:ext>
                  </a:extLst>
                </a:gridCol>
                <a:gridCol w="2614133">
                  <a:extLst>
                    <a:ext uri="{9D8B030D-6E8A-4147-A177-3AD203B41FA5}">
                      <a16:colId xmlns:a16="http://schemas.microsoft.com/office/drawing/2014/main" val="3052828048"/>
                    </a:ext>
                  </a:extLst>
                </a:gridCol>
              </a:tblGrid>
              <a:tr h="17986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6741"/>
                  </a:ext>
                </a:extLst>
              </a:tr>
              <a:tr h="682162">
                <a:tc>
                  <a:txBody>
                    <a:bodyPr/>
                    <a:lstStyle/>
                    <a:p>
                      <a:r>
                        <a:rPr lang="en-CA" sz="1000" dirty="0"/>
                        <a:t>widget,230,Toronto-Ontario</a:t>
                      </a:r>
                    </a:p>
                    <a:p>
                      <a:r>
                        <a:rPr lang="en-CA" sz="1000" dirty="0"/>
                        <a:t>gadget,113,Montreal-Quebec</a:t>
                      </a:r>
                    </a:p>
                    <a:p>
                      <a:r>
                        <a:rPr lang="en-CA" sz="1000" dirty="0"/>
                        <a:t>bucket,200,Toronto-Ontario</a:t>
                      </a:r>
                    </a:p>
                    <a:p>
                      <a:r>
                        <a:rPr lang="en-CA" sz="1000" dirty="0"/>
                        <a:t>widget,200,Vancouver-BC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{‘widget’: [[230, [‘Toronto’, ‘Ontario’]], [200, [‘Vancouver’, ‘BC’]]], ‘bucket’:[[200, [‘Toronto’, ‘Ontario’]]], ‘gadget’: [[113, [‘Montreal’, ‘Quebec’]]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16841"/>
            <a:ext cx="859155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CSV module is a powerful solution developed for working with CSV files.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Reading of CSV files is done using the CSV reader. You can construct a reader object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takes the file object as input.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reader object can be used to iterate through the contents of the CSV file, similarly to how a file object was used to iterate through the contents in a text file.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pic>
        <p:nvPicPr>
          <p:cNvPr id="8194" name="Picture 2" descr="csv reader - Imgflip">
            <a:extLst>
              <a:ext uri="{FF2B5EF4-FFF2-40B4-BE49-F238E27FC236}">
                <a16:creationId xmlns:a16="http://schemas.microsoft.com/office/drawing/2014/main" id="{CA7C869A-7B81-F64F-A0EA-E00C919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90" y="2514600"/>
            <a:ext cx="3168935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(open)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open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B6835-209F-2F44-B6E3-2F5D5377A107}"/>
              </a:ext>
            </a:extLst>
          </p:cNvPr>
          <p:cNvSpPr/>
          <p:nvPr/>
        </p:nvSpPr>
        <p:spPr>
          <a:xfrm>
            <a:off x="1447800" y="1981200"/>
            <a:ext cx="7543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open("grades.csv", "r")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8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900933F3-2EBD-EB43-9DE4-11F4096F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Reading a CSV File (with)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978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Read each row of a CSV file using with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732B-6D36-1247-8FEB-031331773E0A}"/>
              </a:ext>
            </a:extLst>
          </p:cNvPr>
          <p:cNvSpPr/>
          <p:nvPr/>
        </p:nvSpPr>
        <p:spPr>
          <a:xfrm>
            <a:off x="1667435" y="2416029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open('grades.csv', 'r')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print('Row #',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, ':', row)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1 : ['Name', 'Test1', 'Test2', 'Final']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2 : [‘Kendrick', '100', '50', '29']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3 : [‘Dre', '76', '32', '33']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Row # 4 : [‘Snoop', '25', '75', '95']</a:t>
            </a:r>
          </a:p>
        </p:txBody>
      </p:sp>
      <p:pic>
        <p:nvPicPr>
          <p:cNvPr id="11266" name="Picture 2" descr="my mind on my coding my coding on my mind - snoop dogg | Meme Generator">
            <a:extLst>
              <a:ext uri="{FF2B5EF4-FFF2-40B4-BE49-F238E27FC236}">
                <a16:creationId xmlns:a16="http://schemas.microsoft.com/office/drawing/2014/main" id="{B2C4E180-24F5-2A4B-A443-080982B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18" y="19227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59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To write to the file we would first need to create a CSV writer object, </a:t>
            </a:r>
            <a:r>
              <a:rPr lang="en-US" dirty="0" err="1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csv.writer</a:t>
            </a:r>
            <a:r>
              <a:rPr lang="en-US" dirty="0"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r>
              <a:rPr lang="en-US" dirty="0">
                <a:ea typeface="MS Mincho" panose="02020609040205080304" pitchFamily="49" charset="-128"/>
              </a:rPr>
              <a:t>, which similar to how we made a, </a:t>
            </a:r>
            <a:r>
              <a:rPr lang="en-US" dirty="0"/>
              <a:t>CSV reader object.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Once the CSV writer object is created, we can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to populate it with data.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method can only write a single row to the file at a time.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9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CSV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D1D87-9B42-1341-ACFC-DC01A7D5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83662"/>
            <a:ext cx="10515600" cy="483547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In </a:t>
            </a:r>
            <a:r>
              <a:rPr lang="en-US" dirty="0">
                <a:ea typeface="Times New Roman" panose="02020603050405020304" pitchFamily="18" charset="0"/>
              </a:rPr>
              <a:t>the previous grade example there were a few marking errors on the final exam and both John and Mark should have received a higher grade. Update the grades using the CSV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writerow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dirty="0">
                <a:ea typeface="Times New Roman" panose="02020603050405020304" pitchFamily="18" charset="0"/>
              </a:rPr>
              <a:t>method.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077EB-539E-6743-9EF1-5BE0DB44084A}"/>
              </a:ext>
            </a:extLst>
          </p:cNvPr>
          <p:cNvSpPr/>
          <p:nvPr/>
        </p:nvSpPr>
        <p:spPr>
          <a:xfrm>
            <a:off x="958645" y="2881546"/>
            <a:ext cx="754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import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 = [['Name', 'Test1', 'Test2', 'Final'],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[‘Kendrick', '100', '50',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'69'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[‘Dre', '76', '32',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'53'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 [‘Snoop', '25', '75', '95']]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with open('grades_new.csv', 'w') as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csv.writer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csvfile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MS Mincho" panose="02020609040205080304" pitchFamily="49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for row in grades: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grades_writer.writerow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+mn-cs"/>
              </a:rPr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12773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395723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21A-3B4D-4DB2-AE30-6F41E9C1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 (if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59D6-2947-4023-A1D2-C3B0C1ECF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16307" y="2088108"/>
            <a:ext cx="4976586" cy="2724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A8C21-DF17-4763-9CF3-C1032E3B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07" y="1951630"/>
            <a:ext cx="5150705" cy="40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A481-2ABE-B94F-B0BE-52156222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Long Answer Questions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9622-13C3-4898-BE9B-B39334209524}"/>
              </a:ext>
            </a:extLst>
          </p:cNvPr>
          <p:cNvSpPr txBox="1"/>
          <p:nvPr/>
        </p:nvSpPr>
        <p:spPr>
          <a:xfrm>
            <a:off x="535666" y="4981433"/>
            <a:ext cx="698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Disclaimer: </a:t>
            </a:r>
            <a:r>
              <a:rPr lang="en-US" sz="3200" dirty="0"/>
              <a:t>There may be other ways to solve these problems! There is never one single solution.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617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801-60AB-470E-9761-A72187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See </a:t>
            </a:r>
            <a:r>
              <a:rPr lang="en-CA" dirty="0" err="1"/>
              <a:t>Jupyter</a:t>
            </a:r>
            <a:r>
              <a:rPr lang="en-CA" dirty="0"/>
              <a:t> Notebook for the solution!</a:t>
            </a:r>
          </a:p>
        </p:txBody>
      </p:sp>
    </p:spTree>
    <p:extLst>
      <p:ext uri="{BB962C8B-B14F-4D97-AF65-F5344CB8AC3E}">
        <p14:creationId xmlns:p14="http://schemas.microsoft.com/office/powerpoint/2010/main" val="18230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DD2-899E-444A-A5DF-62E0870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1 – Classes (not from a midterm)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5AF3-7A68-4A80-B7D8-EA395F295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98566" y="1464264"/>
            <a:ext cx="9123995" cy="4684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5A6EC-7411-47DF-AC46-14F33897EF7E}"/>
              </a:ext>
            </a:extLst>
          </p:cNvPr>
          <p:cNvSpPr txBox="1"/>
          <p:nvPr/>
        </p:nvSpPr>
        <p:spPr>
          <a:xfrm>
            <a:off x="371192" y="6346479"/>
            <a:ext cx="5576935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Copyright: Stanford</a:t>
            </a:r>
          </a:p>
        </p:txBody>
      </p:sp>
    </p:spTree>
    <p:extLst>
      <p:ext uri="{BB962C8B-B14F-4D97-AF65-F5344CB8AC3E}">
        <p14:creationId xmlns:p14="http://schemas.microsoft.com/office/powerpoint/2010/main" val="423098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down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left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move right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Lucy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Instances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objects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Turtle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Brian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92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Susmit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134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 location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Name: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param1, param2, …):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self.param1 = param1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self.param2 = param2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method1(self,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method2(self,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method3(self, parameters):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Turtle: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__init__(self,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D6A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up(self):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self.y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def goto(self, x, y):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self.x =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self.y =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get_position(self):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 = Turtle(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is a function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we call functions using parentheses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00B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Attribute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my_func():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print(“Hello”)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This function has not been called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7EE5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1240</Words>
  <Application>Microsoft Office PowerPoint</Application>
  <PresentationFormat>Widescreen</PresentationFormat>
  <Paragraphs>198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Segoe UI</vt:lpstr>
      <vt:lpstr>Wingdings</vt:lpstr>
      <vt:lpstr>Office Theme</vt:lpstr>
      <vt:lpstr>APS106_PPTX_Theme</vt:lpstr>
      <vt:lpstr>APS106 – Final Exam</vt:lpstr>
      <vt:lpstr>Long Answer Questions</vt:lpstr>
      <vt:lpstr>Question 1 – Classes (not from a midterm)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See Jupyter Notebook for the solution!</vt:lpstr>
      <vt:lpstr>Question 2 – String manipulation &amp; CSVs (modified from exam!)</vt:lpstr>
      <vt:lpstr>Reading CSV Files</vt:lpstr>
      <vt:lpstr>Example: Reading a CSV File (open)</vt:lpstr>
      <vt:lpstr>Example: Reading a CSV File (with)</vt:lpstr>
      <vt:lpstr>Writing CSV Files</vt:lpstr>
      <vt:lpstr>Example: CSV Files</vt:lpstr>
      <vt:lpstr>See Jupyter Notebook for the solution!</vt:lpstr>
      <vt:lpstr>Question 3 (if time)</vt:lpstr>
      <vt:lpstr>See Jupyter Notebook for the solution!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APS106 – Design Problem #1 Forward Kinematics</dc:title>
  <dc:creator>Katia Ossetchkina</dc:creator>
  <cp:lastModifiedBy>Joseph Sebastian</cp:lastModifiedBy>
  <cp:revision>87</cp:revision>
  <dcterms:created xsi:type="dcterms:W3CDTF">2022-01-17T14:58:47Z</dcterms:created>
  <dcterms:modified xsi:type="dcterms:W3CDTF">2022-06-21T02:36:09Z</dcterms:modified>
</cp:coreProperties>
</file>