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56" r:id="rId2"/>
    <p:sldId id="259" r:id="rId3"/>
    <p:sldId id="344" r:id="rId4"/>
    <p:sldId id="309" r:id="rId5"/>
    <p:sldId id="317" r:id="rId6"/>
    <p:sldId id="311" r:id="rId7"/>
    <p:sldId id="315" r:id="rId8"/>
    <p:sldId id="345" r:id="rId9"/>
    <p:sldId id="346" r:id="rId10"/>
    <p:sldId id="342" r:id="rId11"/>
    <p:sldId id="343" r:id="rId12"/>
    <p:sldId id="327" r:id="rId13"/>
    <p:sldId id="328" r:id="rId14"/>
    <p:sldId id="329" r:id="rId15"/>
    <p:sldId id="330" r:id="rId16"/>
    <p:sldId id="331" r:id="rId17"/>
    <p:sldId id="332" r:id="rId18"/>
    <p:sldId id="333" r:id="rId19"/>
    <p:sldId id="335" r:id="rId20"/>
    <p:sldId id="334" r:id="rId21"/>
    <p:sldId id="336" r:id="rId22"/>
    <p:sldId id="337" r:id="rId23"/>
    <p:sldId id="338" r:id="rId24"/>
    <p:sldId id="339" r:id="rId25"/>
    <p:sldId id="340" r:id="rId26"/>
    <p:sldId id="341" r:id="rId27"/>
    <p:sldId id="322" r:id="rId28"/>
    <p:sldId id="323" r:id="rId29"/>
    <p:sldId id="325" r:id="rId30"/>
    <p:sldId id="324"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FFFF"/>
    <a:srgbClr val="AF508B"/>
    <a:srgbClr val="D4CBC5"/>
    <a:srgbClr val="E2E3E7"/>
    <a:srgbClr val="E3E0E7"/>
    <a:srgbClr val="6EB5DF"/>
    <a:srgbClr val="000000"/>
    <a:srgbClr val="B2542B"/>
    <a:srgbClr val="444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57" autoAdjust="0"/>
    <p:restoredTop sz="76972"/>
  </p:normalViewPr>
  <p:slideViewPr>
    <p:cSldViewPr snapToGrid="0">
      <p:cViewPr>
        <p:scale>
          <a:sx n="48" d="100"/>
          <a:sy n="48" d="100"/>
        </p:scale>
        <p:origin x="288" y="1168"/>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6821D-6DF2-4740-BCD3-1684EFB6B37A}"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FC0A6-C05F-7243-B6A2-7907C8B063E6}" type="slidenum">
              <a:rPr lang="en-US" smtClean="0"/>
              <a:t>‹#›</a:t>
            </a:fld>
            <a:endParaRPr lang="en-US"/>
          </a:p>
        </p:txBody>
      </p:sp>
    </p:spTree>
    <p:extLst>
      <p:ext uri="{BB962C8B-B14F-4D97-AF65-F5344CB8AC3E}">
        <p14:creationId xmlns:p14="http://schemas.microsoft.com/office/powerpoint/2010/main" val="213634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chat.  What do students think, is it helpful? Is it distracting?  Would you like rules implemented? Hand raising?</a:t>
            </a:r>
          </a:p>
        </p:txBody>
      </p:sp>
      <p:sp>
        <p:nvSpPr>
          <p:cNvPr id="4" name="Slide Number Placeholder 3"/>
          <p:cNvSpPr>
            <a:spLocks noGrp="1"/>
          </p:cNvSpPr>
          <p:nvPr>
            <p:ph type="sldNum" sz="quarter" idx="5"/>
          </p:nvPr>
        </p:nvSpPr>
        <p:spPr/>
        <p:txBody>
          <a:bodyPr/>
          <a:lstStyle/>
          <a:p>
            <a:fld id="{29CFC0A6-C05F-7243-B6A2-7907C8B063E6}" type="slidenum">
              <a:rPr lang="en-US" smtClean="0"/>
              <a:t>1</a:t>
            </a:fld>
            <a:endParaRPr lang="en-US"/>
          </a:p>
        </p:txBody>
      </p:sp>
    </p:spTree>
    <p:extLst>
      <p:ext uri="{BB962C8B-B14F-4D97-AF65-F5344CB8AC3E}">
        <p14:creationId xmlns:p14="http://schemas.microsoft.com/office/powerpoint/2010/main" val="355034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17</a:t>
            </a:fld>
            <a:endParaRPr lang="en-US"/>
          </a:p>
        </p:txBody>
      </p:sp>
    </p:spTree>
    <p:extLst>
      <p:ext uri="{BB962C8B-B14F-4D97-AF65-F5344CB8AC3E}">
        <p14:creationId xmlns:p14="http://schemas.microsoft.com/office/powerpoint/2010/main" val="2681492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find the errors, you kind of need to know what error types could potentially be messing with you – that’s what we’ll talk about today.</a:t>
            </a:r>
          </a:p>
        </p:txBody>
      </p:sp>
      <p:sp>
        <p:nvSpPr>
          <p:cNvPr id="4" name="Slide Number Placeholder 3"/>
          <p:cNvSpPr>
            <a:spLocks noGrp="1"/>
          </p:cNvSpPr>
          <p:nvPr>
            <p:ph type="sldNum" sz="quarter" idx="5"/>
          </p:nvPr>
        </p:nvSpPr>
        <p:spPr/>
        <p:txBody>
          <a:bodyPr/>
          <a:lstStyle/>
          <a:p>
            <a:fld id="{29CFC0A6-C05F-7243-B6A2-7907C8B063E6}" type="slidenum">
              <a:rPr lang="en-US" smtClean="0"/>
              <a:t>18</a:t>
            </a:fld>
            <a:endParaRPr lang="en-US"/>
          </a:p>
        </p:txBody>
      </p:sp>
    </p:spTree>
    <p:extLst>
      <p:ext uri="{BB962C8B-B14F-4D97-AF65-F5344CB8AC3E}">
        <p14:creationId xmlns:p14="http://schemas.microsoft.com/office/powerpoint/2010/main" val="2124017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chat to answer</a:t>
            </a:r>
          </a:p>
          <a:p>
            <a:r>
              <a:rPr lang="en-US" dirty="0"/>
              <a:t>I know this is painful</a:t>
            </a:r>
          </a:p>
        </p:txBody>
      </p:sp>
      <p:sp>
        <p:nvSpPr>
          <p:cNvPr id="4" name="Slide Number Placeholder 3"/>
          <p:cNvSpPr>
            <a:spLocks noGrp="1"/>
          </p:cNvSpPr>
          <p:nvPr>
            <p:ph type="sldNum" sz="quarter" idx="5"/>
          </p:nvPr>
        </p:nvSpPr>
        <p:spPr/>
        <p:txBody>
          <a:bodyPr/>
          <a:lstStyle/>
          <a:p>
            <a:fld id="{29CFC0A6-C05F-7243-B6A2-7907C8B063E6}" type="slidenum">
              <a:rPr lang="en-US" smtClean="0"/>
              <a:t>27</a:t>
            </a:fld>
            <a:endParaRPr lang="en-US"/>
          </a:p>
        </p:txBody>
      </p:sp>
    </p:spTree>
    <p:extLst>
      <p:ext uri="{BB962C8B-B14F-4D97-AF65-F5344CB8AC3E}">
        <p14:creationId xmlns:p14="http://schemas.microsoft.com/office/powerpoint/2010/main" val="284557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Tricked you! </a:t>
            </a:r>
            <a:r>
              <a:rPr lang="en-US" dirty="0" err="1"/>
              <a:t>Samesies</a:t>
            </a:r>
            <a:r>
              <a:rPr lang="en-US" dirty="0"/>
              <a:t>!</a:t>
            </a:r>
          </a:p>
        </p:txBody>
      </p:sp>
      <p:sp>
        <p:nvSpPr>
          <p:cNvPr id="4" name="Slide Number Placeholder 3"/>
          <p:cNvSpPr>
            <a:spLocks noGrp="1"/>
          </p:cNvSpPr>
          <p:nvPr>
            <p:ph type="sldNum" sz="quarter" idx="5"/>
          </p:nvPr>
        </p:nvSpPr>
        <p:spPr/>
        <p:txBody>
          <a:bodyPr/>
          <a:lstStyle/>
          <a:p>
            <a:fld id="{29CFC0A6-C05F-7243-B6A2-7907C8B063E6}" type="slidenum">
              <a:rPr lang="en-US" smtClean="0"/>
              <a:t>28</a:t>
            </a:fld>
            <a:endParaRPr lang="en-US"/>
          </a:p>
        </p:txBody>
      </p:sp>
    </p:spTree>
    <p:extLst>
      <p:ext uri="{BB962C8B-B14F-4D97-AF65-F5344CB8AC3E}">
        <p14:creationId xmlns:p14="http://schemas.microsoft.com/office/powerpoint/2010/main" val="1487911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29</a:t>
            </a:fld>
            <a:endParaRPr lang="en-US"/>
          </a:p>
        </p:txBody>
      </p:sp>
    </p:spTree>
    <p:extLst>
      <p:ext uri="{BB962C8B-B14F-4D97-AF65-F5344CB8AC3E}">
        <p14:creationId xmlns:p14="http://schemas.microsoft.com/office/powerpoint/2010/main" val="1676621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away from the Red dead redemption wild wild west to something a little more peaceful and manageable.  </a:t>
            </a:r>
          </a:p>
          <a:p>
            <a:endParaRPr lang="en-US" dirty="0"/>
          </a:p>
          <a:p>
            <a:r>
              <a:rPr lang="en-US" dirty="0"/>
              <a:t>We don’t want to do a full 180 from the wild west and turn this into a </a:t>
            </a:r>
            <a:r>
              <a:rPr lang="en-US" dirty="0" err="1"/>
              <a:t>british</a:t>
            </a:r>
            <a:r>
              <a:rPr lang="en-US" dirty="0"/>
              <a:t> tea party where where it’s silent, or worse some 1984 big brother scenario where we need to suppress who can speak and not speak.  So let’s try to be as respectful as possible to create the best learning environment for everyone.</a:t>
            </a:r>
          </a:p>
          <a:p>
            <a:endParaRPr lang="en-US" dirty="0"/>
          </a:p>
          <a:p>
            <a:r>
              <a:rPr lang="en-US" dirty="0"/>
              <a:t>There’s 3 of us monitoring the chat at all times, and if 3 people can’t keep up with a lecture hall of questions, then there’s a problem.  </a:t>
            </a:r>
          </a:p>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3</a:t>
            </a:fld>
            <a:endParaRPr lang="en-US"/>
          </a:p>
        </p:txBody>
      </p:sp>
    </p:spTree>
    <p:extLst>
      <p:ext uri="{BB962C8B-B14F-4D97-AF65-F5344CB8AC3E}">
        <p14:creationId xmlns:p14="http://schemas.microsoft.com/office/powerpoint/2010/main" val="406570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tell the computer exactly what to do, correctly.  </a:t>
            </a:r>
          </a:p>
        </p:txBody>
      </p:sp>
      <p:sp>
        <p:nvSpPr>
          <p:cNvPr id="4" name="Slide Number Placeholder 3"/>
          <p:cNvSpPr>
            <a:spLocks noGrp="1"/>
          </p:cNvSpPr>
          <p:nvPr>
            <p:ph type="sldNum" sz="quarter" idx="5"/>
          </p:nvPr>
        </p:nvSpPr>
        <p:spPr/>
        <p:txBody>
          <a:bodyPr/>
          <a:lstStyle/>
          <a:p>
            <a:fld id="{29CFC0A6-C05F-7243-B6A2-7907C8B063E6}" type="slidenum">
              <a:rPr lang="en-US" smtClean="0"/>
              <a:t>4</a:t>
            </a:fld>
            <a:endParaRPr lang="en-US"/>
          </a:p>
        </p:txBody>
      </p:sp>
    </p:spTree>
    <p:extLst>
      <p:ext uri="{BB962C8B-B14F-4D97-AF65-F5344CB8AC3E}">
        <p14:creationId xmlns:p14="http://schemas.microsoft.com/office/powerpoint/2010/main" val="386456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our responsibility to correctly tell the computer what to do.  Machine code works.  I’ve almost never come across a problem where the problem is the computer itself, and where it was – it was the computer didn’t have enough memory to do what I was asking it to because I wasn’t asking it in an efficient enough way.</a:t>
            </a:r>
          </a:p>
        </p:txBody>
      </p:sp>
      <p:sp>
        <p:nvSpPr>
          <p:cNvPr id="4" name="Slide Number Placeholder 3"/>
          <p:cNvSpPr>
            <a:spLocks noGrp="1"/>
          </p:cNvSpPr>
          <p:nvPr>
            <p:ph type="sldNum" sz="quarter" idx="5"/>
          </p:nvPr>
        </p:nvSpPr>
        <p:spPr/>
        <p:txBody>
          <a:bodyPr/>
          <a:lstStyle/>
          <a:p>
            <a:fld id="{29CFC0A6-C05F-7243-B6A2-7907C8B063E6}" type="slidenum">
              <a:rPr lang="en-US" smtClean="0"/>
              <a:t>5</a:t>
            </a:fld>
            <a:endParaRPr lang="en-US"/>
          </a:p>
        </p:txBody>
      </p:sp>
    </p:spTree>
    <p:extLst>
      <p:ext uri="{BB962C8B-B14F-4D97-AF65-F5344CB8AC3E}">
        <p14:creationId xmlns:p14="http://schemas.microsoft.com/office/powerpoint/2010/main" val="104204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 and multiplication are commutative.  Meaning order doesn’t matter.  </a:t>
            </a:r>
            <a:r>
              <a:rPr lang="en-US" dirty="0" err="1"/>
              <a:t>X+y</a:t>
            </a:r>
            <a:r>
              <a:rPr lang="en-US" dirty="0"/>
              <a:t> is the same as </a:t>
            </a:r>
            <a:r>
              <a:rPr lang="en-US" dirty="0" err="1"/>
              <a:t>y+x</a:t>
            </a:r>
            <a:r>
              <a:rPr lang="en-US" dirty="0"/>
              <a:t>.  Subtraction and division are not!  Be careful of the order.  Remember to keep what’s on the right, on the right.</a:t>
            </a:r>
          </a:p>
          <a:p>
            <a:endParaRPr lang="en-US" dirty="0"/>
          </a:p>
          <a:p>
            <a:r>
              <a:rPr lang="en-US" dirty="0"/>
              <a:t>Why would we do this? Well in large programs, where we want to be more efficient.  By not formally calling x twice, on the left hand side of the equation and the righthand side of the equation, we can actually save a bit of time and memory space using these special </a:t>
            </a:r>
            <a:r>
              <a:rPr lang="en-US" dirty="0" err="1"/>
              <a:t>operaors</a:t>
            </a:r>
            <a:r>
              <a:rPr lang="en-US" dirty="0"/>
              <a:t>.</a:t>
            </a:r>
          </a:p>
        </p:txBody>
      </p:sp>
      <p:sp>
        <p:nvSpPr>
          <p:cNvPr id="4" name="Slide Number Placeholder 3"/>
          <p:cNvSpPr>
            <a:spLocks noGrp="1"/>
          </p:cNvSpPr>
          <p:nvPr>
            <p:ph type="sldNum" sz="quarter" idx="5"/>
          </p:nvPr>
        </p:nvSpPr>
        <p:spPr/>
        <p:txBody>
          <a:bodyPr/>
          <a:lstStyle/>
          <a:p>
            <a:fld id="{29CFC0A6-C05F-7243-B6A2-7907C8B063E6}" type="slidenum">
              <a:rPr lang="en-US" smtClean="0"/>
              <a:t>7</a:t>
            </a:fld>
            <a:endParaRPr lang="en-US"/>
          </a:p>
        </p:txBody>
      </p:sp>
    </p:spTree>
    <p:extLst>
      <p:ext uri="{BB962C8B-B14F-4D97-AF65-F5344CB8AC3E}">
        <p14:creationId xmlns:p14="http://schemas.microsoft.com/office/powerpoint/2010/main" val="3652735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you’re running right now seems to be almost instant – which is nice.  But when you get to later labs, or even when we get to loops that run many times, you might notice a lag in your results.  That lag might only be a few seconds, but as that program gets bigger, or you have to run the same piece of code on multiple data points, 1 second can turn into minutes or hours.  In the real world, time is money.  From my personal experience, one project I worked on with a group from SickKids was predicting if a mutation was cancerous based on the stability of a protein molecule.  We were using neural networks and millions of datapoints – and if I were to press run on my code on my computer I’d have to wait hours, sometimes overnight, just to get one result and see if it worked or not.  How we actually got all our results, for all our thousands of datapoints was renting out server space in a supercomputer in Montreal, but every hour of server space rented might cost you hundreds or thousands of dollars, so code efficiency is super important.  The more code you can get through in an hour of server space you can save money and time.</a:t>
            </a:r>
          </a:p>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8</a:t>
            </a:fld>
            <a:endParaRPr lang="en-US"/>
          </a:p>
        </p:txBody>
      </p:sp>
    </p:spTree>
    <p:extLst>
      <p:ext uri="{BB962C8B-B14F-4D97-AF65-F5344CB8AC3E}">
        <p14:creationId xmlns:p14="http://schemas.microsoft.com/office/powerpoint/2010/main" val="256147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to keep what’s on the right, on the right.</a:t>
            </a:r>
          </a:p>
        </p:txBody>
      </p:sp>
      <p:sp>
        <p:nvSpPr>
          <p:cNvPr id="4" name="Slide Number Placeholder 3"/>
          <p:cNvSpPr>
            <a:spLocks noGrp="1"/>
          </p:cNvSpPr>
          <p:nvPr>
            <p:ph type="sldNum" sz="quarter" idx="5"/>
          </p:nvPr>
        </p:nvSpPr>
        <p:spPr/>
        <p:txBody>
          <a:bodyPr/>
          <a:lstStyle/>
          <a:p>
            <a:fld id="{29CFC0A6-C05F-7243-B6A2-7907C8B063E6}" type="slidenum">
              <a:rPr lang="en-US" smtClean="0"/>
              <a:t>9</a:t>
            </a:fld>
            <a:endParaRPr lang="en-US"/>
          </a:p>
        </p:txBody>
      </p:sp>
    </p:spTree>
    <p:extLst>
      <p:ext uri="{BB962C8B-B14F-4D97-AF65-F5344CB8AC3E}">
        <p14:creationId xmlns:p14="http://schemas.microsoft.com/office/powerpoint/2010/main" val="100473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12</a:t>
            </a:fld>
            <a:endParaRPr lang="en-US"/>
          </a:p>
        </p:txBody>
      </p:sp>
    </p:spTree>
    <p:extLst>
      <p:ext uri="{BB962C8B-B14F-4D97-AF65-F5344CB8AC3E}">
        <p14:creationId xmlns:p14="http://schemas.microsoft.com/office/powerpoint/2010/main" val="66214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13</a:t>
            </a:fld>
            <a:endParaRPr lang="en-US"/>
          </a:p>
        </p:txBody>
      </p:sp>
    </p:spTree>
    <p:extLst>
      <p:ext uri="{BB962C8B-B14F-4D97-AF65-F5344CB8AC3E}">
        <p14:creationId xmlns:p14="http://schemas.microsoft.com/office/powerpoint/2010/main" val="529595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The Programming Process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1</a:t>
            </a:r>
            <a:r>
              <a:rPr lang="en-US" b="1" dirty="0"/>
              <a:t> </a:t>
            </a:r>
            <a:r>
              <a:rPr lang="en-US" dirty="0">
                <a:solidFill>
                  <a:schemeClr val="accent2"/>
                </a:solidFill>
              </a:rPr>
              <a:t>|</a:t>
            </a:r>
            <a:r>
              <a:rPr lang="en-US" dirty="0"/>
              <a:t> Lecture </a:t>
            </a:r>
            <a:r>
              <a:rPr lang="en-US" dirty="0">
                <a:solidFill>
                  <a:schemeClr val="accent6"/>
                </a:solidFill>
              </a:rPr>
              <a:t>3 </a:t>
            </a:r>
            <a:r>
              <a:rPr lang="en-US" dirty="0">
                <a:solidFill>
                  <a:schemeClr val="accent1"/>
                </a:solidFill>
              </a:rPr>
              <a:t>(</a:t>
            </a:r>
            <a:r>
              <a:rPr lang="en-US" dirty="0">
                <a:solidFill>
                  <a:schemeClr val="accent6"/>
                </a:solidFill>
              </a:rPr>
              <a:t>1</a:t>
            </a:r>
            <a:r>
              <a:rPr lang="en-US" dirty="0"/>
              <a:t>.</a:t>
            </a:r>
            <a:r>
              <a:rPr lang="en-US" dirty="0">
                <a:solidFill>
                  <a:schemeClr val="accent6"/>
                </a:solidFill>
              </a:rPr>
              <a:t>3</a:t>
            </a:r>
            <a:r>
              <a:rPr lang="en-US" dirty="0">
                <a:solidFill>
                  <a:schemeClr val="accent1"/>
                </a:solidFill>
              </a:rPr>
              <a:t>)</a:t>
            </a:r>
          </a:p>
        </p:txBody>
      </p:sp>
    </p:spTree>
    <p:extLst>
      <p:ext uri="{BB962C8B-B14F-4D97-AF65-F5344CB8AC3E}">
        <p14:creationId xmlns:p14="http://schemas.microsoft.com/office/powerpoint/2010/main" val="32806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AC7E-A885-C544-8AFC-CCD3484B1337}"/>
              </a:ext>
            </a:extLst>
          </p:cNvPr>
          <p:cNvSpPr>
            <a:spLocks noGrp="1"/>
          </p:cNvSpPr>
          <p:nvPr>
            <p:ph type="title"/>
          </p:nvPr>
        </p:nvSpPr>
        <p:spPr/>
        <p:txBody>
          <a:bodyPr>
            <a:normAutofit fontScale="90000"/>
          </a:bodyPr>
          <a:lstStyle/>
          <a:p>
            <a:r>
              <a:rPr lang="en-US" dirty="0"/>
              <a:t>Augmented Assignment Examples</a:t>
            </a:r>
          </a:p>
        </p:txBody>
      </p:sp>
      <p:sp>
        <p:nvSpPr>
          <p:cNvPr id="4" name="Content Placeholder 2">
            <a:extLst>
              <a:ext uri="{FF2B5EF4-FFF2-40B4-BE49-F238E27FC236}">
                <a16:creationId xmlns:a16="http://schemas.microsoft.com/office/drawing/2014/main" id="{AC025DC0-3C1B-1044-925E-DC0DCA193CB3}"/>
              </a:ext>
            </a:extLst>
          </p:cNvPr>
          <p:cNvSpPr>
            <a:spLocks noGrp="1"/>
          </p:cNvSpPr>
          <p:nvPr>
            <p:ph idx="1"/>
          </p:nvPr>
        </p:nvSpPr>
        <p:spPr/>
        <p:txBody>
          <a:bodyPr>
            <a:normAutofit/>
          </a:bodyPr>
          <a:lstStyle/>
          <a:p>
            <a:pPr marL="0" indent="0">
              <a:buNone/>
            </a:pPr>
            <a:r>
              <a:rPr lang="en-US" dirty="0">
                <a:solidFill>
                  <a:schemeClr val="accent2"/>
                </a:solidFill>
              </a:rPr>
              <a:t>&gt;&gt;&gt; x = 10</a:t>
            </a:r>
          </a:p>
          <a:p>
            <a:pPr marL="0" indent="0">
              <a:buNone/>
            </a:pPr>
            <a:r>
              <a:rPr lang="en-US" dirty="0">
                <a:solidFill>
                  <a:schemeClr val="accent2"/>
                </a:solidFill>
              </a:rPr>
              <a:t>&gt;&gt;&gt; x += 5</a:t>
            </a:r>
          </a:p>
          <a:p>
            <a:pPr marL="0" indent="0">
              <a:buNone/>
            </a:pPr>
            <a:r>
              <a:rPr lang="en-CA" dirty="0">
                <a:solidFill>
                  <a:schemeClr val="accent2"/>
                </a:solidFill>
              </a:rPr>
              <a:t>&gt;&gt;&gt; print(x)</a:t>
            </a:r>
          </a:p>
          <a:p>
            <a:pPr marL="0" indent="0">
              <a:buNone/>
            </a:pPr>
            <a:endParaRPr lang="en-CA" dirty="0">
              <a:solidFill>
                <a:schemeClr val="accent2"/>
              </a:solidFill>
            </a:endParaRPr>
          </a:p>
          <a:p>
            <a:pPr marL="0" indent="0">
              <a:buNone/>
            </a:pPr>
            <a:endParaRPr lang="en-CA" dirty="0"/>
          </a:p>
          <a:p>
            <a:pPr marL="0" indent="0">
              <a:buNone/>
            </a:pPr>
            <a:r>
              <a:rPr lang="en-US" dirty="0">
                <a:solidFill>
                  <a:schemeClr val="accent2"/>
                </a:solidFill>
              </a:rPr>
              <a:t>&gt;&gt;&gt; y = 17</a:t>
            </a:r>
          </a:p>
          <a:p>
            <a:pPr marL="0" indent="0">
              <a:buNone/>
            </a:pPr>
            <a:r>
              <a:rPr lang="en-US" dirty="0">
                <a:solidFill>
                  <a:schemeClr val="accent2"/>
                </a:solidFill>
              </a:rPr>
              <a:t>&gt;&gt;&gt; y //= 3</a:t>
            </a:r>
          </a:p>
          <a:p>
            <a:pPr marL="0" indent="0">
              <a:buNone/>
            </a:pPr>
            <a:r>
              <a:rPr lang="en-US" dirty="0">
                <a:solidFill>
                  <a:schemeClr val="accent2"/>
                </a:solidFill>
              </a:rPr>
              <a:t>&gt;&gt;&gt; print(y)</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A0162D91-F2D0-254C-BE27-4ED7B6768718}"/>
              </a:ext>
            </a:extLst>
          </p:cNvPr>
          <p:cNvSpPr txBox="1"/>
          <p:nvPr/>
        </p:nvSpPr>
        <p:spPr>
          <a:xfrm>
            <a:off x="838200" y="3429000"/>
            <a:ext cx="1567543" cy="461665"/>
          </a:xfrm>
          <a:prstGeom prst="rect">
            <a:avLst/>
          </a:prstGeom>
          <a:noFill/>
        </p:spPr>
        <p:txBody>
          <a:bodyPr wrap="square" rtlCol="0">
            <a:spAutoFit/>
          </a:bodyPr>
          <a:lstStyle/>
          <a:p>
            <a:r>
              <a:rPr lang="en-US" sz="2400" dirty="0">
                <a:solidFill>
                  <a:srgbClr val="00B050"/>
                </a:solidFill>
              </a:rPr>
              <a:t>15</a:t>
            </a:r>
          </a:p>
        </p:txBody>
      </p:sp>
      <p:sp>
        <p:nvSpPr>
          <p:cNvPr id="6" name="TextBox 5">
            <a:extLst>
              <a:ext uri="{FF2B5EF4-FFF2-40B4-BE49-F238E27FC236}">
                <a16:creationId xmlns:a16="http://schemas.microsoft.com/office/drawing/2014/main" id="{15D5C9BB-6A7A-9040-8CB6-AFDA5FF30FB8}"/>
              </a:ext>
            </a:extLst>
          </p:cNvPr>
          <p:cNvSpPr txBox="1"/>
          <p:nvPr/>
        </p:nvSpPr>
        <p:spPr>
          <a:xfrm>
            <a:off x="838199" y="5899653"/>
            <a:ext cx="1567543" cy="461665"/>
          </a:xfrm>
          <a:prstGeom prst="rect">
            <a:avLst/>
          </a:prstGeom>
          <a:noFill/>
        </p:spPr>
        <p:txBody>
          <a:bodyPr wrap="square" rtlCol="0">
            <a:spAutoFit/>
          </a:bodyPr>
          <a:lstStyle/>
          <a:p>
            <a:r>
              <a:rPr lang="en-US" sz="2400" dirty="0">
                <a:solidFill>
                  <a:srgbClr val="00B050"/>
                </a:solidFill>
              </a:rPr>
              <a:t>5</a:t>
            </a:r>
          </a:p>
        </p:txBody>
      </p:sp>
      <p:sp>
        <p:nvSpPr>
          <p:cNvPr id="7" name="TextBox 6">
            <a:extLst>
              <a:ext uri="{FF2B5EF4-FFF2-40B4-BE49-F238E27FC236}">
                <a16:creationId xmlns:a16="http://schemas.microsoft.com/office/drawing/2014/main" id="{9748C718-3E15-A046-9803-AC76046374F9}"/>
              </a:ext>
            </a:extLst>
          </p:cNvPr>
          <p:cNvSpPr txBox="1"/>
          <p:nvPr/>
        </p:nvSpPr>
        <p:spPr>
          <a:xfrm>
            <a:off x="4305299" y="4909053"/>
            <a:ext cx="5377544" cy="461665"/>
          </a:xfrm>
          <a:prstGeom prst="rect">
            <a:avLst/>
          </a:prstGeom>
          <a:noFill/>
        </p:spPr>
        <p:txBody>
          <a:bodyPr wrap="square" rtlCol="0">
            <a:spAutoFit/>
          </a:bodyPr>
          <a:lstStyle/>
          <a:p>
            <a:r>
              <a:rPr lang="en-US" sz="2400" dirty="0">
                <a:solidFill>
                  <a:srgbClr val="00B050"/>
                </a:solidFill>
              </a:rPr>
              <a:t>#y = y // 3 NOT y = 3 // y </a:t>
            </a:r>
          </a:p>
        </p:txBody>
      </p:sp>
    </p:spTree>
    <p:extLst>
      <p:ext uri="{BB962C8B-B14F-4D97-AF65-F5344CB8AC3E}">
        <p14:creationId xmlns:p14="http://schemas.microsoft.com/office/powerpoint/2010/main" val="152323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769E-EDAB-AF43-AA34-C2D2C2902F1C}"/>
              </a:ext>
            </a:extLst>
          </p:cNvPr>
          <p:cNvSpPr>
            <a:spLocks noGrp="1"/>
          </p:cNvSpPr>
          <p:nvPr>
            <p:ph type="title"/>
          </p:nvPr>
        </p:nvSpPr>
        <p:spPr/>
        <p:txBody>
          <a:bodyPr>
            <a:normAutofit fontScale="90000"/>
          </a:bodyPr>
          <a:lstStyle/>
          <a:p>
            <a:r>
              <a:rPr lang="en-US" dirty="0"/>
              <a:t>Bringing it all together…</a:t>
            </a:r>
          </a:p>
        </p:txBody>
      </p:sp>
      <p:sp>
        <p:nvSpPr>
          <p:cNvPr id="3" name="Content Placeholder 2">
            <a:extLst>
              <a:ext uri="{FF2B5EF4-FFF2-40B4-BE49-F238E27FC236}">
                <a16:creationId xmlns:a16="http://schemas.microsoft.com/office/drawing/2014/main" id="{8C13E85F-4668-1748-8795-00DDA5CC0C21}"/>
              </a:ext>
            </a:extLst>
          </p:cNvPr>
          <p:cNvSpPr>
            <a:spLocks noGrp="1"/>
          </p:cNvSpPr>
          <p:nvPr>
            <p:ph idx="1"/>
          </p:nvPr>
        </p:nvSpPr>
        <p:spPr/>
        <p:txBody>
          <a:bodyPr/>
          <a:lstStyle/>
          <a:p>
            <a:pPr marL="0" indent="0">
              <a:buNone/>
            </a:pPr>
            <a:r>
              <a:rPr lang="en-US" dirty="0">
                <a:solidFill>
                  <a:schemeClr val="accent2"/>
                </a:solidFill>
              </a:rPr>
              <a:t>&gt;&gt;&gt; x </a:t>
            </a:r>
            <a:r>
              <a:rPr lang="en-US" dirty="0">
                <a:solidFill>
                  <a:srgbClr val="AF508B"/>
                </a:solidFill>
              </a:rPr>
              <a:t>=</a:t>
            </a:r>
            <a:r>
              <a:rPr lang="en-US" dirty="0">
                <a:solidFill>
                  <a:schemeClr val="accent2"/>
                </a:solidFill>
              </a:rPr>
              <a:t> </a:t>
            </a:r>
            <a:r>
              <a:rPr lang="en-US" dirty="0">
                <a:solidFill>
                  <a:srgbClr val="00B050"/>
                </a:solidFill>
              </a:rPr>
              <a:t>7</a:t>
            </a:r>
          </a:p>
          <a:p>
            <a:pPr marL="0" indent="0">
              <a:buNone/>
            </a:pPr>
            <a:r>
              <a:rPr lang="en-US" dirty="0">
                <a:solidFill>
                  <a:schemeClr val="accent2"/>
                </a:solidFill>
              </a:rPr>
              <a:t>&gt;&gt;&gt; y </a:t>
            </a:r>
            <a:r>
              <a:rPr lang="en-US" dirty="0">
                <a:solidFill>
                  <a:srgbClr val="AF508B"/>
                </a:solidFill>
              </a:rPr>
              <a:t>=</a:t>
            </a:r>
            <a:r>
              <a:rPr lang="en-US" dirty="0">
                <a:solidFill>
                  <a:schemeClr val="accent2"/>
                </a:solidFill>
              </a:rPr>
              <a:t> </a:t>
            </a:r>
            <a:r>
              <a:rPr lang="en-US" dirty="0">
                <a:solidFill>
                  <a:srgbClr val="00B050"/>
                </a:solidFill>
              </a:rPr>
              <a:t>3</a:t>
            </a:r>
          </a:p>
          <a:p>
            <a:pPr marL="0" indent="0">
              <a:buNone/>
            </a:pPr>
            <a:r>
              <a:rPr lang="en-US" dirty="0">
                <a:solidFill>
                  <a:schemeClr val="accent2"/>
                </a:solidFill>
              </a:rPr>
              <a:t>&gt;&gt;&gt; x </a:t>
            </a:r>
            <a:r>
              <a:rPr lang="en-US" dirty="0">
                <a:solidFill>
                  <a:srgbClr val="AF508B"/>
                </a:solidFill>
              </a:rPr>
              <a:t>+=</a:t>
            </a:r>
            <a:r>
              <a:rPr lang="en-US" dirty="0">
                <a:solidFill>
                  <a:schemeClr val="accent2"/>
                </a:solidFill>
              </a:rPr>
              <a:t> y</a:t>
            </a:r>
            <a:r>
              <a:rPr lang="en-US" dirty="0">
                <a:solidFill>
                  <a:srgbClr val="AF508B"/>
                </a:solidFill>
              </a:rPr>
              <a:t>**</a:t>
            </a:r>
            <a:r>
              <a:rPr lang="en-US" dirty="0">
                <a:solidFill>
                  <a:srgbClr val="00B050"/>
                </a:solidFill>
              </a:rPr>
              <a:t>2</a:t>
            </a:r>
            <a:r>
              <a:rPr lang="en-US" dirty="0">
                <a:solidFill>
                  <a:schemeClr val="accent2"/>
                </a:solidFill>
              </a:rPr>
              <a:t> </a:t>
            </a:r>
            <a:r>
              <a:rPr lang="en-US" dirty="0">
                <a:solidFill>
                  <a:srgbClr val="AF508B"/>
                </a:solidFill>
              </a:rPr>
              <a:t>-</a:t>
            </a:r>
            <a:r>
              <a:rPr lang="en-US" dirty="0">
                <a:solidFill>
                  <a:schemeClr val="accent2"/>
                </a:solidFill>
              </a:rPr>
              <a:t> (</a:t>
            </a:r>
            <a:r>
              <a:rPr lang="en-US" dirty="0">
                <a:solidFill>
                  <a:srgbClr val="00B050"/>
                </a:solidFill>
              </a:rPr>
              <a:t>4 </a:t>
            </a:r>
            <a:r>
              <a:rPr lang="en-US" dirty="0">
                <a:solidFill>
                  <a:srgbClr val="AF508B"/>
                </a:solidFill>
              </a:rPr>
              <a:t>*</a:t>
            </a:r>
            <a:r>
              <a:rPr lang="en-US" dirty="0">
                <a:solidFill>
                  <a:srgbClr val="00B050"/>
                </a:solidFill>
              </a:rPr>
              <a:t> 3</a:t>
            </a:r>
            <a:r>
              <a:rPr lang="en-US" dirty="0">
                <a:solidFill>
                  <a:schemeClr val="accent2"/>
                </a:solidFill>
              </a:rPr>
              <a:t>) </a:t>
            </a:r>
            <a:r>
              <a:rPr lang="en-US" dirty="0">
                <a:solidFill>
                  <a:srgbClr val="AF508B"/>
                </a:solidFill>
              </a:rPr>
              <a:t>-</a:t>
            </a:r>
            <a:r>
              <a:rPr lang="en-US" dirty="0">
                <a:solidFill>
                  <a:schemeClr val="accent2"/>
                </a:solidFill>
              </a:rPr>
              <a:t> y</a:t>
            </a:r>
          </a:p>
          <a:p>
            <a:pPr marL="0" indent="0">
              <a:buNone/>
            </a:pPr>
            <a:r>
              <a:rPr lang="en-US" dirty="0">
                <a:solidFill>
                  <a:schemeClr val="accent2"/>
                </a:solidFill>
              </a:rPr>
              <a:t>&gt;&gt;&gt; print(x)</a:t>
            </a:r>
          </a:p>
          <a:p>
            <a:pPr marL="0" indent="0">
              <a:buNone/>
            </a:pPr>
            <a:endParaRPr lang="en-US" dirty="0"/>
          </a:p>
        </p:txBody>
      </p:sp>
      <p:sp>
        <p:nvSpPr>
          <p:cNvPr id="4" name="TextBox 3">
            <a:extLst>
              <a:ext uri="{FF2B5EF4-FFF2-40B4-BE49-F238E27FC236}">
                <a16:creationId xmlns:a16="http://schemas.microsoft.com/office/drawing/2014/main" id="{6B2A2984-3CB7-4345-A14F-86A906D7FA08}"/>
              </a:ext>
            </a:extLst>
          </p:cNvPr>
          <p:cNvSpPr txBox="1"/>
          <p:nvPr/>
        </p:nvSpPr>
        <p:spPr>
          <a:xfrm>
            <a:off x="838200" y="4012530"/>
            <a:ext cx="1567543" cy="461665"/>
          </a:xfrm>
          <a:prstGeom prst="rect">
            <a:avLst/>
          </a:prstGeom>
          <a:noFill/>
        </p:spPr>
        <p:txBody>
          <a:bodyPr wrap="square" rtlCol="0">
            <a:spAutoFit/>
          </a:bodyPr>
          <a:lstStyle/>
          <a:p>
            <a:r>
              <a:rPr lang="en-US" sz="2400" dirty="0">
                <a:solidFill>
                  <a:srgbClr val="00B050"/>
                </a:solidFill>
              </a:rPr>
              <a:t>1</a:t>
            </a:r>
          </a:p>
        </p:txBody>
      </p:sp>
    </p:spTree>
    <p:extLst>
      <p:ext uri="{BB962C8B-B14F-4D97-AF65-F5344CB8AC3E}">
        <p14:creationId xmlns:p14="http://schemas.microsoft.com/office/powerpoint/2010/main" val="267168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1004-D4DE-BD40-9A70-1836C439A9C5}"/>
              </a:ext>
            </a:extLst>
          </p:cNvPr>
          <p:cNvSpPr>
            <a:spLocks noGrp="1"/>
          </p:cNvSpPr>
          <p:nvPr>
            <p:ph type="title"/>
          </p:nvPr>
        </p:nvSpPr>
        <p:spPr/>
        <p:txBody>
          <a:bodyPr>
            <a:normAutofit fontScale="90000"/>
          </a:bodyPr>
          <a:lstStyle/>
          <a:p>
            <a:r>
              <a:rPr lang="en-US" dirty="0"/>
              <a:t>Programming Guide 101</a:t>
            </a:r>
          </a:p>
        </p:txBody>
      </p:sp>
      <p:sp>
        <p:nvSpPr>
          <p:cNvPr id="3" name="Content Placeholder 2">
            <a:extLst>
              <a:ext uri="{FF2B5EF4-FFF2-40B4-BE49-F238E27FC236}">
                <a16:creationId xmlns:a16="http://schemas.microsoft.com/office/drawing/2014/main" id="{8F2484A5-C9B7-DE49-8D96-4710AB90BAD3}"/>
              </a:ext>
            </a:extLst>
          </p:cNvPr>
          <p:cNvSpPr>
            <a:spLocks noGrp="1"/>
          </p:cNvSpPr>
          <p:nvPr>
            <p:ph idx="1"/>
          </p:nvPr>
        </p:nvSpPr>
        <p:spPr>
          <a:xfrm>
            <a:off x="428296" y="1744360"/>
            <a:ext cx="9299028" cy="4835479"/>
          </a:xfrm>
        </p:spPr>
        <p:txBody>
          <a:bodyPr>
            <a:normAutofit lnSpcReduction="10000"/>
          </a:bodyPr>
          <a:lstStyle/>
          <a:p>
            <a:r>
              <a:rPr lang="en-US" dirty="0"/>
              <a:t>Readability</a:t>
            </a:r>
          </a:p>
          <a:p>
            <a:pPr lvl="1"/>
            <a:r>
              <a:rPr lang="en-US" dirty="0"/>
              <a:t>If nothing else, write #</a:t>
            </a:r>
            <a:r>
              <a:rPr lang="en-US" dirty="0" err="1"/>
              <a:t>cleancode</a:t>
            </a:r>
            <a:endParaRPr lang="en-US" dirty="0"/>
          </a:p>
          <a:p>
            <a:r>
              <a:rPr lang="en-US" dirty="0"/>
              <a:t>Comments</a:t>
            </a:r>
          </a:p>
          <a:p>
            <a:pPr lvl="1"/>
            <a:r>
              <a:rPr lang="en-US" dirty="0"/>
              <a:t>Save yourself from yourself</a:t>
            </a:r>
          </a:p>
          <a:p>
            <a:r>
              <a:rPr lang="en-US" dirty="0"/>
              <a:t>Lots of testing!</a:t>
            </a:r>
          </a:p>
          <a:p>
            <a:pPr lvl="1"/>
            <a:r>
              <a:rPr lang="en-US" dirty="0"/>
              <a:t>Modular code (you will learn about functions next week)</a:t>
            </a:r>
          </a:p>
          <a:p>
            <a:pPr lvl="1"/>
            <a:r>
              <a:rPr lang="en-US" dirty="0"/>
              <a:t>Test often and with purpose</a:t>
            </a:r>
          </a:p>
          <a:p>
            <a:r>
              <a:rPr lang="en-US" dirty="0"/>
              <a:t>Understanding errors</a:t>
            </a:r>
          </a:p>
          <a:p>
            <a:pPr lvl="1"/>
            <a:r>
              <a:rPr lang="en-US" dirty="0"/>
              <a:t>Types of errors</a:t>
            </a:r>
          </a:p>
          <a:p>
            <a:pPr lvl="1"/>
            <a:r>
              <a:rPr lang="en-US" dirty="0"/>
              <a:t>Error codes</a:t>
            </a:r>
          </a:p>
          <a:p>
            <a:r>
              <a:rPr lang="en-US" dirty="0"/>
              <a:t>Always have a plan!</a:t>
            </a:r>
          </a:p>
          <a:p>
            <a:pPr lvl="1"/>
            <a:endParaRPr lang="en-US" dirty="0"/>
          </a:p>
          <a:p>
            <a:endParaRPr lang="en-US" dirty="0"/>
          </a:p>
        </p:txBody>
      </p:sp>
      <p:pic>
        <p:nvPicPr>
          <p:cNvPr id="2052" name="Picture 4">
            <a:extLst>
              <a:ext uri="{FF2B5EF4-FFF2-40B4-BE49-F238E27FC236}">
                <a16:creationId xmlns:a16="http://schemas.microsoft.com/office/drawing/2014/main" id="{E8C3795D-1DE4-7F45-86EE-BD14786F0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8533" y="1744360"/>
            <a:ext cx="3183467" cy="408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48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21B3-1EEF-8D43-9DBD-8E8CAFAD7892}"/>
              </a:ext>
            </a:extLst>
          </p:cNvPr>
          <p:cNvSpPr>
            <a:spLocks noGrp="1"/>
          </p:cNvSpPr>
          <p:nvPr>
            <p:ph type="title"/>
          </p:nvPr>
        </p:nvSpPr>
        <p:spPr/>
        <p:txBody>
          <a:bodyPr>
            <a:normAutofit fontScale="90000"/>
          </a:bodyPr>
          <a:lstStyle/>
          <a:p>
            <a:r>
              <a:rPr lang="en-US" dirty="0"/>
              <a:t>Readability Tips (#</a:t>
            </a:r>
            <a:r>
              <a:rPr lang="en-US" dirty="0" err="1"/>
              <a:t>cleancode</a:t>
            </a:r>
            <a:r>
              <a:rPr lang="en-US" dirty="0"/>
              <a:t>)</a:t>
            </a:r>
          </a:p>
        </p:txBody>
      </p:sp>
      <p:sp>
        <p:nvSpPr>
          <p:cNvPr id="3" name="Content Placeholder 2">
            <a:extLst>
              <a:ext uri="{FF2B5EF4-FFF2-40B4-BE49-F238E27FC236}">
                <a16:creationId xmlns:a16="http://schemas.microsoft.com/office/drawing/2014/main" id="{9FB217B0-B365-F041-A4BD-A031C57299CF}"/>
              </a:ext>
            </a:extLst>
          </p:cNvPr>
          <p:cNvSpPr>
            <a:spLocks noGrp="1"/>
          </p:cNvSpPr>
          <p:nvPr>
            <p:ph idx="1"/>
          </p:nvPr>
        </p:nvSpPr>
        <p:spPr>
          <a:xfrm>
            <a:off x="838200" y="1808536"/>
            <a:ext cx="7689850" cy="4835479"/>
          </a:xfrm>
        </p:spPr>
        <p:txBody>
          <a:bodyPr/>
          <a:lstStyle/>
          <a:p>
            <a:r>
              <a:rPr lang="en-US" dirty="0"/>
              <a:t>Use whitespace to separate variables and operators</a:t>
            </a:r>
          </a:p>
          <a:p>
            <a:pPr lvl="1"/>
            <a:r>
              <a:rPr lang="en-US" dirty="0">
                <a:solidFill>
                  <a:srgbClr val="FF0000"/>
                </a:solidFill>
              </a:rPr>
              <a:t>&gt;&gt;&gt; </a:t>
            </a:r>
            <a:r>
              <a:rPr lang="en-US" dirty="0" err="1">
                <a:solidFill>
                  <a:srgbClr val="FF0000"/>
                </a:solidFill>
              </a:rPr>
              <a:t>canda</a:t>
            </a:r>
            <a:r>
              <a:rPr lang="en-US" dirty="0">
                <a:solidFill>
                  <a:srgbClr val="FF0000"/>
                </a:solidFill>
              </a:rPr>
              <a:t>=</a:t>
            </a:r>
            <a:r>
              <a:rPr lang="en-US" dirty="0" err="1">
                <a:solidFill>
                  <a:srgbClr val="FF0000"/>
                </a:solidFill>
              </a:rPr>
              <a:t>cat+panda</a:t>
            </a:r>
            <a:endParaRPr lang="en-US" dirty="0">
              <a:solidFill>
                <a:srgbClr val="FF0000"/>
              </a:solidFill>
            </a:endParaRPr>
          </a:p>
          <a:p>
            <a:r>
              <a:rPr lang="en-US" dirty="0"/>
              <a:t>Be consistent with spacing, too much whitespace can be bad</a:t>
            </a:r>
          </a:p>
          <a:p>
            <a:pPr lvl="1"/>
            <a:r>
              <a:rPr lang="en-US" dirty="0">
                <a:solidFill>
                  <a:srgbClr val="FF0000"/>
                </a:solidFill>
              </a:rPr>
              <a:t>&gt;&gt;&gt; </a:t>
            </a:r>
            <a:r>
              <a:rPr lang="en-US" dirty="0" err="1">
                <a:solidFill>
                  <a:srgbClr val="FF0000"/>
                </a:solidFill>
              </a:rPr>
              <a:t>canda</a:t>
            </a:r>
            <a:r>
              <a:rPr lang="en-US" dirty="0">
                <a:solidFill>
                  <a:srgbClr val="FF0000"/>
                </a:solidFill>
              </a:rPr>
              <a:t> =                                 cat      +panda</a:t>
            </a:r>
          </a:p>
          <a:p>
            <a:r>
              <a:rPr lang="en-US" dirty="0"/>
              <a:t>Pick variable names that are easy to read and interpret</a:t>
            </a:r>
          </a:p>
          <a:p>
            <a:pPr lvl="1"/>
            <a:r>
              <a:rPr lang="en-US" dirty="0">
                <a:solidFill>
                  <a:srgbClr val="FF0000"/>
                </a:solidFill>
              </a:rPr>
              <a:t>&gt;&gt;&gt; </a:t>
            </a:r>
            <a:r>
              <a:rPr lang="en-US" dirty="0" err="1">
                <a:solidFill>
                  <a:srgbClr val="FF0000"/>
                </a:solidFill>
              </a:rPr>
              <a:t>canda</a:t>
            </a:r>
            <a:r>
              <a:rPr lang="en-US" dirty="0">
                <a:solidFill>
                  <a:srgbClr val="FF0000"/>
                </a:solidFill>
              </a:rPr>
              <a:t> = nom + </a:t>
            </a:r>
            <a:r>
              <a:rPr lang="en-US" dirty="0" err="1">
                <a:solidFill>
                  <a:srgbClr val="FF0000"/>
                </a:solidFill>
              </a:rPr>
              <a:t>nomnomnomnomnom</a:t>
            </a:r>
            <a:endParaRPr lang="en-US" dirty="0">
              <a:solidFill>
                <a:srgbClr val="FF0000"/>
              </a:solidFill>
            </a:endParaRPr>
          </a:p>
          <a:p>
            <a:r>
              <a:rPr lang="en-US" dirty="0"/>
              <a:t>Be consistent with naming schemes</a:t>
            </a:r>
          </a:p>
          <a:p>
            <a:pPr lvl="1"/>
            <a:r>
              <a:rPr lang="en-US" dirty="0">
                <a:solidFill>
                  <a:srgbClr val="FF0000"/>
                </a:solidFill>
              </a:rPr>
              <a:t>&gt;&gt;&gt; </a:t>
            </a:r>
            <a:r>
              <a:rPr lang="en-US" dirty="0" err="1">
                <a:solidFill>
                  <a:srgbClr val="FF0000"/>
                </a:solidFill>
              </a:rPr>
              <a:t>Canda</a:t>
            </a:r>
            <a:r>
              <a:rPr lang="en-US" dirty="0">
                <a:solidFill>
                  <a:srgbClr val="FF0000"/>
                </a:solidFill>
              </a:rPr>
              <a:t> = CAT + _panda42</a:t>
            </a:r>
          </a:p>
        </p:txBody>
      </p:sp>
      <p:pic>
        <p:nvPicPr>
          <p:cNvPr id="3074" name="Picture 2" descr="Funny And Creepy Cat Hybrids Bred In Photoshop">
            <a:extLst>
              <a:ext uri="{FF2B5EF4-FFF2-40B4-BE49-F238E27FC236}">
                <a16:creationId xmlns:a16="http://schemas.microsoft.com/office/drawing/2014/main" id="{F3ADB852-BD64-2643-BE76-367FF4EEB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700" y="1490519"/>
            <a:ext cx="29591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532240-8BCA-1748-ABCE-4FCE5D8B8019}"/>
              </a:ext>
            </a:extLst>
          </p:cNvPr>
          <p:cNvSpPr txBox="1"/>
          <p:nvPr/>
        </p:nvSpPr>
        <p:spPr>
          <a:xfrm>
            <a:off x="7425267" y="869993"/>
            <a:ext cx="6096000" cy="461665"/>
          </a:xfrm>
          <a:prstGeom prst="rect">
            <a:avLst/>
          </a:prstGeom>
          <a:noFill/>
        </p:spPr>
        <p:txBody>
          <a:bodyPr wrap="square">
            <a:spAutoFit/>
          </a:bodyPr>
          <a:lstStyle/>
          <a:p>
            <a:pPr lvl="1"/>
            <a:r>
              <a:rPr lang="en-US" sz="2400" dirty="0">
                <a:solidFill>
                  <a:srgbClr val="00B050"/>
                </a:solidFill>
              </a:rPr>
              <a:t>&gt;&gt;&gt; </a:t>
            </a:r>
            <a:r>
              <a:rPr lang="en-US" sz="2400" dirty="0" err="1">
                <a:solidFill>
                  <a:srgbClr val="00B050"/>
                </a:solidFill>
              </a:rPr>
              <a:t>canda</a:t>
            </a:r>
            <a:r>
              <a:rPr lang="en-US" sz="2400" dirty="0">
                <a:solidFill>
                  <a:srgbClr val="00B050"/>
                </a:solidFill>
              </a:rPr>
              <a:t> = cat + panda</a:t>
            </a:r>
            <a:endParaRPr lang="en-US" sz="2400" dirty="0">
              <a:solidFill>
                <a:srgbClr val="FF0000"/>
              </a:solidFill>
            </a:endParaRPr>
          </a:p>
        </p:txBody>
      </p:sp>
    </p:spTree>
    <p:extLst>
      <p:ext uri="{BB962C8B-B14F-4D97-AF65-F5344CB8AC3E}">
        <p14:creationId xmlns:p14="http://schemas.microsoft.com/office/powerpoint/2010/main" val="6639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C48E-8CA5-324C-970F-517BFBF50CA7}"/>
              </a:ext>
            </a:extLst>
          </p:cNvPr>
          <p:cNvSpPr>
            <a:spLocks noGrp="1"/>
          </p:cNvSpPr>
          <p:nvPr>
            <p:ph type="title"/>
          </p:nvPr>
        </p:nvSpPr>
        <p:spPr/>
        <p:txBody>
          <a:bodyPr>
            <a:normAutofit fontScale="90000"/>
          </a:bodyPr>
          <a:lstStyle/>
          <a:p>
            <a:r>
              <a:rPr lang="en-US" dirty="0"/>
              <a:t>Comments</a:t>
            </a:r>
          </a:p>
        </p:txBody>
      </p:sp>
      <p:sp>
        <p:nvSpPr>
          <p:cNvPr id="3" name="Content Placeholder 2">
            <a:extLst>
              <a:ext uri="{FF2B5EF4-FFF2-40B4-BE49-F238E27FC236}">
                <a16:creationId xmlns:a16="http://schemas.microsoft.com/office/drawing/2014/main" id="{23856708-BB98-FB4B-9341-58381E6E9C4D}"/>
              </a:ext>
            </a:extLst>
          </p:cNvPr>
          <p:cNvSpPr>
            <a:spLocks noGrp="1"/>
          </p:cNvSpPr>
          <p:nvPr>
            <p:ph idx="1"/>
          </p:nvPr>
        </p:nvSpPr>
        <p:spPr>
          <a:xfrm>
            <a:off x="618067" y="1727200"/>
            <a:ext cx="6539478" cy="4835479"/>
          </a:xfrm>
        </p:spPr>
        <p:txBody>
          <a:bodyPr>
            <a:normAutofit/>
          </a:bodyPr>
          <a:lstStyle/>
          <a:p>
            <a:r>
              <a:rPr lang="en-CA" spc="-20" dirty="0"/>
              <a:t>Comments</a:t>
            </a:r>
            <a:r>
              <a:rPr lang="en-CA" spc="35" dirty="0"/>
              <a:t> </a:t>
            </a:r>
            <a:r>
              <a:rPr lang="en-CA" spc="-15" dirty="0"/>
              <a:t>are</a:t>
            </a:r>
            <a:r>
              <a:rPr lang="en-CA" spc="5" dirty="0"/>
              <a:t> </a:t>
            </a:r>
            <a:r>
              <a:rPr lang="en-CA" spc="-15" dirty="0"/>
              <a:t>to</a:t>
            </a:r>
            <a:r>
              <a:rPr lang="en-CA" spc="-5" dirty="0"/>
              <a:t> </a:t>
            </a:r>
            <a:r>
              <a:rPr lang="en-CA" spc="-15" dirty="0"/>
              <a:t>help</a:t>
            </a:r>
            <a:r>
              <a:rPr lang="en-CA" spc="15" dirty="0"/>
              <a:t> </a:t>
            </a:r>
            <a:r>
              <a:rPr lang="en-CA" spc="-15" dirty="0"/>
              <a:t>you,</a:t>
            </a:r>
            <a:r>
              <a:rPr lang="en-CA" spc="-5" dirty="0"/>
              <a:t> </a:t>
            </a:r>
            <a:r>
              <a:rPr lang="en-CA" spc="-20" dirty="0"/>
              <a:t>and</a:t>
            </a:r>
            <a:r>
              <a:rPr lang="en-CA" spc="5" dirty="0"/>
              <a:t> </a:t>
            </a:r>
            <a:r>
              <a:rPr lang="en-CA" spc="-20" dirty="0"/>
              <a:t>a</a:t>
            </a:r>
            <a:r>
              <a:rPr lang="en-CA" spc="-15" dirty="0"/>
              <a:t>nyo</a:t>
            </a:r>
            <a:r>
              <a:rPr lang="en-CA" spc="-20" dirty="0"/>
              <a:t>ne</a:t>
            </a:r>
            <a:r>
              <a:rPr lang="en-CA" spc="5" dirty="0"/>
              <a:t> </a:t>
            </a:r>
            <a:r>
              <a:rPr lang="en-CA" spc="-15" dirty="0"/>
              <a:t>el</a:t>
            </a:r>
            <a:r>
              <a:rPr lang="en-CA" spc="-10" dirty="0"/>
              <a:t>s</a:t>
            </a:r>
            <a:r>
              <a:rPr lang="en-CA" spc="-20" dirty="0"/>
              <a:t>e</a:t>
            </a:r>
            <a:r>
              <a:rPr lang="en-CA" spc="-15" dirty="0"/>
              <a:t> who</a:t>
            </a:r>
            <a:r>
              <a:rPr lang="en-CA" spc="15" dirty="0"/>
              <a:t> </a:t>
            </a:r>
            <a:r>
              <a:rPr lang="en-CA" spc="-15" dirty="0"/>
              <a:t>is</a:t>
            </a:r>
            <a:r>
              <a:rPr lang="en-CA" spc="-5" dirty="0"/>
              <a:t> </a:t>
            </a:r>
            <a:r>
              <a:rPr lang="en-CA" spc="-10" dirty="0"/>
              <a:t>r</a:t>
            </a:r>
            <a:r>
              <a:rPr lang="en-CA" spc="-15" dirty="0"/>
              <a:t>e</a:t>
            </a:r>
            <a:r>
              <a:rPr lang="en-CA" spc="-20" dirty="0"/>
              <a:t>a</a:t>
            </a:r>
            <a:r>
              <a:rPr lang="en-CA" spc="-15" dirty="0"/>
              <a:t>d</a:t>
            </a:r>
            <a:r>
              <a:rPr lang="en-CA" spc="-10" dirty="0"/>
              <a:t>i</a:t>
            </a:r>
            <a:r>
              <a:rPr lang="en-CA" spc="-15" dirty="0"/>
              <a:t>ng/</a:t>
            </a:r>
            <a:r>
              <a:rPr lang="en-CA" spc="-10" dirty="0"/>
              <a:t>u</a:t>
            </a:r>
            <a:r>
              <a:rPr lang="en-CA" spc="-15" dirty="0"/>
              <a:t>s</a:t>
            </a:r>
            <a:r>
              <a:rPr lang="en-CA" spc="-5" dirty="0"/>
              <a:t>i</a:t>
            </a:r>
            <a:r>
              <a:rPr lang="en-CA" spc="-20" dirty="0"/>
              <a:t>ng</a:t>
            </a:r>
            <a:r>
              <a:rPr lang="en-CA" spc="15" dirty="0"/>
              <a:t> </a:t>
            </a:r>
            <a:r>
              <a:rPr lang="en-CA" spc="-15" dirty="0"/>
              <a:t>your</a:t>
            </a:r>
            <a:r>
              <a:rPr lang="en-CA" spc="5" dirty="0"/>
              <a:t> </a:t>
            </a:r>
            <a:r>
              <a:rPr lang="en-CA" spc="-10" dirty="0"/>
              <a:t>c</a:t>
            </a:r>
            <a:r>
              <a:rPr lang="en-CA" spc="-20" dirty="0"/>
              <a:t>o</a:t>
            </a:r>
            <a:r>
              <a:rPr lang="en-CA" spc="-15" dirty="0"/>
              <a:t>de,</a:t>
            </a:r>
            <a:r>
              <a:rPr lang="en-CA" spc="-5" dirty="0"/>
              <a:t> </a:t>
            </a:r>
            <a:r>
              <a:rPr lang="en-CA" spc="-15" dirty="0"/>
              <a:t>to</a:t>
            </a:r>
            <a:r>
              <a:rPr lang="en-CA" dirty="0"/>
              <a:t> </a:t>
            </a:r>
            <a:r>
              <a:rPr lang="en-CA" spc="-10" dirty="0"/>
              <a:t>r</a:t>
            </a:r>
            <a:r>
              <a:rPr lang="en-CA" spc="-15" dirty="0"/>
              <a:t>e</a:t>
            </a:r>
            <a:r>
              <a:rPr lang="en-CA" spc="-25" dirty="0"/>
              <a:t>mem</a:t>
            </a:r>
            <a:r>
              <a:rPr lang="en-CA" spc="-15" dirty="0"/>
              <a:t>ber or</a:t>
            </a:r>
            <a:r>
              <a:rPr lang="en-CA" spc="5" dirty="0"/>
              <a:t> </a:t>
            </a:r>
            <a:r>
              <a:rPr lang="en-CA" spc="-20" dirty="0"/>
              <a:t>u</a:t>
            </a:r>
            <a:r>
              <a:rPr lang="en-CA" spc="-10" dirty="0"/>
              <a:t>n</a:t>
            </a:r>
            <a:r>
              <a:rPr lang="en-CA" spc="-20" dirty="0"/>
              <a:t>d</a:t>
            </a:r>
            <a:r>
              <a:rPr lang="en-CA" spc="-15" dirty="0"/>
              <a:t>e</a:t>
            </a:r>
            <a:r>
              <a:rPr lang="en-CA" spc="-10" dirty="0"/>
              <a:t>rs</a:t>
            </a:r>
            <a:r>
              <a:rPr lang="en-CA" spc="-15" dirty="0"/>
              <a:t>ta</a:t>
            </a:r>
            <a:r>
              <a:rPr lang="en-CA" spc="-10" dirty="0"/>
              <a:t>n</a:t>
            </a:r>
            <a:r>
              <a:rPr lang="en-CA" spc="-20" dirty="0"/>
              <a:t>d</a:t>
            </a:r>
            <a:r>
              <a:rPr lang="en-CA" spc="-5" dirty="0"/>
              <a:t> t</a:t>
            </a:r>
            <a:r>
              <a:rPr lang="en-CA" spc="-20" dirty="0"/>
              <a:t>he</a:t>
            </a:r>
            <a:r>
              <a:rPr lang="en-CA" spc="5" dirty="0"/>
              <a:t> </a:t>
            </a:r>
            <a:r>
              <a:rPr lang="en-CA" spc="-20" dirty="0"/>
              <a:t>p</a:t>
            </a:r>
            <a:r>
              <a:rPr lang="en-CA" spc="-10" dirty="0"/>
              <a:t>ur</a:t>
            </a:r>
            <a:r>
              <a:rPr lang="en-CA" spc="-15" dirty="0"/>
              <a:t>p</a:t>
            </a:r>
            <a:r>
              <a:rPr lang="en-CA" spc="-20" dirty="0"/>
              <a:t>o</a:t>
            </a:r>
            <a:r>
              <a:rPr lang="en-CA" spc="-10" dirty="0"/>
              <a:t>s</a:t>
            </a:r>
            <a:r>
              <a:rPr lang="en-CA" spc="-20" dirty="0"/>
              <a:t>e</a:t>
            </a:r>
            <a:r>
              <a:rPr lang="en-CA" spc="-5" dirty="0"/>
              <a:t> </a:t>
            </a:r>
            <a:r>
              <a:rPr lang="en-CA" spc="-10" dirty="0"/>
              <a:t>of</a:t>
            </a:r>
            <a:r>
              <a:rPr lang="en-CA" spc="-5" dirty="0"/>
              <a:t> </a:t>
            </a:r>
            <a:r>
              <a:rPr lang="en-CA" spc="-20" dirty="0"/>
              <a:t>a</a:t>
            </a:r>
            <a:r>
              <a:rPr lang="en-CA" spc="5" dirty="0"/>
              <a:t> </a:t>
            </a:r>
            <a:r>
              <a:rPr lang="en-CA" spc="-20" dirty="0"/>
              <a:t>g</a:t>
            </a:r>
            <a:r>
              <a:rPr lang="en-CA" spc="-5" dirty="0"/>
              <a:t>i</a:t>
            </a:r>
            <a:r>
              <a:rPr lang="en-CA" spc="-15" dirty="0"/>
              <a:t>ve</a:t>
            </a:r>
            <a:r>
              <a:rPr lang="en-CA" spc="-20" dirty="0"/>
              <a:t>n</a:t>
            </a:r>
            <a:r>
              <a:rPr lang="en-CA" spc="-5" dirty="0"/>
              <a:t> </a:t>
            </a:r>
            <a:r>
              <a:rPr lang="en-CA" spc="-15" dirty="0"/>
              <a:t>va</a:t>
            </a:r>
            <a:r>
              <a:rPr lang="en-CA" spc="-5" dirty="0"/>
              <a:t>r</a:t>
            </a:r>
            <a:r>
              <a:rPr lang="en-CA" spc="-10" dirty="0"/>
              <a:t>i</a:t>
            </a:r>
            <a:r>
              <a:rPr lang="en-CA" spc="-15" dirty="0"/>
              <a:t>a</a:t>
            </a:r>
            <a:r>
              <a:rPr lang="en-CA" spc="-20" dirty="0"/>
              <a:t>b</a:t>
            </a:r>
            <a:r>
              <a:rPr lang="en-CA" spc="-5" dirty="0"/>
              <a:t>l</a:t>
            </a:r>
            <a:r>
              <a:rPr lang="en-CA" spc="-20" dirty="0"/>
              <a:t>e</a:t>
            </a:r>
            <a:r>
              <a:rPr lang="en-CA" spc="-15" dirty="0"/>
              <a:t> or</a:t>
            </a:r>
            <a:r>
              <a:rPr lang="en-CA" spc="5" dirty="0"/>
              <a:t> </a:t>
            </a:r>
            <a:r>
              <a:rPr lang="en-CA" spc="-10" dirty="0"/>
              <a:t>f</a:t>
            </a:r>
            <a:r>
              <a:rPr lang="en-CA" spc="-15" dirty="0"/>
              <a:t>u</a:t>
            </a:r>
            <a:r>
              <a:rPr lang="en-CA" spc="-20" dirty="0"/>
              <a:t>n</a:t>
            </a:r>
            <a:r>
              <a:rPr lang="en-CA" spc="-10" dirty="0"/>
              <a:t>cti</a:t>
            </a:r>
            <a:r>
              <a:rPr lang="en-CA" spc="-15" dirty="0"/>
              <a:t>o</a:t>
            </a:r>
            <a:r>
              <a:rPr lang="en-CA" spc="-20" dirty="0"/>
              <a:t>n</a:t>
            </a:r>
            <a:r>
              <a:rPr lang="en-CA" spc="-5" dirty="0"/>
              <a:t> </a:t>
            </a:r>
            <a:r>
              <a:rPr lang="en-CA" spc="-15" dirty="0"/>
              <a:t>in</a:t>
            </a:r>
            <a:r>
              <a:rPr lang="en-CA" spc="-5" dirty="0"/>
              <a:t> </a:t>
            </a:r>
            <a:r>
              <a:rPr lang="en-CA" spc="-20" dirty="0"/>
              <a:t>a</a:t>
            </a:r>
            <a:r>
              <a:rPr lang="en-CA" spc="10" dirty="0"/>
              <a:t> </a:t>
            </a:r>
            <a:r>
              <a:rPr lang="en-CA" spc="-20" dirty="0"/>
              <a:t>p</a:t>
            </a:r>
            <a:r>
              <a:rPr lang="en-CA" dirty="0"/>
              <a:t>r</a:t>
            </a:r>
            <a:r>
              <a:rPr lang="en-CA" spc="-20" dirty="0"/>
              <a:t>o</a:t>
            </a:r>
            <a:r>
              <a:rPr lang="en-CA" spc="-15" dirty="0"/>
              <a:t>g</a:t>
            </a:r>
            <a:r>
              <a:rPr lang="en-CA" spc="-10" dirty="0"/>
              <a:t>r</a:t>
            </a:r>
            <a:r>
              <a:rPr lang="en-CA" spc="-15" dirty="0"/>
              <a:t>a</a:t>
            </a:r>
            <a:r>
              <a:rPr lang="en-CA" spc="-5" dirty="0"/>
              <a:t>m</a:t>
            </a:r>
            <a:r>
              <a:rPr lang="en-CA" spc="-10" dirty="0"/>
              <a:t>.</a:t>
            </a:r>
          </a:p>
          <a:p>
            <a:r>
              <a:rPr lang="en-CA" spc="-20" dirty="0"/>
              <a:t>A</a:t>
            </a:r>
            <a:r>
              <a:rPr lang="en-CA" spc="-160" dirty="0"/>
              <a:t> </a:t>
            </a:r>
            <a:r>
              <a:rPr lang="en-CA" spc="-15" dirty="0"/>
              <a:t>co</a:t>
            </a:r>
            <a:r>
              <a:rPr lang="en-CA" spc="-25" dirty="0"/>
              <a:t>mme</a:t>
            </a:r>
            <a:r>
              <a:rPr lang="en-CA" spc="-15" dirty="0"/>
              <a:t>n</a:t>
            </a:r>
            <a:r>
              <a:rPr lang="en-CA" spc="-10" dirty="0"/>
              <a:t>t</a:t>
            </a:r>
            <a:r>
              <a:rPr lang="en-CA" spc="10" dirty="0"/>
              <a:t> </a:t>
            </a:r>
            <a:r>
              <a:rPr lang="en-CA" spc="-20" dirty="0"/>
              <a:t>b</a:t>
            </a:r>
            <a:r>
              <a:rPr lang="en-CA" spc="-15" dirty="0"/>
              <a:t>e</a:t>
            </a:r>
            <a:r>
              <a:rPr lang="en-CA" spc="-20" dirty="0"/>
              <a:t>g</a:t>
            </a:r>
            <a:r>
              <a:rPr lang="en-CA" spc="-5" dirty="0"/>
              <a:t>i</a:t>
            </a:r>
            <a:r>
              <a:rPr lang="en-CA" spc="-15" dirty="0"/>
              <a:t>ns</a:t>
            </a:r>
            <a:r>
              <a:rPr lang="en-CA" spc="5" dirty="0"/>
              <a:t> </a:t>
            </a:r>
            <a:r>
              <a:rPr lang="en-CA" spc="-15" dirty="0"/>
              <a:t>with</a:t>
            </a:r>
            <a:r>
              <a:rPr lang="en-CA" spc="5" dirty="0"/>
              <a:t> </a:t>
            </a:r>
            <a:r>
              <a:rPr lang="en-CA" spc="-10" dirty="0"/>
              <a:t>t</a:t>
            </a:r>
            <a:r>
              <a:rPr lang="en-CA" spc="-15" dirty="0"/>
              <a:t>h</a:t>
            </a:r>
            <a:r>
              <a:rPr lang="en-CA" spc="-20" dirty="0"/>
              <a:t>e</a:t>
            </a:r>
            <a:r>
              <a:rPr lang="en-CA" spc="-5" dirty="0"/>
              <a:t> </a:t>
            </a:r>
            <a:r>
              <a:rPr lang="en-CA" spc="-10" dirty="0"/>
              <a:t>n</a:t>
            </a:r>
            <a:r>
              <a:rPr lang="en-CA" spc="-20" dirty="0"/>
              <a:t>um</a:t>
            </a:r>
            <a:r>
              <a:rPr lang="en-CA" spc="-15" dirty="0"/>
              <a:t>ber</a:t>
            </a:r>
            <a:r>
              <a:rPr lang="en-CA" spc="15" dirty="0"/>
              <a:t> </a:t>
            </a:r>
            <a:r>
              <a:rPr lang="en-CA" spc="-15" dirty="0"/>
              <a:t>s</a:t>
            </a:r>
            <a:r>
              <a:rPr lang="en-CA" spc="-5" dirty="0"/>
              <a:t>i</a:t>
            </a:r>
            <a:r>
              <a:rPr lang="en-CA" spc="-20" dirty="0"/>
              <a:t>gn</a:t>
            </a:r>
            <a:r>
              <a:rPr lang="en-CA" spc="60" dirty="0"/>
              <a:t> </a:t>
            </a:r>
            <a:r>
              <a:rPr lang="en-CA" spc="-5" dirty="0"/>
              <a:t>(</a:t>
            </a:r>
            <a:r>
              <a:rPr lang="en-CA" spc="-15" dirty="0">
                <a:solidFill>
                  <a:srgbClr val="00B050"/>
                </a:solidFill>
              </a:rPr>
              <a:t>#</a:t>
            </a:r>
            <a:r>
              <a:rPr lang="en-CA" spc="-10" dirty="0"/>
              <a:t>)</a:t>
            </a:r>
            <a:r>
              <a:rPr lang="en-CA" spc="-15" dirty="0"/>
              <a:t> an</a:t>
            </a:r>
            <a:r>
              <a:rPr lang="en-CA" spc="-20" dirty="0"/>
              <a:t>d</a:t>
            </a:r>
            <a:r>
              <a:rPr lang="en-CA" spc="-5" dirty="0"/>
              <a:t> </a:t>
            </a:r>
            <a:r>
              <a:rPr lang="en-CA" spc="-10" dirty="0"/>
              <a:t>g</a:t>
            </a:r>
            <a:r>
              <a:rPr lang="en-CA" spc="-20" dirty="0"/>
              <a:t>o</a:t>
            </a:r>
            <a:r>
              <a:rPr lang="en-CA" spc="-15" dirty="0"/>
              <a:t>es</a:t>
            </a:r>
            <a:r>
              <a:rPr lang="en-CA" spc="15" dirty="0"/>
              <a:t> </a:t>
            </a:r>
            <a:r>
              <a:rPr lang="en-CA" spc="-20" dirty="0"/>
              <a:t>u</a:t>
            </a:r>
            <a:r>
              <a:rPr lang="en-CA" spc="-15" dirty="0"/>
              <a:t>n</a:t>
            </a:r>
            <a:r>
              <a:rPr lang="en-CA" spc="-10" dirty="0"/>
              <a:t>til</a:t>
            </a:r>
            <a:r>
              <a:rPr lang="en-CA" dirty="0"/>
              <a:t> </a:t>
            </a:r>
            <a:r>
              <a:rPr lang="en-CA" spc="-10" dirty="0"/>
              <a:t>t</a:t>
            </a:r>
            <a:r>
              <a:rPr lang="en-CA" spc="-15" dirty="0"/>
              <a:t>h</a:t>
            </a:r>
            <a:r>
              <a:rPr lang="en-CA" spc="-20" dirty="0"/>
              <a:t>e</a:t>
            </a:r>
            <a:r>
              <a:rPr lang="en-CA" spc="-5" dirty="0"/>
              <a:t> </a:t>
            </a:r>
            <a:r>
              <a:rPr lang="en-CA" spc="-20" dirty="0"/>
              <a:t>end</a:t>
            </a:r>
            <a:r>
              <a:rPr lang="en-CA" spc="15" dirty="0"/>
              <a:t> </a:t>
            </a:r>
            <a:r>
              <a:rPr lang="en-CA" spc="-15" dirty="0"/>
              <a:t>of</a:t>
            </a:r>
            <a:r>
              <a:rPr lang="en-CA" spc="-5" dirty="0"/>
              <a:t> </a:t>
            </a:r>
            <a:r>
              <a:rPr lang="en-CA" spc="-15" dirty="0"/>
              <a:t>the</a:t>
            </a:r>
            <a:r>
              <a:rPr lang="en-CA" spc="5" dirty="0"/>
              <a:t> </a:t>
            </a:r>
            <a:r>
              <a:rPr lang="en-CA" spc="-10" dirty="0"/>
              <a:t>l</a:t>
            </a:r>
            <a:r>
              <a:rPr lang="en-CA" spc="-5" dirty="0"/>
              <a:t>i</a:t>
            </a:r>
            <a:r>
              <a:rPr lang="en-CA" spc="-20" dirty="0"/>
              <a:t>n</a:t>
            </a:r>
            <a:r>
              <a:rPr lang="en-CA" spc="15" dirty="0"/>
              <a:t>e</a:t>
            </a:r>
            <a:r>
              <a:rPr lang="en-CA" spc="-10" dirty="0"/>
              <a:t>.</a:t>
            </a:r>
          </a:p>
          <a:p>
            <a:r>
              <a:rPr lang="en-CA" spc="-15" dirty="0"/>
              <a:t>Pytho</a:t>
            </a:r>
            <a:r>
              <a:rPr lang="en-CA" spc="-20" dirty="0"/>
              <a:t>n</a:t>
            </a:r>
            <a:r>
              <a:rPr lang="en-CA" spc="-5" dirty="0"/>
              <a:t> i</a:t>
            </a:r>
            <a:r>
              <a:rPr lang="en-CA" spc="-20" dirty="0"/>
              <a:t>gn</a:t>
            </a:r>
            <a:r>
              <a:rPr lang="en-CA" spc="-15" dirty="0"/>
              <a:t>ores</a:t>
            </a:r>
            <a:r>
              <a:rPr lang="en-CA" spc="10" dirty="0"/>
              <a:t> </a:t>
            </a:r>
            <a:r>
              <a:rPr lang="en-CA" spc="-20" dirty="0"/>
              <a:t>a</a:t>
            </a:r>
            <a:r>
              <a:rPr lang="en-CA" spc="-15" dirty="0"/>
              <a:t>ny</a:t>
            </a:r>
            <a:r>
              <a:rPr lang="en-CA" spc="-5" dirty="0"/>
              <a:t> l</a:t>
            </a:r>
            <a:r>
              <a:rPr lang="en-CA" spc="-15" dirty="0"/>
              <a:t>ines</a:t>
            </a:r>
            <a:r>
              <a:rPr lang="en-CA" spc="-5" dirty="0"/>
              <a:t> </a:t>
            </a:r>
            <a:r>
              <a:rPr lang="en-CA" spc="-15" dirty="0"/>
              <a:t>that</a:t>
            </a:r>
            <a:r>
              <a:rPr lang="en-CA" spc="5" dirty="0"/>
              <a:t> </a:t>
            </a:r>
            <a:r>
              <a:rPr lang="en-CA" spc="-15" dirty="0"/>
              <a:t>sta</a:t>
            </a:r>
            <a:r>
              <a:rPr lang="en-CA" spc="-10" dirty="0"/>
              <a:t>rt</a:t>
            </a:r>
            <a:r>
              <a:rPr lang="en-CA" spc="-20" dirty="0"/>
              <a:t> </a:t>
            </a:r>
            <a:r>
              <a:rPr lang="en-CA" spc="-15" dirty="0"/>
              <a:t>with</a:t>
            </a:r>
            <a:r>
              <a:rPr lang="en-CA" spc="15" dirty="0"/>
              <a:t> </a:t>
            </a:r>
            <a:r>
              <a:rPr lang="en-CA" spc="-15" dirty="0"/>
              <a:t>the</a:t>
            </a:r>
            <a:r>
              <a:rPr lang="en-CA" spc="-5" dirty="0"/>
              <a:t> (</a:t>
            </a:r>
            <a:r>
              <a:rPr lang="en-CA" spc="-20" dirty="0">
                <a:solidFill>
                  <a:srgbClr val="00B050"/>
                </a:solidFill>
              </a:rPr>
              <a:t>#</a:t>
            </a:r>
            <a:r>
              <a:rPr lang="en-CA" spc="-20" dirty="0"/>
              <a:t>) </a:t>
            </a:r>
            <a:r>
              <a:rPr lang="en-CA" spc="-15" dirty="0"/>
              <a:t>ch</a:t>
            </a:r>
            <a:r>
              <a:rPr lang="en-CA" spc="-20" dirty="0"/>
              <a:t>a</a:t>
            </a:r>
            <a:r>
              <a:rPr lang="en-CA" spc="-5" dirty="0"/>
              <a:t>r</a:t>
            </a:r>
            <a:r>
              <a:rPr lang="en-CA" spc="-20" dirty="0"/>
              <a:t>a</a:t>
            </a:r>
            <a:r>
              <a:rPr lang="en-CA" spc="-10" dirty="0"/>
              <a:t>c</a:t>
            </a:r>
            <a:r>
              <a:rPr lang="en-CA" spc="-15" dirty="0"/>
              <a:t>ter</a:t>
            </a:r>
          </a:p>
          <a:p>
            <a:endParaRPr lang="en-US" dirty="0"/>
          </a:p>
        </p:txBody>
      </p:sp>
      <p:pic>
        <p:nvPicPr>
          <p:cNvPr id="3074" name="Picture 2" descr="31 Programming Memes That Are So Relatable and You will ROFL | by Naina  Chaturvedi | DataDrivenInvestor">
            <a:extLst>
              <a:ext uri="{FF2B5EF4-FFF2-40B4-BE49-F238E27FC236}">
                <a16:creationId xmlns:a16="http://schemas.microsoft.com/office/drawing/2014/main" id="{E04814A8-2FB3-B946-AF2A-462ABB1F7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552" y="2200165"/>
            <a:ext cx="4870448" cy="301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7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6F771793-75E9-324B-8F8A-D6418C7B0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285" y="1914589"/>
            <a:ext cx="7033595" cy="3028821"/>
          </a:xfrm>
          <a:prstGeom prst="rect">
            <a:avLst/>
          </a:prstGeom>
        </p:spPr>
      </p:pic>
      <p:sp>
        <p:nvSpPr>
          <p:cNvPr id="5" name="TextBox 4">
            <a:extLst>
              <a:ext uri="{FF2B5EF4-FFF2-40B4-BE49-F238E27FC236}">
                <a16:creationId xmlns:a16="http://schemas.microsoft.com/office/drawing/2014/main" id="{2EA68442-FC04-A64C-8268-1D51A13E0BA6}"/>
              </a:ext>
            </a:extLst>
          </p:cNvPr>
          <p:cNvSpPr txBox="1"/>
          <p:nvPr/>
        </p:nvSpPr>
        <p:spPr>
          <a:xfrm>
            <a:off x="1896533" y="5728338"/>
            <a:ext cx="8978901" cy="646331"/>
          </a:xfrm>
          <a:prstGeom prst="rect">
            <a:avLst/>
          </a:prstGeom>
          <a:noFill/>
        </p:spPr>
        <p:txBody>
          <a:bodyPr wrap="square" rtlCol="0">
            <a:spAutoFit/>
          </a:bodyPr>
          <a:lstStyle/>
          <a:p>
            <a:r>
              <a:rPr lang="en-US" dirty="0">
                <a:solidFill>
                  <a:srgbClr val="FFFFFF"/>
                </a:solidFill>
              </a:rPr>
              <a:t>Warning! This is not Python! It is an example from one of my iOS apps I had to come back to after a few years.  Comments are (</a:t>
            </a:r>
            <a:r>
              <a:rPr lang="en-US" dirty="0">
                <a:solidFill>
                  <a:srgbClr val="00B050"/>
                </a:solidFill>
              </a:rPr>
              <a:t>//</a:t>
            </a:r>
            <a:r>
              <a:rPr lang="en-US" dirty="0">
                <a:solidFill>
                  <a:srgbClr val="FFFFFF"/>
                </a:solidFill>
              </a:rPr>
              <a:t>) in Swift instead of (</a:t>
            </a:r>
            <a:r>
              <a:rPr lang="en-US" dirty="0">
                <a:solidFill>
                  <a:srgbClr val="00B050"/>
                </a:solidFill>
              </a:rPr>
              <a:t>#</a:t>
            </a:r>
            <a:r>
              <a:rPr lang="en-US" dirty="0">
                <a:solidFill>
                  <a:srgbClr val="FFFFFF"/>
                </a:solidFill>
              </a:rPr>
              <a:t>) in Python</a:t>
            </a:r>
          </a:p>
        </p:txBody>
      </p:sp>
      <p:pic>
        <p:nvPicPr>
          <p:cNvPr id="6" name="Picture 5" descr="A screenshot of a computer&#10;&#10;Description automatically generated with medium confidence">
            <a:extLst>
              <a:ext uri="{FF2B5EF4-FFF2-40B4-BE49-F238E27FC236}">
                <a16:creationId xmlns:a16="http://schemas.microsoft.com/office/drawing/2014/main" id="{DFA7DF35-D4A4-BA45-8E03-B483132FF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03" y="1727199"/>
            <a:ext cx="3530600" cy="3403600"/>
          </a:xfrm>
          <a:prstGeom prst="rect">
            <a:avLst/>
          </a:prstGeom>
        </p:spPr>
      </p:pic>
    </p:spTree>
    <p:extLst>
      <p:ext uri="{BB962C8B-B14F-4D97-AF65-F5344CB8AC3E}">
        <p14:creationId xmlns:p14="http://schemas.microsoft.com/office/powerpoint/2010/main" val="120546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2FA9-F2B7-3346-8059-FD9AE2AD9826}"/>
              </a:ext>
            </a:extLst>
          </p:cNvPr>
          <p:cNvSpPr>
            <a:spLocks noGrp="1"/>
          </p:cNvSpPr>
          <p:nvPr>
            <p:ph type="title"/>
          </p:nvPr>
        </p:nvSpPr>
        <p:spPr/>
        <p:txBody>
          <a:bodyPr>
            <a:normAutofit fontScale="90000"/>
          </a:bodyPr>
          <a:lstStyle/>
          <a:p>
            <a:r>
              <a:rPr lang="en-US" dirty="0"/>
              <a:t>Testing!</a:t>
            </a:r>
          </a:p>
        </p:txBody>
      </p:sp>
      <p:sp>
        <p:nvSpPr>
          <p:cNvPr id="3" name="Content Placeholder 2">
            <a:extLst>
              <a:ext uri="{FF2B5EF4-FFF2-40B4-BE49-F238E27FC236}">
                <a16:creationId xmlns:a16="http://schemas.microsoft.com/office/drawing/2014/main" id="{CA950772-B4CE-BF43-8EC0-28E46D6F541F}"/>
              </a:ext>
            </a:extLst>
          </p:cNvPr>
          <p:cNvSpPr>
            <a:spLocks noGrp="1"/>
          </p:cNvSpPr>
          <p:nvPr>
            <p:ph idx="1"/>
          </p:nvPr>
        </p:nvSpPr>
        <p:spPr>
          <a:xfrm>
            <a:off x="838200" y="1825624"/>
            <a:ext cx="7357533" cy="4835479"/>
          </a:xfrm>
        </p:spPr>
        <p:txBody>
          <a:bodyPr/>
          <a:lstStyle/>
          <a:p>
            <a:r>
              <a:rPr lang="en-CA" spc="-20" dirty="0">
                <a:latin typeface="Segoe UI" panose="020B0502040204020203" pitchFamily="34" charset="0"/>
                <a:cs typeface="Segoe UI" panose="020B0502040204020203" pitchFamily="34" charset="0"/>
              </a:rPr>
              <a:t>The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e</a:t>
            </a:r>
            <a:r>
              <a:rPr lang="en-CA" spc="2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li</a:t>
            </a:r>
            <a:r>
              <a:rPr lang="en-CA" spc="-15" dirty="0">
                <a:latin typeface="Segoe UI" panose="020B0502040204020203" pitchFamily="34" charset="0"/>
                <a:cs typeface="Segoe UI" panose="020B0502040204020203" pitchFamily="34" charset="0"/>
              </a:rPr>
              <a:t>nes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a:t>
            </a:r>
            <a:r>
              <a:rPr lang="en-CA" spc="-20" dirty="0">
                <a:latin typeface="Segoe UI" panose="020B0502040204020203" pitchFamily="34" charset="0"/>
                <a:cs typeface="Segoe UI" panose="020B0502040204020203" pitchFamily="34" charset="0"/>
              </a:rPr>
              <a:t>de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y</a:t>
            </a:r>
            <a:r>
              <a:rPr lang="en-CA" spc="-20" dirty="0">
                <a:latin typeface="Segoe UI" panose="020B0502040204020203" pitchFamily="34" charset="0"/>
                <a:cs typeface="Segoe UI" panose="020B0502040204020203" pitchFamily="34" charset="0"/>
              </a:rPr>
              <a:t>ou</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writ</a:t>
            </a:r>
            <a:r>
              <a:rPr lang="en-CA" spc="-1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 lik</a:t>
            </a:r>
            <a:r>
              <a:rPr lang="en-CA" spc="-15" dirty="0">
                <a:latin typeface="Segoe UI" panose="020B0502040204020203" pitchFamily="34" charset="0"/>
                <a:cs typeface="Segoe UI" panose="020B0502040204020203" pitchFamily="34" charset="0"/>
              </a:rPr>
              <a:t>ely</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it</a:t>
            </a:r>
            <a:r>
              <a:rPr lang="en-CA" spc="-5" dirty="0">
                <a:latin typeface="Segoe UI" panose="020B0502040204020203" pitchFamily="34" charset="0"/>
                <a:cs typeface="Segoe UI" panose="020B0502040204020203" pitchFamily="34" charset="0"/>
              </a:rPr>
              <a:t> 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that</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yo</a:t>
            </a:r>
            <a:r>
              <a:rPr lang="en-CA" spc="-20" dirty="0">
                <a:latin typeface="Segoe UI" panose="020B0502040204020203" pitchFamily="34" charset="0"/>
                <a:cs typeface="Segoe UI" panose="020B0502040204020203" pitchFamily="34" charset="0"/>
              </a:rPr>
              <a:t>u</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will</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make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mistake</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and</a:t>
            </a:r>
            <a:r>
              <a:rPr lang="en-CA" spc="-15" dirty="0">
                <a:latin typeface="Segoe UI" panose="020B0502040204020203" pitchFamily="34" charset="0"/>
                <a:cs typeface="Segoe UI" panose="020B0502040204020203" pitchFamily="34" charset="0"/>
              </a:rPr>
              <a:t> the</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h</a:t>
            </a:r>
            <a:r>
              <a:rPr lang="en-CA" spc="-10" dirty="0">
                <a:latin typeface="Segoe UI" panose="020B0502040204020203" pitchFamily="34" charset="0"/>
                <a:cs typeface="Segoe UI" panose="020B0502040204020203" pitchFamily="34" charset="0"/>
              </a:rPr>
              <a:t>ar</a:t>
            </a:r>
            <a:r>
              <a:rPr lang="en-CA" spc="-15" dirty="0">
                <a:latin typeface="Segoe UI" panose="020B0502040204020203" pitchFamily="34" charset="0"/>
                <a:cs typeface="Segoe UI" panose="020B0502040204020203" pitchFamily="34" charset="0"/>
              </a:rPr>
              <a:t>der</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it</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will</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be</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to</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t</a:t>
            </a:r>
            <a:r>
              <a:rPr lang="en-CA" spc="-20" dirty="0">
                <a:latin typeface="Segoe UI" panose="020B0502040204020203" pitchFamily="34" charset="0"/>
                <a:cs typeface="Segoe UI" panose="020B0502040204020203" pitchFamily="34" charset="0"/>
              </a:rPr>
              <a:t>he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5" dirty="0">
                <a:latin typeface="Segoe UI" panose="020B0502040204020203" pitchFamily="34" charset="0"/>
                <a:cs typeface="Segoe UI" panose="020B0502040204020203" pitchFamily="34" charset="0"/>
              </a:rPr>
              <a:t>k</a:t>
            </a:r>
            <a:r>
              <a:rPr lang="en-CA" spc="-15" dirty="0">
                <a:latin typeface="Segoe UI" panose="020B0502040204020203" pitchFamily="34" charset="0"/>
                <a:cs typeface="Segoe UI" panose="020B0502040204020203" pitchFamily="34" charset="0"/>
              </a:rPr>
              <a:t>e</a:t>
            </a:r>
          </a:p>
          <a:p>
            <a:pPr lvl="1"/>
            <a:r>
              <a:rPr lang="en-CA" dirty="0">
                <a:latin typeface="Segoe UI" panose="020B0502040204020203" pitchFamily="34" charset="0"/>
                <a:cs typeface="Segoe UI" panose="020B0502040204020203" pitchFamily="34" charset="0"/>
              </a:rPr>
              <a:t>“like</a:t>
            </a:r>
            <a:r>
              <a:rPr lang="en-CA" spc="5"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find</a:t>
            </a:r>
            <a:r>
              <a:rPr lang="en-CA" spc="-10" dirty="0">
                <a:latin typeface="Segoe UI" panose="020B0502040204020203" pitchFamily="34" charset="0"/>
                <a:cs typeface="Segoe UI" panose="020B0502040204020203" pitchFamily="34" charset="0"/>
              </a:rPr>
              <a:t>i</a:t>
            </a:r>
            <a:r>
              <a:rPr lang="en-CA" dirty="0">
                <a:latin typeface="Segoe UI" panose="020B0502040204020203" pitchFamily="34" charset="0"/>
                <a:cs typeface="Segoe UI" panose="020B0502040204020203" pitchFamily="34" charset="0"/>
              </a:rPr>
              <a:t>ng</a:t>
            </a:r>
            <a:r>
              <a:rPr lang="en-CA" spc="2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ne</a:t>
            </a:r>
            <a:r>
              <a:rPr lang="en-CA" spc="-10" dirty="0">
                <a:latin typeface="Segoe UI" panose="020B0502040204020203" pitchFamily="34" charset="0"/>
                <a:cs typeface="Segoe UI" panose="020B0502040204020203" pitchFamily="34" charset="0"/>
              </a:rPr>
              <a:t>e</a:t>
            </a:r>
            <a:r>
              <a:rPr lang="en-CA"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l</a:t>
            </a:r>
            <a:r>
              <a:rPr lang="en-CA" dirty="0">
                <a:latin typeface="Segoe UI" panose="020B0502040204020203" pitchFamily="34" charset="0"/>
                <a:cs typeface="Segoe UI" panose="020B0502040204020203" pitchFamily="34" charset="0"/>
              </a:rPr>
              <a:t>e</a:t>
            </a:r>
            <a:r>
              <a:rPr lang="en-CA" spc="35"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a haystack”</a:t>
            </a:r>
          </a:p>
          <a:p>
            <a:r>
              <a:rPr lang="en-CA" spc="-340"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y</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c</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d</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you</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wri</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i</a:t>
            </a:r>
            <a:r>
              <a:rPr lang="en-CA" spc="-10" dirty="0">
                <a:latin typeface="Segoe UI" panose="020B0502040204020203" pitchFamily="34" charset="0"/>
                <a:cs typeface="Segoe UI" panose="020B0502040204020203" pitchFamily="34" charset="0"/>
              </a:rPr>
              <a:t>t</a:t>
            </a:r>
          </a:p>
          <a:p>
            <a:pPr lvl="1"/>
            <a:r>
              <a:rPr lang="en-CA" spc="-10" dirty="0">
                <a:latin typeface="Segoe UI" panose="020B0502040204020203" pitchFamily="34" charset="0"/>
                <a:cs typeface="Segoe UI" panose="020B0502040204020203" pitchFamily="34" charset="0"/>
              </a:rPr>
              <a:t>Requires you understanding what specific output an input will provide</a:t>
            </a:r>
          </a:p>
          <a:p>
            <a:r>
              <a:rPr lang="en-CA" spc="-10" dirty="0">
                <a:latin typeface="Segoe UI" panose="020B0502040204020203" pitchFamily="34" charset="0"/>
                <a:cs typeface="Segoe UI" panose="020B0502040204020203" pitchFamily="34" charset="0"/>
              </a:rPr>
              <a:t>”Modular code”</a:t>
            </a:r>
          </a:p>
          <a:p>
            <a:pPr lvl="1"/>
            <a:r>
              <a:rPr lang="en-CA" spc="-10" dirty="0">
                <a:latin typeface="Segoe UI" panose="020B0502040204020203" pitchFamily="34" charset="0"/>
                <a:cs typeface="Segoe UI" panose="020B0502040204020203" pitchFamily="34" charset="0"/>
              </a:rPr>
              <a:t>Test in small chunks or “modules”</a:t>
            </a:r>
          </a:p>
          <a:p>
            <a:pPr lvl="1"/>
            <a:r>
              <a:rPr lang="en-CA" spc="-10" dirty="0">
                <a:latin typeface="Segoe UI" panose="020B0502040204020203" pitchFamily="34" charset="0"/>
                <a:cs typeface="Segoe UI" panose="020B0502040204020203" pitchFamily="34" charset="0"/>
              </a:rPr>
              <a:t>Put a test input into the beginning where you know what the output is and see what you get!</a:t>
            </a:r>
          </a:p>
          <a:p>
            <a:pPr lvl="1"/>
            <a:endParaRPr lang="en-CA" dirty="0">
              <a:latin typeface="Segoe UI" panose="020B0502040204020203" pitchFamily="34" charset="0"/>
              <a:cs typeface="Segoe UI" panose="020B0502040204020203" pitchFamily="34" charset="0"/>
            </a:endParaRPr>
          </a:p>
          <a:p>
            <a:endParaRPr lang="en-US" dirty="0"/>
          </a:p>
        </p:txBody>
      </p:sp>
      <p:sp>
        <p:nvSpPr>
          <p:cNvPr id="4" name="TextBox 3">
            <a:extLst>
              <a:ext uri="{FF2B5EF4-FFF2-40B4-BE49-F238E27FC236}">
                <a16:creationId xmlns:a16="http://schemas.microsoft.com/office/drawing/2014/main" id="{30D3635D-2D76-664B-8D99-CC4FA146B80B}"/>
              </a:ext>
            </a:extLst>
          </p:cNvPr>
          <p:cNvSpPr txBox="1"/>
          <p:nvPr/>
        </p:nvSpPr>
        <p:spPr>
          <a:xfrm>
            <a:off x="8483599" y="2505670"/>
            <a:ext cx="3158067" cy="923330"/>
          </a:xfrm>
          <a:prstGeom prst="rect">
            <a:avLst/>
          </a:prstGeom>
          <a:noFill/>
        </p:spPr>
        <p:txBody>
          <a:bodyPr wrap="square" rtlCol="0">
            <a:spAutoFit/>
          </a:bodyPr>
          <a:lstStyle/>
          <a:p>
            <a:r>
              <a:rPr lang="en-US" b="1" dirty="0">
                <a:solidFill>
                  <a:srgbClr val="FFFF00"/>
                </a:solidFill>
              </a:rPr>
              <a:t>Golden Rule</a:t>
            </a:r>
            <a:r>
              <a:rPr lang="en-US" dirty="0">
                <a:solidFill>
                  <a:srgbClr val="FFFF00"/>
                </a:solidFill>
              </a:rPr>
              <a:t>: Never spend more than 15 minutes programming without testing</a:t>
            </a:r>
          </a:p>
        </p:txBody>
      </p:sp>
    </p:spTree>
    <p:extLst>
      <p:ext uri="{BB962C8B-B14F-4D97-AF65-F5344CB8AC3E}">
        <p14:creationId xmlns:p14="http://schemas.microsoft.com/office/powerpoint/2010/main" val="3443656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Error Reduction vs Debugging</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838200" y="1825624"/>
            <a:ext cx="7645400" cy="4101043"/>
          </a:xfrm>
        </p:spPr>
        <p:txBody>
          <a:bodyPr/>
          <a:lstStyle/>
          <a:p>
            <a:pPr marL="12700" marR="767715">
              <a:lnSpc>
                <a:spcPct val="100000"/>
              </a:lnSpc>
            </a:pPr>
            <a:r>
              <a:rPr lang="en-CA" sz="3200" spc="-10" dirty="0">
                <a:latin typeface="Segoe UI" panose="020B0502040204020203" pitchFamily="34" charset="0"/>
                <a:cs typeface="Segoe UI" panose="020B0502040204020203" pitchFamily="34" charset="0"/>
              </a:rPr>
              <a:t>It</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is</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p</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et</a:t>
            </a:r>
            <a:r>
              <a:rPr lang="en-CA" sz="3200" spc="-5" dirty="0">
                <a:latin typeface="Segoe UI" panose="020B0502040204020203" pitchFamily="34" charset="0"/>
                <a:cs typeface="Segoe UI" panose="020B0502040204020203" pitchFamily="34" charset="0"/>
              </a:rPr>
              <a:t>t</a:t>
            </a:r>
            <a:r>
              <a:rPr lang="en-CA" sz="3200" spc="-15" dirty="0">
                <a:latin typeface="Segoe UI" panose="020B0502040204020203" pitchFamily="34" charset="0"/>
                <a:cs typeface="Segoe UI" panose="020B0502040204020203" pitchFamily="34" charset="0"/>
              </a:rPr>
              <a:t>y</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much</a:t>
            </a:r>
            <a:r>
              <a:rPr lang="en-CA" sz="3200" spc="1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imp</a:t>
            </a:r>
            <a:r>
              <a:rPr lang="en-CA" sz="3200" spc="-1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s</a:t>
            </a:r>
            <a:r>
              <a:rPr lang="en-CA" sz="3200" spc="-10" dirty="0">
                <a:latin typeface="Segoe UI" panose="020B0502040204020203" pitchFamily="34" charset="0"/>
                <a:cs typeface="Segoe UI" panose="020B0502040204020203" pitchFamily="34" charset="0"/>
              </a:rPr>
              <a:t>si</a:t>
            </a:r>
            <a:r>
              <a:rPr lang="en-CA" sz="3200" spc="-15" dirty="0">
                <a:latin typeface="Segoe UI" panose="020B0502040204020203" pitchFamily="34" charset="0"/>
                <a:cs typeface="Segoe UI" panose="020B0502040204020203" pitchFamily="34" charset="0"/>
              </a:rPr>
              <a:t>ble</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to</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wri</a:t>
            </a:r>
            <a:r>
              <a:rPr lang="en-CA" sz="3200" spc="-5" dirty="0">
                <a:latin typeface="Segoe UI" panose="020B0502040204020203" pitchFamily="34" charset="0"/>
                <a:cs typeface="Segoe UI" panose="020B0502040204020203" pitchFamily="34" charset="0"/>
              </a:rPr>
              <a:t>t</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 c</a:t>
            </a:r>
            <a:r>
              <a:rPr lang="en-CA" sz="3200" spc="-2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d</a:t>
            </a:r>
            <a:r>
              <a:rPr lang="en-CA" sz="3200" spc="-20" dirty="0">
                <a:latin typeface="Segoe UI" panose="020B0502040204020203" pitchFamily="34" charset="0"/>
                <a:cs typeface="Segoe UI" panose="020B0502040204020203" pitchFamily="34" charset="0"/>
              </a:rPr>
              <a:t>e</a:t>
            </a:r>
            <a:r>
              <a:rPr lang="en-CA" sz="3200" spc="-15" dirty="0">
                <a:latin typeface="Segoe UI" panose="020B0502040204020203" pitchFamily="34" charset="0"/>
                <a:cs typeface="Segoe UI" panose="020B0502040204020203" pitchFamily="34" charset="0"/>
              </a:rPr>
              <a:t> with</a:t>
            </a:r>
            <a:r>
              <a:rPr lang="en-CA" sz="3200" spc="-2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u</a:t>
            </a:r>
            <a:r>
              <a:rPr lang="en-CA" sz="3200" spc="-10" dirty="0">
                <a:latin typeface="Segoe UI" panose="020B0502040204020203" pitchFamily="34" charset="0"/>
                <a:cs typeface="Segoe UI" panose="020B0502040204020203" pitchFamily="34" charset="0"/>
              </a:rPr>
              <a:t>t</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o</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s.</a:t>
            </a:r>
            <a:endParaRPr lang="en-CA" sz="3200" dirty="0">
              <a:latin typeface="Segoe UI" panose="020B0502040204020203" pitchFamily="34" charset="0"/>
              <a:cs typeface="Segoe UI" panose="020B0502040204020203" pitchFamily="34" charset="0"/>
            </a:endParaRPr>
          </a:p>
          <a:p>
            <a:pPr marL="469900" marR="767715" lvl="1">
              <a:lnSpc>
                <a:spcPct val="100000"/>
              </a:lnSpc>
            </a:pPr>
            <a:r>
              <a:rPr lang="en-CA" sz="3200" i="1" u="heavy" spc="-15" dirty="0">
                <a:latin typeface="Segoe UI" panose="020B0502040204020203" pitchFamily="34" charset="0"/>
                <a:cs typeface="Segoe UI" panose="020B0502040204020203" pitchFamily="34" charset="0"/>
              </a:rPr>
              <a:t>Erro</a:t>
            </a:r>
            <a:r>
              <a:rPr lang="en-CA" sz="3200" i="1" u="heavy" spc="-10" dirty="0">
                <a:latin typeface="Segoe UI" panose="020B0502040204020203" pitchFamily="34" charset="0"/>
                <a:cs typeface="Segoe UI" panose="020B0502040204020203" pitchFamily="34" charset="0"/>
              </a:rPr>
              <a:t>r </a:t>
            </a:r>
            <a:r>
              <a:rPr lang="en-CA" sz="3200" i="1" u="heavy" spc="-25" dirty="0">
                <a:latin typeface="Segoe UI" panose="020B0502040204020203" pitchFamily="34" charset="0"/>
                <a:cs typeface="Segoe UI" panose="020B0502040204020203" pitchFamily="34" charset="0"/>
              </a:rPr>
              <a:t>R</a:t>
            </a:r>
            <a:r>
              <a:rPr lang="en-CA" sz="3200" i="1" u="heavy" spc="-15" dirty="0">
                <a:latin typeface="Segoe UI" panose="020B0502040204020203" pitchFamily="34" charset="0"/>
                <a:cs typeface="Segoe UI" panose="020B0502040204020203" pitchFamily="34" charset="0"/>
              </a:rPr>
              <a:t>e</a:t>
            </a:r>
            <a:r>
              <a:rPr lang="en-CA" sz="3200" i="1" u="heavy" spc="-20" dirty="0">
                <a:latin typeface="Segoe UI" panose="020B0502040204020203" pitchFamily="34" charset="0"/>
                <a:cs typeface="Segoe UI" panose="020B0502040204020203" pitchFamily="34" charset="0"/>
              </a:rPr>
              <a:t>d</a:t>
            </a:r>
            <a:r>
              <a:rPr lang="en-CA" sz="3200" i="1" u="heavy" spc="-15" dirty="0">
                <a:latin typeface="Segoe UI" panose="020B0502040204020203" pitchFamily="34" charset="0"/>
                <a:cs typeface="Segoe UI" panose="020B0502040204020203" pitchFamily="34" charset="0"/>
              </a:rPr>
              <a:t>uc</a:t>
            </a:r>
            <a:r>
              <a:rPr lang="en-CA" sz="3200" i="1" u="heavy" spc="-5" dirty="0">
                <a:latin typeface="Segoe UI" panose="020B0502040204020203" pitchFamily="34" charset="0"/>
                <a:cs typeface="Segoe UI" panose="020B0502040204020203" pitchFamily="34" charset="0"/>
              </a:rPr>
              <a:t>t</a:t>
            </a:r>
            <a:r>
              <a:rPr lang="en-CA" sz="3200" i="1" u="heavy" spc="-10" dirty="0">
                <a:latin typeface="Segoe UI" panose="020B0502040204020203" pitchFamily="34" charset="0"/>
                <a:cs typeface="Segoe UI" panose="020B0502040204020203" pitchFamily="34" charset="0"/>
              </a:rPr>
              <a:t>i</a:t>
            </a:r>
            <a:r>
              <a:rPr lang="en-CA" sz="3200" i="1" u="heavy" spc="-15" dirty="0">
                <a:latin typeface="Segoe UI" panose="020B0502040204020203" pitchFamily="34" charset="0"/>
                <a:cs typeface="Segoe UI" panose="020B0502040204020203" pitchFamily="34" charset="0"/>
              </a:rPr>
              <a:t>o</a:t>
            </a:r>
            <a:r>
              <a:rPr lang="en-CA" sz="3200" i="1" u="heavy"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a:t>
            </a:r>
            <a:r>
              <a:rPr lang="en-CA" sz="3200" spc="1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te</a:t>
            </a:r>
            <a:r>
              <a:rPr lang="en-CA" sz="3200" spc="-5"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h</a:t>
            </a:r>
            <a:r>
              <a:rPr lang="en-CA" sz="3200" spc="-15"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i</a:t>
            </a:r>
            <a:r>
              <a:rPr lang="en-CA" sz="3200" spc="-15" dirty="0">
                <a:latin typeface="Segoe UI" panose="020B0502040204020203" pitchFamily="34" charset="0"/>
                <a:cs typeface="Segoe UI" panose="020B0502040204020203" pitchFamily="34" charset="0"/>
              </a:rPr>
              <a:t>q</a:t>
            </a:r>
            <a:r>
              <a:rPr lang="en-CA" sz="3200" spc="-20" dirty="0">
                <a:latin typeface="Segoe UI" panose="020B0502040204020203" pitchFamily="34" charset="0"/>
                <a:cs typeface="Segoe UI" panose="020B0502040204020203" pitchFamily="34" charset="0"/>
              </a:rPr>
              <a:t>u</a:t>
            </a:r>
            <a:r>
              <a:rPr lang="en-CA" sz="3200" spc="-15" dirty="0">
                <a:latin typeface="Segoe UI" panose="020B0502040204020203" pitchFamily="34" charset="0"/>
                <a:cs typeface="Segoe UI" panose="020B0502040204020203" pitchFamily="34" charset="0"/>
              </a:rPr>
              <a:t>es</a:t>
            </a:r>
            <a:r>
              <a:rPr lang="en-CA" sz="3200" spc="20"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we</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an</a:t>
            </a:r>
            <a:r>
              <a:rPr lang="en-CA" sz="3200" spc="1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us</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to</a:t>
            </a:r>
            <a:r>
              <a:rPr lang="en-CA" sz="3200" spc="-10" dirty="0">
                <a:latin typeface="Segoe UI" panose="020B0502040204020203" pitchFamily="34" charset="0"/>
                <a:cs typeface="Segoe UI" panose="020B0502040204020203" pitchFamily="34" charset="0"/>
              </a:rPr>
              <a:t> r</a:t>
            </a:r>
            <a:r>
              <a:rPr lang="en-CA" sz="3200" spc="-15" dirty="0">
                <a:latin typeface="Segoe UI" panose="020B0502040204020203" pitchFamily="34" charset="0"/>
                <a:cs typeface="Segoe UI" panose="020B0502040204020203" pitchFamily="34" charset="0"/>
              </a:rPr>
              <a:t>e</a:t>
            </a:r>
            <a:r>
              <a:rPr lang="en-CA" sz="3200" spc="-20" dirty="0">
                <a:latin typeface="Segoe UI" panose="020B0502040204020203" pitchFamily="34" charset="0"/>
                <a:cs typeface="Segoe UI" panose="020B0502040204020203" pitchFamily="34" charset="0"/>
              </a:rPr>
              <a:t>d</a:t>
            </a:r>
            <a:r>
              <a:rPr lang="en-CA" sz="3200" spc="-15" dirty="0">
                <a:latin typeface="Segoe UI" panose="020B0502040204020203" pitchFamily="34" charset="0"/>
                <a:cs typeface="Segoe UI" panose="020B0502040204020203" pitchFamily="34" charset="0"/>
              </a:rPr>
              <a:t>uce</a:t>
            </a:r>
            <a:r>
              <a:rPr lang="en-CA" sz="3200" spc="1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the</a:t>
            </a:r>
            <a:r>
              <a:rPr lang="en-CA" sz="3200" spc="10"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u</a:t>
            </a:r>
            <a:r>
              <a:rPr lang="en-CA" sz="3200" spc="-20" dirty="0">
                <a:latin typeface="Segoe UI" panose="020B0502040204020203" pitchFamily="34" charset="0"/>
                <a:cs typeface="Segoe UI" panose="020B0502040204020203" pitchFamily="34" charset="0"/>
              </a:rPr>
              <a:t>mb</a:t>
            </a:r>
            <a:r>
              <a:rPr lang="en-CA" sz="3200" spc="-15"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r</a:t>
            </a:r>
            <a:r>
              <a:rPr lang="en-CA" sz="3200" spc="2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a</a:t>
            </a:r>
            <a:r>
              <a:rPr lang="en-CA" sz="3200" spc="-10" dirty="0">
                <a:latin typeface="Segoe UI" panose="020B0502040204020203" pitchFamily="34" charset="0"/>
                <a:cs typeface="Segoe UI" panose="020B0502040204020203" pitchFamily="34" charset="0"/>
              </a:rPr>
              <a:t>n</a:t>
            </a:r>
            <a:r>
              <a:rPr lang="en-CA" sz="3200" spc="-20" dirty="0">
                <a:latin typeface="Segoe UI" panose="020B0502040204020203" pitchFamily="34" charset="0"/>
                <a:cs typeface="Segoe UI" panose="020B0502040204020203" pitchFamily="34" charset="0"/>
              </a:rPr>
              <a:t>d</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s</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v</a:t>
            </a:r>
            <a:r>
              <a:rPr lang="en-CA" sz="3200" spc="-20" dirty="0">
                <a:latin typeface="Segoe UI" panose="020B0502040204020203" pitchFamily="34" charset="0"/>
                <a:cs typeface="Segoe UI" panose="020B0502040204020203" pitchFamily="34" charset="0"/>
              </a:rPr>
              <a:t>e</a:t>
            </a:r>
            <a:r>
              <a:rPr lang="en-CA" sz="3200" dirty="0">
                <a:latin typeface="Segoe UI" panose="020B0502040204020203" pitchFamily="34" charset="0"/>
                <a:cs typeface="Segoe UI" panose="020B0502040204020203" pitchFamily="34" charset="0"/>
              </a:rPr>
              <a:t>r</a:t>
            </a:r>
            <a:r>
              <a:rPr lang="en-CA" sz="3200" spc="-10" dirty="0">
                <a:latin typeface="Segoe UI" panose="020B0502040204020203" pitchFamily="34" charset="0"/>
                <a:cs typeface="Segoe UI" panose="020B0502040204020203" pitchFamily="34" charset="0"/>
              </a:rPr>
              <a:t>ity</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of</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errors.</a:t>
            </a:r>
            <a:endParaRPr lang="en-CA" sz="3200" dirty="0">
              <a:latin typeface="Segoe UI" panose="020B0502040204020203" pitchFamily="34" charset="0"/>
              <a:cs typeface="Segoe UI" panose="020B0502040204020203" pitchFamily="34" charset="0"/>
            </a:endParaRPr>
          </a:p>
          <a:p>
            <a:pPr marL="469900" marR="767715" lvl="1">
              <a:lnSpc>
                <a:spcPct val="100000"/>
              </a:lnSpc>
            </a:pPr>
            <a:r>
              <a:rPr lang="en-CA" sz="3200" i="1" u="heavy" spc="-20" dirty="0">
                <a:latin typeface="Segoe UI" panose="020B0502040204020203" pitchFamily="34" charset="0"/>
                <a:cs typeface="Segoe UI" panose="020B0502040204020203" pitchFamily="34" charset="0"/>
              </a:rPr>
              <a:t>Debu</a:t>
            </a:r>
            <a:r>
              <a:rPr lang="en-CA" sz="3200" i="1" u="heavy" spc="-15" dirty="0">
                <a:latin typeface="Segoe UI" panose="020B0502040204020203" pitchFamily="34" charset="0"/>
                <a:cs typeface="Segoe UI" panose="020B0502040204020203" pitchFamily="34" charset="0"/>
              </a:rPr>
              <a:t>ggin</a:t>
            </a:r>
            <a:r>
              <a:rPr lang="en-CA" sz="3200" i="1" u="heavy" spc="-10" dirty="0">
                <a:latin typeface="Segoe UI" panose="020B0502040204020203" pitchFamily="34" charset="0"/>
                <a:cs typeface="Segoe UI" panose="020B0502040204020203" pitchFamily="34" charset="0"/>
              </a:rPr>
              <a:t>g</a:t>
            </a:r>
            <a:r>
              <a:rPr lang="en-CA" sz="3200" spc="-10" dirty="0">
                <a:latin typeface="Segoe UI" panose="020B0502040204020203" pitchFamily="34" charset="0"/>
                <a:cs typeface="Segoe UI" panose="020B0502040204020203" pitchFamily="34" charset="0"/>
              </a:rPr>
              <a:t>:</a:t>
            </a:r>
            <a:r>
              <a:rPr lang="en-CA" sz="3200" spc="1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te</a:t>
            </a:r>
            <a:r>
              <a:rPr lang="en-CA" sz="3200" spc="-10"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hn</a:t>
            </a:r>
            <a:r>
              <a:rPr lang="en-CA" sz="3200" spc="-5" dirty="0">
                <a:latin typeface="Segoe UI" panose="020B0502040204020203" pitchFamily="34" charset="0"/>
                <a:cs typeface="Segoe UI" panose="020B0502040204020203" pitchFamily="34" charset="0"/>
              </a:rPr>
              <a:t>i</a:t>
            </a:r>
            <a:r>
              <a:rPr lang="en-CA" sz="3200" spc="-20" dirty="0">
                <a:latin typeface="Segoe UI" panose="020B0502040204020203" pitchFamily="34" charset="0"/>
                <a:cs typeface="Segoe UI" panose="020B0502040204020203" pitchFamily="34" charset="0"/>
              </a:rPr>
              <a:t>qu</a:t>
            </a:r>
            <a:r>
              <a:rPr lang="en-CA" sz="3200" spc="-15" dirty="0">
                <a:latin typeface="Segoe UI" panose="020B0502040204020203" pitchFamily="34" charset="0"/>
                <a:cs typeface="Segoe UI" panose="020B0502040204020203" pitchFamily="34" charset="0"/>
              </a:rPr>
              <a:t>es</a:t>
            </a:r>
            <a:r>
              <a:rPr lang="en-CA" sz="3200" spc="-5" dirty="0">
                <a:latin typeface="Segoe UI" panose="020B0502040204020203" pitchFamily="34" charset="0"/>
                <a:cs typeface="Segoe UI" panose="020B0502040204020203" pitchFamily="34" charset="0"/>
              </a:rPr>
              <a:t> f</a:t>
            </a:r>
            <a:r>
              <a:rPr lang="en-CA" sz="3200" spc="-15" dirty="0">
                <a:latin typeface="Segoe UI" panose="020B0502040204020203" pitchFamily="34" charset="0"/>
                <a:cs typeface="Segoe UI" panose="020B0502040204020203" pitchFamily="34" charset="0"/>
              </a:rPr>
              <a:t>or</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ident</a:t>
            </a:r>
            <a:r>
              <a:rPr lang="en-CA" sz="3200" spc="-5" dirty="0">
                <a:latin typeface="Segoe UI" panose="020B0502040204020203" pitchFamily="34" charset="0"/>
                <a:cs typeface="Segoe UI" panose="020B0502040204020203" pitchFamily="34" charset="0"/>
              </a:rPr>
              <a:t>i</a:t>
            </a:r>
            <a:r>
              <a:rPr lang="en-CA" sz="3200" spc="-15" dirty="0">
                <a:latin typeface="Segoe UI" panose="020B0502040204020203" pitchFamily="34" charset="0"/>
                <a:cs typeface="Segoe UI" panose="020B0502040204020203" pitchFamily="34" charset="0"/>
              </a:rPr>
              <a:t>fy</a:t>
            </a:r>
            <a:r>
              <a:rPr lang="en-CA" sz="3200" spc="-5" dirty="0">
                <a:latin typeface="Segoe UI" panose="020B0502040204020203" pitchFamily="34" charset="0"/>
                <a:cs typeface="Segoe UI" panose="020B0502040204020203" pitchFamily="34" charset="0"/>
              </a:rPr>
              <a:t>i</a:t>
            </a:r>
            <a:r>
              <a:rPr lang="en-CA" sz="3200" spc="-20" dirty="0">
                <a:latin typeface="Segoe UI" panose="020B0502040204020203" pitchFamily="34" charset="0"/>
                <a:cs typeface="Segoe UI" panose="020B0502040204020203" pitchFamily="34" charset="0"/>
              </a:rPr>
              <a:t>ng</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and</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co</a:t>
            </a:r>
            <a:r>
              <a:rPr lang="en-CA" sz="3200" spc="-10" dirty="0">
                <a:latin typeface="Segoe UI" panose="020B0502040204020203" pitchFamily="34" charset="0"/>
                <a:cs typeface="Segoe UI" panose="020B0502040204020203" pitchFamily="34" charset="0"/>
              </a:rPr>
              <a:t>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cti</a:t>
            </a:r>
            <a:r>
              <a:rPr lang="en-CA" sz="3200" spc="-15" dirty="0">
                <a:latin typeface="Segoe UI" panose="020B0502040204020203" pitchFamily="34" charset="0"/>
                <a:cs typeface="Segoe UI" panose="020B0502040204020203" pitchFamily="34" charset="0"/>
              </a:rPr>
              <a:t>n</a:t>
            </a:r>
            <a:r>
              <a:rPr lang="en-CA" sz="3200" spc="-20" dirty="0">
                <a:latin typeface="Segoe UI" panose="020B0502040204020203" pitchFamily="34" charset="0"/>
                <a:cs typeface="Segoe UI" panose="020B0502040204020203" pitchFamily="34" charset="0"/>
              </a:rPr>
              <a:t>g</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er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o</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s</a:t>
            </a:r>
            <a:endParaRPr lang="en-CA" sz="3200" dirty="0">
              <a:latin typeface="Segoe UI" panose="020B0502040204020203" pitchFamily="34" charset="0"/>
              <a:cs typeface="Segoe UI" panose="020B0502040204020203" pitchFamily="34" charset="0"/>
            </a:endParaRPr>
          </a:p>
          <a:p>
            <a:endParaRPr lang="en-US" dirty="0"/>
          </a:p>
        </p:txBody>
      </p:sp>
      <p:pic>
        <p:nvPicPr>
          <p:cNvPr id="5122" name="Picture 2" descr="Programming Memes That&amp;#39;ll Execute Your Laugh.exe - Geek Universe - Geek |  Fanart | Cosplay | Pokémon GO | Geek Memes | Funny pictures">
            <a:extLst>
              <a:ext uri="{FF2B5EF4-FFF2-40B4-BE49-F238E27FC236}">
                <a16:creationId xmlns:a16="http://schemas.microsoft.com/office/drawing/2014/main" id="{B93D9E99-E781-2F49-B79E-8050D14A8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519" y="1185334"/>
            <a:ext cx="3786481" cy="474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0CB0-5497-FC49-834C-8C730806C13C}"/>
              </a:ext>
            </a:extLst>
          </p:cNvPr>
          <p:cNvSpPr>
            <a:spLocks noGrp="1"/>
          </p:cNvSpPr>
          <p:nvPr>
            <p:ph type="title"/>
          </p:nvPr>
        </p:nvSpPr>
        <p:spPr/>
        <p:txBody>
          <a:bodyPr>
            <a:normAutofit fontScale="90000"/>
          </a:bodyPr>
          <a:lstStyle/>
          <a:p>
            <a:r>
              <a:rPr lang="en-US" dirty="0"/>
              <a:t>Which student will you be?</a:t>
            </a:r>
          </a:p>
        </p:txBody>
      </p:sp>
      <p:pic>
        <p:nvPicPr>
          <p:cNvPr id="4" name="Picture 2" descr="Image result for debugging funny">
            <a:extLst>
              <a:ext uri="{FF2B5EF4-FFF2-40B4-BE49-F238E27FC236}">
                <a16:creationId xmlns:a16="http://schemas.microsoft.com/office/drawing/2014/main" id="{9F9A23A4-1401-D44C-95C4-154635B81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933" y="2240540"/>
            <a:ext cx="3145150" cy="3487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debugging funny">
            <a:extLst>
              <a:ext uri="{FF2B5EF4-FFF2-40B4-BE49-F238E27FC236}">
                <a16:creationId xmlns:a16="http://schemas.microsoft.com/office/drawing/2014/main" id="{A365CD91-7E73-7A47-856D-B26E5D7E38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509" y="2345079"/>
            <a:ext cx="6244291" cy="327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61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4397-AE02-4C43-B0C8-55DD52DF9BF3}"/>
              </a:ext>
            </a:extLst>
          </p:cNvPr>
          <p:cNvSpPr>
            <a:spLocks noGrp="1"/>
          </p:cNvSpPr>
          <p:nvPr>
            <p:ph type="title"/>
          </p:nvPr>
        </p:nvSpPr>
        <p:spPr/>
        <p:txBody>
          <a:bodyPr>
            <a:normAutofit fontScale="90000"/>
          </a:bodyPr>
          <a:lstStyle/>
          <a:p>
            <a:endParaRPr lang="en-US" dirty="0"/>
          </a:p>
        </p:txBody>
      </p:sp>
      <p:pic>
        <p:nvPicPr>
          <p:cNvPr id="4" name="Picture 3">
            <a:extLst>
              <a:ext uri="{FF2B5EF4-FFF2-40B4-BE49-F238E27FC236}">
                <a16:creationId xmlns:a16="http://schemas.microsoft.com/office/drawing/2014/main" id="{64D2C3CD-04DB-7842-A26F-3EBDB54AA45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6145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This Week</a:t>
            </a:r>
            <a:r>
              <a:rPr lang="en-US" b="1" dirty="0">
                <a:solidFill>
                  <a:schemeClr val="accent1"/>
                </a:solidFill>
              </a:rPr>
              <a:t>’</a:t>
            </a:r>
            <a:r>
              <a:rPr lang="en-US" b="1" dirty="0"/>
              <a:t>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p:txBody>
          <a:bodyPr/>
          <a:lstStyle/>
          <a:p>
            <a:r>
              <a:rPr lang="en-US" b="1" dirty="0"/>
              <a:t>Lecture </a:t>
            </a:r>
            <a:r>
              <a:rPr lang="en-US" b="1" dirty="0">
                <a:solidFill>
                  <a:schemeClr val="accent1"/>
                </a:solidFill>
              </a:rPr>
              <a:t>1.1</a:t>
            </a:r>
          </a:p>
          <a:p>
            <a:pPr lvl="1"/>
            <a:r>
              <a:rPr lang="en-US" dirty="0"/>
              <a:t>Introduction</a:t>
            </a:r>
          </a:p>
          <a:p>
            <a:r>
              <a:rPr lang="en-US" b="1" dirty="0"/>
              <a:t>Lecture </a:t>
            </a:r>
            <a:r>
              <a:rPr lang="en-US" b="1" dirty="0">
                <a:solidFill>
                  <a:schemeClr val="accent1"/>
                </a:solidFill>
              </a:rPr>
              <a:t>1.2</a:t>
            </a:r>
          </a:p>
          <a:p>
            <a:pPr lvl="1"/>
            <a:r>
              <a:rPr lang="en-US" dirty="0"/>
              <a:t>Variables, Expressions, and Operators</a:t>
            </a:r>
          </a:p>
          <a:p>
            <a:pPr lvl="1"/>
            <a:r>
              <a:rPr lang="en-US" dirty="0"/>
              <a:t>Chapters 1,2, and 3</a:t>
            </a:r>
          </a:p>
          <a:p>
            <a:pPr marL="0" indent="0">
              <a:buNone/>
            </a:pPr>
            <a:r>
              <a:rPr lang="en-US" b="1" dirty="0"/>
              <a:t>Lecture </a:t>
            </a:r>
            <a:r>
              <a:rPr lang="en-US" b="1" dirty="0">
                <a:solidFill>
                  <a:schemeClr val="accent1"/>
                </a:solidFill>
              </a:rPr>
              <a:t>1.3</a:t>
            </a:r>
          </a:p>
          <a:p>
            <a:pPr lvl="1"/>
            <a:r>
              <a:rPr lang="en-US" b="1" dirty="0"/>
              <a:t>The Programming Process</a:t>
            </a:r>
          </a:p>
        </p:txBody>
      </p:sp>
    </p:spTree>
    <p:extLst>
      <p:ext uri="{BB962C8B-B14F-4D97-AF65-F5344CB8AC3E}">
        <p14:creationId xmlns:p14="http://schemas.microsoft.com/office/powerpoint/2010/main" val="28324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4489-66EE-0F4F-B1A8-4FCEA79FD09E}"/>
              </a:ext>
            </a:extLst>
          </p:cNvPr>
          <p:cNvSpPr>
            <a:spLocks noGrp="1"/>
          </p:cNvSpPr>
          <p:nvPr>
            <p:ph type="title"/>
          </p:nvPr>
        </p:nvSpPr>
        <p:spPr/>
        <p:txBody>
          <a:bodyPr>
            <a:normAutofit fontScale="90000"/>
          </a:bodyPr>
          <a:lstStyle/>
          <a:p>
            <a:r>
              <a:rPr lang="en-US" dirty="0"/>
              <a:t>Types of Errors</a:t>
            </a:r>
          </a:p>
        </p:txBody>
      </p:sp>
      <p:sp>
        <p:nvSpPr>
          <p:cNvPr id="4" name="object 16">
            <a:extLst>
              <a:ext uri="{FF2B5EF4-FFF2-40B4-BE49-F238E27FC236}">
                <a16:creationId xmlns:a16="http://schemas.microsoft.com/office/drawing/2014/main" id="{E8C68848-75E3-D048-B5DB-CD314DD08A18}"/>
              </a:ext>
            </a:extLst>
          </p:cNvPr>
          <p:cNvSpPr txBox="1">
            <a:spLocks noGrp="1"/>
          </p:cNvSpPr>
          <p:nvPr>
            <p:ph idx="1"/>
          </p:nvPr>
        </p:nvSpPr>
        <p:spPr>
          <a:xfrm>
            <a:off x="2149310" y="1825624"/>
            <a:ext cx="4477733" cy="2449773"/>
          </a:xfrm>
          <a:prstGeom prst="rect">
            <a:avLst/>
          </a:prstGeom>
        </p:spPr>
        <p:txBody>
          <a:bodyPr vert="horz" wrap="square" lIns="0" tIns="0" rIns="0" bIns="0" rtlCol="0">
            <a:spAutoFit/>
          </a:bodyPr>
          <a:lstStyle/>
          <a:p>
            <a:pPr marL="0" indent="0">
              <a:lnSpc>
                <a:spcPct val="100000"/>
              </a:lnSpc>
              <a:buNone/>
            </a:pPr>
            <a:r>
              <a:rPr sz="2800" spc="-20" dirty="0">
                <a:latin typeface="Arial"/>
                <a:cs typeface="Arial"/>
              </a:rPr>
              <a:t>Syn</a:t>
            </a:r>
            <a:r>
              <a:rPr sz="2800" spc="-5" dirty="0">
                <a:latin typeface="Arial"/>
                <a:cs typeface="Arial"/>
              </a:rPr>
              <a:t>t</a:t>
            </a:r>
            <a:r>
              <a:rPr sz="2800" spc="-15" dirty="0">
                <a:latin typeface="Arial"/>
                <a:cs typeface="Arial"/>
              </a:rPr>
              <a:t>ax</a:t>
            </a:r>
            <a:r>
              <a:rPr sz="2800" spc="-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endParaRPr sz="2800" dirty="0">
              <a:latin typeface="Arial"/>
              <a:cs typeface="Arial"/>
            </a:endParaRPr>
          </a:p>
          <a:p>
            <a:pPr marL="0" marR="5080" indent="0">
              <a:lnSpc>
                <a:spcPct val="144300"/>
              </a:lnSpc>
              <a:spcBef>
                <a:spcPts val="630"/>
              </a:spcBef>
              <a:buNone/>
            </a:pPr>
            <a:r>
              <a:rPr sz="2800" spc="-20" dirty="0">
                <a:latin typeface="Arial"/>
                <a:cs typeface="Arial"/>
              </a:rPr>
              <a:t>Sema</a:t>
            </a:r>
            <a:r>
              <a:rPr sz="2800" spc="-15" dirty="0">
                <a:latin typeface="Arial"/>
                <a:cs typeface="Arial"/>
              </a:rPr>
              <a:t>n</a:t>
            </a:r>
            <a:r>
              <a:rPr sz="2800" spc="-10" dirty="0">
                <a:latin typeface="Arial"/>
                <a:cs typeface="Arial"/>
              </a:rPr>
              <a:t>tic</a:t>
            </a:r>
            <a:r>
              <a:rPr sz="2800" spc="1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r>
              <a:rPr sz="2800" spc="-15" dirty="0">
                <a:latin typeface="Arial"/>
                <a:cs typeface="Arial"/>
              </a:rPr>
              <a:t> </a:t>
            </a:r>
            <a:endParaRPr lang="en-US" sz="2800" spc="-15" dirty="0">
              <a:latin typeface="Arial"/>
              <a:cs typeface="Arial"/>
            </a:endParaRPr>
          </a:p>
          <a:p>
            <a:pPr marL="0" marR="5080" indent="0">
              <a:lnSpc>
                <a:spcPct val="144300"/>
              </a:lnSpc>
              <a:spcBef>
                <a:spcPts val="630"/>
              </a:spcBef>
              <a:buNone/>
            </a:pPr>
            <a:r>
              <a:rPr sz="2800" spc="-15" dirty="0">
                <a:latin typeface="Arial"/>
                <a:cs typeface="Arial"/>
              </a:rPr>
              <a:t>Lo</a:t>
            </a:r>
            <a:r>
              <a:rPr sz="2800" spc="-20" dirty="0">
                <a:latin typeface="Arial"/>
                <a:cs typeface="Arial"/>
              </a:rPr>
              <a:t>g</a:t>
            </a:r>
            <a:r>
              <a:rPr sz="2800" spc="-5" dirty="0">
                <a:latin typeface="Arial"/>
                <a:cs typeface="Arial"/>
              </a:rPr>
              <a:t>i</a:t>
            </a:r>
            <a:r>
              <a:rPr sz="2800" spc="-15" dirty="0">
                <a:latin typeface="Arial"/>
                <a:cs typeface="Arial"/>
              </a:rPr>
              <a:t>ca</a:t>
            </a:r>
            <a:r>
              <a:rPr sz="2800" spc="-10" dirty="0">
                <a:latin typeface="Arial"/>
                <a:cs typeface="Arial"/>
              </a:rPr>
              <a:t>l</a:t>
            </a:r>
            <a:r>
              <a:rPr sz="2800" spc="-5" dirty="0">
                <a:latin typeface="Arial"/>
                <a:cs typeface="Arial"/>
              </a:rPr>
              <a:t> </a:t>
            </a:r>
            <a:r>
              <a:rPr sz="2800" spc="-15" dirty="0">
                <a:latin typeface="Arial"/>
                <a:cs typeface="Arial"/>
              </a:rPr>
              <a:t>e</a:t>
            </a:r>
            <a:r>
              <a:rPr sz="2800" spc="-10" dirty="0">
                <a:latin typeface="Arial"/>
                <a:cs typeface="Arial"/>
              </a:rPr>
              <a:t>r</a:t>
            </a:r>
            <a:r>
              <a:rPr sz="2800" spc="-5" dirty="0">
                <a:latin typeface="Arial"/>
                <a:cs typeface="Arial"/>
              </a:rPr>
              <a:t>r</a:t>
            </a:r>
            <a:r>
              <a:rPr sz="2800" spc="-15" dirty="0">
                <a:latin typeface="Arial"/>
                <a:cs typeface="Arial"/>
              </a:rPr>
              <a:t>or </a:t>
            </a:r>
            <a:endParaRPr lang="en-US" sz="2800" spc="-15" dirty="0">
              <a:latin typeface="Arial"/>
              <a:cs typeface="Arial"/>
            </a:endParaRPr>
          </a:p>
          <a:p>
            <a:pPr marL="0" marR="5080" indent="0">
              <a:lnSpc>
                <a:spcPct val="144300"/>
              </a:lnSpc>
              <a:spcBef>
                <a:spcPts val="630"/>
              </a:spcBef>
              <a:buNone/>
            </a:pPr>
            <a:r>
              <a:rPr sz="2800" spc="-15" dirty="0">
                <a:latin typeface="Arial"/>
                <a:cs typeface="Arial"/>
              </a:rPr>
              <a:t>Run</a:t>
            </a:r>
            <a:r>
              <a:rPr sz="2800" spc="-5" dirty="0">
                <a:latin typeface="Arial"/>
                <a:cs typeface="Arial"/>
              </a:rPr>
              <a:t>t</a:t>
            </a:r>
            <a:r>
              <a:rPr sz="2800" spc="-15" dirty="0">
                <a:latin typeface="Arial"/>
                <a:cs typeface="Arial"/>
              </a:rPr>
              <a:t>ime</a:t>
            </a:r>
            <a:r>
              <a:rPr sz="2800" spc="1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endParaRPr sz="2800" dirty="0">
              <a:latin typeface="Arial"/>
              <a:cs typeface="Arial"/>
            </a:endParaRPr>
          </a:p>
        </p:txBody>
      </p:sp>
      <p:sp>
        <p:nvSpPr>
          <p:cNvPr id="14" name="&quot;No&quot; Symbol 13">
            <a:extLst>
              <a:ext uri="{FF2B5EF4-FFF2-40B4-BE49-F238E27FC236}">
                <a16:creationId xmlns:a16="http://schemas.microsoft.com/office/drawing/2014/main" id="{02050640-F58C-CA4E-8C07-C0DCAEF84972}"/>
              </a:ext>
            </a:extLst>
          </p:cNvPr>
          <p:cNvSpPr/>
          <p:nvPr/>
        </p:nvSpPr>
        <p:spPr>
          <a:xfrm>
            <a:off x="1422661" y="1769223"/>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quot;No&quot; Symbol 14">
            <a:extLst>
              <a:ext uri="{FF2B5EF4-FFF2-40B4-BE49-F238E27FC236}">
                <a16:creationId xmlns:a16="http://schemas.microsoft.com/office/drawing/2014/main" id="{530D3E9A-3D0F-AC44-BA97-F3A053527E85}"/>
              </a:ext>
            </a:extLst>
          </p:cNvPr>
          <p:cNvSpPr/>
          <p:nvPr/>
        </p:nvSpPr>
        <p:spPr>
          <a:xfrm>
            <a:off x="1422661" y="2416254"/>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quot;No&quot; Symbol 15">
            <a:extLst>
              <a:ext uri="{FF2B5EF4-FFF2-40B4-BE49-F238E27FC236}">
                <a16:creationId xmlns:a16="http://schemas.microsoft.com/office/drawing/2014/main" id="{FEC4EACF-D743-CA42-92B2-AC8B867028BD}"/>
              </a:ext>
            </a:extLst>
          </p:cNvPr>
          <p:cNvSpPr/>
          <p:nvPr/>
        </p:nvSpPr>
        <p:spPr>
          <a:xfrm>
            <a:off x="1422661" y="3072420"/>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quot;No&quot; Symbol 16">
            <a:extLst>
              <a:ext uri="{FF2B5EF4-FFF2-40B4-BE49-F238E27FC236}">
                <a16:creationId xmlns:a16="http://schemas.microsoft.com/office/drawing/2014/main" id="{7028B277-2D89-AB4E-836E-5623607A28C2}"/>
              </a:ext>
            </a:extLst>
          </p:cNvPr>
          <p:cNvSpPr/>
          <p:nvPr/>
        </p:nvSpPr>
        <p:spPr>
          <a:xfrm>
            <a:off x="1422661" y="3771348"/>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733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3F29-02C8-C048-808F-62D5ED864620}"/>
              </a:ext>
            </a:extLst>
          </p:cNvPr>
          <p:cNvSpPr>
            <a:spLocks noGrp="1"/>
          </p:cNvSpPr>
          <p:nvPr>
            <p:ph type="title"/>
          </p:nvPr>
        </p:nvSpPr>
        <p:spPr/>
        <p:txBody>
          <a:bodyPr>
            <a:normAutofit fontScale="90000"/>
          </a:bodyPr>
          <a:lstStyle/>
          <a:p>
            <a:r>
              <a:rPr lang="en-US" dirty="0"/>
              <a:t>Syntax Errors</a:t>
            </a:r>
          </a:p>
        </p:txBody>
      </p:sp>
      <p:sp>
        <p:nvSpPr>
          <p:cNvPr id="3" name="Content Placeholder 2">
            <a:extLst>
              <a:ext uri="{FF2B5EF4-FFF2-40B4-BE49-F238E27FC236}">
                <a16:creationId xmlns:a16="http://schemas.microsoft.com/office/drawing/2014/main" id="{54D76A88-BEA1-6A45-A140-569774D6AA57}"/>
              </a:ext>
            </a:extLst>
          </p:cNvPr>
          <p:cNvSpPr>
            <a:spLocks noGrp="1"/>
          </p:cNvSpPr>
          <p:nvPr>
            <p:ph idx="1"/>
          </p:nvPr>
        </p:nvSpPr>
        <p:spPr/>
        <p:txBody>
          <a:bodyPr>
            <a:normAutofit lnSpcReduction="10000"/>
          </a:bodyPr>
          <a:lstStyle/>
          <a:p>
            <a:pPr marL="330835">
              <a:lnSpc>
                <a:spcPct val="100000"/>
              </a:lnSpc>
            </a:pPr>
            <a:r>
              <a:rPr lang="en-CA" i="1" spc="-15" dirty="0">
                <a:latin typeface="Segoe UI" panose="020B0502040204020203" pitchFamily="34" charset="0"/>
                <a:cs typeface="Segoe UI" panose="020B0502040204020203" pitchFamily="34" charset="0"/>
              </a:rPr>
              <a:t>Syntax</a:t>
            </a:r>
            <a:r>
              <a:rPr lang="en-CA" i="1" spc="-5"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erro</a:t>
            </a:r>
            <a:r>
              <a:rPr lang="en-CA" i="1"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re</a:t>
            </a:r>
            <a:r>
              <a:rPr lang="en-CA" spc="-1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ults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wh</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gr</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mming </a:t>
            </a:r>
            <a:r>
              <a:rPr lang="en-CA" spc="-10"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g</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ge</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ca</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not</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y</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c</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de.</a:t>
            </a:r>
          </a:p>
          <a:p>
            <a:pPr marL="330835" marR="508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miss</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2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erat</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two</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erat</a:t>
            </a:r>
            <a:r>
              <a:rPr lang="en-CA" spc="-15" dirty="0">
                <a:latin typeface="Segoe UI" panose="020B0502040204020203" pitchFamily="34" charset="0"/>
                <a:cs typeface="Segoe UI" panose="020B0502040204020203" pitchFamily="34" charset="0"/>
              </a:rPr>
              <a:t>ors</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 ro</a:t>
            </a:r>
            <a:r>
              <a:rPr lang="en-CA" spc="-180" dirty="0">
                <a:latin typeface="Segoe UI" panose="020B0502040204020203" pitchFamily="34" charset="0"/>
                <a:cs typeface="Segoe UI" panose="020B0502040204020203" pitchFamily="34" charset="0"/>
              </a:rPr>
              <a:t>w</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a:t>
            </a:r>
            <a:r>
              <a:rPr lang="en-CA" spc="-5"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legal</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characte</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i</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va</a:t>
            </a:r>
            <a:r>
              <a:rPr lang="en-CA" spc="-10" dirty="0">
                <a:latin typeface="Segoe UI" panose="020B0502040204020203" pitchFamily="34" charset="0"/>
                <a:cs typeface="Segoe UI" panose="020B0502040204020203" pitchFamily="34" charset="0"/>
              </a:rPr>
              <a:t>ri</a:t>
            </a:r>
            <a:r>
              <a:rPr lang="en-CA" spc="-15" dirty="0">
                <a:latin typeface="Segoe UI" panose="020B0502040204020203" pitchFamily="34" charset="0"/>
                <a:cs typeface="Segoe UI" panose="020B0502040204020203" pitchFamily="34" charset="0"/>
              </a:rPr>
              <a:t>able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nam</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a:t>
            </a:r>
            <a:r>
              <a:rPr lang="en-CA" spc="-15" dirty="0">
                <a:latin typeface="Segoe UI" panose="020B0502040204020203" pitchFamily="34" charset="0"/>
                <a:cs typeface="Segoe UI" panose="020B0502040204020203" pitchFamily="34" charset="0"/>
              </a:rPr>
              <a:t> mis</a:t>
            </a:r>
            <a:r>
              <a:rPr lang="en-CA" spc="-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ar</a:t>
            </a:r>
            <a:r>
              <a:rPr lang="en-CA" spc="-15" dirty="0">
                <a:latin typeface="Segoe UI" panose="020B0502040204020203" pitchFamily="34" charset="0"/>
                <a:cs typeface="Segoe UI" panose="020B0502040204020203" pitchFamily="34" charset="0"/>
              </a:rPr>
              <a:t>ent</a:t>
            </a:r>
            <a:r>
              <a:rPr lang="en-CA" spc="-10"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a:t>
            </a:r>
            <a:r>
              <a:rPr lang="en-CA"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ke</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etc.</a:t>
            </a:r>
          </a:p>
          <a:p>
            <a:pPr marL="330835" marR="5080">
              <a:lnSpc>
                <a:spcPct val="100000"/>
              </a:lnSpc>
              <a:spcBef>
                <a:spcPts val="1800"/>
              </a:spcBef>
            </a:pPr>
            <a:r>
              <a:rPr lang="en-CA" spc="-15" dirty="0">
                <a:latin typeface="Segoe UI" panose="020B0502040204020203" pitchFamily="34" charset="0"/>
                <a:cs typeface="Segoe UI" panose="020B0502040204020203" pitchFamily="34" charset="0"/>
              </a:rPr>
              <a:t>In English, a syntax error is like a </a:t>
            </a:r>
            <a:r>
              <a:rPr lang="en-CA" spc="-15" dirty="0">
                <a:solidFill>
                  <a:srgbClr val="FFFF00"/>
                </a:solidFill>
                <a:latin typeface="Segoe UI" panose="020B0502040204020203" pitchFamily="34" charset="0"/>
                <a:cs typeface="Segoe UI" panose="020B0502040204020203" pitchFamily="34" charset="0"/>
              </a:rPr>
              <a:t>spelling error</a:t>
            </a:r>
          </a:p>
          <a:p>
            <a:pPr marL="330835" marR="5080">
              <a:lnSpc>
                <a:spcPct val="100000"/>
              </a:lnSpc>
              <a:spcBef>
                <a:spcPts val="1800"/>
              </a:spcBef>
            </a:pPr>
            <a:endParaRPr lang="en-CA" spc="-15" dirty="0">
              <a:latin typeface="Segoe UI" panose="020B0502040204020203" pitchFamily="34" charset="0"/>
              <a:cs typeface="Segoe UI" panose="020B0502040204020203" pitchFamily="34" charset="0"/>
            </a:endParaRP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3) + 2 * 4</a:t>
            </a:r>
          </a:p>
          <a:p>
            <a:pPr marL="102235" marR="5080" indent="0">
              <a:lnSpc>
                <a:spcPct val="100000"/>
              </a:lnSpc>
              <a:spcBef>
                <a:spcPts val="1800"/>
              </a:spcBef>
              <a:buNone/>
            </a:pPr>
            <a:r>
              <a:rPr lang="en-CA" spc="-15" dirty="0">
                <a:solidFill>
                  <a:srgbClr val="FF0000"/>
                </a:solidFill>
                <a:latin typeface="Segoe UI" panose="020B0502040204020203" pitchFamily="34" charset="0"/>
                <a:cs typeface="Segoe UI" panose="020B0502040204020203" pitchFamily="34" charset="0"/>
              </a:rPr>
              <a:t>Syntax Error: unmatched ')’:  line 1, pos 2</a:t>
            </a:r>
            <a:endParaRPr lang="en-US" dirty="0">
              <a:solidFill>
                <a:srgbClr val="FF0000"/>
              </a:solidFill>
            </a:endParaRPr>
          </a:p>
        </p:txBody>
      </p:sp>
    </p:spTree>
    <p:extLst>
      <p:ext uri="{BB962C8B-B14F-4D97-AF65-F5344CB8AC3E}">
        <p14:creationId xmlns:p14="http://schemas.microsoft.com/office/powerpoint/2010/main" val="161816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1181-09F8-0448-84D7-6E5E8EACA863}"/>
              </a:ext>
            </a:extLst>
          </p:cNvPr>
          <p:cNvSpPr>
            <a:spLocks noGrp="1"/>
          </p:cNvSpPr>
          <p:nvPr>
            <p:ph type="title"/>
          </p:nvPr>
        </p:nvSpPr>
        <p:spPr/>
        <p:txBody>
          <a:bodyPr>
            <a:normAutofit fontScale="90000"/>
          </a:bodyPr>
          <a:lstStyle/>
          <a:p>
            <a:r>
              <a:rPr lang="en-US" dirty="0"/>
              <a:t>Semantic Errors</a:t>
            </a:r>
          </a:p>
        </p:txBody>
      </p:sp>
      <p:sp>
        <p:nvSpPr>
          <p:cNvPr id="3" name="Content Placeholder 2">
            <a:extLst>
              <a:ext uri="{FF2B5EF4-FFF2-40B4-BE49-F238E27FC236}">
                <a16:creationId xmlns:a16="http://schemas.microsoft.com/office/drawing/2014/main" id="{43E45CF2-8F80-5F4A-8C71-AAA3EA4B9B5D}"/>
              </a:ext>
            </a:extLst>
          </p:cNvPr>
          <p:cNvSpPr>
            <a:spLocks noGrp="1"/>
          </p:cNvSpPr>
          <p:nvPr>
            <p:ph idx="1"/>
          </p:nvPr>
        </p:nvSpPr>
        <p:spPr>
          <a:xfrm>
            <a:off x="838200" y="1551304"/>
            <a:ext cx="10515600" cy="4835479"/>
          </a:xfrm>
        </p:spPr>
        <p:txBody>
          <a:bodyPr>
            <a:normAutofit fontScale="92500" lnSpcReduction="20000"/>
          </a:bodyPr>
          <a:lstStyle/>
          <a:p>
            <a:pPr marL="12700" marR="303530">
              <a:lnSpc>
                <a:spcPct val="100000"/>
              </a:lnSpc>
            </a:pPr>
            <a:r>
              <a:rPr lang="en-CA" i="1" spc="-20" dirty="0">
                <a:latin typeface="Segoe UI" panose="020B0502040204020203" pitchFamily="34" charset="0"/>
                <a:cs typeface="Segoe UI" panose="020B0502040204020203" pitchFamily="34" charset="0"/>
              </a:rPr>
              <a:t>Sema</a:t>
            </a:r>
            <a:r>
              <a:rPr lang="en-CA" i="1" spc="-15" dirty="0">
                <a:latin typeface="Segoe UI" panose="020B0502040204020203" pitchFamily="34" charset="0"/>
                <a:cs typeface="Segoe UI" panose="020B0502040204020203" pitchFamily="34" charset="0"/>
              </a:rPr>
              <a:t>n</a:t>
            </a:r>
            <a:r>
              <a:rPr lang="en-CA" i="1" spc="-10" dirty="0">
                <a:latin typeface="Segoe UI" panose="020B0502040204020203" pitchFamily="34" charset="0"/>
                <a:cs typeface="Segoe UI" panose="020B0502040204020203" pitchFamily="34" charset="0"/>
              </a:rPr>
              <a:t>tic</a:t>
            </a:r>
            <a:r>
              <a:rPr lang="en-CA" i="1" spc="15" dirty="0">
                <a:latin typeface="Segoe UI" panose="020B0502040204020203" pitchFamily="34" charset="0"/>
                <a:cs typeface="Segoe UI" panose="020B0502040204020203" pitchFamily="34" charset="0"/>
              </a:rPr>
              <a:t> </a:t>
            </a:r>
            <a:r>
              <a:rPr lang="en-CA" i="1" spc="-20" dirty="0">
                <a:latin typeface="Segoe UI" panose="020B0502040204020203" pitchFamily="34" charset="0"/>
                <a:cs typeface="Segoe UI" panose="020B0502040204020203" pitchFamily="34" charset="0"/>
              </a:rPr>
              <a:t>e</a:t>
            </a:r>
            <a:r>
              <a:rPr lang="en-CA" i="1" spc="-5" dirty="0">
                <a:latin typeface="Segoe UI" panose="020B0502040204020203" pitchFamily="34" charset="0"/>
                <a:cs typeface="Segoe UI" panose="020B0502040204020203" pitchFamily="34" charset="0"/>
              </a:rPr>
              <a:t>r</a:t>
            </a:r>
            <a:r>
              <a:rPr lang="en-CA" i="1" spc="-10" dirty="0">
                <a:latin typeface="Segoe UI" panose="020B0502040204020203" pitchFamily="34" charset="0"/>
                <a:cs typeface="Segoe UI" panose="020B0502040204020203" pitchFamily="34" charset="0"/>
              </a:rPr>
              <a:t>r</a:t>
            </a:r>
            <a:r>
              <a:rPr lang="en-CA" i="1" spc="-15" dirty="0">
                <a:latin typeface="Segoe UI" panose="020B0502040204020203" pitchFamily="34" charset="0"/>
                <a:cs typeface="Segoe UI" panose="020B0502040204020203" pitchFamily="34" charset="0"/>
              </a:rPr>
              <a:t>o</a:t>
            </a:r>
            <a:r>
              <a:rPr lang="en-CA" i="1" spc="5"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esu</a:t>
            </a:r>
            <a:r>
              <a:rPr lang="en-CA" spc="-10" dirty="0">
                <a:latin typeface="Segoe UI" panose="020B0502040204020203" pitchFamily="34" charset="0"/>
                <a:cs typeface="Segoe UI" panose="020B0502040204020203" pitchFamily="34" charset="0"/>
              </a:rPr>
              <a:t>lts</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fro</a:t>
            </a:r>
            <a:r>
              <a:rPr lang="en-CA" spc="-25" dirty="0">
                <a:latin typeface="Segoe UI" panose="020B0502040204020203" pitchFamily="34" charset="0"/>
                <a:cs typeface="Segoe UI" panose="020B0502040204020203" pitchFamily="34" charset="0"/>
              </a:rPr>
              <a:t>m</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imp</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of</a:t>
            </a:r>
            <a:r>
              <a:rPr lang="en-CA" spc="-15" dirty="0">
                <a:latin typeface="Segoe UI" panose="020B0502040204020203" pitchFamily="34" charset="0"/>
                <a:cs typeface="Segoe UI" panose="020B0502040204020203" pitchFamily="34" charset="0"/>
              </a:rPr>
              <a:t> the</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em</a:t>
            </a:r>
            <a:r>
              <a:rPr lang="en-CA" spc="-15" dirty="0">
                <a:latin typeface="Segoe UI" panose="020B0502040204020203" pitchFamily="34" charset="0"/>
                <a:cs typeface="Segoe UI" panose="020B0502040204020203" pitchFamily="34" charset="0"/>
              </a:rPr>
              <a:t>ents</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2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va</a:t>
            </a:r>
            <a:r>
              <a:rPr lang="en-CA" spc="-10" dirty="0">
                <a:latin typeface="Segoe UI" panose="020B0502040204020203" pitchFamily="34" charset="0"/>
                <a:cs typeface="Segoe UI" panose="020B0502040204020203" pitchFamily="34" charset="0"/>
              </a:rPr>
              <a:t>ria</a:t>
            </a:r>
            <a:r>
              <a:rPr lang="en-CA" spc="-20" dirty="0">
                <a:latin typeface="Segoe UI" panose="020B0502040204020203" pitchFamily="34" charset="0"/>
                <a:cs typeface="Segoe UI" panose="020B0502040204020203" pitchFamily="34" charset="0"/>
              </a:rPr>
              <a:t>b</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endParaRPr lang="en-CA" dirty="0">
              <a:latin typeface="Segoe UI" panose="020B0502040204020203" pitchFamily="34" charset="0"/>
              <a:cs typeface="Segoe UI" panose="020B0502040204020203" pitchFamily="34" charset="0"/>
            </a:endParaRPr>
          </a:p>
          <a:p>
            <a:pPr marL="12700" marR="508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usin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pe</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ato</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not</a:t>
            </a:r>
            <a:r>
              <a:rPr lang="en-CA" spc="-5" dirty="0">
                <a:latin typeface="Segoe UI" panose="020B0502040204020203" pitchFamily="34" charset="0"/>
                <a:cs typeface="Segoe UI" panose="020B0502040204020203" pitchFamily="34" charset="0"/>
              </a:rPr>
              <a:t> i</a:t>
            </a:r>
            <a:r>
              <a:rPr lang="en-CA" spc="-15" dirty="0">
                <a:latin typeface="Segoe UI" panose="020B0502040204020203" pitchFamily="34" charset="0"/>
                <a:cs typeface="Segoe UI" panose="020B0502040204020203" pitchFamily="34" charset="0"/>
              </a:rPr>
              <a:t>nte</a:t>
            </a:r>
            <a:r>
              <a:rPr lang="en-CA" spc="-20" dirty="0">
                <a:latin typeface="Segoe UI" panose="020B0502040204020203" pitchFamily="34" charset="0"/>
                <a:cs typeface="Segoe UI" panose="020B0502040204020203" pitchFamily="34" charset="0"/>
              </a:rPr>
              <a:t>nd</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 va</a:t>
            </a:r>
            <a:r>
              <a:rPr lang="en-CA" spc="-10" dirty="0">
                <a:latin typeface="Segoe UI" panose="020B0502040204020203" pitchFamily="34" charset="0"/>
                <a:cs typeface="Segoe UI" panose="020B0502040204020203" pitchFamily="34" charset="0"/>
              </a:rPr>
              <a:t>ria</a:t>
            </a:r>
            <a:r>
              <a:rPr lang="en-CA" spc="-20" dirty="0">
                <a:latin typeface="Segoe UI" panose="020B0502040204020203" pitchFamily="34" charset="0"/>
                <a:cs typeface="Segoe UI" panose="020B0502040204020203" pitchFamily="34" charset="0"/>
              </a:rPr>
              <a:t>b</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t</a:t>
            </a:r>
            <a:r>
              <a:rPr lang="en-CA" spc="-15" dirty="0">
                <a:latin typeface="Segoe UI" panose="020B0502040204020203" pitchFamily="34" charset="0"/>
                <a:cs typeface="Segoe UI" panose="020B0502040204020203" pitchFamily="34" charset="0"/>
              </a:rPr>
              <a:t>ype,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ca</a:t>
            </a:r>
            <a:r>
              <a:rPr lang="en-CA" spc="-10" dirty="0">
                <a:latin typeface="Segoe UI" panose="020B0502040204020203" pitchFamily="34" charset="0"/>
                <a:cs typeface="Segoe UI" panose="020B0502040204020203" pitchFamily="34" charset="0"/>
              </a:rPr>
              <a:t>ll</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3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fu</a:t>
            </a:r>
            <a:r>
              <a:rPr lang="en-CA" spc="-1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c</a:t>
            </a:r>
            <a:r>
              <a:rPr lang="en-CA" spc="-5" dirty="0">
                <a:latin typeface="Segoe UI" panose="020B0502040204020203" pitchFamily="34" charset="0"/>
                <a:cs typeface="Segoe UI" panose="020B0502040204020203" pitchFamily="34" charset="0"/>
              </a:rPr>
              <a:t>t</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with</a:t>
            </a:r>
            <a:r>
              <a:rPr lang="en-CA" spc="3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wro</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 a</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ty</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25" dirty="0">
                <a:latin typeface="Segoe UI" panose="020B0502040204020203" pitchFamily="34" charset="0"/>
                <a:cs typeface="Segoe UI" panose="020B0502040204020203" pitchFamily="34" charset="0"/>
              </a:rPr>
              <a:t>w</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4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mb</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 a</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ts,</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a:t>
            </a:r>
            <a:r>
              <a:rPr lang="en-CA" spc="-5" dirty="0">
                <a:latin typeface="Segoe UI" panose="020B0502040204020203" pitchFamily="34" charset="0"/>
                <a:cs typeface="Segoe UI" panose="020B0502040204020203" pitchFamily="34" charset="0"/>
              </a:rPr>
              <a:t>c</a:t>
            </a:r>
            <a:r>
              <a:rPr lang="en-CA" spc="-10" dirty="0">
                <a:latin typeface="Segoe UI" panose="020B0502040204020203" pitchFamily="34" charset="0"/>
                <a:cs typeface="Segoe UI" panose="020B0502040204020203" pitchFamily="34" charset="0"/>
              </a:rPr>
              <a:t>.</a:t>
            </a:r>
          </a:p>
          <a:p>
            <a:pPr marL="12700" marR="5080">
              <a:lnSpc>
                <a:spcPct val="100000"/>
              </a:lnSpc>
              <a:spcBef>
                <a:spcPts val="1800"/>
              </a:spcBef>
            </a:pPr>
            <a:r>
              <a:rPr lang="en-CA" spc="-15" dirty="0">
                <a:latin typeface="Segoe UI" panose="020B0502040204020203" pitchFamily="34" charset="0"/>
                <a:cs typeface="Segoe UI" panose="020B0502040204020203" pitchFamily="34" charset="0"/>
              </a:rPr>
              <a:t>In English, a semantic error is like a </a:t>
            </a:r>
            <a:r>
              <a:rPr lang="en-CA" spc="-15" dirty="0">
                <a:solidFill>
                  <a:srgbClr val="FFFF00"/>
                </a:solidFill>
                <a:latin typeface="Segoe UI" panose="020B0502040204020203" pitchFamily="34" charset="0"/>
                <a:cs typeface="Segoe UI" panose="020B0502040204020203" pitchFamily="34" charset="0"/>
              </a:rPr>
              <a:t>grammar error</a:t>
            </a: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“Hello” - 4</a:t>
            </a:r>
          </a:p>
          <a:p>
            <a:pPr marL="102235" marR="5080" indent="0">
              <a:lnSpc>
                <a:spcPct val="100000"/>
              </a:lnSpc>
              <a:spcBef>
                <a:spcPts val="1800"/>
              </a:spcBef>
              <a:buNone/>
            </a:pPr>
            <a:r>
              <a:rPr lang="en-CA" spc="-15" dirty="0" err="1">
                <a:solidFill>
                  <a:srgbClr val="FF0000"/>
                </a:solidFill>
                <a:latin typeface="Segoe UI" panose="020B0502040204020203" pitchFamily="34" charset="0"/>
                <a:cs typeface="Segoe UI" panose="020B0502040204020203" pitchFamily="34" charset="0"/>
              </a:rPr>
              <a:t>TypeError</a:t>
            </a:r>
            <a:r>
              <a:rPr lang="en-CA" spc="-15" dirty="0">
                <a:solidFill>
                  <a:srgbClr val="FF0000"/>
                </a:solidFill>
                <a:latin typeface="Segoe UI" panose="020B0502040204020203" pitchFamily="34" charset="0"/>
                <a:cs typeface="Segoe UI" panose="020B0502040204020203" pitchFamily="34" charset="0"/>
              </a:rPr>
              <a:t>: unsupported operand type(s) for -: 'str' and 'int’</a:t>
            </a: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number = number * 2</a:t>
            </a:r>
          </a:p>
          <a:p>
            <a:pPr marL="102235" marR="5080" indent="0">
              <a:lnSpc>
                <a:spcPct val="100000"/>
              </a:lnSpc>
              <a:spcBef>
                <a:spcPts val="1800"/>
              </a:spcBef>
              <a:buNone/>
            </a:pPr>
            <a:r>
              <a:rPr lang="en-CA" dirty="0" err="1">
                <a:solidFill>
                  <a:srgbClr val="FF0000"/>
                </a:solidFill>
                <a:latin typeface="Segoe UI" panose="020B0502040204020203" pitchFamily="34" charset="0"/>
                <a:cs typeface="Segoe UI" panose="020B0502040204020203" pitchFamily="34" charset="0"/>
              </a:rPr>
              <a:t>NameError</a:t>
            </a:r>
            <a:r>
              <a:rPr lang="en-CA" dirty="0">
                <a:solidFill>
                  <a:srgbClr val="FF0000"/>
                </a:solidFill>
                <a:latin typeface="Segoe UI" panose="020B0502040204020203" pitchFamily="34" charset="0"/>
                <a:cs typeface="Segoe UI" panose="020B0502040204020203" pitchFamily="34" charset="0"/>
              </a:rPr>
              <a:t>: name 'number' is not defined</a:t>
            </a:r>
            <a:endParaRPr lang="en-CA" spc="-15" dirty="0">
              <a:solidFill>
                <a:srgbClr val="FF0000"/>
              </a:solidFill>
              <a:latin typeface="Segoe UI" panose="020B0502040204020203" pitchFamily="34" charset="0"/>
              <a:cs typeface="Segoe UI" panose="020B0502040204020203" pitchFamily="34" charset="0"/>
            </a:endParaRPr>
          </a:p>
          <a:p>
            <a:pPr marL="102235" marR="5080" indent="0">
              <a:lnSpc>
                <a:spcPct val="100000"/>
              </a:lnSpc>
              <a:spcBef>
                <a:spcPts val="1800"/>
              </a:spcBef>
              <a:buNone/>
            </a:pPr>
            <a:endParaRPr lang="en-CA" spc="-15" dirty="0">
              <a:solidFill>
                <a:srgbClr val="FF0000"/>
              </a:solidFill>
              <a:latin typeface="Segoe UI" panose="020B0502040204020203" pitchFamily="34" charset="0"/>
              <a:cs typeface="Segoe UI" panose="020B0502040204020203" pitchFamily="34" charset="0"/>
            </a:endParaRPr>
          </a:p>
          <a:p>
            <a:pPr marL="102235" marR="5080" indent="0">
              <a:lnSpc>
                <a:spcPct val="100000"/>
              </a:lnSpc>
              <a:spcBef>
                <a:spcPts val="1800"/>
              </a:spcBef>
              <a:buNone/>
            </a:pPr>
            <a:endParaRPr lang="en-CA" spc="-15" dirty="0">
              <a:solidFill>
                <a:srgbClr val="FFFF00"/>
              </a:solidFill>
              <a:latin typeface="Segoe UI" panose="020B0502040204020203" pitchFamily="34" charset="0"/>
              <a:cs typeface="Segoe UI" panose="020B0502040204020203" pitchFamily="34" charset="0"/>
            </a:endParaRPr>
          </a:p>
          <a:p>
            <a:pPr marL="12700" marR="5080">
              <a:lnSpc>
                <a:spcPct val="100000"/>
              </a:lnSpc>
              <a:spcBef>
                <a:spcPts val="1800"/>
              </a:spcBef>
            </a:pPr>
            <a:endParaRPr lang="en-CA"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133897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84CD-03C0-5C46-B544-74DFB72A9C33}"/>
              </a:ext>
            </a:extLst>
          </p:cNvPr>
          <p:cNvSpPr>
            <a:spLocks noGrp="1"/>
          </p:cNvSpPr>
          <p:nvPr>
            <p:ph type="title"/>
          </p:nvPr>
        </p:nvSpPr>
        <p:spPr/>
        <p:txBody>
          <a:bodyPr>
            <a:normAutofit fontScale="90000"/>
          </a:bodyPr>
          <a:lstStyle/>
          <a:p>
            <a:r>
              <a:rPr lang="en-US" dirty="0"/>
              <a:t>Runtime Errors</a:t>
            </a:r>
          </a:p>
        </p:txBody>
      </p:sp>
      <p:sp>
        <p:nvSpPr>
          <p:cNvPr id="3" name="Content Placeholder 2">
            <a:extLst>
              <a:ext uri="{FF2B5EF4-FFF2-40B4-BE49-F238E27FC236}">
                <a16:creationId xmlns:a16="http://schemas.microsoft.com/office/drawing/2014/main" id="{B80AA5BB-C58F-644D-899A-216E05FDE57A}"/>
              </a:ext>
            </a:extLst>
          </p:cNvPr>
          <p:cNvSpPr>
            <a:spLocks noGrp="1"/>
          </p:cNvSpPr>
          <p:nvPr>
            <p:ph idx="1"/>
          </p:nvPr>
        </p:nvSpPr>
        <p:spPr/>
        <p:txBody>
          <a:bodyPr>
            <a:normAutofit fontScale="92500" lnSpcReduction="20000"/>
          </a:bodyPr>
          <a:lstStyle/>
          <a:p>
            <a:pPr marL="12700" marR="5080">
              <a:lnSpc>
                <a:spcPct val="100000"/>
              </a:lnSpc>
            </a:pPr>
            <a:r>
              <a:rPr lang="en-CA" i="1" spc="-15" dirty="0">
                <a:latin typeface="Segoe UI" panose="020B0502040204020203" pitchFamily="34" charset="0"/>
                <a:cs typeface="Segoe UI" panose="020B0502040204020203" pitchFamily="34" charset="0"/>
              </a:rPr>
              <a:t>Runt</a:t>
            </a:r>
            <a:r>
              <a:rPr lang="en-CA" i="1" spc="-5" dirty="0">
                <a:latin typeface="Segoe UI" panose="020B0502040204020203" pitchFamily="34" charset="0"/>
                <a:cs typeface="Segoe UI" panose="020B0502040204020203" pitchFamily="34" charset="0"/>
              </a:rPr>
              <a:t>i</a:t>
            </a:r>
            <a:r>
              <a:rPr lang="en-CA" i="1" spc="-20" dirty="0">
                <a:latin typeface="Segoe UI" panose="020B0502040204020203" pitchFamily="34" charset="0"/>
                <a:cs typeface="Segoe UI" panose="020B0502040204020203" pitchFamily="34" charset="0"/>
              </a:rPr>
              <a:t>me</a:t>
            </a:r>
            <a:r>
              <a:rPr lang="en-CA" i="1" spc="10"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a:t>
            </a:r>
            <a:r>
              <a:rPr lang="en-CA" i="1" spc="-5" dirty="0">
                <a:latin typeface="Segoe UI" panose="020B0502040204020203" pitchFamily="34" charset="0"/>
                <a:cs typeface="Segoe UI" panose="020B0502040204020203" pitchFamily="34" charset="0"/>
              </a:rPr>
              <a:t>r</a:t>
            </a:r>
            <a:r>
              <a:rPr lang="en-CA" i="1" spc="-15" dirty="0">
                <a:latin typeface="Segoe UI" panose="020B0502040204020203" pitchFamily="34" charset="0"/>
                <a:cs typeface="Segoe UI" panose="020B0502040204020203" pitchFamily="34" charset="0"/>
              </a:rPr>
              <a:t>or:</a:t>
            </a:r>
            <a:r>
              <a:rPr lang="en-CA" i="1" spc="2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er</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tha</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occurs</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du</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ing</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 e</a:t>
            </a:r>
            <a:r>
              <a:rPr lang="en-CA" spc="-10" dirty="0">
                <a:latin typeface="Segoe UI" panose="020B0502040204020203" pitchFamily="34" charset="0"/>
                <a:cs typeface="Segoe UI" panose="020B0502040204020203" pitchFamily="34" charset="0"/>
              </a:rPr>
              <a:t>x</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ut</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on</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ntime</a:t>
            </a:r>
            <a:r>
              <a:rPr lang="en-CA" spc="-10" dirty="0">
                <a:latin typeface="Segoe UI" panose="020B0502040204020203" pitchFamily="34" charset="0"/>
                <a:cs typeface="Segoe UI" panose="020B0502040204020203" pitchFamily="34" charset="0"/>
              </a:rPr>
              <a:t>)</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am.</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Gen</a:t>
            </a:r>
            <a:r>
              <a:rPr lang="en-CA" spc="-10" dirty="0">
                <a:latin typeface="Segoe UI" panose="020B0502040204020203" pitchFamily="34" charset="0"/>
                <a:cs typeface="Segoe UI" panose="020B0502040204020203" pitchFamily="34" charset="0"/>
              </a:rPr>
              <a:t>er</a:t>
            </a:r>
            <a:r>
              <a:rPr lang="en-CA" spc="-15"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lly</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do</a:t>
            </a:r>
            <a:r>
              <a:rPr lang="en-CA" spc="-15" dirty="0">
                <a:latin typeface="Segoe UI" panose="020B0502040204020203" pitchFamily="34" charset="0"/>
                <a:cs typeface="Segoe UI" panose="020B0502040204020203" pitchFamily="34" charset="0"/>
              </a:rPr>
              <a:t> no</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oc</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imp</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ams.</a:t>
            </a:r>
            <a:endParaRPr lang="en-CA" dirty="0">
              <a:latin typeface="Segoe UI" panose="020B0502040204020203" pitchFamily="34" charset="0"/>
              <a:cs typeface="Segoe UI" panose="020B0502040204020203" pitchFamily="34" charset="0"/>
            </a:endParaRPr>
          </a:p>
          <a:p>
            <a:pPr marL="12700" marR="86995">
              <a:lnSpc>
                <a:spcPct val="100000"/>
              </a:lnSpc>
              <a:spcBef>
                <a:spcPts val="1939"/>
              </a:spcBef>
            </a:pPr>
            <a:r>
              <a:rPr lang="en-CA" spc="-20" dirty="0">
                <a:latin typeface="Segoe UI" panose="020B0502040204020203" pitchFamily="34" charset="0"/>
                <a:cs typeface="Segoe UI" panose="020B0502040204020203" pitchFamily="34" charset="0"/>
              </a:rPr>
              <a:t>The</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a:t>
            </a:r>
            <a:r>
              <a:rPr lang="en-CA" spc="-20" dirty="0">
                <a:latin typeface="Segoe UI" panose="020B0502040204020203" pitchFamily="34" charset="0"/>
                <a:cs typeface="Segoe UI" panose="020B0502040204020203" pitchFamily="34" charset="0"/>
              </a:rPr>
              <a:t>de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could</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most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time,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 ce</a:t>
            </a:r>
            <a:r>
              <a:rPr lang="en-CA" spc="-10" dirty="0">
                <a:latin typeface="Segoe UI" panose="020B0502040204020203" pitchFamily="34" charset="0"/>
                <a:cs typeface="Segoe UI" panose="020B0502040204020203" pitchFamily="34" charset="0"/>
              </a:rPr>
              <a:t>rta</a:t>
            </a:r>
            <a:r>
              <a:rPr lang="en-CA" spc="-15" dirty="0">
                <a:latin typeface="Segoe UI" panose="020B0502040204020203" pitchFamily="34" charset="0"/>
                <a:cs typeface="Segoe UI" panose="020B0502040204020203" pitchFamily="34" charset="0"/>
              </a:rPr>
              <a:t>in</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cir</a:t>
            </a:r>
            <a:r>
              <a:rPr lang="en-CA" spc="-5" dirty="0">
                <a:latin typeface="Segoe UI" panose="020B0502040204020203" pitchFamily="34" charset="0"/>
                <a:cs typeface="Segoe UI" panose="020B0502040204020203" pitchFamily="34" charset="0"/>
              </a:rPr>
              <a:t>c</a:t>
            </a:r>
            <a:r>
              <a:rPr lang="en-CA" spc="-20" dirty="0">
                <a:latin typeface="Segoe UI" panose="020B0502040204020203" pitchFamily="34" charset="0"/>
                <a:cs typeface="Segoe UI" panose="020B0502040204020203" pitchFamily="34" charset="0"/>
              </a:rPr>
              <a:t>um</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ces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a:t>
            </a:r>
            <a:r>
              <a:rPr lang="en-CA" spc="-25" dirty="0">
                <a:latin typeface="Segoe UI" panose="020B0502040204020203" pitchFamily="34" charset="0"/>
                <a:cs typeface="Segoe UI" panose="020B0502040204020203" pitchFamily="34" charset="0"/>
              </a:rPr>
              <a:t>m</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may</a:t>
            </a:r>
            <a:r>
              <a:rPr lang="en-CA" spc="-15" dirty="0">
                <a:latin typeface="Segoe UI" panose="020B0502040204020203" pitchFamily="34" charset="0"/>
                <a:cs typeface="Segoe UI" panose="020B0502040204020203" pitchFamily="34" charset="0"/>
              </a:rPr>
              <a:t> enco</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nter</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x</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ec</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ed</a:t>
            </a:r>
            <a:r>
              <a:rPr lang="en-CA" spc="4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c</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ash</a:t>
            </a:r>
            <a:r>
              <a:rPr lang="en-CA" spc="-10" dirty="0">
                <a:latin typeface="Segoe UI" panose="020B0502040204020203" pitchFamily="34" charset="0"/>
                <a:cs typeface="Segoe UI" panose="020B0502040204020203" pitchFamily="34" charset="0"/>
              </a:rPr>
              <a:t>.</a:t>
            </a:r>
          </a:p>
          <a:p>
            <a:pPr marL="12700" marR="86995">
              <a:lnSpc>
                <a:spcPct val="100000"/>
              </a:lnSpc>
              <a:spcBef>
                <a:spcPts val="1939"/>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inf</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ni</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l</a:t>
            </a:r>
            <a:r>
              <a:rPr lang="en-CA" spc="-20" dirty="0">
                <a:latin typeface="Segoe UI" panose="020B0502040204020203" pitchFamily="34" charset="0"/>
                <a:cs typeface="Segoe UI" panose="020B0502040204020203" pitchFamily="34" charset="0"/>
              </a:rPr>
              <a:t>oo</a:t>
            </a:r>
            <a:r>
              <a:rPr lang="en-CA" spc="-15" dirty="0">
                <a:latin typeface="Segoe UI" panose="020B0502040204020203" pitchFamily="34" charset="0"/>
                <a:cs typeface="Segoe UI" panose="020B0502040204020203" pitchFamily="34" charset="0"/>
              </a:rPr>
              <a:t>ps,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attemptin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to</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cess</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index</a:t>
            </a:r>
            <a:r>
              <a:rPr lang="en-CA"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bo</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ds,</a:t>
            </a:r>
            <a:r>
              <a:rPr lang="en-CA"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c.</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&gt;&gt;&gt; x = 10</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&gt;&gt;&gt; while x &gt; 0:</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	   print(”This is the song that never ends”)</a:t>
            </a:r>
          </a:p>
          <a:p>
            <a:pPr marL="12700" marR="86995">
              <a:lnSpc>
                <a:spcPct val="100000"/>
              </a:lnSpc>
              <a:spcBef>
                <a:spcPts val="1939"/>
              </a:spcBef>
            </a:pPr>
            <a:endParaRPr lang="en-CA" dirty="0">
              <a:latin typeface="Segoe UI" panose="020B0502040204020203" pitchFamily="34" charset="0"/>
              <a:cs typeface="Segoe UI" panose="020B0502040204020203" pitchFamily="34" charset="0"/>
            </a:endParaRPr>
          </a:p>
          <a:p>
            <a:pPr marL="12700" marR="86995">
              <a:lnSpc>
                <a:spcPct val="100000"/>
              </a:lnSpc>
              <a:spcBef>
                <a:spcPts val="1939"/>
              </a:spcBef>
            </a:pPr>
            <a:endParaRPr lang="en-CA"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662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774A-1A94-5045-8D56-1D2A57F27D0C}"/>
              </a:ext>
            </a:extLst>
          </p:cNvPr>
          <p:cNvSpPr>
            <a:spLocks noGrp="1"/>
          </p:cNvSpPr>
          <p:nvPr>
            <p:ph type="title"/>
          </p:nvPr>
        </p:nvSpPr>
        <p:spPr/>
        <p:txBody>
          <a:bodyPr>
            <a:normAutofit fontScale="90000"/>
          </a:bodyPr>
          <a:lstStyle/>
          <a:p>
            <a:r>
              <a:rPr lang="en-US" dirty="0"/>
              <a:t>Logical Errors</a:t>
            </a:r>
          </a:p>
        </p:txBody>
      </p:sp>
      <p:sp>
        <p:nvSpPr>
          <p:cNvPr id="3" name="Content Placeholder 2">
            <a:extLst>
              <a:ext uri="{FF2B5EF4-FFF2-40B4-BE49-F238E27FC236}">
                <a16:creationId xmlns:a16="http://schemas.microsoft.com/office/drawing/2014/main" id="{37D1986E-3C15-C54E-A057-15491D031B2B}"/>
              </a:ext>
            </a:extLst>
          </p:cNvPr>
          <p:cNvSpPr>
            <a:spLocks noGrp="1"/>
          </p:cNvSpPr>
          <p:nvPr>
            <p:ph idx="1"/>
          </p:nvPr>
        </p:nvSpPr>
        <p:spPr/>
        <p:txBody>
          <a:bodyPr/>
          <a:lstStyle/>
          <a:p>
            <a:pPr marL="12700" marR="5080">
              <a:lnSpc>
                <a:spcPct val="100000"/>
              </a:lnSpc>
            </a:pPr>
            <a:r>
              <a:rPr lang="en-CA" i="1" spc="-20" dirty="0">
                <a:latin typeface="Segoe UI" panose="020B0502040204020203" pitchFamily="34" charset="0"/>
                <a:cs typeface="Segoe UI" panose="020B0502040204020203" pitchFamily="34" charset="0"/>
              </a:rPr>
              <a:t>Lo</a:t>
            </a:r>
            <a:r>
              <a:rPr lang="en-CA" i="1" spc="-15" dirty="0">
                <a:latin typeface="Segoe UI" panose="020B0502040204020203" pitchFamily="34" charset="0"/>
                <a:cs typeface="Segoe UI" panose="020B0502040204020203" pitchFamily="34" charset="0"/>
              </a:rPr>
              <a:t>gica</a:t>
            </a:r>
            <a:r>
              <a:rPr lang="en-CA" i="1" spc="-10" dirty="0">
                <a:latin typeface="Segoe UI" panose="020B0502040204020203" pitchFamily="34" charset="0"/>
                <a:cs typeface="Segoe UI" panose="020B0502040204020203" pitchFamily="34" charset="0"/>
              </a:rPr>
              <a:t>l</a:t>
            </a:r>
            <a:r>
              <a:rPr lang="en-CA" i="1" spc="-5"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Erro</a:t>
            </a:r>
            <a:r>
              <a:rPr lang="en-CA" i="1" spc="-10" dirty="0">
                <a:latin typeface="Segoe UI" panose="020B0502040204020203" pitchFamily="34" charset="0"/>
                <a:cs typeface="Segoe UI" panose="020B0502040204020203" pitchFamily="34" charset="0"/>
              </a:rPr>
              <a:t>r:</a:t>
            </a:r>
            <a:r>
              <a:rPr lang="en-CA" i="1" spc="2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re</a:t>
            </a:r>
            <a:r>
              <a:rPr lang="en-CA" spc="-5"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ul</a:t>
            </a:r>
            <a:r>
              <a:rPr lang="en-CA" spc="-5"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from</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un</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nte</a:t>
            </a:r>
            <a:r>
              <a:rPr lang="en-CA" spc="-20" dirty="0">
                <a:latin typeface="Segoe UI" panose="020B0502040204020203" pitchFamily="34" charset="0"/>
                <a:cs typeface="Segoe UI" panose="020B0502040204020203" pitchFamily="34" charset="0"/>
              </a:rPr>
              <a:t>nd</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re</a:t>
            </a:r>
            <a:r>
              <a:rPr lang="en-CA" spc="-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ult</a:t>
            </a:r>
            <a:r>
              <a:rPr lang="en-CA" spc="-15" dirty="0">
                <a:latin typeface="Segoe UI" panose="020B0502040204020203" pitchFamily="34" charset="0"/>
                <a:cs typeface="Segoe UI" panose="020B0502040204020203" pitchFamily="34" charset="0"/>
              </a:rPr>
              <a:t> du</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t</a:t>
            </a:r>
            <a:r>
              <a:rPr lang="en-CA" spc="-20" dirty="0">
                <a:latin typeface="Segoe UI" panose="020B0502040204020203" pitchFamily="34" charset="0"/>
                <a:cs typeface="Segoe UI" panose="020B0502040204020203" pitchFamily="34" charset="0"/>
              </a:rPr>
              <a:t>o</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a:t>
            </a:r>
            <a:r>
              <a:rPr lang="en-CA" spc="-5" dirty="0">
                <a:latin typeface="Segoe UI" panose="020B0502040204020203" pitchFamily="34" charset="0"/>
                <a:cs typeface="Segoe UI" panose="020B0502040204020203" pitchFamily="34" charset="0"/>
              </a:rPr>
              <a:t>c</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cu</a:t>
            </a:r>
            <a:r>
              <a:rPr lang="en-CA" spc="-10"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a:t>
            </a:r>
            <a:r>
              <a:rPr lang="en-CA" spc="-10"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 sp</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cif</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ca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s.</a:t>
            </a:r>
            <a:endParaRPr lang="en-CA" dirty="0">
              <a:latin typeface="Segoe UI" panose="020B0502040204020203" pitchFamily="34" charset="0"/>
              <a:cs typeface="Segoe UI" panose="020B0502040204020203" pitchFamily="34" charset="0"/>
            </a:endParaRPr>
          </a:p>
          <a:p>
            <a:pPr marL="12700" marR="30353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30" dirty="0">
                <a:latin typeface="Segoe UI" panose="020B0502040204020203" pitchFamily="34" charset="0"/>
                <a:cs typeface="Segoe UI" panose="020B0502040204020203" pitchFamily="34" charset="0"/>
              </a:rPr>
              <a:t>m</a:t>
            </a:r>
            <a:r>
              <a:rPr lang="en-CA" spc="-15" dirty="0">
                <a:latin typeface="Segoe UI" panose="020B0502040204020203" pitchFamily="34" charset="0"/>
                <a:cs typeface="Segoe UI" panose="020B0502040204020203" pitchFamily="34" charset="0"/>
              </a:rPr>
              <a:t>is</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al</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ula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on,</a:t>
            </a:r>
            <a:r>
              <a:rPr lang="en-CA" spc="-5" dirty="0">
                <a:latin typeface="Segoe UI" panose="020B0502040204020203" pitchFamily="34" charset="0"/>
                <a:cs typeface="Segoe UI" panose="020B0502040204020203" pitchFamily="34" charset="0"/>
              </a:rPr>
              <a:t> typo, </a:t>
            </a:r>
            <a:r>
              <a:rPr lang="en-CA" spc="-15" dirty="0">
                <a:latin typeface="Segoe UI" panose="020B0502040204020203" pitchFamily="34" charset="0"/>
                <a:cs typeface="Segoe UI" panose="020B0502040204020203" pitchFamily="34" charset="0"/>
              </a:rPr>
              <a:t>mi</a:t>
            </a:r>
            <a:r>
              <a:rPr lang="en-CA" spc="-5"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un</a:t>
            </a:r>
            <a:r>
              <a:rPr lang="en-CA" spc="-15" dirty="0">
                <a:latin typeface="Segoe UI" panose="020B0502040204020203" pitchFamily="34" charset="0"/>
                <a:cs typeface="Segoe UI" panose="020B0502040204020203" pitchFamily="34" charset="0"/>
              </a:rPr>
              <a:t>der</a:t>
            </a:r>
            <a:r>
              <a:rPr lang="en-CA" spc="-5"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tandin</a:t>
            </a:r>
            <a:r>
              <a:rPr lang="en-CA" spc="-20"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10" dirty="0">
                <a:latin typeface="Segoe UI" panose="020B0502040204020203" pitchFamily="34" charset="0"/>
                <a:cs typeface="Segoe UI" panose="020B0502040204020203" pitchFamily="34" charset="0"/>
              </a:rPr>
              <a:t> r</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q</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ire</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ts,</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ent</a:t>
            </a:r>
            <a:r>
              <a:rPr lang="en-CA" spc="-10" dirty="0">
                <a:latin typeface="Segoe UI" panose="020B0502040204020203" pitchFamily="34" charset="0"/>
                <a:cs typeface="Segoe UI" panose="020B0502040204020203" pitchFamily="34" charset="0"/>
              </a:rPr>
              <a:t>ati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25" dirty="0">
                <a:latin typeface="Segoe UI" panose="020B0502040204020203" pitchFamily="34" charset="0"/>
                <a:cs typeface="Segoe UI" panose="020B0502040204020203" pitchFamily="34" charset="0"/>
              </a:rPr>
              <a:t>m</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k</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op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ator</a:t>
            </a:r>
            <a:r>
              <a:rPr lang="en-CA" spc="-10" dirty="0">
                <a:latin typeface="Segoe UI" panose="020B0502040204020203" pitchFamily="34" charset="0"/>
                <a:cs typeface="Segoe UI" panose="020B0502040204020203" pitchFamily="34" charset="0"/>
              </a:rPr>
              <a:t> precedence,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a:t>
            </a:r>
            <a:r>
              <a:rPr lang="en-CA" spc="-15" dirty="0">
                <a:latin typeface="Segoe UI" panose="020B0502040204020203" pitchFamily="34" charset="0"/>
                <a:cs typeface="Segoe UI" panose="020B0502040204020203" pitchFamily="34" charset="0"/>
              </a:rPr>
              <a:t>tege</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instea</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 float</a:t>
            </a:r>
            <a:r>
              <a:rPr lang="en-CA" spc="-15"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 d</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v</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etc.</a:t>
            </a:r>
            <a:endParaRPr lang="en-CA" dirty="0">
              <a:latin typeface="Segoe UI" panose="020B0502040204020203" pitchFamily="34" charset="0"/>
              <a:cs typeface="Segoe UI" panose="020B0502040204020203" pitchFamily="34" charset="0"/>
            </a:endParaRPr>
          </a:p>
          <a:p>
            <a:pPr marL="12700" marR="348615">
              <a:lnSpc>
                <a:spcPct val="100000"/>
              </a:lnSpc>
              <a:spcBef>
                <a:spcPts val="1800"/>
              </a:spcBef>
            </a:pPr>
            <a:r>
              <a:rPr lang="en-CA" b="1" spc="-20" dirty="0">
                <a:solidFill>
                  <a:srgbClr val="FFFF00"/>
                </a:solidFill>
                <a:latin typeface="Segoe UI" panose="020B0502040204020203" pitchFamily="34" charset="0"/>
                <a:cs typeface="Segoe UI" panose="020B0502040204020203" pitchFamily="34" charset="0"/>
              </a:rPr>
              <a:t>Most</a:t>
            </a:r>
            <a:r>
              <a:rPr lang="en-CA" b="1" spc="15" dirty="0">
                <a:solidFill>
                  <a:srgbClr val="FFFF00"/>
                </a:solidFill>
                <a:latin typeface="Segoe UI" panose="020B0502040204020203" pitchFamily="34" charset="0"/>
                <a:cs typeface="Segoe UI" panose="020B0502040204020203" pitchFamily="34" charset="0"/>
              </a:rPr>
              <a:t> </a:t>
            </a:r>
            <a:r>
              <a:rPr lang="en-CA" b="1" spc="-15" dirty="0">
                <a:solidFill>
                  <a:srgbClr val="FFFF00"/>
                </a:solidFill>
                <a:latin typeface="Segoe UI" panose="020B0502040204020203" pitchFamily="34" charset="0"/>
                <a:cs typeface="Segoe UI" panose="020B0502040204020203" pitchFamily="34" charset="0"/>
              </a:rPr>
              <a:t>diff</a:t>
            </a:r>
            <a:r>
              <a:rPr lang="en-CA" b="1" spc="-5" dirty="0">
                <a:solidFill>
                  <a:srgbClr val="FFFF00"/>
                </a:solidFill>
                <a:latin typeface="Segoe UI" panose="020B0502040204020203" pitchFamily="34" charset="0"/>
                <a:cs typeface="Segoe UI" panose="020B0502040204020203" pitchFamily="34" charset="0"/>
              </a:rPr>
              <a:t>i</a:t>
            </a:r>
            <a:r>
              <a:rPr lang="en-CA" b="1" spc="-15" dirty="0">
                <a:solidFill>
                  <a:srgbClr val="FFFF00"/>
                </a:solidFill>
                <a:latin typeface="Segoe UI" panose="020B0502040204020203" pitchFamily="34" charset="0"/>
                <a:cs typeface="Segoe UI" panose="020B0502040204020203" pitchFamily="34" charset="0"/>
              </a:rPr>
              <a:t>cult</a:t>
            </a:r>
            <a:r>
              <a:rPr lang="en-CA" b="1" spc="30" dirty="0">
                <a:solidFill>
                  <a:srgbClr val="FFFF00"/>
                </a:solidFill>
                <a:latin typeface="Segoe UI" panose="020B0502040204020203" pitchFamily="34" charset="0"/>
                <a:cs typeface="Segoe UI" panose="020B0502040204020203" pitchFamily="34" charset="0"/>
              </a:rPr>
              <a:t> </a:t>
            </a:r>
            <a:r>
              <a:rPr lang="en-CA" b="1" spc="-15" dirty="0">
                <a:solidFill>
                  <a:srgbClr val="FFFF00"/>
                </a:solidFill>
                <a:latin typeface="Segoe UI" panose="020B0502040204020203" pitchFamily="34" charset="0"/>
                <a:cs typeface="Segoe UI" panose="020B0502040204020203" pitchFamily="34" charset="0"/>
              </a:rPr>
              <a:t>to</a:t>
            </a:r>
            <a:r>
              <a:rPr lang="en-CA" b="1" spc="-5" dirty="0">
                <a:solidFill>
                  <a:srgbClr val="FFFF00"/>
                </a:solidFill>
                <a:latin typeface="Segoe UI" panose="020B0502040204020203" pitchFamily="34" charset="0"/>
                <a:cs typeface="Segoe UI" panose="020B0502040204020203" pitchFamily="34" charset="0"/>
              </a:rPr>
              <a:t> </a:t>
            </a:r>
            <a:r>
              <a:rPr lang="en-CA" b="1" spc="-10" dirty="0">
                <a:solidFill>
                  <a:srgbClr val="FFFF00"/>
                </a:solidFill>
                <a:latin typeface="Segoe UI" panose="020B0502040204020203" pitchFamily="34" charset="0"/>
                <a:cs typeface="Segoe UI" panose="020B0502040204020203" pitchFamily="34" charset="0"/>
              </a:rPr>
              <a:t>f</a:t>
            </a:r>
            <a:r>
              <a:rPr lang="en-CA" b="1" spc="-5" dirty="0">
                <a:solidFill>
                  <a:srgbClr val="FFFF00"/>
                </a:solidFill>
                <a:latin typeface="Segoe UI" panose="020B0502040204020203" pitchFamily="34" charset="0"/>
                <a:cs typeface="Segoe UI" panose="020B0502040204020203" pitchFamily="34" charset="0"/>
              </a:rPr>
              <a:t>i</a:t>
            </a:r>
            <a:r>
              <a:rPr lang="en-CA" b="1" spc="-20" dirty="0">
                <a:solidFill>
                  <a:srgbClr val="FFFF00"/>
                </a:solidFill>
                <a:latin typeface="Segoe UI" panose="020B0502040204020203" pitchFamily="34" charset="0"/>
                <a:cs typeface="Segoe UI" panose="020B0502040204020203" pitchFamily="34" charset="0"/>
              </a:rPr>
              <a:t>x</a:t>
            </a:r>
            <a:r>
              <a:rPr lang="en-CA" b="1"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becaus</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th</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 cod</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35" dirty="0">
                <a:solidFill>
                  <a:srgbClr val="FFFF00"/>
                </a:solidFill>
                <a:latin typeface="Segoe UI" panose="020B0502040204020203" pitchFamily="34" charset="0"/>
                <a:cs typeface="Segoe UI" panose="020B0502040204020203" pitchFamily="34" charset="0"/>
              </a:rPr>
              <a:t>w</a:t>
            </a:r>
            <a:r>
              <a:rPr lang="en-CA" spc="-5" dirty="0">
                <a:solidFill>
                  <a:srgbClr val="FFFF00"/>
                </a:solidFill>
                <a:latin typeface="Segoe UI" panose="020B0502040204020203" pitchFamily="34" charset="0"/>
                <a:cs typeface="Segoe UI" panose="020B0502040204020203" pitchFamily="34" charset="0"/>
              </a:rPr>
              <a:t>ill </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x</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c</a:t>
            </a:r>
            <a:r>
              <a:rPr lang="en-CA" spc="-15" dirty="0">
                <a:solidFill>
                  <a:srgbClr val="FFFF00"/>
                </a:solidFill>
                <a:latin typeface="Segoe UI" panose="020B0502040204020203" pitchFamily="34" charset="0"/>
                <a:cs typeface="Segoe UI" panose="020B0502040204020203" pitchFamily="34" charset="0"/>
              </a:rPr>
              <a:t>ute</a:t>
            </a:r>
            <a:r>
              <a:rPr lang="en-CA" dirty="0">
                <a:solidFill>
                  <a:srgbClr val="FFFF00"/>
                </a:solidFill>
                <a:latin typeface="Segoe UI" panose="020B0502040204020203" pitchFamily="34" charset="0"/>
                <a:cs typeface="Segoe UI" panose="020B0502040204020203" pitchFamily="34" charset="0"/>
              </a:rPr>
              <a:t> </a:t>
            </a:r>
            <a:r>
              <a:rPr lang="en-CA" spc="-15" dirty="0">
                <a:solidFill>
                  <a:srgbClr val="FFFF00"/>
                </a:solidFill>
                <a:latin typeface="Segoe UI" panose="020B0502040204020203" pitchFamily="34" charset="0"/>
                <a:cs typeface="Segoe UI" panose="020B0502040204020203" pitchFamily="34" charset="0"/>
              </a:rPr>
              <a:t>with</a:t>
            </a:r>
            <a:r>
              <a:rPr lang="en-CA" spc="-20" dirty="0">
                <a:solidFill>
                  <a:srgbClr val="FFFF00"/>
                </a:solidFill>
                <a:latin typeface="Segoe UI" panose="020B0502040204020203" pitchFamily="34" charset="0"/>
                <a:cs typeface="Segoe UI" panose="020B0502040204020203" pitchFamily="34" charset="0"/>
              </a:rPr>
              <a:t>o</a:t>
            </a:r>
            <a:r>
              <a:rPr lang="en-CA" spc="-15" dirty="0">
                <a:solidFill>
                  <a:srgbClr val="FFFF00"/>
                </a:solidFill>
                <a:latin typeface="Segoe UI" panose="020B0502040204020203" pitchFamily="34" charset="0"/>
                <a:cs typeface="Segoe UI" panose="020B0502040204020203" pitchFamily="34" charset="0"/>
              </a:rPr>
              <a:t>u</a:t>
            </a:r>
            <a:r>
              <a:rPr lang="en-CA" spc="-10" dirty="0">
                <a:solidFill>
                  <a:srgbClr val="FFFF00"/>
                </a:solidFill>
                <a:latin typeface="Segoe UI" panose="020B0502040204020203" pitchFamily="34" charset="0"/>
                <a:cs typeface="Segoe UI" panose="020B0502040204020203" pitchFamily="34" charset="0"/>
              </a:rPr>
              <a:t>t</a:t>
            </a:r>
            <a:r>
              <a:rPr lang="en-CA" spc="10" dirty="0">
                <a:solidFill>
                  <a:srgbClr val="FFFF00"/>
                </a:solidFill>
                <a:latin typeface="Segoe UI" panose="020B0502040204020203" pitchFamily="34" charset="0"/>
                <a:cs typeface="Segoe UI" panose="020B0502040204020203" pitchFamily="34" charset="0"/>
              </a:rPr>
              <a:t> </a:t>
            </a:r>
            <a:r>
              <a:rPr lang="en-CA" spc="-15" dirty="0">
                <a:solidFill>
                  <a:srgbClr val="FFFF00"/>
                </a:solidFill>
                <a:latin typeface="Segoe UI" panose="020B0502040204020203" pitchFamily="34" charset="0"/>
                <a:cs typeface="Segoe UI" panose="020B0502040204020203" pitchFamily="34" charset="0"/>
              </a:rPr>
              <a:t>c</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a</a:t>
            </a:r>
            <a:r>
              <a:rPr lang="en-CA" spc="-10" dirty="0">
                <a:solidFill>
                  <a:srgbClr val="FFFF00"/>
                </a:solidFill>
                <a:latin typeface="Segoe UI" panose="020B0502040204020203" pitchFamily="34" charset="0"/>
                <a:cs typeface="Segoe UI" panose="020B0502040204020203" pitchFamily="34" charset="0"/>
              </a:rPr>
              <a:t>s</a:t>
            </a:r>
            <a:r>
              <a:rPr lang="en-CA" spc="-20" dirty="0">
                <a:solidFill>
                  <a:srgbClr val="FFFF00"/>
                </a:solidFill>
                <a:latin typeface="Segoe UI" panose="020B0502040204020203" pitchFamily="34" charset="0"/>
                <a:cs typeface="Segoe UI" panose="020B0502040204020203" pitchFamily="34" charset="0"/>
              </a:rPr>
              <a:t>h</a:t>
            </a:r>
            <a:r>
              <a:rPr lang="en-CA" spc="-5" dirty="0">
                <a:solidFill>
                  <a:srgbClr val="FFFF00"/>
                </a:solidFill>
                <a:latin typeface="Segoe UI" panose="020B0502040204020203" pitchFamily="34" charset="0"/>
                <a:cs typeface="Segoe UI" panose="020B0502040204020203" pitchFamily="34" charset="0"/>
              </a:rPr>
              <a:t>i</a:t>
            </a:r>
            <a:r>
              <a:rPr lang="en-CA" spc="-20" dirty="0">
                <a:solidFill>
                  <a:srgbClr val="FFFF00"/>
                </a:solidFill>
                <a:latin typeface="Segoe UI" panose="020B0502040204020203" pitchFamily="34" charset="0"/>
                <a:cs typeface="Segoe UI" panose="020B0502040204020203" pitchFamily="34" charset="0"/>
              </a:rPr>
              <a:t>n</a:t>
            </a:r>
            <a:r>
              <a:rPr lang="en-CA" spc="-15" dirty="0">
                <a:solidFill>
                  <a:srgbClr val="FFFF00"/>
                </a:solidFill>
                <a:latin typeface="Segoe UI" panose="020B0502040204020203" pitchFamily="34" charset="0"/>
                <a:cs typeface="Segoe UI" panose="020B0502040204020203" pitchFamily="34" charset="0"/>
              </a:rPr>
              <a:t>g</a:t>
            </a:r>
            <a:r>
              <a:rPr lang="en-CA" spc="-10" dirty="0">
                <a:solidFill>
                  <a:srgbClr val="FFFF00"/>
                </a:solidFill>
                <a:latin typeface="Segoe UI" panose="020B0502040204020203" pitchFamily="34" charset="0"/>
                <a:cs typeface="Segoe UI" panose="020B0502040204020203" pitchFamily="34" charset="0"/>
              </a:rPr>
              <a:t>.</a:t>
            </a:r>
            <a:r>
              <a:rPr lang="en-CA" spc="-60" dirty="0">
                <a:solidFill>
                  <a:srgbClr val="FFFF00"/>
                </a:solidFill>
                <a:latin typeface="Segoe UI" panose="020B0502040204020203" pitchFamily="34" charset="0"/>
                <a:cs typeface="Segoe UI" panose="020B0502040204020203" pitchFamily="34" charset="0"/>
              </a:rPr>
              <a:t> </a:t>
            </a:r>
            <a:r>
              <a:rPr lang="en-CA" spc="-20" dirty="0">
                <a:solidFill>
                  <a:srgbClr val="FFFF00"/>
                </a:solidFill>
                <a:latin typeface="Segoe UI" panose="020B0502040204020203" pitchFamily="34" charset="0"/>
                <a:cs typeface="Segoe UI" panose="020B0502040204020203" pitchFamily="34" charset="0"/>
              </a:rPr>
              <a:t>The</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e</a:t>
            </a:r>
            <a:r>
              <a:rPr lang="en-CA" spc="15" dirty="0">
                <a:solidFill>
                  <a:srgbClr val="FFFF00"/>
                </a:solidFill>
                <a:latin typeface="Segoe UI" panose="020B0502040204020203" pitchFamily="34" charset="0"/>
                <a:cs typeface="Segoe UI" panose="020B0502040204020203" pitchFamily="34" charset="0"/>
              </a:rPr>
              <a:t> </a:t>
            </a:r>
            <a:r>
              <a:rPr lang="en-CA" spc="-20" dirty="0">
                <a:solidFill>
                  <a:srgbClr val="FFFF00"/>
                </a:solidFill>
                <a:latin typeface="Segoe UI" panose="020B0502040204020203" pitchFamily="34" charset="0"/>
                <a:cs typeface="Segoe UI" panose="020B0502040204020203" pitchFamily="34" charset="0"/>
              </a:rPr>
              <a:t>a</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n</a:t>
            </a:r>
            <a:r>
              <a:rPr lang="en-CA" spc="-20" dirty="0">
                <a:solidFill>
                  <a:srgbClr val="FFFF00"/>
                </a:solidFill>
                <a:latin typeface="Segoe UI" panose="020B0502040204020203" pitchFamily="34" charset="0"/>
                <a:cs typeface="Segoe UI" panose="020B0502040204020203" pitchFamily="34" charset="0"/>
              </a:rPr>
              <a:t>o</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er</a:t>
            </a:r>
            <a:r>
              <a:rPr lang="en-CA" spc="-5" dirty="0">
                <a:solidFill>
                  <a:srgbClr val="FFFF00"/>
                </a:solidFill>
                <a:latin typeface="Segoe UI" panose="020B0502040204020203" pitchFamily="34" charset="0"/>
                <a:cs typeface="Segoe UI" panose="020B0502040204020203" pitchFamily="34" charset="0"/>
              </a:rPr>
              <a:t>r</a:t>
            </a:r>
            <a:r>
              <a:rPr lang="en-CA" spc="-15" dirty="0">
                <a:solidFill>
                  <a:srgbClr val="FFFF00"/>
                </a:solidFill>
                <a:latin typeface="Segoe UI" panose="020B0502040204020203" pitchFamily="34" charset="0"/>
                <a:cs typeface="Segoe UI" panose="020B0502040204020203" pitchFamily="34" charset="0"/>
              </a:rPr>
              <a:t>or</a:t>
            </a:r>
            <a:r>
              <a:rPr lang="en-CA" spc="-20" dirty="0">
                <a:solidFill>
                  <a:srgbClr val="FFFF00"/>
                </a:solidFill>
                <a:latin typeface="Segoe UI" panose="020B0502040204020203" pitchFamily="34" charset="0"/>
                <a:cs typeface="Segoe UI" panose="020B0502040204020203" pitchFamily="34" charset="0"/>
              </a:rPr>
              <a:t> me</a:t>
            </a:r>
            <a:r>
              <a:rPr lang="en-CA" spc="-10" dirty="0">
                <a:solidFill>
                  <a:srgbClr val="FFFF00"/>
                </a:solidFill>
                <a:latin typeface="Segoe UI" panose="020B0502040204020203" pitchFamily="34" charset="0"/>
                <a:cs typeface="Segoe UI" panose="020B0502040204020203" pitchFamily="34" charset="0"/>
              </a:rPr>
              <a:t>s</a:t>
            </a:r>
            <a:r>
              <a:rPr lang="en-CA" spc="-15" dirty="0">
                <a:solidFill>
                  <a:srgbClr val="FFFF00"/>
                </a:solidFill>
                <a:latin typeface="Segoe UI" panose="020B0502040204020203" pitchFamily="34" charset="0"/>
                <a:cs typeface="Segoe UI" panose="020B0502040204020203" pitchFamily="34" charset="0"/>
              </a:rPr>
              <a:t>sa</a:t>
            </a:r>
            <a:r>
              <a:rPr lang="en-CA" spc="-20" dirty="0">
                <a:solidFill>
                  <a:srgbClr val="FFFF00"/>
                </a:solidFill>
                <a:latin typeface="Segoe UI" panose="020B0502040204020203" pitchFamily="34" charset="0"/>
                <a:cs typeface="Segoe UI" panose="020B0502040204020203" pitchFamily="34" charset="0"/>
              </a:rPr>
              <a:t>g</a:t>
            </a:r>
            <a:r>
              <a:rPr lang="en-CA" spc="-15" dirty="0">
                <a:solidFill>
                  <a:srgbClr val="FFFF00"/>
                </a:solidFill>
                <a:latin typeface="Segoe UI" panose="020B0502040204020203" pitchFamily="34" charset="0"/>
                <a:cs typeface="Segoe UI" panose="020B0502040204020203" pitchFamily="34" charset="0"/>
              </a:rPr>
              <a:t>es</a:t>
            </a:r>
            <a:r>
              <a:rPr lang="en-CA" spc="1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produced.</a:t>
            </a:r>
            <a:endParaRPr lang="en-CA" dirty="0">
              <a:solidFill>
                <a:srgbClr val="FFFF00"/>
              </a:solidFill>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21620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6BE-0CE3-A74F-A2D5-7DB06D0CD857}"/>
              </a:ext>
            </a:extLst>
          </p:cNvPr>
          <p:cNvSpPr>
            <a:spLocks noGrp="1"/>
          </p:cNvSpPr>
          <p:nvPr>
            <p:ph type="title"/>
          </p:nvPr>
        </p:nvSpPr>
        <p:spPr/>
        <p:txBody>
          <a:bodyPr>
            <a:normAutofit fontScale="90000"/>
          </a:bodyPr>
          <a:lstStyle/>
          <a:p>
            <a:r>
              <a:rPr lang="en-US" dirty="0"/>
              <a:t>Logical Error Examples</a:t>
            </a:r>
          </a:p>
        </p:txBody>
      </p:sp>
      <p:sp>
        <p:nvSpPr>
          <p:cNvPr id="3" name="Content Placeholder 2">
            <a:extLst>
              <a:ext uri="{FF2B5EF4-FFF2-40B4-BE49-F238E27FC236}">
                <a16:creationId xmlns:a16="http://schemas.microsoft.com/office/drawing/2014/main" id="{5B5B3584-1C0E-9542-B427-11568DA3B4D6}"/>
              </a:ext>
            </a:extLst>
          </p:cNvPr>
          <p:cNvSpPr>
            <a:spLocks noGrp="1"/>
          </p:cNvSpPr>
          <p:nvPr>
            <p:ph idx="1"/>
          </p:nvPr>
        </p:nvSpPr>
        <p:spPr/>
        <p:txBody>
          <a:bodyPr>
            <a:normAutofit/>
          </a:bodyPr>
          <a:lstStyle/>
          <a:p>
            <a:pPr marL="0" indent="0">
              <a:buNone/>
            </a:pPr>
            <a:r>
              <a:rPr lang="en-US" dirty="0">
                <a:solidFill>
                  <a:schemeClr val="accent2"/>
                </a:solidFill>
              </a:rPr>
              <a:t>&gt;&gt;&gt; </a:t>
            </a:r>
            <a:r>
              <a:rPr lang="en-US" dirty="0" err="1">
                <a:solidFill>
                  <a:schemeClr val="accent2"/>
                </a:solidFill>
              </a:rPr>
              <a:t>fahrenheit</a:t>
            </a:r>
            <a:r>
              <a:rPr lang="en-US" dirty="0">
                <a:solidFill>
                  <a:schemeClr val="accent2"/>
                </a:solidFill>
              </a:rPr>
              <a:t> = 71.6</a:t>
            </a:r>
          </a:p>
          <a:p>
            <a:pPr marL="0" indent="0">
              <a:buNone/>
            </a:pPr>
            <a:r>
              <a:rPr lang="en-US" dirty="0">
                <a:solidFill>
                  <a:schemeClr val="accent2"/>
                </a:solidFill>
              </a:rPr>
              <a:t>&gt;&gt;&gt; </a:t>
            </a:r>
            <a:r>
              <a:rPr lang="en-US" dirty="0" err="1">
                <a:solidFill>
                  <a:schemeClr val="accent2"/>
                </a:solidFill>
              </a:rPr>
              <a:t>celsius</a:t>
            </a:r>
            <a:r>
              <a:rPr lang="en-US" dirty="0">
                <a:solidFill>
                  <a:schemeClr val="accent2"/>
                </a:solidFill>
              </a:rPr>
              <a:t>  = </a:t>
            </a:r>
            <a:r>
              <a:rPr lang="en-US" dirty="0" err="1">
                <a:solidFill>
                  <a:schemeClr val="accent2"/>
                </a:solidFill>
              </a:rPr>
              <a:t>fahrenheit</a:t>
            </a:r>
            <a:r>
              <a:rPr lang="en-US" dirty="0">
                <a:solidFill>
                  <a:schemeClr val="accent2"/>
                </a:solidFill>
              </a:rPr>
              <a:t> – 32 * 5/9</a:t>
            </a:r>
          </a:p>
          <a:p>
            <a:pPr marL="0" indent="0">
              <a:buNone/>
            </a:pPr>
            <a:r>
              <a:rPr lang="en-US" dirty="0">
                <a:solidFill>
                  <a:schemeClr val="accent2"/>
                </a:solidFill>
              </a:rPr>
              <a:t>&gt;&gt;&gt; </a:t>
            </a:r>
            <a:r>
              <a:rPr lang="en-US" dirty="0" err="1">
                <a:solidFill>
                  <a:schemeClr val="accent2"/>
                </a:solidFill>
              </a:rPr>
              <a:t>celsius</a:t>
            </a:r>
            <a:endParaRPr lang="en-US" dirty="0">
              <a:solidFill>
                <a:schemeClr val="accent2"/>
              </a:solidFill>
            </a:endParaRPr>
          </a:p>
          <a:p>
            <a:pPr marL="0" indent="0">
              <a:buNone/>
            </a:pPr>
            <a:r>
              <a:rPr lang="en-CA" dirty="0">
                <a:solidFill>
                  <a:schemeClr val="accent2"/>
                </a:solidFill>
              </a:rPr>
              <a:t>53.822222222222216</a:t>
            </a:r>
          </a:p>
          <a:p>
            <a:pPr marL="0" indent="0">
              <a:buNone/>
            </a:pPr>
            <a:endParaRPr lang="en-CA" dirty="0"/>
          </a:p>
          <a:p>
            <a:pPr marL="0" indent="0">
              <a:buNone/>
            </a:pPr>
            <a:r>
              <a:rPr lang="en-US" dirty="0">
                <a:solidFill>
                  <a:schemeClr val="accent2"/>
                </a:solidFill>
              </a:rPr>
              <a:t>&gt;&gt;&gt; </a:t>
            </a:r>
            <a:r>
              <a:rPr lang="en-US" dirty="0" err="1">
                <a:solidFill>
                  <a:schemeClr val="accent2"/>
                </a:solidFill>
              </a:rPr>
              <a:t>fahrenheit</a:t>
            </a:r>
            <a:r>
              <a:rPr lang="en-US" dirty="0">
                <a:solidFill>
                  <a:schemeClr val="accent2"/>
                </a:solidFill>
              </a:rPr>
              <a:t> = 716</a:t>
            </a:r>
          </a:p>
          <a:p>
            <a:pPr marL="0" indent="0">
              <a:buNone/>
            </a:pPr>
            <a:r>
              <a:rPr lang="en-US" dirty="0">
                <a:solidFill>
                  <a:schemeClr val="accent2"/>
                </a:solidFill>
              </a:rPr>
              <a:t>&gt;&gt;&gt; </a:t>
            </a:r>
            <a:r>
              <a:rPr lang="en-US" dirty="0" err="1">
                <a:solidFill>
                  <a:schemeClr val="accent2"/>
                </a:solidFill>
              </a:rPr>
              <a:t>celsius</a:t>
            </a:r>
            <a:r>
              <a:rPr lang="en-US" dirty="0">
                <a:solidFill>
                  <a:schemeClr val="accent2"/>
                </a:solidFill>
              </a:rPr>
              <a:t>  = (</a:t>
            </a:r>
            <a:r>
              <a:rPr lang="en-US" dirty="0" err="1">
                <a:solidFill>
                  <a:schemeClr val="accent2"/>
                </a:solidFill>
              </a:rPr>
              <a:t>fahrenheit</a:t>
            </a:r>
            <a:r>
              <a:rPr lang="en-US" dirty="0">
                <a:solidFill>
                  <a:schemeClr val="accent2"/>
                </a:solidFill>
              </a:rPr>
              <a:t> – 32) * 5/9</a:t>
            </a:r>
          </a:p>
          <a:p>
            <a:pPr marL="0" indent="0">
              <a:buNone/>
            </a:pPr>
            <a:r>
              <a:rPr lang="en-US" dirty="0">
                <a:solidFill>
                  <a:schemeClr val="accent2"/>
                </a:solidFill>
              </a:rPr>
              <a:t>&gt;&gt;&gt; Celsius</a:t>
            </a:r>
          </a:p>
          <a:p>
            <a:pPr marL="0" indent="0">
              <a:buNone/>
            </a:pPr>
            <a:r>
              <a:rPr lang="en-US" dirty="0">
                <a:solidFill>
                  <a:schemeClr val="accent2"/>
                </a:solidFill>
              </a:rPr>
              <a:t>380.0</a:t>
            </a:r>
            <a:endParaRPr lang="en-US" dirty="0"/>
          </a:p>
          <a:p>
            <a:pPr marL="0" indent="0">
              <a:buNone/>
            </a:pPr>
            <a:endParaRPr lang="en-US" dirty="0"/>
          </a:p>
        </p:txBody>
      </p:sp>
      <p:sp>
        <p:nvSpPr>
          <p:cNvPr id="4" name="TextBox 3">
            <a:extLst>
              <a:ext uri="{FF2B5EF4-FFF2-40B4-BE49-F238E27FC236}">
                <a16:creationId xmlns:a16="http://schemas.microsoft.com/office/drawing/2014/main" id="{FB295FB1-9A63-5F42-A01F-892C5063A6D0}"/>
              </a:ext>
            </a:extLst>
          </p:cNvPr>
          <p:cNvSpPr txBox="1"/>
          <p:nvPr/>
        </p:nvSpPr>
        <p:spPr>
          <a:xfrm>
            <a:off x="7056120" y="1383662"/>
            <a:ext cx="4030980" cy="369332"/>
          </a:xfrm>
          <a:prstGeom prst="rect">
            <a:avLst/>
          </a:prstGeom>
          <a:noFill/>
        </p:spPr>
        <p:txBody>
          <a:bodyPr wrap="square" rtlCol="0">
            <a:spAutoFit/>
          </a:bodyPr>
          <a:lstStyle/>
          <a:p>
            <a:r>
              <a:rPr lang="en-US" dirty="0">
                <a:solidFill>
                  <a:srgbClr val="FFFF00"/>
                </a:solidFill>
              </a:rPr>
              <a:t>71.6 degrees F is about 22 degrees C </a:t>
            </a:r>
          </a:p>
        </p:txBody>
      </p:sp>
      <p:sp>
        <p:nvSpPr>
          <p:cNvPr id="5" name="TextBox 4">
            <a:extLst>
              <a:ext uri="{FF2B5EF4-FFF2-40B4-BE49-F238E27FC236}">
                <a16:creationId xmlns:a16="http://schemas.microsoft.com/office/drawing/2014/main" id="{C4FE7B9E-10E4-BA43-97F1-7E219A8E5DCC}"/>
              </a:ext>
            </a:extLst>
          </p:cNvPr>
          <p:cNvSpPr txBox="1"/>
          <p:nvPr/>
        </p:nvSpPr>
        <p:spPr>
          <a:xfrm>
            <a:off x="7056120" y="2307676"/>
            <a:ext cx="4968240" cy="369332"/>
          </a:xfrm>
          <a:prstGeom prst="rect">
            <a:avLst/>
          </a:prstGeom>
          <a:noFill/>
        </p:spPr>
        <p:txBody>
          <a:bodyPr wrap="square" rtlCol="0">
            <a:spAutoFit/>
          </a:bodyPr>
          <a:lstStyle/>
          <a:p>
            <a:r>
              <a:rPr lang="en-US" dirty="0">
                <a:solidFill>
                  <a:srgbClr val="00B050"/>
                </a:solidFill>
              </a:rPr>
              <a:t>Correct logic: </a:t>
            </a:r>
            <a:r>
              <a:rPr lang="en-US" dirty="0" err="1">
                <a:solidFill>
                  <a:srgbClr val="00B050"/>
                </a:solidFill>
              </a:rPr>
              <a:t>celsius</a:t>
            </a:r>
            <a:r>
              <a:rPr lang="en-US" dirty="0">
                <a:solidFill>
                  <a:srgbClr val="00B050"/>
                </a:solidFill>
              </a:rPr>
              <a:t>  = (</a:t>
            </a:r>
            <a:r>
              <a:rPr lang="en-US" dirty="0" err="1">
                <a:solidFill>
                  <a:srgbClr val="00B050"/>
                </a:solidFill>
              </a:rPr>
              <a:t>fahrenheit</a:t>
            </a:r>
            <a:r>
              <a:rPr lang="en-US" dirty="0">
                <a:solidFill>
                  <a:srgbClr val="00B050"/>
                </a:solidFill>
              </a:rPr>
              <a:t> – 32) * 5/9</a:t>
            </a:r>
          </a:p>
        </p:txBody>
      </p:sp>
      <p:sp>
        <p:nvSpPr>
          <p:cNvPr id="6" name="TextBox 5">
            <a:extLst>
              <a:ext uri="{FF2B5EF4-FFF2-40B4-BE49-F238E27FC236}">
                <a16:creationId xmlns:a16="http://schemas.microsoft.com/office/drawing/2014/main" id="{1D9A0153-E43D-364D-B9A1-D5F5976DF5F0}"/>
              </a:ext>
            </a:extLst>
          </p:cNvPr>
          <p:cNvSpPr txBox="1"/>
          <p:nvPr/>
        </p:nvSpPr>
        <p:spPr>
          <a:xfrm>
            <a:off x="6888480" y="4399387"/>
            <a:ext cx="4968240" cy="369332"/>
          </a:xfrm>
          <a:prstGeom prst="rect">
            <a:avLst/>
          </a:prstGeom>
          <a:noFill/>
        </p:spPr>
        <p:txBody>
          <a:bodyPr wrap="square" rtlCol="0">
            <a:spAutoFit/>
          </a:bodyPr>
          <a:lstStyle/>
          <a:p>
            <a:r>
              <a:rPr lang="en-US" dirty="0">
                <a:solidFill>
                  <a:srgbClr val="00B050"/>
                </a:solidFill>
              </a:rPr>
              <a:t>Whoops, typo! Forgot the decimal.</a:t>
            </a:r>
          </a:p>
        </p:txBody>
      </p:sp>
    </p:spTree>
    <p:extLst>
      <p:ext uri="{BB962C8B-B14F-4D97-AF65-F5344CB8AC3E}">
        <p14:creationId xmlns:p14="http://schemas.microsoft.com/office/powerpoint/2010/main" val="941021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3B94-7072-9942-8A56-3E51CF97C96F}"/>
              </a:ext>
            </a:extLst>
          </p:cNvPr>
          <p:cNvSpPr>
            <a:spLocks noGrp="1"/>
          </p:cNvSpPr>
          <p:nvPr>
            <p:ph type="title"/>
          </p:nvPr>
        </p:nvSpPr>
        <p:spPr/>
        <p:txBody>
          <a:bodyPr>
            <a:normAutofit fontScale="90000"/>
          </a:bodyPr>
          <a:lstStyle/>
          <a:p>
            <a:r>
              <a:rPr lang="en-US" dirty="0"/>
              <a:t>Let’s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3B8BC5-57DF-D643-967A-FB7D3664E41B}"/>
                  </a:ext>
                </a:extLst>
              </p:cNvPr>
              <p:cNvSpPr>
                <a:spLocks noGrp="1"/>
              </p:cNvSpPr>
              <p:nvPr>
                <p:ph idx="1"/>
              </p:nvPr>
            </p:nvSpPr>
            <p:spPr>
              <a:xfrm>
                <a:off x="838200" y="1825624"/>
                <a:ext cx="6545580" cy="4835479"/>
              </a:xfrm>
            </p:spPr>
            <p:txBody>
              <a:bodyPr/>
              <a:lstStyle/>
              <a:p>
                <a:r>
                  <a:rPr lang="en-US" dirty="0"/>
                  <a:t>The diagram and formula below introduces variables for the calculation of the deflection in a beam.  Write a program that can calculate the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𝑚𝑎𝑥</m:t>
                    </m:r>
                  </m:oMath>
                </a14:m>
                <a:r>
                  <a:rPr lang="en-US" dirty="0"/>
                  <a:t>, or deflection of a beam.</a:t>
                </a:r>
              </a:p>
            </p:txBody>
          </p:sp>
        </mc:Choice>
        <mc:Fallback xmlns="">
          <p:sp>
            <p:nvSpPr>
              <p:cNvPr id="3" name="Content Placeholder 2">
                <a:extLst>
                  <a:ext uri="{FF2B5EF4-FFF2-40B4-BE49-F238E27FC236}">
                    <a16:creationId xmlns:a16="http://schemas.microsoft.com/office/drawing/2014/main" id="{D43B8BC5-57DF-D643-967A-FB7D3664E41B}"/>
                  </a:ext>
                </a:extLst>
              </p:cNvPr>
              <p:cNvSpPr>
                <a:spLocks noGrp="1" noRot="1" noChangeAspect="1" noMove="1" noResize="1" noEditPoints="1" noAdjustHandles="1" noChangeArrowheads="1" noChangeShapeType="1" noTextEdit="1"/>
              </p:cNvSpPr>
              <p:nvPr>
                <p:ph idx="1"/>
              </p:nvPr>
            </p:nvSpPr>
            <p:spPr>
              <a:xfrm>
                <a:off x="838200" y="1825624"/>
                <a:ext cx="6545580" cy="4835479"/>
              </a:xfrm>
              <a:blipFill>
                <a:blip r:embed="rId2"/>
                <a:stretch>
                  <a:fillRect l="-1744" t="-2094" r="-1744"/>
                </a:stretch>
              </a:blipFill>
            </p:spPr>
            <p:txBody>
              <a:bodyPr/>
              <a:lstStyle/>
              <a:p>
                <a:r>
                  <a:rPr lang="en-US">
                    <a:noFill/>
                  </a:rPr>
                  <a:t> </a:t>
                </a:r>
              </a:p>
            </p:txBody>
          </p:sp>
        </mc:Fallback>
      </mc:AlternateContent>
      <p:sp>
        <p:nvSpPr>
          <p:cNvPr id="4" name="Rectangle: Rounded Corners 10">
            <a:extLst>
              <a:ext uri="{FF2B5EF4-FFF2-40B4-BE49-F238E27FC236}">
                <a16:creationId xmlns:a16="http://schemas.microsoft.com/office/drawing/2014/main" id="{33946F73-3FCD-4E48-9F8D-ACF1CA8C2FD2}"/>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Calculate Deflection of a Beam</a:t>
            </a:r>
            <a:endParaRPr lang="en-US" sz="2600" b="1" dirty="0">
              <a:solidFill>
                <a:schemeClr val="accent6"/>
              </a:solidFill>
            </a:endParaRPr>
          </a:p>
        </p:txBody>
      </p:sp>
      <p:pic>
        <p:nvPicPr>
          <p:cNvPr id="6" name="Picture 5" descr="A picture containing text, antenna&#10;&#10;Description automatically generated">
            <a:extLst>
              <a:ext uri="{FF2B5EF4-FFF2-40B4-BE49-F238E27FC236}">
                <a16:creationId xmlns:a16="http://schemas.microsoft.com/office/drawing/2014/main" id="{D96E7279-E2E4-D343-B32C-31265BCD9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276" y="3830149"/>
            <a:ext cx="4685613" cy="2038546"/>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22C16F4-83A7-F540-9D33-9F41BBE96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502" y="5868695"/>
            <a:ext cx="3215159" cy="699672"/>
          </a:xfrm>
          <a:prstGeom prst="rect">
            <a:avLst/>
          </a:prstGeom>
        </p:spPr>
      </p:pic>
    </p:spTree>
    <p:extLst>
      <p:ext uri="{BB962C8B-B14F-4D97-AF65-F5344CB8AC3E}">
        <p14:creationId xmlns:p14="http://schemas.microsoft.com/office/powerpoint/2010/main" val="2695377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2DE1-96F0-934F-8B64-C6FF27847BDE}"/>
              </a:ext>
            </a:extLst>
          </p:cNvPr>
          <p:cNvSpPr>
            <a:spLocks noGrp="1"/>
          </p:cNvSpPr>
          <p:nvPr>
            <p:ph type="title"/>
          </p:nvPr>
        </p:nvSpPr>
        <p:spPr/>
        <p:txBody>
          <a:bodyPr>
            <a:normAutofit fontScale="90000"/>
          </a:bodyPr>
          <a:lstStyle/>
          <a:p>
            <a:r>
              <a:rPr lang="en-US" dirty="0"/>
              <a:t>Planning an Essay</a:t>
            </a:r>
          </a:p>
        </p:txBody>
      </p:sp>
      <p:sp>
        <p:nvSpPr>
          <p:cNvPr id="3" name="Content Placeholder 2">
            <a:extLst>
              <a:ext uri="{FF2B5EF4-FFF2-40B4-BE49-F238E27FC236}">
                <a16:creationId xmlns:a16="http://schemas.microsoft.com/office/drawing/2014/main" id="{8FC8A138-5E41-2842-9572-24A275B47195}"/>
              </a:ext>
            </a:extLst>
          </p:cNvPr>
          <p:cNvSpPr>
            <a:spLocks noGrp="1"/>
          </p:cNvSpPr>
          <p:nvPr>
            <p:ph idx="1"/>
          </p:nvPr>
        </p:nvSpPr>
        <p:spPr/>
        <p:txBody>
          <a:bodyPr/>
          <a:lstStyle/>
          <a:p>
            <a:r>
              <a:rPr lang="en-US" dirty="0"/>
              <a:t>How do you start writing an essay?</a:t>
            </a:r>
          </a:p>
          <a:p>
            <a:pPr lvl="1"/>
            <a:r>
              <a:rPr lang="en-US" dirty="0"/>
              <a:t>Read the question carefully and with intent</a:t>
            </a:r>
          </a:p>
          <a:p>
            <a:pPr lvl="1"/>
            <a:r>
              <a:rPr lang="en-US" dirty="0"/>
              <a:t>Think about what information was provided in the topic that you should include in your answer</a:t>
            </a:r>
          </a:p>
          <a:p>
            <a:pPr lvl="1"/>
            <a:r>
              <a:rPr lang="en-US" dirty="0"/>
              <a:t>Brainstorm different ways to answer the question</a:t>
            </a:r>
          </a:p>
          <a:p>
            <a:pPr lvl="1"/>
            <a:r>
              <a:rPr lang="en-US" dirty="0"/>
              <a:t>Skim through course material to see what could help</a:t>
            </a:r>
          </a:p>
          <a:p>
            <a:pPr lvl="1"/>
            <a:r>
              <a:rPr lang="en-US" dirty="0"/>
              <a:t>Scaffold or quickly structure each paragraph</a:t>
            </a:r>
          </a:p>
          <a:p>
            <a:pPr lvl="1"/>
            <a:r>
              <a:rPr lang="en-US" dirty="0"/>
              <a:t>Figure out what you want to conclude and think of ways to get there</a:t>
            </a:r>
          </a:p>
          <a:p>
            <a:pPr lvl="1"/>
            <a:r>
              <a:rPr lang="en-US" dirty="0"/>
              <a:t>Make sure each section has purpose (you aren’t repeating yourself)</a:t>
            </a:r>
          </a:p>
          <a:p>
            <a:pPr lvl="1"/>
            <a:r>
              <a:rPr lang="en-US" dirty="0"/>
              <a:t>Think about order (what needs to be said at the beginning vs what needs to be said at the end)</a:t>
            </a:r>
          </a:p>
          <a:p>
            <a:pPr lvl="1"/>
            <a:endParaRPr lang="en-US" dirty="0"/>
          </a:p>
          <a:p>
            <a:pPr lvl="1"/>
            <a:endParaRPr lang="en-US" dirty="0"/>
          </a:p>
        </p:txBody>
      </p:sp>
    </p:spTree>
    <p:extLst>
      <p:ext uri="{BB962C8B-B14F-4D97-AF65-F5344CB8AC3E}">
        <p14:creationId xmlns:p14="http://schemas.microsoft.com/office/powerpoint/2010/main" val="392439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2DE1-96F0-934F-8B64-C6FF27847BDE}"/>
              </a:ext>
            </a:extLst>
          </p:cNvPr>
          <p:cNvSpPr>
            <a:spLocks noGrp="1"/>
          </p:cNvSpPr>
          <p:nvPr>
            <p:ph type="title"/>
          </p:nvPr>
        </p:nvSpPr>
        <p:spPr/>
        <p:txBody>
          <a:bodyPr>
            <a:normAutofit fontScale="90000"/>
          </a:bodyPr>
          <a:lstStyle/>
          <a:p>
            <a:r>
              <a:rPr lang="en-US" dirty="0"/>
              <a:t>Planning Code</a:t>
            </a:r>
          </a:p>
        </p:txBody>
      </p:sp>
      <p:sp>
        <p:nvSpPr>
          <p:cNvPr id="3" name="Content Placeholder 2">
            <a:extLst>
              <a:ext uri="{FF2B5EF4-FFF2-40B4-BE49-F238E27FC236}">
                <a16:creationId xmlns:a16="http://schemas.microsoft.com/office/drawing/2014/main" id="{8FC8A138-5E41-2842-9572-24A275B47195}"/>
              </a:ext>
            </a:extLst>
          </p:cNvPr>
          <p:cNvSpPr>
            <a:spLocks noGrp="1"/>
          </p:cNvSpPr>
          <p:nvPr>
            <p:ph idx="1"/>
          </p:nvPr>
        </p:nvSpPr>
        <p:spPr/>
        <p:txBody>
          <a:bodyPr/>
          <a:lstStyle/>
          <a:p>
            <a:r>
              <a:rPr lang="en-US" dirty="0"/>
              <a:t>How do you start writing code?</a:t>
            </a:r>
          </a:p>
          <a:p>
            <a:pPr lvl="1"/>
            <a:r>
              <a:rPr lang="en-US" dirty="0"/>
              <a:t>Read the question carefully and with intent</a:t>
            </a:r>
          </a:p>
          <a:p>
            <a:pPr lvl="1"/>
            <a:r>
              <a:rPr lang="en-US" dirty="0"/>
              <a:t>Think about what information was provided in the topic that you should include in your answer</a:t>
            </a:r>
          </a:p>
          <a:p>
            <a:pPr lvl="1"/>
            <a:r>
              <a:rPr lang="en-US" dirty="0"/>
              <a:t>Brainstorm different ways to answer the question</a:t>
            </a:r>
          </a:p>
          <a:p>
            <a:pPr lvl="1"/>
            <a:r>
              <a:rPr lang="en-US" dirty="0"/>
              <a:t>Skim through course material to see what could help</a:t>
            </a:r>
          </a:p>
          <a:p>
            <a:pPr lvl="1"/>
            <a:r>
              <a:rPr lang="en-US" dirty="0"/>
              <a:t>Scaffold or quickly structure each paragraph</a:t>
            </a:r>
          </a:p>
          <a:p>
            <a:pPr lvl="1"/>
            <a:r>
              <a:rPr lang="en-US" dirty="0"/>
              <a:t>Figure out what you want to conclude and think of ways to get there</a:t>
            </a:r>
          </a:p>
          <a:p>
            <a:pPr lvl="1"/>
            <a:r>
              <a:rPr lang="en-US" dirty="0"/>
              <a:t>Make sure each section has purpose (you aren’t repeating yourself)</a:t>
            </a:r>
          </a:p>
          <a:p>
            <a:pPr lvl="1"/>
            <a:r>
              <a:rPr lang="en-US" dirty="0"/>
              <a:t>Think about order (what needs to be said at the beginning vs what needs to be said at the end)</a:t>
            </a:r>
          </a:p>
          <a:p>
            <a:pPr lvl="1"/>
            <a:endParaRPr lang="en-US" dirty="0"/>
          </a:p>
          <a:p>
            <a:pPr lvl="1"/>
            <a:endParaRPr lang="en-US" dirty="0"/>
          </a:p>
        </p:txBody>
      </p:sp>
    </p:spTree>
    <p:extLst>
      <p:ext uri="{BB962C8B-B14F-4D97-AF65-F5344CB8AC3E}">
        <p14:creationId xmlns:p14="http://schemas.microsoft.com/office/powerpoint/2010/main" val="237173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8D2D-DA4D-5F4C-AE83-ED10CA4893E0}"/>
              </a:ext>
            </a:extLst>
          </p:cNvPr>
          <p:cNvSpPr>
            <a:spLocks noGrp="1"/>
          </p:cNvSpPr>
          <p:nvPr>
            <p:ph type="title"/>
          </p:nvPr>
        </p:nvSpPr>
        <p:spPr/>
        <p:txBody>
          <a:bodyPr>
            <a:normAutofit fontScale="90000"/>
          </a:bodyPr>
          <a:lstStyle/>
          <a:p>
            <a:r>
              <a:rPr lang="en-US" dirty="0"/>
              <a:t>Failing to Plan is Planning to Fail!</a:t>
            </a:r>
          </a:p>
        </p:txBody>
      </p:sp>
      <p:pic>
        <p:nvPicPr>
          <p:cNvPr id="1028" name="Picture 4" descr="Meme Creator - Funny One does not simply Write code with out a Plan Meme  Generator at MemeCreator.org!">
            <a:extLst>
              <a:ext uri="{FF2B5EF4-FFF2-40B4-BE49-F238E27FC236}">
                <a16:creationId xmlns:a16="http://schemas.microsoft.com/office/drawing/2014/main" id="{31F697BD-6264-C74B-9E57-AEB1B5303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2951846"/>
            <a:ext cx="3754120" cy="2208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me spent programming Saves hours of planning - Insane Programmer Wolf -  quickmeme">
            <a:extLst>
              <a:ext uri="{FF2B5EF4-FFF2-40B4-BE49-F238E27FC236}">
                <a16:creationId xmlns:a16="http://schemas.microsoft.com/office/drawing/2014/main" id="{1C7DD144-8C79-3745-9071-EDAE943EE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743" y="2285998"/>
            <a:ext cx="3540514" cy="35405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10">
            <a:extLst>
              <a:ext uri="{FF2B5EF4-FFF2-40B4-BE49-F238E27FC236}">
                <a16:creationId xmlns:a16="http://schemas.microsoft.com/office/drawing/2014/main" id="{B8B74178-3070-C146-838C-7E420F4E0340}"/>
              </a:ext>
            </a:extLst>
          </p:cNvPr>
          <p:cNvSpPr/>
          <p:nvPr/>
        </p:nvSpPr>
        <p:spPr>
          <a:xfrm>
            <a:off x="8031480" y="1846872"/>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a:t>
            </a:r>
            <a:r>
              <a:rPr lang="en-US" sz="2600" b="1" dirty="0">
                <a:solidFill>
                  <a:schemeClr val="accent6"/>
                </a:solidFill>
              </a:rPr>
              <a:t>Calculating Chemical Rate Constants</a:t>
            </a:r>
          </a:p>
        </p:txBody>
      </p:sp>
      <p:sp>
        <p:nvSpPr>
          <p:cNvPr id="3" name="TextBox 2">
            <a:extLst>
              <a:ext uri="{FF2B5EF4-FFF2-40B4-BE49-F238E27FC236}">
                <a16:creationId xmlns:a16="http://schemas.microsoft.com/office/drawing/2014/main" id="{1737CAB0-EA3E-EB4F-BBE0-198E5D586629}"/>
              </a:ext>
            </a:extLst>
          </p:cNvPr>
          <p:cNvSpPr txBox="1"/>
          <p:nvPr/>
        </p:nvSpPr>
        <p:spPr>
          <a:xfrm>
            <a:off x="5826417" y="4991389"/>
            <a:ext cx="1086174" cy="338554"/>
          </a:xfrm>
          <a:prstGeom prst="rect">
            <a:avLst/>
          </a:prstGeom>
          <a:solidFill>
            <a:schemeClr val="bg1"/>
          </a:solidFill>
        </p:spPr>
        <p:txBody>
          <a:bodyPr wrap="square" lIns="0" tIns="0" rIns="0" bIns="0" rtlCol="0">
            <a:spAutoFit/>
          </a:bodyPr>
          <a:lstStyle/>
          <a:p>
            <a:pPr algn="ctr"/>
            <a:r>
              <a:rPr lang="en-US" sz="2200" dirty="0">
                <a:solidFill>
                  <a:srgbClr val="F7F7F7"/>
                </a:solidFill>
                <a:latin typeface="Impact" panose="020B0806030902050204" pitchFamily="34" charset="0"/>
              </a:rPr>
              <a:t>MINUTES</a:t>
            </a:r>
          </a:p>
        </p:txBody>
      </p:sp>
      <p:sp>
        <p:nvSpPr>
          <p:cNvPr id="8" name="TextBox 7">
            <a:extLst>
              <a:ext uri="{FF2B5EF4-FFF2-40B4-BE49-F238E27FC236}">
                <a16:creationId xmlns:a16="http://schemas.microsoft.com/office/drawing/2014/main" id="{51291A00-3952-854F-93AE-987A6EDE7C65}"/>
              </a:ext>
            </a:extLst>
          </p:cNvPr>
          <p:cNvSpPr txBox="1"/>
          <p:nvPr/>
        </p:nvSpPr>
        <p:spPr>
          <a:xfrm>
            <a:off x="5125831" y="2369950"/>
            <a:ext cx="874633" cy="369332"/>
          </a:xfrm>
          <a:prstGeom prst="rect">
            <a:avLst/>
          </a:prstGeom>
          <a:solidFill>
            <a:schemeClr val="bg1"/>
          </a:solidFill>
        </p:spPr>
        <p:txBody>
          <a:bodyPr wrap="square" lIns="0" tIns="0" rIns="0" bIns="0" rtlCol="0">
            <a:spAutoFit/>
          </a:bodyPr>
          <a:lstStyle/>
          <a:p>
            <a:r>
              <a:rPr lang="en-US" sz="2400" dirty="0">
                <a:solidFill>
                  <a:srgbClr val="F7F7F7"/>
                </a:solidFill>
                <a:latin typeface="Impact" panose="020B0806030902050204" pitchFamily="34" charset="0"/>
              </a:rPr>
              <a:t>HOURS</a:t>
            </a:r>
          </a:p>
        </p:txBody>
      </p:sp>
    </p:spTree>
    <p:extLst>
      <p:ext uri="{BB962C8B-B14F-4D97-AF65-F5344CB8AC3E}">
        <p14:creationId xmlns:p14="http://schemas.microsoft.com/office/powerpoint/2010/main" val="304059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68BC-D091-B34C-BCFE-6D0BD3EBC1F2}"/>
              </a:ext>
            </a:extLst>
          </p:cNvPr>
          <p:cNvSpPr>
            <a:spLocks noGrp="1"/>
          </p:cNvSpPr>
          <p:nvPr>
            <p:ph type="title"/>
          </p:nvPr>
        </p:nvSpPr>
        <p:spPr/>
        <p:txBody>
          <a:bodyPr>
            <a:normAutofit fontScale="90000"/>
          </a:bodyPr>
          <a:lstStyle/>
          <a:p>
            <a:r>
              <a:rPr lang="en-US" dirty="0"/>
              <a:t>The Wild Wild Chat</a:t>
            </a:r>
          </a:p>
        </p:txBody>
      </p:sp>
      <p:sp>
        <p:nvSpPr>
          <p:cNvPr id="3" name="Content Placeholder 2">
            <a:extLst>
              <a:ext uri="{FF2B5EF4-FFF2-40B4-BE49-F238E27FC236}">
                <a16:creationId xmlns:a16="http://schemas.microsoft.com/office/drawing/2014/main" id="{44AD9C05-134B-A442-9E6C-78214F59C05F}"/>
              </a:ext>
            </a:extLst>
          </p:cNvPr>
          <p:cNvSpPr>
            <a:spLocks noGrp="1"/>
          </p:cNvSpPr>
          <p:nvPr>
            <p:ph idx="1"/>
          </p:nvPr>
        </p:nvSpPr>
        <p:spPr>
          <a:xfrm>
            <a:off x="396766" y="1715265"/>
            <a:ext cx="6303579" cy="4835479"/>
          </a:xfrm>
        </p:spPr>
        <p:txBody>
          <a:bodyPr/>
          <a:lstStyle/>
          <a:p>
            <a:r>
              <a:rPr lang="en-US" dirty="0"/>
              <a:t>Positive and Respectful</a:t>
            </a:r>
          </a:p>
          <a:p>
            <a:pPr lvl="1"/>
            <a:r>
              <a:rPr lang="en-US" dirty="0"/>
              <a:t>Not putting others down (including departments or programs)</a:t>
            </a:r>
          </a:p>
          <a:p>
            <a:pPr lvl="1"/>
            <a:r>
              <a:rPr lang="en-US" dirty="0"/>
              <a:t>Not distracting others</a:t>
            </a:r>
          </a:p>
          <a:p>
            <a:pPr lvl="1"/>
            <a:r>
              <a:rPr lang="en-US" dirty="0"/>
              <a:t>Nothing “illegal” – 2 separate instances already of student code violations</a:t>
            </a:r>
          </a:p>
          <a:p>
            <a:r>
              <a:rPr lang="en-US" dirty="0"/>
              <a:t>Relevant questions (about current slide)</a:t>
            </a:r>
          </a:p>
          <a:p>
            <a:pPr lvl="1"/>
            <a:r>
              <a:rPr lang="en-US" dirty="0"/>
              <a:t>Not YouTube or Twitch chat</a:t>
            </a:r>
          </a:p>
          <a:p>
            <a:pPr lvl="1"/>
            <a:r>
              <a:rPr lang="en-US" dirty="0"/>
              <a:t>Not a stream of consciousness</a:t>
            </a:r>
          </a:p>
          <a:p>
            <a:r>
              <a:rPr lang="en-US" dirty="0"/>
              <a:t>Remember this is a university lecture</a:t>
            </a:r>
          </a:p>
          <a:p>
            <a:pPr lvl="1"/>
            <a:endParaRPr lang="en-US" dirty="0"/>
          </a:p>
          <a:p>
            <a:endParaRPr lang="en-US" dirty="0"/>
          </a:p>
        </p:txBody>
      </p:sp>
      <p:pic>
        <p:nvPicPr>
          <p:cNvPr id="1026" name="Picture 2" descr="Red Dead Redemption 2 has major rival? Wild West Online announced | Gaming  | Entertainment | Express.co.uk">
            <a:extLst>
              <a:ext uri="{FF2B5EF4-FFF2-40B4-BE49-F238E27FC236}">
                <a16:creationId xmlns:a16="http://schemas.microsoft.com/office/drawing/2014/main" id="{2E5F79E9-DC24-D845-988F-888B325B0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734" y="708572"/>
            <a:ext cx="4508500" cy="26745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2C: Creating Peaceful Dialogue Through GEA 2016 &amp;amp; 17 – Gender and  Education Association GEA">
            <a:extLst>
              <a:ext uri="{FF2B5EF4-FFF2-40B4-BE49-F238E27FC236}">
                <a16:creationId xmlns:a16="http://schemas.microsoft.com/office/drawing/2014/main" id="{AEFADFAC-2878-454D-B55E-62449274A0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4203"/>
          <a:stretch/>
        </p:blipFill>
        <p:spPr bwMode="auto">
          <a:xfrm>
            <a:off x="7635764" y="4012290"/>
            <a:ext cx="3810439" cy="2538454"/>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a:extLst>
              <a:ext uri="{FF2B5EF4-FFF2-40B4-BE49-F238E27FC236}">
                <a16:creationId xmlns:a16="http://schemas.microsoft.com/office/drawing/2014/main" id="{5E461222-1E3B-4A4A-871C-17B161693DBD}"/>
              </a:ext>
            </a:extLst>
          </p:cNvPr>
          <p:cNvSpPr/>
          <p:nvPr/>
        </p:nvSpPr>
        <p:spPr>
          <a:xfrm>
            <a:off x="9225672" y="2774765"/>
            <a:ext cx="630621" cy="11035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03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BD0D-6CE9-7F4D-A9D3-AF03703784D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C0C34F8B-5A4A-FE47-8D3B-6AE6E79B887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BF88F4E-DE65-F741-AC14-C36D9F2BF5EA}"/>
              </a:ext>
            </a:extLst>
          </p:cNvPr>
          <p:cNvPicPr>
            <a:picLocks noChangeAspect="1"/>
          </p:cNvPicPr>
          <p:nvPr/>
        </p:nvPicPr>
        <p:blipFill>
          <a:blip r:embed="rId2"/>
          <a:stretch>
            <a:fillRect/>
          </a:stretch>
        </p:blipFill>
        <p:spPr>
          <a:xfrm>
            <a:off x="0" y="0"/>
            <a:ext cx="12395200" cy="6858000"/>
          </a:xfrm>
          <a:prstGeom prst="rect">
            <a:avLst/>
          </a:prstGeom>
        </p:spPr>
      </p:pic>
    </p:spTree>
    <p:extLst>
      <p:ext uri="{BB962C8B-B14F-4D97-AF65-F5344CB8AC3E}">
        <p14:creationId xmlns:p14="http://schemas.microsoft.com/office/powerpoint/2010/main" val="370075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The Programming Process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1</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1</a:t>
            </a:r>
            <a:r>
              <a:rPr lang="en-US" dirty="0"/>
              <a:t>.</a:t>
            </a:r>
            <a:r>
              <a:rPr lang="en-US" dirty="0">
                <a:solidFill>
                  <a:schemeClr val="accent6"/>
                </a:solidFill>
              </a:rPr>
              <a:t>2</a:t>
            </a:r>
            <a:r>
              <a:rPr lang="en-US" dirty="0">
                <a:solidFill>
                  <a:schemeClr val="accent1"/>
                </a:solidFill>
              </a:rPr>
              <a:t>)</a:t>
            </a:r>
          </a:p>
        </p:txBody>
      </p:sp>
    </p:spTree>
    <p:extLst>
      <p:ext uri="{BB962C8B-B14F-4D97-AF65-F5344CB8AC3E}">
        <p14:creationId xmlns:p14="http://schemas.microsoft.com/office/powerpoint/2010/main" val="244986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0F18-C8F5-4E76-9F68-50E71A14EB7A}"/>
              </a:ext>
            </a:extLst>
          </p:cNvPr>
          <p:cNvSpPr>
            <a:spLocks noGrp="1"/>
          </p:cNvSpPr>
          <p:nvPr>
            <p:ph type="title"/>
          </p:nvPr>
        </p:nvSpPr>
        <p:spPr/>
        <p:txBody>
          <a:bodyPr>
            <a:normAutofit fontScale="90000"/>
          </a:bodyPr>
          <a:lstStyle/>
          <a:p>
            <a:r>
              <a:rPr lang="en-US" b="1" dirty="0"/>
              <a:t>Recap: What is Programming</a:t>
            </a:r>
            <a:r>
              <a:rPr lang="en-US" b="1" dirty="0">
                <a:solidFill>
                  <a:schemeClr val="accent2"/>
                </a:solidFill>
              </a:rPr>
              <a:t>?</a:t>
            </a:r>
          </a:p>
        </p:txBody>
      </p:sp>
      <p:sp>
        <p:nvSpPr>
          <p:cNvPr id="3" name="Content Placeholder 2">
            <a:extLst>
              <a:ext uri="{FF2B5EF4-FFF2-40B4-BE49-F238E27FC236}">
                <a16:creationId xmlns:a16="http://schemas.microsoft.com/office/drawing/2014/main" id="{734EFC58-F4AF-4D45-A52D-6B691F13F9C9}"/>
              </a:ext>
            </a:extLst>
          </p:cNvPr>
          <p:cNvSpPr>
            <a:spLocks noGrp="1"/>
          </p:cNvSpPr>
          <p:nvPr>
            <p:ph idx="1"/>
          </p:nvPr>
        </p:nvSpPr>
        <p:spPr>
          <a:xfrm>
            <a:off x="838200" y="1825625"/>
            <a:ext cx="10515600" cy="2488468"/>
          </a:xfrm>
        </p:spPr>
        <p:txBody>
          <a:bodyPr/>
          <a:lstStyle/>
          <a:p>
            <a:r>
              <a:rPr lang="en-US" dirty="0"/>
              <a:t>A way of telling a computer what to do</a:t>
            </a:r>
            <a:r>
              <a:rPr lang="en-US" dirty="0">
                <a:solidFill>
                  <a:schemeClr val="accent3"/>
                </a:solidFill>
              </a:rPr>
              <a:t>.</a:t>
            </a:r>
          </a:p>
          <a:p>
            <a:r>
              <a:rPr lang="en-US" dirty="0"/>
              <a:t>A computer can’t infer </a:t>
            </a:r>
            <a:r>
              <a:rPr lang="en-US" dirty="0">
                <a:solidFill>
                  <a:schemeClr val="accent6"/>
                </a:solidFill>
              </a:rPr>
              <a:t>(</a:t>
            </a:r>
            <a:r>
              <a:rPr lang="en-US" dirty="0">
                <a:solidFill>
                  <a:schemeClr val="accent3"/>
                </a:solidFill>
              </a:rPr>
              <a:t>…</a:t>
            </a:r>
            <a:r>
              <a:rPr lang="en-US" dirty="0"/>
              <a:t>yet</a:t>
            </a:r>
            <a:r>
              <a:rPr lang="en-US" dirty="0">
                <a:solidFill>
                  <a:schemeClr val="accent6"/>
                </a:solidFill>
              </a:rPr>
              <a:t>)</a:t>
            </a:r>
            <a:r>
              <a:rPr lang="en-US" dirty="0">
                <a:solidFill>
                  <a:schemeClr val="accent3"/>
                </a:solidFill>
              </a:rPr>
              <a:t>.</a:t>
            </a:r>
          </a:p>
          <a:p>
            <a:pPr lvl="1"/>
            <a:r>
              <a:rPr lang="en-US" dirty="0"/>
              <a:t>Need to tell a computer every single step it needs to do in a language it can understand</a:t>
            </a:r>
            <a:r>
              <a:rPr lang="en-US" dirty="0">
                <a:solidFill>
                  <a:schemeClr val="accent3"/>
                </a:solidFill>
              </a:rPr>
              <a:t>.</a:t>
            </a:r>
          </a:p>
          <a:p>
            <a:pPr lvl="1"/>
            <a:r>
              <a:rPr lang="en-US" dirty="0"/>
              <a:t>How would you request an egg for breakfast to a chef and to a computer</a:t>
            </a:r>
            <a:r>
              <a:rPr lang="en-US" dirty="0">
                <a:solidFill>
                  <a:schemeClr val="accent3"/>
                </a:solidFill>
              </a:rPr>
              <a:t>/</a:t>
            </a:r>
            <a:r>
              <a:rPr lang="en-US" dirty="0"/>
              <a:t>robot</a:t>
            </a:r>
            <a:r>
              <a:rPr lang="en-US" dirty="0">
                <a:solidFill>
                  <a:schemeClr val="accent3"/>
                </a:solidFill>
              </a:rPr>
              <a:t>?</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3BC1D87F-57FC-4A8D-9E30-1DB8A39BA033}"/>
              </a:ext>
            </a:extLst>
          </p:cNvPr>
          <p:cNvSpPr txBox="1">
            <a:spLocks/>
          </p:cNvSpPr>
          <p:nvPr/>
        </p:nvSpPr>
        <p:spPr>
          <a:xfrm>
            <a:off x="838200" y="4557102"/>
            <a:ext cx="5085862" cy="1710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To a Chef</a:t>
            </a:r>
          </a:p>
          <a:p>
            <a:pPr marL="914400" lvl="1" indent="-457200">
              <a:buFont typeface="+mj-lt"/>
              <a:buAutoNum type="arabicPeriod"/>
            </a:pPr>
            <a:r>
              <a:rPr lang="en-US" sz="2000" dirty="0"/>
              <a:t>Sunny</a:t>
            </a:r>
            <a:r>
              <a:rPr lang="en-US" sz="2000" dirty="0">
                <a:solidFill>
                  <a:schemeClr val="accent6"/>
                </a:solidFill>
              </a:rPr>
              <a:t>-</a:t>
            </a:r>
            <a:r>
              <a:rPr lang="en-US" sz="2000" dirty="0"/>
              <a:t>side up</a:t>
            </a:r>
            <a:r>
              <a:rPr lang="en-US" sz="2000" dirty="0">
                <a:solidFill>
                  <a:schemeClr val="accent6"/>
                </a:solidFill>
              </a:rPr>
              <a:t>,</a:t>
            </a:r>
            <a:r>
              <a:rPr lang="en-US" sz="2000" dirty="0"/>
              <a:t> please</a:t>
            </a:r>
            <a:r>
              <a:rPr lang="en-US" sz="2000" dirty="0">
                <a:solidFill>
                  <a:schemeClr val="accent6"/>
                </a:solidFill>
              </a:rPr>
              <a:t>!</a:t>
            </a:r>
          </a:p>
          <a:p>
            <a:endParaRPr lang="en-US" sz="2400" dirty="0"/>
          </a:p>
          <a:p>
            <a:endParaRPr lang="en-US" sz="2400" dirty="0"/>
          </a:p>
          <a:p>
            <a:endParaRPr lang="en-US" sz="2400" dirty="0"/>
          </a:p>
        </p:txBody>
      </p:sp>
      <p:sp>
        <p:nvSpPr>
          <p:cNvPr id="5" name="Content Placeholder 2">
            <a:extLst>
              <a:ext uri="{FF2B5EF4-FFF2-40B4-BE49-F238E27FC236}">
                <a16:creationId xmlns:a16="http://schemas.microsoft.com/office/drawing/2014/main" id="{82C4FAA2-BD76-4214-9699-BE755A4886AF}"/>
              </a:ext>
            </a:extLst>
          </p:cNvPr>
          <p:cNvSpPr txBox="1">
            <a:spLocks/>
          </p:cNvSpPr>
          <p:nvPr/>
        </p:nvSpPr>
        <p:spPr>
          <a:xfrm>
            <a:off x="6267938" y="4557102"/>
            <a:ext cx="5085862" cy="212505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To a Computer</a:t>
            </a:r>
          </a:p>
          <a:p>
            <a:pPr marL="914400" lvl="1" indent="-457200">
              <a:buFont typeface="+mj-lt"/>
              <a:buAutoNum type="arabicPeriod"/>
            </a:pPr>
            <a:r>
              <a:rPr lang="en-US" dirty="0">
                <a:solidFill>
                  <a:schemeClr val="accent6"/>
                </a:solidFill>
              </a:rPr>
              <a:t>“</a:t>
            </a:r>
            <a:r>
              <a:rPr lang="en-US" dirty="0"/>
              <a:t>Turn on stove</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Take out pan</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Take one egg out of fridge</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Crack egg</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Pour egg into pan</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Wait 5 minutes</a:t>
            </a:r>
            <a:r>
              <a:rPr lang="en-US" dirty="0">
                <a:solidFill>
                  <a:schemeClr val="accent6"/>
                </a:solidFill>
              </a:rPr>
              <a:t>”</a:t>
            </a:r>
          </a:p>
          <a:p>
            <a:pPr lvl="1"/>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BB6B1C4F-7039-6D4B-AAD2-2ABE6A3DDDCF}"/>
              </a:ext>
            </a:extLst>
          </p:cNvPr>
          <p:cNvSpPr txBox="1"/>
          <p:nvPr/>
        </p:nvSpPr>
        <p:spPr>
          <a:xfrm>
            <a:off x="7738532" y="1732212"/>
            <a:ext cx="2624667" cy="646331"/>
          </a:xfrm>
          <a:prstGeom prst="rect">
            <a:avLst/>
          </a:prstGeom>
          <a:noFill/>
        </p:spPr>
        <p:txBody>
          <a:bodyPr wrap="square" rtlCol="0">
            <a:spAutoFit/>
          </a:bodyPr>
          <a:lstStyle/>
          <a:p>
            <a:r>
              <a:rPr lang="en-US" dirty="0">
                <a:solidFill>
                  <a:schemeClr val="accent2"/>
                </a:solidFill>
              </a:rPr>
              <a:t>We need to tell it what to do </a:t>
            </a:r>
            <a:r>
              <a:rPr lang="en-US" dirty="0">
                <a:solidFill>
                  <a:srgbClr val="00B050"/>
                </a:solidFill>
              </a:rPr>
              <a:t>CORRECTLY</a:t>
            </a:r>
          </a:p>
        </p:txBody>
      </p:sp>
    </p:spTree>
    <p:extLst>
      <p:ext uri="{BB962C8B-B14F-4D97-AF65-F5344CB8AC3E}">
        <p14:creationId xmlns:p14="http://schemas.microsoft.com/office/powerpoint/2010/main" val="163974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EC9D0-AB23-0142-A47C-6F4D3EBD82CB}"/>
              </a:ext>
            </a:extLst>
          </p:cNvPr>
          <p:cNvSpPr>
            <a:spLocks noGrp="1"/>
          </p:cNvSpPr>
          <p:nvPr>
            <p:ph idx="1"/>
          </p:nvPr>
        </p:nvSpPr>
        <p:spPr>
          <a:xfrm>
            <a:off x="2219661" y="1383662"/>
            <a:ext cx="8007927" cy="1386306"/>
          </a:xfrm>
        </p:spPr>
        <p:txBody>
          <a:bodyPr/>
          <a:lstStyle/>
          <a:p>
            <a:r>
              <a:rPr lang="en-US" b="1" dirty="0">
                <a:solidFill>
                  <a:srgbClr val="00FF00"/>
                </a:solidFill>
                <a:latin typeface="Courier New" panose="02070309020205020404" pitchFamily="49" charset="0"/>
                <a:cs typeface="Courier New" panose="02070309020205020404" pitchFamily="49" charset="0"/>
              </a:rPr>
              <a:t>if x &gt; 10:</a:t>
            </a:r>
          </a:p>
          <a:p>
            <a:pPr marL="0" indent="0">
              <a:buNone/>
            </a:pPr>
            <a:r>
              <a:rPr lang="en-US" b="1" dirty="0">
                <a:solidFill>
                  <a:srgbClr val="00FF00"/>
                </a:solidFill>
                <a:latin typeface="Courier New" panose="02070309020205020404" pitchFamily="49" charset="0"/>
                <a:cs typeface="Courier New" panose="02070309020205020404" pitchFamily="49" charset="0"/>
              </a:rPr>
              <a:t>    print(”x is greater than 10”)</a:t>
            </a:r>
          </a:p>
        </p:txBody>
      </p:sp>
      <p:pic>
        <p:nvPicPr>
          <p:cNvPr id="2050" name="Picture 2" descr="Assembly Code - an overview | ScienceDirect Topics">
            <a:extLst>
              <a:ext uri="{FF2B5EF4-FFF2-40B4-BE49-F238E27FC236}">
                <a16:creationId xmlns:a16="http://schemas.microsoft.com/office/drawing/2014/main" id="{42288C78-2467-C443-919E-61187C525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29" y="2486270"/>
            <a:ext cx="3874463" cy="415636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2593DE26-216D-BA4C-BA17-73E65B027BCD}"/>
              </a:ext>
            </a:extLst>
          </p:cNvPr>
          <p:cNvSpPr>
            <a:spLocks noGrp="1"/>
          </p:cNvSpPr>
          <p:nvPr>
            <p:ph type="title"/>
          </p:nvPr>
        </p:nvSpPr>
        <p:spPr>
          <a:xfrm>
            <a:off x="419100" y="671843"/>
            <a:ext cx="11353800" cy="656148"/>
          </a:xfrm>
        </p:spPr>
        <p:txBody>
          <a:bodyPr>
            <a:normAutofit fontScale="90000"/>
          </a:bodyPr>
          <a:lstStyle/>
          <a:p>
            <a:r>
              <a:rPr lang="en-US" b="1" dirty="0"/>
              <a:t>Recap: The power of programming languages</a:t>
            </a:r>
          </a:p>
        </p:txBody>
      </p:sp>
      <p:pic>
        <p:nvPicPr>
          <p:cNvPr id="2052" name="Picture 4" descr="What does a machine language code look like? - Quora">
            <a:extLst>
              <a:ext uri="{FF2B5EF4-FFF2-40B4-BE49-F238E27FC236}">
                <a16:creationId xmlns:a16="http://schemas.microsoft.com/office/drawing/2014/main" id="{9D09E438-679F-8746-B55D-149EF751B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9292" y="2998418"/>
            <a:ext cx="5212864" cy="3132068"/>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Down 47">
            <a:extLst>
              <a:ext uri="{FF2B5EF4-FFF2-40B4-BE49-F238E27FC236}">
                <a16:creationId xmlns:a16="http://schemas.microsoft.com/office/drawing/2014/main" id="{9FEB138B-B921-EC44-A1AA-D1D102E26B41}"/>
              </a:ext>
            </a:extLst>
          </p:cNvPr>
          <p:cNvSpPr/>
          <p:nvPr/>
        </p:nvSpPr>
        <p:spPr>
          <a:xfrm rot="16200000">
            <a:off x="4509023" y="3760540"/>
            <a:ext cx="903559" cy="160782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Python (programming language) - Wikipedia">
            <a:extLst>
              <a:ext uri="{FF2B5EF4-FFF2-40B4-BE49-F238E27FC236}">
                <a16:creationId xmlns:a16="http://schemas.microsoft.com/office/drawing/2014/main" id="{C056852D-9435-9F49-A4D7-869BCAF93F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941" y="1484344"/>
            <a:ext cx="592471" cy="59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87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AB01-2F54-6449-965D-E349EFB5A702}"/>
              </a:ext>
            </a:extLst>
          </p:cNvPr>
          <p:cNvSpPr>
            <a:spLocks noGrp="1"/>
          </p:cNvSpPr>
          <p:nvPr>
            <p:ph type="title"/>
          </p:nvPr>
        </p:nvSpPr>
        <p:spPr>
          <a:xfrm>
            <a:off x="838199" y="603806"/>
            <a:ext cx="10515600" cy="656148"/>
          </a:xfrm>
        </p:spPr>
        <p:txBody>
          <a:bodyPr>
            <a:normAutofit fontScale="90000"/>
          </a:bodyPr>
          <a:lstStyle/>
          <a:p>
            <a:r>
              <a:rPr lang="en-US" b="1" dirty="0"/>
              <a:t>Recap: Arithmetic Operators</a:t>
            </a:r>
          </a:p>
        </p:txBody>
      </p:sp>
      <p:grpSp>
        <p:nvGrpSpPr>
          <p:cNvPr id="15" name="Group 14">
            <a:extLst>
              <a:ext uri="{FF2B5EF4-FFF2-40B4-BE49-F238E27FC236}">
                <a16:creationId xmlns:a16="http://schemas.microsoft.com/office/drawing/2014/main" id="{542609C9-0F88-1D4B-B1E2-B377F7953D88}"/>
              </a:ext>
            </a:extLst>
          </p:cNvPr>
          <p:cNvGrpSpPr/>
          <p:nvPr/>
        </p:nvGrpSpPr>
        <p:grpSpPr>
          <a:xfrm>
            <a:off x="1343661" y="1323923"/>
            <a:ext cx="9504680" cy="877181"/>
            <a:chOff x="1343661" y="960077"/>
            <a:chExt cx="9504680" cy="1018540"/>
          </a:xfrm>
        </p:grpSpPr>
        <p:sp>
          <p:nvSpPr>
            <p:cNvPr id="4" name="object 4">
              <a:extLst>
                <a:ext uri="{FF2B5EF4-FFF2-40B4-BE49-F238E27FC236}">
                  <a16:creationId xmlns:a16="http://schemas.microsoft.com/office/drawing/2014/main" id="{8D1C5D52-6FEE-564B-A859-1A73A807B9BF}"/>
                </a:ext>
              </a:extLst>
            </p:cNvPr>
            <p:cNvSpPr/>
            <p:nvPr/>
          </p:nvSpPr>
          <p:spPr>
            <a:xfrm>
              <a:off x="1343661" y="960077"/>
              <a:ext cx="1583690" cy="1018540"/>
            </a:xfrm>
            <a:custGeom>
              <a:avLst/>
              <a:gdLst/>
              <a:ahLst/>
              <a:cxnLst/>
              <a:rect l="l" t="t" r="r" b="b"/>
              <a:pathLst>
                <a:path w="1583689" h="1018539">
                  <a:moveTo>
                    <a:pt x="0" y="0"/>
                  </a:moveTo>
                  <a:lnTo>
                    <a:pt x="1583690" y="0"/>
                  </a:lnTo>
                  <a:lnTo>
                    <a:pt x="158369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5" name="object 5">
              <a:extLst>
                <a:ext uri="{FF2B5EF4-FFF2-40B4-BE49-F238E27FC236}">
                  <a16:creationId xmlns:a16="http://schemas.microsoft.com/office/drawing/2014/main" id="{E01ADC1E-60C3-4943-9545-2DD246C0BA8B}"/>
                </a:ext>
              </a:extLst>
            </p:cNvPr>
            <p:cNvSpPr txBox="1"/>
            <p:nvPr/>
          </p:nvSpPr>
          <p:spPr>
            <a:xfrm>
              <a:off x="1421131" y="1327071"/>
              <a:ext cx="1141095" cy="393112"/>
            </a:xfrm>
            <a:prstGeom prst="rect">
              <a:avLst/>
            </a:prstGeom>
          </p:spPr>
          <p:txBody>
            <a:bodyPr vert="horz" wrap="square" lIns="0" tIns="0" rIns="0" bIns="0" rtlCol="0">
              <a:spAutoFit/>
            </a:bodyPr>
            <a:lstStyle/>
            <a:p>
              <a:pPr marL="12700">
                <a:lnSpc>
                  <a:spcPct val="100000"/>
                </a:lnSpc>
              </a:pPr>
              <a:r>
                <a:rPr sz="2200" b="1" spc="-20" dirty="0">
                  <a:solidFill>
                    <a:schemeClr val="bg1"/>
                  </a:solidFill>
                  <a:latin typeface="Times New Roman"/>
                  <a:cs typeface="Times New Roman"/>
                </a:rPr>
                <a:t>Op</a:t>
              </a:r>
              <a:r>
                <a:rPr sz="2200" b="1" spc="-10" dirty="0">
                  <a:solidFill>
                    <a:schemeClr val="bg1"/>
                  </a:solidFill>
                  <a:latin typeface="Times New Roman"/>
                  <a:cs typeface="Times New Roman"/>
                </a:rPr>
                <a:t>e</a:t>
              </a:r>
              <a:r>
                <a:rPr sz="2200" b="1" spc="-20" dirty="0">
                  <a:solidFill>
                    <a:schemeClr val="bg1"/>
                  </a:solidFill>
                  <a:latin typeface="Times New Roman"/>
                  <a:cs typeface="Times New Roman"/>
                </a:rPr>
                <a:t>r</a:t>
              </a:r>
              <a:r>
                <a:rPr sz="2200" b="1" dirty="0">
                  <a:solidFill>
                    <a:schemeClr val="bg1"/>
                  </a:solidFill>
                  <a:latin typeface="Times New Roman"/>
                  <a:cs typeface="Times New Roman"/>
                </a:rPr>
                <a:t>a</a:t>
              </a:r>
              <a:r>
                <a:rPr sz="2200" b="1" spc="-5" dirty="0">
                  <a:solidFill>
                    <a:schemeClr val="bg1"/>
                  </a:solidFill>
                  <a:latin typeface="Times New Roman"/>
                  <a:cs typeface="Times New Roman"/>
                </a:rPr>
                <a:t>t</a:t>
              </a:r>
              <a:r>
                <a:rPr sz="2200" b="1" spc="-15" dirty="0">
                  <a:solidFill>
                    <a:schemeClr val="bg1"/>
                  </a:solidFill>
                  <a:latin typeface="Times New Roman"/>
                  <a:cs typeface="Times New Roman"/>
                </a:rPr>
                <a:t>or</a:t>
              </a:r>
              <a:endParaRPr sz="2200">
                <a:solidFill>
                  <a:schemeClr val="bg1"/>
                </a:solidFill>
                <a:latin typeface="Times New Roman"/>
                <a:cs typeface="Times New Roman"/>
              </a:endParaRPr>
            </a:p>
          </p:txBody>
        </p:sp>
        <p:sp>
          <p:nvSpPr>
            <p:cNvPr id="6" name="object 6">
              <a:extLst>
                <a:ext uri="{FF2B5EF4-FFF2-40B4-BE49-F238E27FC236}">
                  <a16:creationId xmlns:a16="http://schemas.microsoft.com/office/drawing/2014/main" id="{00DA2EE4-F869-7F4F-87C6-532ADAF6207B}"/>
                </a:ext>
              </a:extLst>
            </p:cNvPr>
            <p:cNvSpPr/>
            <p:nvPr/>
          </p:nvSpPr>
          <p:spPr>
            <a:xfrm>
              <a:off x="2927352" y="960077"/>
              <a:ext cx="2197100" cy="1018540"/>
            </a:xfrm>
            <a:custGeom>
              <a:avLst/>
              <a:gdLst/>
              <a:ahLst/>
              <a:cxnLst/>
              <a:rect l="l" t="t" r="r" b="b"/>
              <a:pathLst>
                <a:path w="2197100" h="1018539">
                  <a:moveTo>
                    <a:pt x="0" y="0"/>
                  </a:moveTo>
                  <a:lnTo>
                    <a:pt x="2197100" y="0"/>
                  </a:lnTo>
                  <a:lnTo>
                    <a:pt x="219710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7" name="object 7">
              <a:extLst>
                <a:ext uri="{FF2B5EF4-FFF2-40B4-BE49-F238E27FC236}">
                  <a16:creationId xmlns:a16="http://schemas.microsoft.com/office/drawing/2014/main" id="{9D226278-D88E-4044-8BED-5EDBA213861A}"/>
                </a:ext>
              </a:extLst>
            </p:cNvPr>
            <p:cNvSpPr txBox="1"/>
            <p:nvPr/>
          </p:nvSpPr>
          <p:spPr>
            <a:xfrm>
              <a:off x="3004822" y="1327071"/>
              <a:ext cx="1250950" cy="393112"/>
            </a:xfrm>
            <a:prstGeom prst="rect">
              <a:avLst/>
            </a:prstGeom>
          </p:spPr>
          <p:txBody>
            <a:bodyPr vert="horz" wrap="square" lIns="0" tIns="0" rIns="0" bIns="0" rtlCol="0">
              <a:spAutoFit/>
            </a:bodyPr>
            <a:lstStyle/>
            <a:p>
              <a:pPr marL="12700">
                <a:lnSpc>
                  <a:spcPct val="100000"/>
                </a:lnSpc>
              </a:pPr>
              <a:r>
                <a:rPr sz="2200" b="1" spc="-20" dirty="0">
                  <a:solidFill>
                    <a:schemeClr val="bg1"/>
                  </a:solidFill>
                  <a:latin typeface="Times New Roman"/>
                  <a:cs typeface="Times New Roman"/>
                </a:rPr>
                <a:t>Op</a:t>
              </a:r>
              <a:r>
                <a:rPr sz="2200" b="1" spc="-10" dirty="0">
                  <a:solidFill>
                    <a:schemeClr val="bg1"/>
                  </a:solidFill>
                  <a:latin typeface="Times New Roman"/>
                  <a:cs typeface="Times New Roman"/>
                </a:rPr>
                <a:t>e</a:t>
              </a:r>
              <a:r>
                <a:rPr sz="2200" b="1" spc="-20" dirty="0">
                  <a:solidFill>
                    <a:schemeClr val="bg1"/>
                  </a:solidFill>
                  <a:latin typeface="Times New Roman"/>
                  <a:cs typeface="Times New Roman"/>
                </a:rPr>
                <a:t>r</a:t>
              </a:r>
              <a:r>
                <a:rPr sz="2200" b="1" dirty="0">
                  <a:solidFill>
                    <a:schemeClr val="bg1"/>
                  </a:solidFill>
                  <a:latin typeface="Times New Roman"/>
                  <a:cs typeface="Times New Roman"/>
                </a:rPr>
                <a:t>a</a:t>
              </a:r>
              <a:r>
                <a:rPr sz="2200" b="1" spc="-5" dirty="0">
                  <a:solidFill>
                    <a:schemeClr val="bg1"/>
                  </a:solidFill>
                  <a:latin typeface="Times New Roman"/>
                  <a:cs typeface="Times New Roman"/>
                </a:rPr>
                <a:t>ti</a:t>
              </a:r>
              <a:r>
                <a:rPr sz="2200" b="1" dirty="0">
                  <a:solidFill>
                    <a:schemeClr val="bg1"/>
                  </a:solidFill>
                  <a:latin typeface="Times New Roman"/>
                  <a:cs typeface="Times New Roman"/>
                </a:rPr>
                <a:t>on</a:t>
              </a:r>
              <a:endParaRPr sz="2200">
                <a:solidFill>
                  <a:schemeClr val="bg1"/>
                </a:solidFill>
                <a:latin typeface="Times New Roman"/>
                <a:cs typeface="Times New Roman"/>
              </a:endParaRPr>
            </a:p>
          </p:txBody>
        </p:sp>
        <p:sp>
          <p:nvSpPr>
            <p:cNvPr id="8" name="object 8">
              <a:extLst>
                <a:ext uri="{FF2B5EF4-FFF2-40B4-BE49-F238E27FC236}">
                  <a16:creationId xmlns:a16="http://schemas.microsoft.com/office/drawing/2014/main" id="{A9B2EAC4-527C-C449-AA79-DC3D091BD29D}"/>
                </a:ext>
              </a:extLst>
            </p:cNvPr>
            <p:cNvSpPr/>
            <p:nvPr/>
          </p:nvSpPr>
          <p:spPr>
            <a:xfrm>
              <a:off x="5124452" y="960077"/>
              <a:ext cx="1761489" cy="1018540"/>
            </a:xfrm>
            <a:custGeom>
              <a:avLst/>
              <a:gdLst/>
              <a:ahLst/>
              <a:cxnLst/>
              <a:rect l="l" t="t" r="r" b="b"/>
              <a:pathLst>
                <a:path w="1761489" h="1018539">
                  <a:moveTo>
                    <a:pt x="0" y="0"/>
                  </a:moveTo>
                  <a:lnTo>
                    <a:pt x="1761489" y="0"/>
                  </a:lnTo>
                  <a:lnTo>
                    <a:pt x="1761489"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9" name="object 9">
              <a:extLst>
                <a:ext uri="{FF2B5EF4-FFF2-40B4-BE49-F238E27FC236}">
                  <a16:creationId xmlns:a16="http://schemas.microsoft.com/office/drawing/2014/main" id="{24903C9A-EF99-0647-9C94-5ADACFAB5D15}"/>
                </a:ext>
              </a:extLst>
            </p:cNvPr>
            <p:cNvSpPr txBox="1"/>
            <p:nvPr/>
          </p:nvSpPr>
          <p:spPr>
            <a:xfrm>
              <a:off x="5201922" y="1327071"/>
              <a:ext cx="1343025" cy="393112"/>
            </a:xfrm>
            <a:prstGeom prst="rect">
              <a:avLst/>
            </a:prstGeom>
          </p:spPr>
          <p:txBody>
            <a:bodyPr vert="horz" wrap="square" lIns="0" tIns="0" rIns="0" bIns="0" rtlCol="0">
              <a:spAutoFit/>
            </a:bodyPr>
            <a:lstStyle/>
            <a:p>
              <a:pPr marL="12700">
                <a:lnSpc>
                  <a:spcPct val="100000"/>
                </a:lnSpc>
              </a:pPr>
              <a:r>
                <a:rPr sz="2200" b="1" spc="-25" dirty="0">
                  <a:solidFill>
                    <a:schemeClr val="bg1"/>
                  </a:solidFill>
                  <a:latin typeface="Times New Roman"/>
                  <a:cs typeface="Times New Roman"/>
                </a:rPr>
                <a:t>E</a:t>
              </a:r>
              <a:r>
                <a:rPr sz="2200" b="1" dirty="0">
                  <a:solidFill>
                    <a:schemeClr val="bg1"/>
                  </a:solidFill>
                  <a:latin typeface="Times New Roman"/>
                  <a:cs typeface="Times New Roman"/>
                </a:rPr>
                <a:t>xp</a:t>
              </a:r>
              <a:r>
                <a:rPr sz="2200" b="1" spc="-20" dirty="0">
                  <a:solidFill>
                    <a:schemeClr val="bg1"/>
                  </a:solidFill>
                  <a:latin typeface="Times New Roman"/>
                  <a:cs typeface="Times New Roman"/>
                </a:rPr>
                <a:t>r</a:t>
              </a:r>
              <a:r>
                <a:rPr sz="2200" b="1" spc="-10" dirty="0">
                  <a:solidFill>
                    <a:schemeClr val="bg1"/>
                  </a:solidFill>
                  <a:latin typeface="Times New Roman"/>
                  <a:cs typeface="Times New Roman"/>
                </a:rPr>
                <a:t>es</a:t>
              </a:r>
              <a:r>
                <a:rPr sz="2200" b="1" dirty="0">
                  <a:solidFill>
                    <a:schemeClr val="bg1"/>
                  </a:solidFill>
                  <a:latin typeface="Times New Roman"/>
                  <a:cs typeface="Times New Roman"/>
                </a:rPr>
                <a:t>s</a:t>
              </a:r>
              <a:r>
                <a:rPr sz="2200" b="1" spc="-15" dirty="0">
                  <a:solidFill>
                    <a:schemeClr val="bg1"/>
                  </a:solidFill>
                  <a:latin typeface="Times New Roman"/>
                  <a:cs typeface="Times New Roman"/>
                </a:rPr>
                <a:t>ion</a:t>
              </a:r>
              <a:endParaRPr sz="2200">
                <a:solidFill>
                  <a:schemeClr val="bg1"/>
                </a:solidFill>
                <a:latin typeface="Times New Roman"/>
                <a:cs typeface="Times New Roman"/>
              </a:endParaRPr>
            </a:p>
          </p:txBody>
        </p:sp>
        <p:sp>
          <p:nvSpPr>
            <p:cNvPr id="10" name="object 10">
              <a:extLst>
                <a:ext uri="{FF2B5EF4-FFF2-40B4-BE49-F238E27FC236}">
                  <a16:creationId xmlns:a16="http://schemas.microsoft.com/office/drawing/2014/main" id="{5059340B-75A2-344E-B9A7-EC39B9EC329F}"/>
                </a:ext>
              </a:extLst>
            </p:cNvPr>
            <p:cNvSpPr/>
            <p:nvPr/>
          </p:nvSpPr>
          <p:spPr>
            <a:xfrm>
              <a:off x="6885942" y="960077"/>
              <a:ext cx="2528570" cy="1018540"/>
            </a:xfrm>
            <a:custGeom>
              <a:avLst/>
              <a:gdLst/>
              <a:ahLst/>
              <a:cxnLst/>
              <a:rect l="l" t="t" r="r" b="b"/>
              <a:pathLst>
                <a:path w="2528570" h="1018539">
                  <a:moveTo>
                    <a:pt x="0" y="0"/>
                  </a:moveTo>
                  <a:lnTo>
                    <a:pt x="2528569" y="0"/>
                  </a:lnTo>
                  <a:lnTo>
                    <a:pt x="2528569"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11" name="object 11">
              <a:extLst>
                <a:ext uri="{FF2B5EF4-FFF2-40B4-BE49-F238E27FC236}">
                  <a16:creationId xmlns:a16="http://schemas.microsoft.com/office/drawing/2014/main" id="{D9D2397C-9FFB-4D40-A542-B4C6DDAE08C5}"/>
                </a:ext>
              </a:extLst>
            </p:cNvPr>
            <p:cNvSpPr txBox="1"/>
            <p:nvPr/>
          </p:nvSpPr>
          <p:spPr>
            <a:xfrm>
              <a:off x="6963411" y="1327071"/>
              <a:ext cx="2327275" cy="393112"/>
            </a:xfrm>
            <a:prstGeom prst="rect">
              <a:avLst/>
            </a:prstGeom>
          </p:spPr>
          <p:txBody>
            <a:bodyPr vert="horz" wrap="square" lIns="0" tIns="0" rIns="0" bIns="0" rtlCol="0">
              <a:spAutoFit/>
            </a:bodyPr>
            <a:lstStyle/>
            <a:p>
              <a:pPr marL="12700">
                <a:lnSpc>
                  <a:spcPct val="100000"/>
                </a:lnSpc>
              </a:pPr>
              <a:r>
                <a:rPr sz="2200" b="1" spc="-25" dirty="0">
                  <a:solidFill>
                    <a:schemeClr val="bg1"/>
                  </a:solidFill>
                  <a:latin typeface="Times New Roman"/>
                  <a:cs typeface="Times New Roman"/>
                </a:rPr>
                <a:t>E</a:t>
              </a:r>
              <a:r>
                <a:rPr sz="2200" b="1" dirty="0">
                  <a:solidFill>
                    <a:schemeClr val="bg1"/>
                  </a:solidFill>
                  <a:latin typeface="Times New Roman"/>
                  <a:cs typeface="Times New Roman"/>
                </a:rPr>
                <a:t>n</a:t>
              </a:r>
              <a:r>
                <a:rPr sz="2200" b="1" spc="-10" dirty="0">
                  <a:solidFill>
                    <a:schemeClr val="bg1"/>
                  </a:solidFill>
                  <a:latin typeface="Times New Roman"/>
                  <a:cs typeface="Times New Roman"/>
                </a:rPr>
                <a:t>gli</a:t>
              </a:r>
              <a:r>
                <a:rPr sz="2200" b="1" spc="-25" dirty="0">
                  <a:solidFill>
                    <a:schemeClr val="bg1"/>
                  </a:solidFill>
                  <a:latin typeface="Times New Roman"/>
                  <a:cs typeface="Times New Roman"/>
                </a:rPr>
                <a:t>s</a:t>
              </a:r>
              <a:r>
                <a:rPr sz="2200" b="1" dirty="0">
                  <a:solidFill>
                    <a:schemeClr val="bg1"/>
                  </a:solidFill>
                  <a:latin typeface="Times New Roman"/>
                  <a:cs typeface="Times New Roman"/>
                </a:rPr>
                <a:t>h </a:t>
              </a:r>
              <a:r>
                <a:rPr sz="2200" b="1" spc="-5" dirty="0">
                  <a:solidFill>
                    <a:schemeClr val="bg1"/>
                  </a:solidFill>
                  <a:latin typeface="Times New Roman"/>
                  <a:cs typeface="Times New Roman"/>
                </a:rPr>
                <a:t>d</a:t>
              </a:r>
              <a:r>
                <a:rPr sz="2200" b="1" spc="-10" dirty="0">
                  <a:solidFill>
                    <a:schemeClr val="bg1"/>
                  </a:solidFill>
                  <a:latin typeface="Times New Roman"/>
                  <a:cs typeface="Times New Roman"/>
                </a:rPr>
                <a:t>escr</a:t>
              </a:r>
              <a:r>
                <a:rPr sz="2200" b="1" spc="-15" dirty="0">
                  <a:solidFill>
                    <a:schemeClr val="bg1"/>
                  </a:solidFill>
                  <a:latin typeface="Times New Roman"/>
                  <a:cs typeface="Times New Roman"/>
                </a:rPr>
                <a:t>ip</a:t>
              </a:r>
              <a:r>
                <a:rPr sz="2200" b="1" spc="-5" dirty="0">
                  <a:solidFill>
                    <a:schemeClr val="bg1"/>
                  </a:solidFill>
                  <a:latin typeface="Times New Roman"/>
                  <a:cs typeface="Times New Roman"/>
                </a:rPr>
                <a:t>t</a:t>
              </a:r>
              <a:r>
                <a:rPr sz="2200" b="1" spc="-15" dirty="0">
                  <a:solidFill>
                    <a:schemeClr val="bg1"/>
                  </a:solidFill>
                  <a:latin typeface="Times New Roman"/>
                  <a:cs typeface="Times New Roman"/>
                </a:rPr>
                <a:t>ion</a:t>
              </a:r>
              <a:endParaRPr sz="2200">
                <a:solidFill>
                  <a:schemeClr val="bg1"/>
                </a:solidFill>
                <a:latin typeface="Times New Roman"/>
                <a:cs typeface="Times New Roman"/>
              </a:endParaRPr>
            </a:p>
          </p:txBody>
        </p:sp>
        <p:sp>
          <p:nvSpPr>
            <p:cNvPr id="12" name="object 12">
              <a:extLst>
                <a:ext uri="{FF2B5EF4-FFF2-40B4-BE49-F238E27FC236}">
                  <a16:creationId xmlns:a16="http://schemas.microsoft.com/office/drawing/2014/main" id="{94404570-8CF4-4C4B-B690-275ABFA05CB1}"/>
                </a:ext>
              </a:extLst>
            </p:cNvPr>
            <p:cNvSpPr/>
            <p:nvPr/>
          </p:nvSpPr>
          <p:spPr>
            <a:xfrm>
              <a:off x="9414511" y="960077"/>
              <a:ext cx="1433830" cy="1018540"/>
            </a:xfrm>
            <a:custGeom>
              <a:avLst/>
              <a:gdLst/>
              <a:ahLst/>
              <a:cxnLst/>
              <a:rect l="l" t="t" r="r" b="b"/>
              <a:pathLst>
                <a:path w="1433829" h="1018539">
                  <a:moveTo>
                    <a:pt x="0" y="0"/>
                  </a:moveTo>
                  <a:lnTo>
                    <a:pt x="1433830" y="0"/>
                  </a:lnTo>
                  <a:lnTo>
                    <a:pt x="143383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13" name="object 14">
              <a:extLst>
                <a:ext uri="{FF2B5EF4-FFF2-40B4-BE49-F238E27FC236}">
                  <a16:creationId xmlns:a16="http://schemas.microsoft.com/office/drawing/2014/main" id="{E27AD640-A03C-7643-9F01-6B6EB57FDF8B}"/>
                </a:ext>
              </a:extLst>
            </p:cNvPr>
            <p:cNvSpPr txBox="1"/>
            <p:nvPr/>
          </p:nvSpPr>
          <p:spPr>
            <a:xfrm>
              <a:off x="9491982" y="1327071"/>
              <a:ext cx="784860" cy="393112"/>
            </a:xfrm>
            <a:prstGeom prst="rect">
              <a:avLst/>
            </a:prstGeom>
          </p:spPr>
          <p:txBody>
            <a:bodyPr vert="horz" wrap="square" lIns="0" tIns="0" rIns="0" bIns="0" rtlCol="0">
              <a:spAutoFit/>
            </a:bodyPr>
            <a:lstStyle/>
            <a:p>
              <a:pPr marL="12700">
                <a:lnSpc>
                  <a:spcPct val="100000"/>
                </a:lnSpc>
              </a:pPr>
              <a:r>
                <a:rPr sz="2200" b="1" spc="-10" dirty="0">
                  <a:solidFill>
                    <a:schemeClr val="bg1"/>
                  </a:solidFill>
                  <a:latin typeface="Times New Roman"/>
                  <a:cs typeface="Times New Roman"/>
                </a:rPr>
                <a:t>Re</a:t>
              </a:r>
              <a:r>
                <a:rPr sz="2200" b="1" dirty="0">
                  <a:solidFill>
                    <a:schemeClr val="bg1"/>
                  </a:solidFill>
                  <a:latin typeface="Times New Roman"/>
                  <a:cs typeface="Times New Roman"/>
                </a:rPr>
                <a:t>s</a:t>
              </a:r>
              <a:r>
                <a:rPr sz="2200" b="1" spc="-5" dirty="0">
                  <a:solidFill>
                    <a:schemeClr val="bg1"/>
                  </a:solidFill>
                  <a:latin typeface="Times New Roman"/>
                  <a:cs typeface="Times New Roman"/>
                </a:rPr>
                <a:t>u</a:t>
              </a:r>
              <a:r>
                <a:rPr sz="2200" b="1" spc="-15" dirty="0">
                  <a:solidFill>
                    <a:schemeClr val="bg1"/>
                  </a:solidFill>
                  <a:latin typeface="Times New Roman"/>
                  <a:cs typeface="Times New Roman"/>
                </a:rPr>
                <a:t>lt</a:t>
              </a:r>
              <a:endParaRPr sz="2200">
                <a:solidFill>
                  <a:schemeClr val="bg1"/>
                </a:solidFill>
                <a:latin typeface="Times New Roman"/>
                <a:cs typeface="Times New Roman"/>
              </a:endParaRPr>
            </a:p>
          </p:txBody>
        </p:sp>
      </p:grpSp>
      <p:graphicFrame>
        <p:nvGraphicFramePr>
          <p:cNvPr id="14" name="object 13">
            <a:extLst>
              <a:ext uri="{FF2B5EF4-FFF2-40B4-BE49-F238E27FC236}">
                <a16:creationId xmlns:a16="http://schemas.microsoft.com/office/drawing/2014/main" id="{B70816FD-8FEC-8E49-91ED-9BA6ACE1B878}"/>
              </a:ext>
            </a:extLst>
          </p:cNvPr>
          <p:cNvGraphicFramePr>
            <a:graphicFrameLocks noGrp="1"/>
          </p:cNvGraphicFramePr>
          <p:nvPr>
            <p:extLst>
              <p:ext uri="{D42A27DB-BD31-4B8C-83A1-F6EECF244321}">
                <p14:modId xmlns:p14="http://schemas.microsoft.com/office/powerpoint/2010/main" val="3944907175"/>
              </p:ext>
            </p:extLst>
          </p:nvPr>
        </p:nvGraphicFramePr>
        <p:xfrm>
          <a:off x="1343661" y="2083981"/>
          <a:ext cx="9504677" cy="4608825"/>
        </p:xfrm>
        <a:graphic>
          <a:graphicData uri="http://schemas.openxmlformats.org/drawingml/2006/table">
            <a:tbl>
              <a:tblPr firstRow="1" bandRow="1">
                <a:tableStyleId>{2D5ABB26-0587-4C30-8999-92F81FD0307C}</a:tableStyleId>
              </a:tblPr>
              <a:tblGrid>
                <a:gridCol w="1049655">
                  <a:extLst>
                    <a:ext uri="{9D8B030D-6E8A-4147-A177-3AD203B41FA5}">
                      <a16:colId xmlns:a16="http://schemas.microsoft.com/office/drawing/2014/main" val="20000"/>
                    </a:ext>
                  </a:extLst>
                </a:gridCol>
                <a:gridCol w="2641071">
                  <a:extLst>
                    <a:ext uri="{9D8B030D-6E8A-4147-A177-3AD203B41FA5}">
                      <a16:colId xmlns:a16="http://schemas.microsoft.com/office/drawing/2014/main" val="20001"/>
                    </a:ext>
                  </a:extLst>
                </a:gridCol>
                <a:gridCol w="515486">
                  <a:extLst>
                    <a:ext uri="{9D8B030D-6E8A-4147-A177-3AD203B41FA5}">
                      <a16:colId xmlns:a16="http://schemas.microsoft.com/office/drawing/2014/main" val="20002"/>
                    </a:ext>
                  </a:extLst>
                </a:gridCol>
                <a:gridCol w="419140">
                  <a:extLst>
                    <a:ext uri="{9D8B030D-6E8A-4147-A177-3AD203B41FA5}">
                      <a16:colId xmlns:a16="http://schemas.microsoft.com/office/drawing/2014/main" val="20003"/>
                    </a:ext>
                  </a:extLst>
                </a:gridCol>
                <a:gridCol w="713091">
                  <a:extLst>
                    <a:ext uri="{9D8B030D-6E8A-4147-A177-3AD203B41FA5}">
                      <a16:colId xmlns:a16="http://schemas.microsoft.com/office/drawing/2014/main" val="20004"/>
                    </a:ext>
                  </a:extLst>
                </a:gridCol>
                <a:gridCol w="2663037">
                  <a:extLst>
                    <a:ext uri="{9D8B030D-6E8A-4147-A177-3AD203B41FA5}">
                      <a16:colId xmlns:a16="http://schemas.microsoft.com/office/drawing/2014/main" val="20005"/>
                    </a:ext>
                  </a:extLst>
                </a:gridCol>
                <a:gridCol w="1503197">
                  <a:extLst>
                    <a:ext uri="{9D8B030D-6E8A-4147-A177-3AD203B41FA5}">
                      <a16:colId xmlns:a16="http://schemas.microsoft.com/office/drawing/2014/main" val="20006"/>
                    </a:ext>
                  </a:extLst>
                </a:gridCol>
              </a:tblGrid>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15" dirty="0">
                          <a:solidFill>
                            <a:schemeClr val="bg1"/>
                          </a:solidFill>
                          <a:latin typeface="Times New Roman"/>
                          <a:cs typeface="Times New Roman"/>
                        </a:rPr>
                        <a:t>a</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di</a:t>
                      </a:r>
                      <a:r>
                        <a:rPr sz="2000" b="1" dirty="0">
                          <a:solidFill>
                            <a:schemeClr val="bg1"/>
                          </a:solidFill>
                          <a:latin typeface="Times New Roman"/>
                          <a:cs typeface="Times New Roman"/>
                        </a:rPr>
                        <a:t>t</a:t>
                      </a:r>
                      <a:r>
                        <a:rPr sz="2000" b="1" spc="-5" dirty="0">
                          <a:solidFill>
                            <a:schemeClr val="bg1"/>
                          </a:solidFill>
                          <a:latin typeface="Times New Roman"/>
                          <a:cs typeface="Times New Roman"/>
                        </a:rPr>
                        <a:t>ion</a:t>
                      </a:r>
                      <a:endParaRPr sz="2000" dirty="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spc="-5" dirty="0">
                          <a:solidFill>
                            <a:schemeClr val="bg1"/>
                          </a:solidFill>
                          <a:latin typeface="Courier New"/>
                          <a:cs typeface="Courier New"/>
                        </a:rPr>
                        <a:t>11</a:t>
                      </a:r>
                      <a:endParaRPr sz="2000">
                        <a:solidFill>
                          <a:schemeClr val="bg1"/>
                        </a:solidFill>
                        <a:latin typeface="Courier New"/>
                        <a:cs typeface="Courier New"/>
                      </a:endParaRPr>
                    </a:p>
                  </a:txBody>
                  <a:tcPr marL="0" marR="0" marT="0" marB="0">
                    <a:solidFill>
                      <a:srgbClr val="0099FF"/>
                    </a:solidFill>
                  </a:tcPr>
                </a:tc>
                <a:tc>
                  <a:txBody>
                    <a:bodyPr/>
                    <a:lstStyle/>
                    <a:p>
                      <a:pPr marL="167640">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83185">
                        <a:lnSpc>
                          <a:spcPct val="100000"/>
                        </a:lnSpc>
                      </a:pPr>
                      <a:r>
                        <a:rPr sz="2000" b="1" spc="-5" dirty="0">
                          <a:solidFill>
                            <a:schemeClr val="bg1"/>
                          </a:solidFill>
                          <a:latin typeface="Courier New"/>
                          <a:cs typeface="Courier New"/>
                        </a:rPr>
                        <a:t>56</a:t>
                      </a:r>
                      <a:endParaRPr sz="2000">
                        <a:solidFill>
                          <a:schemeClr val="bg1"/>
                        </a:solidFill>
                        <a:latin typeface="Courier New"/>
                        <a:cs typeface="Courier New"/>
                      </a:endParaRPr>
                    </a:p>
                  </a:txBody>
                  <a:tcPr marL="0" marR="0" marT="0" marB="0">
                    <a:solidFill>
                      <a:srgbClr val="0099FF"/>
                    </a:solidFill>
                  </a:tcPr>
                </a:tc>
                <a:tc>
                  <a:txBody>
                    <a:bodyPr/>
                    <a:lstStyle/>
                    <a:p>
                      <a:pPr marL="293370">
                        <a:lnSpc>
                          <a:spcPct val="100000"/>
                        </a:lnSpc>
                      </a:pPr>
                      <a:r>
                        <a:rPr sz="2000" b="1" spc="-15" dirty="0">
                          <a:solidFill>
                            <a:schemeClr val="bg1"/>
                          </a:solidFill>
                          <a:latin typeface="Times New Roman"/>
                          <a:cs typeface="Times New Roman"/>
                        </a:rPr>
                        <a:t>1</a:t>
                      </a:r>
                      <a:r>
                        <a:rPr sz="2000" b="1" dirty="0">
                          <a:solidFill>
                            <a:schemeClr val="bg1"/>
                          </a:solidFill>
                          <a:latin typeface="Times New Roman"/>
                          <a:cs typeface="Times New Roman"/>
                        </a:rPr>
                        <a:t>1 p</a:t>
                      </a:r>
                      <a:r>
                        <a:rPr sz="2000" b="1" spc="-5" dirty="0">
                          <a:solidFill>
                            <a:schemeClr val="bg1"/>
                          </a:solidFill>
                          <a:latin typeface="Times New Roman"/>
                          <a:cs typeface="Times New Roman"/>
                        </a:rPr>
                        <a:t>lu</a:t>
                      </a:r>
                      <a:r>
                        <a:rPr sz="2000" b="1" dirty="0">
                          <a:solidFill>
                            <a:schemeClr val="bg1"/>
                          </a:solidFill>
                          <a:latin typeface="Times New Roman"/>
                          <a:cs typeface="Times New Roman"/>
                        </a:rPr>
                        <a:t>s 56</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67</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0"/>
                  </a:ext>
                </a:extLst>
              </a:tr>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10" dirty="0">
                          <a:solidFill>
                            <a:schemeClr val="bg1"/>
                          </a:solidFill>
                          <a:latin typeface="Times New Roman"/>
                          <a:cs typeface="Times New Roman"/>
                        </a:rPr>
                        <a:t>s</a:t>
                      </a:r>
                      <a:r>
                        <a:rPr sz="2000" b="1" spc="-5" dirty="0">
                          <a:solidFill>
                            <a:schemeClr val="bg1"/>
                          </a:solidFill>
                          <a:latin typeface="Times New Roman"/>
                          <a:cs typeface="Times New Roman"/>
                        </a:rPr>
                        <a:t>u</a:t>
                      </a:r>
                      <a:r>
                        <a:rPr sz="2000" b="1" dirty="0">
                          <a:solidFill>
                            <a:schemeClr val="bg1"/>
                          </a:solidFill>
                          <a:latin typeface="Times New Roman"/>
                          <a:cs typeface="Times New Roman"/>
                        </a:rPr>
                        <a:t>b</a:t>
                      </a:r>
                      <a:r>
                        <a:rPr sz="2000" b="1" spc="-5" dirty="0">
                          <a:solidFill>
                            <a:schemeClr val="bg1"/>
                          </a:solidFill>
                          <a:latin typeface="Times New Roman"/>
                          <a:cs typeface="Times New Roman"/>
                        </a:rPr>
                        <a:t>t</a:t>
                      </a:r>
                      <a:r>
                        <a:rPr sz="2000" b="1" dirty="0">
                          <a:solidFill>
                            <a:schemeClr val="bg1"/>
                          </a:solidFill>
                          <a:latin typeface="Times New Roman"/>
                          <a:cs typeface="Times New Roman"/>
                        </a:rPr>
                        <a:t>ra</a:t>
                      </a:r>
                      <a:r>
                        <a:rPr sz="2000" b="1" spc="-10" dirty="0">
                          <a:solidFill>
                            <a:schemeClr val="bg1"/>
                          </a:solidFill>
                          <a:latin typeface="Times New Roman"/>
                          <a:cs typeface="Times New Roman"/>
                        </a:rPr>
                        <a:t>c</a:t>
                      </a:r>
                      <a:r>
                        <a:rPr sz="2000" b="1" dirty="0">
                          <a:solidFill>
                            <a:schemeClr val="bg1"/>
                          </a:solidFill>
                          <a:latin typeface="Times New Roman"/>
                          <a:cs typeface="Times New Roman"/>
                        </a:rPr>
                        <a:t>t</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spc="-5" dirty="0">
                          <a:solidFill>
                            <a:schemeClr val="bg1"/>
                          </a:solidFill>
                          <a:latin typeface="Courier New"/>
                          <a:cs typeface="Courier New"/>
                        </a:rPr>
                        <a:t>23</a:t>
                      </a:r>
                      <a:endParaRPr sz="2000">
                        <a:solidFill>
                          <a:schemeClr val="bg1"/>
                        </a:solidFill>
                        <a:latin typeface="Courier New"/>
                        <a:cs typeface="Courier New"/>
                      </a:endParaRPr>
                    </a:p>
                  </a:txBody>
                  <a:tcPr marL="0" marR="0" marT="0" marB="0">
                    <a:solidFill>
                      <a:srgbClr val="99CCFF"/>
                    </a:solidFill>
                  </a:tcPr>
                </a:tc>
                <a:tc>
                  <a:txBody>
                    <a:bodyPr/>
                    <a:lstStyle/>
                    <a:p>
                      <a:pPr marL="167640">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spc="-5" dirty="0">
                          <a:solidFill>
                            <a:schemeClr val="bg1"/>
                          </a:solidFill>
                          <a:latin typeface="Courier New"/>
                          <a:cs typeface="Courier New"/>
                        </a:rPr>
                        <a:t>52</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spc="-15" dirty="0">
                          <a:solidFill>
                            <a:schemeClr val="bg1"/>
                          </a:solidFill>
                          <a:latin typeface="Times New Roman"/>
                          <a:cs typeface="Times New Roman"/>
                        </a:rPr>
                        <a:t>2</a:t>
                      </a:r>
                      <a:r>
                        <a:rPr sz="2000" b="1" dirty="0">
                          <a:solidFill>
                            <a:schemeClr val="bg1"/>
                          </a:solidFill>
                          <a:latin typeface="Times New Roman"/>
                          <a:cs typeface="Times New Roman"/>
                        </a:rPr>
                        <a:t>3 m</a:t>
                      </a:r>
                      <a:r>
                        <a:rPr sz="2000" b="1" spc="-5" dirty="0">
                          <a:solidFill>
                            <a:schemeClr val="bg1"/>
                          </a:solidFill>
                          <a:latin typeface="Times New Roman"/>
                          <a:cs typeface="Times New Roman"/>
                        </a:rPr>
                        <a:t>inu</a:t>
                      </a:r>
                      <a:r>
                        <a:rPr sz="2000" b="1" dirty="0">
                          <a:solidFill>
                            <a:schemeClr val="bg1"/>
                          </a:solidFill>
                          <a:latin typeface="Times New Roman"/>
                          <a:cs typeface="Times New Roman"/>
                        </a:rPr>
                        <a:t>s 52</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spc="-5" dirty="0">
                          <a:solidFill>
                            <a:schemeClr val="bg1"/>
                          </a:solidFill>
                          <a:latin typeface="Courier New"/>
                          <a:cs typeface="Courier New"/>
                        </a:rPr>
                        <a:t>-29</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1"/>
                  </a:ext>
                </a:extLst>
              </a:tr>
              <a:tr h="664210">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5" dirty="0">
                          <a:solidFill>
                            <a:schemeClr val="bg1"/>
                          </a:solidFill>
                          <a:latin typeface="Times New Roman"/>
                          <a:cs typeface="Times New Roman"/>
                        </a:rPr>
                        <a:t>mult</a:t>
                      </a:r>
                      <a:r>
                        <a:rPr sz="2000" b="1" spc="5" dirty="0">
                          <a:solidFill>
                            <a:schemeClr val="bg1"/>
                          </a:solidFill>
                          <a:latin typeface="Times New Roman"/>
                          <a:cs typeface="Times New Roman"/>
                        </a:rPr>
                        <a:t>i</a:t>
                      </a:r>
                      <a:r>
                        <a:rPr sz="2000" b="1" spc="-5" dirty="0">
                          <a:solidFill>
                            <a:schemeClr val="bg1"/>
                          </a:solidFill>
                          <a:latin typeface="Times New Roman"/>
                          <a:cs typeface="Times New Roman"/>
                        </a:rPr>
                        <a:t>pli</a:t>
                      </a:r>
                      <a:r>
                        <a:rPr sz="2000" b="1" dirty="0">
                          <a:solidFill>
                            <a:schemeClr val="bg1"/>
                          </a:solidFill>
                          <a:latin typeface="Times New Roman"/>
                          <a:cs typeface="Times New Roman"/>
                        </a:rPr>
                        <a:t>ca</a:t>
                      </a:r>
                      <a:r>
                        <a:rPr sz="2000" b="1" spc="-5" dirty="0">
                          <a:solidFill>
                            <a:schemeClr val="bg1"/>
                          </a:solidFill>
                          <a:latin typeface="Times New Roman"/>
                          <a:cs typeface="Times New Roman"/>
                        </a:rPr>
                        <a:t>tion</a:t>
                      </a:r>
                      <a:endParaRPr sz="200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4</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5</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4</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m</a:t>
                      </a:r>
                      <a:r>
                        <a:rPr sz="2000" b="1" spc="-5" dirty="0">
                          <a:solidFill>
                            <a:schemeClr val="bg1"/>
                          </a:solidFill>
                          <a:latin typeface="Times New Roman"/>
                          <a:cs typeface="Times New Roman"/>
                        </a:rPr>
                        <a:t>ult</a:t>
                      </a:r>
                      <a:r>
                        <a:rPr sz="2000" b="1" spc="5" dirty="0">
                          <a:solidFill>
                            <a:schemeClr val="bg1"/>
                          </a:solidFill>
                          <a:latin typeface="Times New Roman"/>
                          <a:cs typeface="Times New Roman"/>
                        </a:rPr>
                        <a:t>i</a:t>
                      </a:r>
                      <a:r>
                        <a:rPr sz="2000" b="1" spc="-5" dirty="0">
                          <a:solidFill>
                            <a:schemeClr val="bg1"/>
                          </a:solidFill>
                          <a:latin typeface="Times New Roman"/>
                          <a:cs typeface="Times New Roman"/>
                        </a:rPr>
                        <a:t>pli</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b</a:t>
                      </a:r>
                      <a:r>
                        <a:rPr sz="2000" b="1" dirty="0">
                          <a:solidFill>
                            <a:schemeClr val="bg1"/>
                          </a:solidFill>
                          <a:latin typeface="Times New Roman"/>
                          <a:cs typeface="Times New Roman"/>
                        </a:rPr>
                        <a:t>y 5</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20</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2"/>
                  </a:ext>
                </a:extLst>
              </a:tr>
              <a:tr h="665479">
                <a:tc>
                  <a:txBody>
                    <a:bodyPr/>
                    <a:lstStyle/>
                    <a:p>
                      <a:pPr marL="89535">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10" dirty="0">
                          <a:solidFill>
                            <a:schemeClr val="bg1"/>
                          </a:solidFill>
                          <a:latin typeface="Times New Roman"/>
                          <a:cs typeface="Times New Roman"/>
                        </a:rPr>
                        <a:t>e</a:t>
                      </a:r>
                      <a:r>
                        <a:rPr sz="2000" b="1" dirty="0">
                          <a:solidFill>
                            <a:schemeClr val="bg1"/>
                          </a:solidFill>
                          <a:latin typeface="Times New Roman"/>
                          <a:cs typeface="Times New Roman"/>
                        </a:rPr>
                        <a:t>x</a:t>
                      </a:r>
                      <a:r>
                        <a:rPr sz="2000" b="1" spc="-5" dirty="0">
                          <a:solidFill>
                            <a:schemeClr val="bg1"/>
                          </a:solidFill>
                          <a:latin typeface="Times New Roman"/>
                          <a:cs typeface="Times New Roman"/>
                        </a:rPr>
                        <a:t>p</a:t>
                      </a:r>
                      <a:r>
                        <a:rPr sz="2000" b="1" dirty="0">
                          <a:solidFill>
                            <a:schemeClr val="bg1"/>
                          </a:solidFill>
                          <a:latin typeface="Times New Roman"/>
                          <a:cs typeface="Times New Roman"/>
                        </a:rPr>
                        <a:t>on</a:t>
                      </a:r>
                      <a:r>
                        <a:rPr sz="2000" b="1" spc="-10" dirty="0">
                          <a:solidFill>
                            <a:schemeClr val="bg1"/>
                          </a:solidFill>
                          <a:latin typeface="Times New Roman"/>
                          <a:cs typeface="Times New Roman"/>
                        </a:rPr>
                        <a:t>e</a:t>
                      </a:r>
                      <a:r>
                        <a:rPr sz="2000" b="1" dirty="0">
                          <a:solidFill>
                            <a:schemeClr val="bg1"/>
                          </a:solidFill>
                          <a:latin typeface="Times New Roman"/>
                          <a:cs typeface="Times New Roman"/>
                        </a:rPr>
                        <a:t>n</a:t>
                      </a:r>
                      <a:r>
                        <a:rPr sz="2000" b="1" spc="-5" dirty="0">
                          <a:solidFill>
                            <a:schemeClr val="bg1"/>
                          </a:solidFill>
                          <a:latin typeface="Times New Roman"/>
                          <a:cs typeface="Times New Roman"/>
                        </a:rPr>
                        <a:t>tiation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99CCFF"/>
                    </a:solidFill>
                  </a:tcPr>
                </a:tc>
                <a:tc>
                  <a:txBody>
                    <a:bodyPr/>
                    <a:lstStyle/>
                    <a:p>
                      <a:pPr>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dirty="0">
                          <a:solidFill>
                            <a:schemeClr val="bg1"/>
                          </a:solidFill>
                          <a:latin typeface="Courier New"/>
                          <a:cs typeface="Courier New"/>
                        </a:rPr>
                        <a:t>5</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dirty="0">
                          <a:solidFill>
                            <a:schemeClr val="bg1"/>
                          </a:solidFill>
                          <a:latin typeface="Times New Roman"/>
                          <a:cs typeface="Times New Roman"/>
                        </a:rPr>
                        <a:t>2</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to </a:t>
                      </a:r>
                      <a:r>
                        <a:rPr sz="2000" b="1" spc="-5" dirty="0">
                          <a:solidFill>
                            <a:schemeClr val="bg1"/>
                          </a:solidFill>
                          <a:latin typeface="Times New Roman"/>
                          <a:cs typeface="Times New Roman"/>
                        </a:rPr>
                        <a:t>th</a:t>
                      </a:r>
                      <a:r>
                        <a:rPr sz="2000" b="1" dirty="0">
                          <a:solidFill>
                            <a:schemeClr val="bg1"/>
                          </a:solidFill>
                          <a:latin typeface="Times New Roman"/>
                          <a:cs typeface="Times New Roman"/>
                        </a:rPr>
                        <a:t>e </a:t>
                      </a:r>
                      <a:r>
                        <a:rPr sz="2000" b="1" spc="-5" dirty="0">
                          <a:solidFill>
                            <a:schemeClr val="bg1"/>
                          </a:solidFill>
                          <a:latin typeface="Times New Roman"/>
                          <a:cs typeface="Times New Roman"/>
                        </a:rPr>
                        <a:t>p</a:t>
                      </a:r>
                      <a:r>
                        <a:rPr sz="2000" b="1" dirty="0">
                          <a:solidFill>
                            <a:schemeClr val="bg1"/>
                          </a:solidFill>
                          <a:latin typeface="Times New Roman"/>
                          <a:cs typeface="Times New Roman"/>
                        </a:rPr>
                        <a:t>ower</a:t>
                      </a:r>
                      <a:r>
                        <a:rPr sz="2000" b="1" spc="-10" dirty="0">
                          <a:solidFill>
                            <a:schemeClr val="bg1"/>
                          </a:solidFill>
                          <a:latin typeface="Times New Roman"/>
                          <a:cs typeface="Times New Roman"/>
                        </a:rPr>
                        <a:t> </a:t>
                      </a:r>
                      <a:r>
                        <a:rPr sz="2000" b="1" dirty="0">
                          <a:solidFill>
                            <a:schemeClr val="bg1"/>
                          </a:solidFill>
                          <a:latin typeface="Times New Roman"/>
                          <a:cs typeface="Times New Roman"/>
                        </a:rPr>
                        <a:t>of 5</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spc="-5" dirty="0">
                          <a:solidFill>
                            <a:schemeClr val="bg1"/>
                          </a:solidFill>
                          <a:latin typeface="Courier New"/>
                          <a:cs typeface="Courier New"/>
                        </a:rPr>
                        <a:t>32</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3"/>
                  </a:ext>
                </a:extLst>
              </a:tr>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5" dirty="0">
                          <a:solidFill>
                            <a:schemeClr val="bg1"/>
                          </a:solidFill>
                          <a:latin typeface="Times New Roman"/>
                          <a:cs typeface="Times New Roman"/>
                        </a:rPr>
                        <a:t>divi</a:t>
                      </a:r>
                      <a:r>
                        <a:rPr sz="2000" b="1" dirty="0">
                          <a:solidFill>
                            <a:schemeClr val="bg1"/>
                          </a:solidFill>
                          <a:latin typeface="Times New Roman"/>
                          <a:cs typeface="Times New Roman"/>
                        </a:rPr>
                        <a:t>s</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ivid</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by 2</a:t>
                      </a:r>
                      <a:endParaRPr sz="2000" dirty="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4.5</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4"/>
                  </a:ext>
                </a:extLst>
              </a:tr>
              <a:tr h="665480">
                <a:tc>
                  <a:txBody>
                    <a:bodyPr/>
                    <a:lstStyle/>
                    <a:p>
                      <a:pPr marL="89535">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5" dirty="0">
                          <a:solidFill>
                            <a:schemeClr val="bg1"/>
                          </a:solidFill>
                          <a:latin typeface="Times New Roman"/>
                          <a:cs typeface="Times New Roman"/>
                        </a:rPr>
                        <a:t>int</a:t>
                      </a:r>
                      <a:r>
                        <a:rPr sz="2000" b="1" dirty="0">
                          <a:solidFill>
                            <a:schemeClr val="bg1"/>
                          </a:solidFill>
                          <a:latin typeface="Times New Roman"/>
                          <a:cs typeface="Times New Roman"/>
                        </a:rPr>
                        <a:t>eg</a:t>
                      </a:r>
                      <a:r>
                        <a:rPr sz="2000" b="1" spc="-10" dirty="0">
                          <a:solidFill>
                            <a:schemeClr val="bg1"/>
                          </a:solidFill>
                          <a:latin typeface="Times New Roman"/>
                          <a:cs typeface="Times New Roman"/>
                        </a:rPr>
                        <a:t>e</a:t>
                      </a:r>
                      <a:r>
                        <a:rPr sz="2000" b="1" dirty="0">
                          <a:solidFill>
                            <a:schemeClr val="bg1"/>
                          </a:solidFill>
                          <a:latin typeface="Times New Roman"/>
                          <a:cs typeface="Times New Roman"/>
                        </a:rPr>
                        <a:t>r </a:t>
                      </a:r>
                      <a:r>
                        <a:rPr sz="2000" b="1" spc="-5" dirty="0">
                          <a:solidFill>
                            <a:schemeClr val="bg1"/>
                          </a:solidFill>
                          <a:latin typeface="Times New Roman"/>
                          <a:cs typeface="Times New Roman"/>
                        </a:rPr>
                        <a:t>d</a:t>
                      </a:r>
                      <a:r>
                        <a:rPr sz="2000" b="1" spc="5" dirty="0">
                          <a:solidFill>
                            <a:schemeClr val="bg1"/>
                          </a:solidFill>
                          <a:latin typeface="Times New Roman"/>
                          <a:cs typeface="Times New Roman"/>
                        </a:rPr>
                        <a:t>i</a:t>
                      </a:r>
                      <a:r>
                        <a:rPr sz="2000" b="1" dirty="0">
                          <a:solidFill>
                            <a:schemeClr val="bg1"/>
                          </a:solidFill>
                          <a:latin typeface="Times New Roman"/>
                          <a:cs typeface="Times New Roman"/>
                        </a:rPr>
                        <a:t>vi</a:t>
                      </a:r>
                      <a:r>
                        <a:rPr sz="2000" b="1" spc="-10" dirty="0">
                          <a:solidFill>
                            <a:schemeClr val="bg1"/>
                          </a:solidFill>
                          <a:latin typeface="Times New Roman"/>
                          <a:cs typeface="Times New Roman"/>
                        </a:rPr>
                        <a:t>s</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99CCFF"/>
                    </a:solidFill>
                  </a:tcPr>
                </a:tc>
                <a:tc>
                  <a:txBody>
                    <a:bodyPr/>
                    <a:lstStyle/>
                    <a:p>
                      <a:pPr>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ivid</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by 2</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dirty="0">
                          <a:solidFill>
                            <a:schemeClr val="bg1"/>
                          </a:solidFill>
                          <a:latin typeface="Courier New"/>
                          <a:cs typeface="Courier New"/>
                        </a:rPr>
                        <a:t>4</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5"/>
                  </a:ext>
                </a:extLst>
              </a:tr>
              <a:tr h="71246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marR="568325">
                        <a:lnSpc>
                          <a:spcPts val="2440"/>
                        </a:lnSpc>
                      </a:pPr>
                      <a:r>
                        <a:rPr sz="2000" b="1" spc="-5" dirty="0">
                          <a:solidFill>
                            <a:schemeClr val="bg1"/>
                          </a:solidFill>
                          <a:latin typeface="Times New Roman"/>
                          <a:cs typeface="Times New Roman"/>
                        </a:rPr>
                        <a:t>m</a:t>
                      </a:r>
                      <a:r>
                        <a:rPr sz="2000" b="1" dirty="0">
                          <a:solidFill>
                            <a:schemeClr val="bg1"/>
                          </a:solidFill>
                          <a:latin typeface="Times New Roman"/>
                          <a:cs typeface="Times New Roman"/>
                        </a:rPr>
                        <a:t>o</a:t>
                      </a:r>
                      <a:r>
                        <a:rPr sz="2000" b="1" spc="-5" dirty="0">
                          <a:solidFill>
                            <a:schemeClr val="bg1"/>
                          </a:solidFill>
                          <a:latin typeface="Times New Roman"/>
                          <a:cs typeface="Times New Roman"/>
                        </a:rPr>
                        <a:t>du</a:t>
                      </a:r>
                      <a:r>
                        <a:rPr sz="2000" b="1" spc="5" dirty="0">
                          <a:solidFill>
                            <a:schemeClr val="bg1"/>
                          </a:solidFill>
                          <a:latin typeface="Times New Roman"/>
                          <a:cs typeface="Times New Roman"/>
                        </a:rPr>
                        <a:t>l</a:t>
                      </a:r>
                      <a:r>
                        <a:rPr sz="2000" b="1" dirty="0">
                          <a:solidFill>
                            <a:schemeClr val="bg1"/>
                          </a:solidFill>
                          <a:latin typeface="Times New Roman"/>
                          <a:cs typeface="Times New Roman"/>
                        </a:rPr>
                        <a:t>o </a:t>
                      </a:r>
                      <a:r>
                        <a:rPr sz="2000" b="1" spc="-5" dirty="0">
                          <a:solidFill>
                            <a:schemeClr val="bg1"/>
                          </a:solidFill>
                          <a:latin typeface="Times New Roman"/>
                          <a:cs typeface="Times New Roman"/>
                        </a:rPr>
                        <a:t>(</a:t>
                      </a:r>
                      <a:r>
                        <a:rPr sz="2000" b="1" spc="-10" dirty="0">
                          <a:solidFill>
                            <a:schemeClr val="bg1"/>
                          </a:solidFill>
                          <a:latin typeface="Times New Roman"/>
                          <a:cs typeface="Times New Roman"/>
                        </a:rPr>
                        <a:t>r</a:t>
                      </a:r>
                      <a:r>
                        <a:rPr sz="2000" b="1" dirty="0">
                          <a:solidFill>
                            <a:schemeClr val="bg1"/>
                          </a:solidFill>
                          <a:latin typeface="Times New Roman"/>
                          <a:cs typeface="Times New Roman"/>
                        </a:rPr>
                        <a:t>e</a:t>
                      </a:r>
                      <a:r>
                        <a:rPr sz="2000" b="1" spc="-5" dirty="0">
                          <a:solidFill>
                            <a:schemeClr val="bg1"/>
                          </a:solidFill>
                          <a:latin typeface="Times New Roman"/>
                          <a:cs typeface="Times New Roman"/>
                        </a:rPr>
                        <a:t>m</a:t>
                      </a:r>
                      <a:r>
                        <a:rPr sz="2000" b="1" dirty="0">
                          <a:solidFill>
                            <a:schemeClr val="bg1"/>
                          </a:solidFill>
                          <a:latin typeface="Times New Roman"/>
                          <a:cs typeface="Times New Roman"/>
                        </a:rPr>
                        <a:t>ain</a:t>
                      </a:r>
                      <a:r>
                        <a:rPr sz="2000" b="1" spc="-5" dirty="0">
                          <a:solidFill>
                            <a:schemeClr val="bg1"/>
                          </a:solidFill>
                          <a:latin typeface="Times New Roman"/>
                          <a:cs typeface="Times New Roman"/>
                        </a:rPr>
                        <a:t>d</a:t>
                      </a:r>
                      <a:r>
                        <a:rPr sz="2000" b="1" dirty="0">
                          <a:solidFill>
                            <a:schemeClr val="bg1"/>
                          </a:solidFill>
                          <a:latin typeface="Times New Roman"/>
                          <a:cs typeface="Times New Roman"/>
                        </a:rPr>
                        <a:t>e</a:t>
                      </a:r>
                      <a:r>
                        <a:rPr sz="2000" b="1" spc="-10" dirty="0">
                          <a:solidFill>
                            <a:schemeClr val="bg1"/>
                          </a:solidFill>
                          <a:latin typeface="Times New Roman"/>
                          <a:cs typeface="Times New Roman"/>
                        </a:rPr>
                        <a:t>r</a:t>
                      </a:r>
                      <a:r>
                        <a:rPr sz="2000" b="1" dirty="0">
                          <a:solidFill>
                            <a:schemeClr val="bg1"/>
                          </a:solidFill>
                          <a:latin typeface="Times New Roman"/>
                          <a:cs typeface="Times New Roman"/>
                        </a:rPr>
                        <a:t>)</a:t>
                      </a:r>
                      <a:endParaRPr sz="2000" dirty="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mod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2</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dirty="0">
                          <a:solidFill>
                            <a:schemeClr val="bg1"/>
                          </a:solidFill>
                          <a:latin typeface="Courier New"/>
                          <a:cs typeface="Courier New"/>
                        </a:rPr>
                        <a:t>1</a:t>
                      </a:r>
                      <a:endParaRPr sz="2000" dirty="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2536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3356-1837-B549-8B27-18D84A82425E}"/>
              </a:ext>
            </a:extLst>
          </p:cNvPr>
          <p:cNvSpPr>
            <a:spLocks noGrp="1"/>
          </p:cNvSpPr>
          <p:nvPr>
            <p:ph type="title"/>
          </p:nvPr>
        </p:nvSpPr>
        <p:spPr/>
        <p:txBody>
          <a:bodyPr>
            <a:normAutofit fontScale="90000"/>
          </a:bodyPr>
          <a:lstStyle/>
          <a:p>
            <a:r>
              <a:rPr lang="en-US" dirty="0"/>
              <a:t>Augmented Assignment Operations</a:t>
            </a:r>
          </a:p>
        </p:txBody>
      </p:sp>
      <p:graphicFrame>
        <p:nvGraphicFramePr>
          <p:cNvPr id="4" name="object 4">
            <a:extLst>
              <a:ext uri="{FF2B5EF4-FFF2-40B4-BE49-F238E27FC236}">
                <a16:creationId xmlns:a16="http://schemas.microsoft.com/office/drawing/2014/main" id="{816C40B8-3FC5-3143-ABC9-651255C54C75}"/>
              </a:ext>
            </a:extLst>
          </p:cNvPr>
          <p:cNvGraphicFramePr>
            <a:graphicFrameLocks noGrp="1"/>
          </p:cNvGraphicFramePr>
          <p:nvPr>
            <p:ph idx="1"/>
            <p:extLst>
              <p:ext uri="{D42A27DB-BD31-4B8C-83A1-F6EECF244321}">
                <p14:modId xmlns:p14="http://schemas.microsoft.com/office/powerpoint/2010/main" val="1270998216"/>
              </p:ext>
            </p:extLst>
          </p:nvPr>
        </p:nvGraphicFramePr>
        <p:xfrm>
          <a:off x="2327563" y="1539696"/>
          <a:ext cx="7536873" cy="4939751"/>
        </p:xfrm>
        <a:graphic>
          <a:graphicData uri="http://schemas.openxmlformats.org/drawingml/2006/table">
            <a:tbl>
              <a:tblPr firstRow="1" bandRow="1">
                <a:tableStyleId>{2D5ABB26-0587-4C30-8999-92F81FD0307C}</a:tableStyleId>
              </a:tblPr>
              <a:tblGrid>
                <a:gridCol w="1289252">
                  <a:extLst>
                    <a:ext uri="{9D8B030D-6E8A-4147-A177-3AD203B41FA5}">
                      <a16:colId xmlns:a16="http://schemas.microsoft.com/office/drawing/2014/main" val="20000"/>
                    </a:ext>
                  </a:extLst>
                </a:gridCol>
                <a:gridCol w="1517628">
                  <a:extLst>
                    <a:ext uri="{9D8B030D-6E8A-4147-A177-3AD203B41FA5}">
                      <a16:colId xmlns:a16="http://schemas.microsoft.com/office/drawing/2014/main" val="20001"/>
                    </a:ext>
                  </a:extLst>
                </a:gridCol>
                <a:gridCol w="2365072">
                  <a:extLst>
                    <a:ext uri="{9D8B030D-6E8A-4147-A177-3AD203B41FA5}">
                      <a16:colId xmlns:a16="http://schemas.microsoft.com/office/drawing/2014/main" val="20002"/>
                    </a:ext>
                  </a:extLst>
                </a:gridCol>
                <a:gridCol w="2364921">
                  <a:extLst>
                    <a:ext uri="{9D8B030D-6E8A-4147-A177-3AD203B41FA5}">
                      <a16:colId xmlns:a16="http://schemas.microsoft.com/office/drawing/2014/main" val="20003"/>
                    </a:ext>
                  </a:extLst>
                </a:gridCol>
              </a:tblGrid>
              <a:tr h="425450">
                <a:tc>
                  <a:txBody>
                    <a:bodyPr/>
                    <a:lstStyle/>
                    <a:p>
                      <a:pPr marL="69215">
                        <a:lnSpc>
                          <a:spcPct val="100000"/>
                        </a:lnSpc>
                      </a:pPr>
                      <a:r>
                        <a:rPr sz="1700" b="1" dirty="0">
                          <a:solidFill>
                            <a:schemeClr val="accent3"/>
                          </a:solidFill>
                          <a:latin typeface="Segoe UI" panose="020B0502040204020203" pitchFamily="34" charset="0"/>
                          <a:cs typeface="Segoe UI" panose="020B0502040204020203" pitchFamily="34" charset="0"/>
                        </a:rPr>
                        <a:t>Opera</a:t>
                      </a:r>
                      <a:r>
                        <a:rPr sz="1700" b="1" spc="-15" dirty="0">
                          <a:solidFill>
                            <a:schemeClr val="accent3"/>
                          </a:solidFill>
                          <a:latin typeface="Segoe UI" panose="020B0502040204020203" pitchFamily="34" charset="0"/>
                          <a:cs typeface="Segoe UI" panose="020B0502040204020203" pitchFamily="34" charset="0"/>
                        </a:rPr>
                        <a:t>t</a:t>
                      </a:r>
                      <a:r>
                        <a:rPr sz="1700" b="1" dirty="0">
                          <a:solidFill>
                            <a:schemeClr val="accent3"/>
                          </a:solidFill>
                          <a:latin typeface="Segoe UI" panose="020B0502040204020203" pitchFamily="34" charset="0"/>
                          <a:cs typeface="Segoe UI" panose="020B0502040204020203" pitchFamily="34" charset="0"/>
                        </a:rPr>
                        <a:t>or</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chemeClr val="accent3"/>
                          </a:solidFill>
                          <a:latin typeface="Segoe UI" panose="020B0502040204020203" pitchFamily="34" charset="0"/>
                          <a:cs typeface="Segoe UI" panose="020B0502040204020203" pitchFamily="34" charset="0"/>
                        </a:rPr>
                        <a:t>Expres</a:t>
                      </a:r>
                      <a:r>
                        <a:rPr sz="1700" b="1" spc="-10" dirty="0">
                          <a:solidFill>
                            <a:schemeClr val="accent3"/>
                          </a:solidFill>
                          <a:latin typeface="Segoe UI" panose="020B0502040204020203" pitchFamily="34" charset="0"/>
                          <a:cs typeface="Segoe UI" panose="020B0502040204020203" pitchFamily="34" charset="0"/>
                        </a:rPr>
                        <a:t>si</a:t>
                      </a:r>
                      <a:r>
                        <a:rPr sz="1700" b="1" dirty="0">
                          <a:solidFill>
                            <a:schemeClr val="accent3"/>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47625">
                        <a:lnSpc>
                          <a:spcPct val="100000"/>
                        </a:lnSpc>
                      </a:pPr>
                      <a:r>
                        <a:rPr sz="1700" b="1" dirty="0">
                          <a:solidFill>
                            <a:srgbClr val="FFFFFF"/>
                          </a:solidFill>
                          <a:latin typeface="Segoe UI" panose="020B0502040204020203" pitchFamily="34" charset="0"/>
                          <a:cs typeface="Segoe UI" panose="020B0502040204020203" pitchFamily="34" charset="0"/>
                        </a:rPr>
                        <a:t>Iden</a:t>
                      </a:r>
                      <a:r>
                        <a:rPr sz="1700" b="1" spc="-15" dirty="0">
                          <a:solidFill>
                            <a:srgbClr val="FFFFFF"/>
                          </a:solidFill>
                          <a:latin typeface="Segoe UI" panose="020B0502040204020203" pitchFamily="34" charset="0"/>
                          <a:cs typeface="Segoe UI" panose="020B0502040204020203" pitchFamily="34" charset="0"/>
                        </a:rPr>
                        <a:t>t</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cal</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Expres</a:t>
                      </a:r>
                      <a:r>
                        <a:rPr sz="1700" b="1" spc="-10" dirty="0">
                          <a:solidFill>
                            <a:srgbClr val="FFFFFF"/>
                          </a:solidFill>
                          <a:latin typeface="Segoe UI" panose="020B0502040204020203" pitchFamily="34" charset="0"/>
                          <a:cs typeface="Segoe UI" panose="020B0502040204020203" pitchFamily="34" charset="0"/>
                        </a:rPr>
                        <a:t>si</a:t>
                      </a:r>
                      <a:r>
                        <a:rPr sz="1700" b="1" dirty="0">
                          <a:solidFill>
                            <a:srgbClr val="FFFFFF"/>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Engl</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sh descr</a:t>
                      </a:r>
                      <a:r>
                        <a:rPr sz="1700" b="1" spc="-15"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p</a:t>
                      </a:r>
                      <a:r>
                        <a:rPr sz="1700" b="1" spc="-10" dirty="0">
                          <a:solidFill>
                            <a:srgbClr val="FFFFFF"/>
                          </a:solidFill>
                          <a:latin typeface="Segoe UI" panose="020B0502040204020203" pitchFamily="34" charset="0"/>
                          <a:cs typeface="Segoe UI" panose="020B0502040204020203" pitchFamily="34" charset="0"/>
                        </a:rPr>
                        <a:t>ti</a:t>
                      </a:r>
                      <a:r>
                        <a:rPr sz="1700" b="1" dirty="0">
                          <a:solidFill>
                            <a:srgbClr val="FFFFFF"/>
                          </a:solidFill>
                          <a:latin typeface="Segoe UI" panose="020B0502040204020203" pitchFamily="34" charset="0"/>
                          <a:cs typeface="Segoe UI" panose="020B0502040204020203" pitchFamily="34" charset="0"/>
                        </a:rPr>
                        <a:t>on</a:t>
                      </a:r>
                      <a:endParaRPr sz="17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0"/>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1"/>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r>
                        <a:rPr sz="1500" b="1" dirty="0">
                          <a:solidFill>
                            <a:schemeClr val="accent3"/>
                          </a:solidFill>
                          <a:latin typeface="Segoe UI" panose="020B0502040204020203" pitchFamily="34" charset="0"/>
                          <a:cs typeface="Segoe UI" panose="020B0502040204020203" pitchFamily="34" charset="0"/>
                        </a:rPr>
                        <a:t>=</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2"/>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14</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3"/>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f</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rs</a:t>
                      </a:r>
                      <a:r>
                        <a:rPr sz="1700" b="1" spc="-30"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 3</a:t>
                      </a:r>
                      <a:r>
                        <a:rPr sz="1700" b="1" spc="5" dirty="0">
                          <a:solidFill>
                            <a:srgbClr val="FFFFFF"/>
                          </a:solidFill>
                          <a:latin typeface="Segoe UI" panose="020B0502040204020203" pitchFamily="34" charset="0"/>
                          <a:cs typeface="Segoe UI" panose="020B0502040204020203" pitchFamily="34" charset="0"/>
                        </a:rPr>
                        <a:t>.</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4"/>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3</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5"/>
                  </a:ext>
                </a:extLst>
              </a:tr>
              <a:tr h="644867">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6"/>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49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14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611E-CDD5-234C-9B33-494A2F82392B}"/>
              </a:ext>
            </a:extLst>
          </p:cNvPr>
          <p:cNvSpPr>
            <a:spLocks noGrp="1"/>
          </p:cNvSpPr>
          <p:nvPr>
            <p:ph type="title"/>
          </p:nvPr>
        </p:nvSpPr>
        <p:spPr/>
        <p:txBody>
          <a:bodyPr>
            <a:normAutofit fontScale="90000"/>
          </a:bodyPr>
          <a:lstStyle/>
          <a:p>
            <a:r>
              <a:rPr lang="en-US" dirty="0"/>
              <a:t>Code Efficiency</a:t>
            </a:r>
          </a:p>
        </p:txBody>
      </p:sp>
      <p:pic>
        <p:nvPicPr>
          <p:cNvPr id="5" name="Content Placeholder 4" descr="A picture containing diagram&#10;&#10;Description automatically generated">
            <a:extLst>
              <a:ext uri="{FF2B5EF4-FFF2-40B4-BE49-F238E27FC236}">
                <a16:creationId xmlns:a16="http://schemas.microsoft.com/office/drawing/2014/main" id="{13753D74-C0E5-D44A-AEFF-A739A667D8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4175" y="4294977"/>
            <a:ext cx="2711245" cy="2210007"/>
          </a:xfrm>
        </p:spPr>
      </p:pic>
      <p:pic>
        <p:nvPicPr>
          <p:cNvPr id="2050" name="Picture 2">
            <a:extLst>
              <a:ext uri="{FF2B5EF4-FFF2-40B4-BE49-F238E27FC236}">
                <a16:creationId xmlns:a16="http://schemas.microsoft.com/office/drawing/2014/main" id="{22E49E7D-9E6F-9144-8100-FAFE48544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374" y="2547309"/>
            <a:ext cx="4437088" cy="25608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B9207F69-240D-6044-A992-35A53A04E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538" y="1824827"/>
            <a:ext cx="5943600" cy="2470150"/>
          </a:xfrm>
          <a:prstGeom prst="rect">
            <a:avLst/>
          </a:prstGeom>
        </p:spPr>
      </p:pic>
      <p:sp>
        <p:nvSpPr>
          <p:cNvPr id="8" name="TextBox 7">
            <a:extLst>
              <a:ext uri="{FF2B5EF4-FFF2-40B4-BE49-F238E27FC236}">
                <a16:creationId xmlns:a16="http://schemas.microsoft.com/office/drawing/2014/main" id="{91CD3477-F409-5745-AD7D-1B3CE1230005}"/>
              </a:ext>
            </a:extLst>
          </p:cNvPr>
          <p:cNvSpPr txBox="1"/>
          <p:nvPr/>
        </p:nvSpPr>
        <p:spPr>
          <a:xfrm>
            <a:off x="7999283" y="5215314"/>
            <a:ext cx="2855269" cy="369332"/>
          </a:xfrm>
          <a:prstGeom prst="rect">
            <a:avLst/>
          </a:prstGeom>
          <a:noFill/>
        </p:spPr>
        <p:txBody>
          <a:bodyPr wrap="none" rtlCol="0">
            <a:spAutoFit/>
          </a:bodyPr>
          <a:lstStyle/>
          <a:p>
            <a:r>
              <a:rPr lang="en-US" dirty="0">
                <a:solidFill>
                  <a:schemeClr val="accent3"/>
                </a:solidFill>
              </a:rPr>
              <a:t>Supercomputer in Quebec</a:t>
            </a:r>
          </a:p>
        </p:txBody>
      </p:sp>
    </p:spTree>
    <p:extLst>
      <p:ext uri="{BB962C8B-B14F-4D97-AF65-F5344CB8AC3E}">
        <p14:creationId xmlns:p14="http://schemas.microsoft.com/office/powerpoint/2010/main" val="348326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3356-1837-B549-8B27-18D84A82425E}"/>
              </a:ext>
            </a:extLst>
          </p:cNvPr>
          <p:cNvSpPr>
            <a:spLocks noGrp="1"/>
          </p:cNvSpPr>
          <p:nvPr>
            <p:ph type="title"/>
          </p:nvPr>
        </p:nvSpPr>
        <p:spPr/>
        <p:txBody>
          <a:bodyPr>
            <a:normAutofit fontScale="90000"/>
          </a:bodyPr>
          <a:lstStyle/>
          <a:p>
            <a:r>
              <a:rPr lang="en-US" dirty="0"/>
              <a:t>Augmented Assignment Operations</a:t>
            </a:r>
          </a:p>
        </p:txBody>
      </p:sp>
      <p:graphicFrame>
        <p:nvGraphicFramePr>
          <p:cNvPr id="4" name="object 4">
            <a:extLst>
              <a:ext uri="{FF2B5EF4-FFF2-40B4-BE49-F238E27FC236}">
                <a16:creationId xmlns:a16="http://schemas.microsoft.com/office/drawing/2014/main" id="{816C40B8-3FC5-3143-ABC9-651255C54C75}"/>
              </a:ext>
            </a:extLst>
          </p:cNvPr>
          <p:cNvGraphicFramePr>
            <a:graphicFrameLocks noGrp="1"/>
          </p:cNvGraphicFramePr>
          <p:nvPr>
            <p:ph idx="1"/>
          </p:nvPr>
        </p:nvGraphicFramePr>
        <p:xfrm>
          <a:off x="2327563" y="1539696"/>
          <a:ext cx="7536873" cy="4939751"/>
        </p:xfrm>
        <a:graphic>
          <a:graphicData uri="http://schemas.openxmlformats.org/drawingml/2006/table">
            <a:tbl>
              <a:tblPr firstRow="1" bandRow="1">
                <a:tableStyleId>{2D5ABB26-0587-4C30-8999-92F81FD0307C}</a:tableStyleId>
              </a:tblPr>
              <a:tblGrid>
                <a:gridCol w="1289252">
                  <a:extLst>
                    <a:ext uri="{9D8B030D-6E8A-4147-A177-3AD203B41FA5}">
                      <a16:colId xmlns:a16="http://schemas.microsoft.com/office/drawing/2014/main" val="20000"/>
                    </a:ext>
                  </a:extLst>
                </a:gridCol>
                <a:gridCol w="1517628">
                  <a:extLst>
                    <a:ext uri="{9D8B030D-6E8A-4147-A177-3AD203B41FA5}">
                      <a16:colId xmlns:a16="http://schemas.microsoft.com/office/drawing/2014/main" val="20001"/>
                    </a:ext>
                  </a:extLst>
                </a:gridCol>
                <a:gridCol w="2365072">
                  <a:extLst>
                    <a:ext uri="{9D8B030D-6E8A-4147-A177-3AD203B41FA5}">
                      <a16:colId xmlns:a16="http://schemas.microsoft.com/office/drawing/2014/main" val="20002"/>
                    </a:ext>
                  </a:extLst>
                </a:gridCol>
                <a:gridCol w="2364921">
                  <a:extLst>
                    <a:ext uri="{9D8B030D-6E8A-4147-A177-3AD203B41FA5}">
                      <a16:colId xmlns:a16="http://schemas.microsoft.com/office/drawing/2014/main" val="20003"/>
                    </a:ext>
                  </a:extLst>
                </a:gridCol>
              </a:tblGrid>
              <a:tr h="425450">
                <a:tc>
                  <a:txBody>
                    <a:bodyPr/>
                    <a:lstStyle/>
                    <a:p>
                      <a:pPr marL="69215">
                        <a:lnSpc>
                          <a:spcPct val="100000"/>
                        </a:lnSpc>
                      </a:pPr>
                      <a:r>
                        <a:rPr sz="1700" b="1" dirty="0">
                          <a:solidFill>
                            <a:schemeClr val="accent3"/>
                          </a:solidFill>
                          <a:latin typeface="Segoe UI" panose="020B0502040204020203" pitchFamily="34" charset="0"/>
                          <a:cs typeface="Segoe UI" panose="020B0502040204020203" pitchFamily="34" charset="0"/>
                        </a:rPr>
                        <a:t>Opera</a:t>
                      </a:r>
                      <a:r>
                        <a:rPr sz="1700" b="1" spc="-15" dirty="0">
                          <a:solidFill>
                            <a:schemeClr val="accent3"/>
                          </a:solidFill>
                          <a:latin typeface="Segoe UI" panose="020B0502040204020203" pitchFamily="34" charset="0"/>
                          <a:cs typeface="Segoe UI" panose="020B0502040204020203" pitchFamily="34" charset="0"/>
                        </a:rPr>
                        <a:t>t</a:t>
                      </a:r>
                      <a:r>
                        <a:rPr sz="1700" b="1" dirty="0">
                          <a:solidFill>
                            <a:schemeClr val="accent3"/>
                          </a:solidFill>
                          <a:latin typeface="Segoe UI" panose="020B0502040204020203" pitchFamily="34" charset="0"/>
                          <a:cs typeface="Segoe UI" panose="020B0502040204020203" pitchFamily="34" charset="0"/>
                        </a:rPr>
                        <a:t>or</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chemeClr val="accent3"/>
                          </a:solidFill>
                          <a:latin typeface="Segoe UI" panose="020B0502040204020203" pitchFamily="34" charset="0"/>
                          <a:cs typeface="Segoe UI" panose="020B0502040204020203" pitchFamily="34" charset="0"/>
                        </a:rPr>
                        <a:t>Expres</a:t>
                      </a:r>
                      <a:r>
                        <a:rPr sz="1700" b="1" spc="-10" dirty="0">
                          <a:solidFill>
                            <a:schemeClr val="accent3"/>
                          </a:solidFill>
                          <a:latin typeface="Segoe UI" panose="020B0502040204020203" pitchFamily="34" charset="0"/>
                          <a:cs typeface="Segoe UI" panose="020B0502040204020203" pitchFamily="34" charset="0"/>
                        </a:rPr>
                        <a:t>si</a:t>
                      </a:r>
                      <a:r>
                        <a:rPr sz="1700" b="1" dirty="0">
                          <a:solidFill>
                            <a:schemeClr val="accent3"/>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47625">
                        <a:lnSpc>
                          <a:spcPct val="100000"/>
                        </a:lnSpc>
                      </a:pPr>
                      <a:r>
                        <a:rPr sz="1700" b="1" dirty="0">
                          <a:solidFill>
                            <a:srgbClr val="FFFFFF"/>
                          </a:solidFill>
                          <a:latin typeface="Segoe UI" panose="020B0502040204020203" pitchFamily="34" charset="0"/>
                          <a:cs typeface="Segoe UI" panose="020B0502040204020203" pitchFamily="34" charset="0"/>
                        </a:rPr>
                        <a:t>Iden</a:t>
                      </a:r>
                      <a:r>
                        <a:rPr sz="1700" b="1" spc="-15" dirty="0">
                          <a:solidFill>
                            <a:srgbClr val="FFFFFF"/>
                          </a:solidFill>
                          <a:latin typeface="Segoe UI" panose="020B0502040204020203" pitchFamily="34" charset="0"/>
                          <a:cs typeface="Segoe UI" panose="020B0502040204020203" pitchFamily="34" charset="0"/>
                        </a:rPr>
                        <a:t>t</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cal</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Expres</a:t>
                      </a:r>
                      <a:r>
                        <a:rPr sz="1700" b="1" spc="-10" dirty="0">
                          <a:solidFill>
                            <a:srgbClr val="FFFFFF"/>
                          </a:solidFill>
                          <a:latin typeface="Segoe UI" panose="020B0502040204020203" pitchFamily="34" charset="0"/>
                          <a:cs typeface="Segoe UI" panose="020B0502040204020203" pitchFamily="34" charset="0"/>
                        </a:rPr>
                        <a:t>si</a:t>
                      </a:r>
                      <a:r>
                        <a:rPr sz="1700" b="1" dirty="0">
                          <a:solidFill>
                            <a:srgbClr val="FFFFFF"/>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Engl</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sh descr</a:t>
                      </a:r>
                      <a:r>
                        <a:rPr sz="1700" b="1" spc="-15"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p</a:t>
                      </a:r>
                      <a:r>
                        <a:rPr sz="1700" b="1" spc="-10" dirty="0">
                          <a:solidFill>
                            <a:srgbClr val="FFFFFF"/>
                          </a:solidFill>
                          <a:latin typeface="Segoe UI" panose="020B0502040204020203" pitchFamily="34" charset="0"/>
                          <a:cs typeface="Segoe UI" panose="020B0502040204020203" pitchFamily="34" charset="0"/>
                        </a:rPr>
                        <a:t>ti</a:t>
                      </a:r>
                      <a:r>
                        <a:rPr sz="1700" b="1" dirty="0">
                          <a:solidFill>
                            <a:srgbClr val="FFFFFF"/>
                          </a:solidFill>
                          <a:latin typeface="Segoe UI" panose="020B0502040204020203" pitchFamily="34" charset="0"/>
                          <a:cs typeface="Segoe UI" panose="020B0502040204020203" pitchFamily="34" charset="0"/>
                        </a:rPr>
                        <a:t>on</a:t>
                      </a:r>
                      <a:endParaRPr sz="17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0"/>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1"/>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r>
                        <a:rPr sz="1500" b="1" dirty="0">
                          <a:solidFill>
                            <a:schemeClr val="accent3"/>
                          </a:solidFill>
                          <a:latin typeface="Segoe UI" panose="020B0502040204020203" pitchFamily="34" charset="0"/>
                          <a:cs typeface="Segoe UI" panose="020B0502040204020203" pitchFamily="34" charset="0"/>
                        </a:rPr>
                        <a:t>=</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2"/>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14</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3"/>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f</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rs</a:t>
                      </a:r>
                      <a:r>
                        <a:rPr sz="1700" b="1" spc="-30"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 3</a:t>
                      </a:r>
                      <a:r>
                        <a:rPr sz="1700" b="1" spc="5" dirty="0">
                          <a:solidFill>
                            <a:srgbClr val="FFFFFF"/>
                          </a:solidFill>
                          <a:latin typeface="Segoe UI" panose="020B0502040204020203" pitchFamily="34" charset="0"/>
                          <a:cs typeface="Segoe UI" panose="020B0502040204020203" pitchFamily="34" charset="0"/>
                        </a:rPr>
                        <a:t>.</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4"/>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3</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5"/>
                  </a:ext>
                </a:extLst>
              </a:tr>
              <a:tr h="644867">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6"/>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49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40525423"/>
      </p:ext>
    </p:extLst>
  </p:cSld>
  <p:clrMapOvr>
    <a:masterClrMapping/>
  </p:clrMapOvr>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17257</TotalTime>
  <Words>2333</Words>
  <Application>Microsoft Macintosh PowerPoint</Application>
  <PresentationFormat>Widescreen</PresentationFormat>
  <Paragraphs>360</Paragraphs>
  <Slides>31</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Courier New</vt:lpstr>
      <vt:lpstr>Impact</vt:lpstr>
      <vt:lpstr>Segoe UI</vt:lpstr>
      <vt:lpstr>Times New Roman</vt:lpstr>
      <vt:lpstr>Wingdings</vt:lpstr>
      <vt:lpstr>APS106_PPTX_Theme</vt:lpstr>
      <vt:lpstr>The Programming Process.</vt:lpstr>
      <vt:lpstr>This Week’s Content</vt:lpstr>
      <vt:lpstr>The Wild Wild Chat</vt:lpstr>
      <vt:lpstr>Recap: What is Programming?</vt:lpstr>
      <vt:lpstr>Recap: The power of programming languages</vt:lpstr>
      <vt:lpstr>Recap: Arithmetic Operators</vt:lpstr>
      <vt:lpstr>Augmented Assignment Operations</vt:lpstr>
      <vt:lpstr>Code Efficiency</vt:lpstr>
      <vt:lpstr>Augmented Assignment Operations</vt:lpstr>
      <vt:lpstr>Augmented Assignment Examples</vt:lpstr>
      <vt:lpstr>Bringing it all together…</vt:lpstr>
      <vt:lpstr>Programming Guide 101</vt:lpstr>
      <vt:lpstr>Readability Tips (#cleancode)</vt:lpstr>
      <vt:lpstr>Comments</vt:lpstr>
      <vt:lpstr>PowerPoint Presentation</vt:lpstr>
      <vt:lpstr>Testing!</vt:lpstr>
      <vt:lpstr>Error Reduction vs Debugging</vt:lpstr>
      <vt:lpstr>Which student will you be?</vt:lpstr>
      <vt:lpstr>PowerPoint Presentation</vt:lpstr>
      <vt:lpstr>Types of Errors</vt:lpstr>
      <vt:lpstr>Syntax Errors</vt:lpstr>
      <vt:lpstr>Semantic Errors</vt:lpstr>
      <vt:lpstr>Runtime Errors</vt:lpstr>
      <vt:lpstr>Logical Errors</vt:lpstr>
      <vt:lpstr>Logical Error Examples</vt:lpstr>
      <vt:lpstr>Let’s Practice!</vt:lpstr>
      <vt:lpstr>Planning an Essay</vt:lpstr>
      <vt:lpstr>Planning Code</vt:lpstr>
      <vt:lpstr>Failing to Plan is Planning to Fail!</vt:lpstr>
      <vt:lpstr>PowerPoint Presentation</vt:lpstr>
      <vt:lpstr>The Programming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Benjamin Kinsella</cp:lastModifiedBy>
  <cp:revision>191</cp:revision>
  <dcterms:created xsi:type="dcterms:W3CDTF">2021-11-03T00:49:37Z</dcterms:created>
  <dcterms:modified xsi:type="dcterms:W3CDTF">2022-01-14T18:33:57Z</dcterms:modified>
</cp:coreProperties>
</file>