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82" r:id="rId4"/>
    <p:sldId id="383" r:id="rId5"/>
    <p:sldId id="385" r:id="rId6"/>
    <p:sldId id="387" r:id="rId7"/>
    <p:sldId id="386" r:id="rId8"/>
    <p:sldId id="362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21" r:id="rId20"/>
    <p:sldId id="422" r:id="rId21"/>
    <p:sldId id="423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4" r:id="rId35"/>
    <p:sldId id="414" r:id="rId36"/>
    <p:sldId id="420" r:id="rId37"/>
    <p:sldId id="416" r:id="rId38"/>
    <p:sldId id="415" r:id="rId39"/>
    <p:sldId id="417" r:id="rId40"/>
    <p:sldId id="418" r:id="rId41"/>
    <p:sldId id="419" r:id="rId42"/>
    <p:sldId id="425" r:id="rId43"/>
    <p:sldId id="426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27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6" r:id="rId64"/>
    <p:sldId id="480" r:id="rId65"/>
    <p:sldId id="361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  <p:sldId id="376" r:id="rId80"/>
    <p:sldId id="377" r:id="rId81"/>
    <p:sldId id="379" r:id="rId82"/>
    <p:sldId id="380" r:id="rId83"/>
    <p:sldId id="381" r:id="rId84"/>
    <p:sldId id="447" r:id="rId85"/>
    <p:sldId id="481" r:id="rId86"/>
    <p:sldId id="378" r:id="rId87"/>
    <p:sldId id="448" r:id="rId88"/>
    <p:sldId id="449" r:id="rId89"/>
    <p:sldId id="450" r:id="rId90"/>
    <p:sldId id="454" r:id="rId91"/>
    <p:sldId id="451" r:id="rId92"/>
    <p:sldId id="452" r:id="rId93"/>
    <p:sldId id="453" r:id="rId94"/>
    <p:sldId id="455" r:id="rId95"/>
    <p:sldId id="456" r:id="rId96"/>
    <p:sldId id="457" r:id="rId97"/>
    <p:sldId id="458" r:id="rId98"/>
    <p:sldId id="459" r:id="rId99"/>
    <p:sldId id="460" r:id="rId100"/>
    <p:sldId id="461" r:id="rId101"/>
    <p:sldId id="462" r:id="rId102"/>
    <p:sldId id="463" r:id="rId103"/>
    <p:sldId id="464" r:id="rId104"/>
    <p:sldId id="465" r:id="rId105"/>
    <p:sldId id="466" r:id="rId106"/>
    <p:sldId id="467" r:id="rId107"/>
    <p:sldId id="468" r:id="rId108"/>
    <p:sldId id="469" r:id="rId109"/>
    <p:sldId id="470" r:id="rId110"/>
    <p:sldId id="471" r:id="rId111"/>
    <p:sldId id="472" r:id="rId112"/>
    <p:sldId id="473" r:id="rId113"/>
    <p:sldId id="474" r:id="rId114"/>
    <p:sldId id="475" r:id="rId115"/>
    <p:sldId id="476" r:id="rId116"/>
    <p:sldId id="477" r:id="rId117"/>
    <p:sldId id="478" r:id="rId118"/>
    <p:sldId id="479" r:id="rId119"/>
    <p:sldId id="482" r:id="rId120"/>
    <p:sldId id="360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82"/>
            <p14:sldId id="383"/>
            <p14:sldId id="385"/>
            <p14:sldId id="387"/>
            <p14:sldId id="386"/>
            <p14:sldId id="36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21"/>
            <p14:sldId id="422"/>
            <p14:sldId id="423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24"/>
            <p14:sldId id="414"/>
            <p14:sldId id="420"/>
            <p14:sldId id="416"/>
            <p14:sldId id="415"/>
            <p14:sldId id="417"/>
            <p14:sldId id="418"/>
            <p14:sldId id="419"/>
            <p14:sldId id="425"/>
            <p14:sldId id="426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27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8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447"/>
            <p14:sldId id="481"/>
            <p14:sldId id="378"/>
            <p14:sldId id="448"/>
            <p14:sldId id="449"/>
            <p14:sldId id="450"/>
            <p14:sldId id="454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E00BE5"/>
    <a:srgbClr val="FFFFFF"/>
    <a:srgbClr val="00FF0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9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00924B-8190-49F5-93DA-ADB4095EDDD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C02F31-1375-402D-8BDE-D17E0A7EA89D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463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936097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D72EDC-A87A-4463-BAFC-3A4578182948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20F1E-38B0-4F31-894C-791C8AC2F971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3F49E-55E3-4C18-A759-7D1BDE82EEA4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0AC275-A95E-4D71-A0C0-5E152BFA139E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13079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6C0A5B-AA27-43CB-9DC1-38D73952A458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6EEB29F-DDC0-4641-927F-A4FEF1BACD1E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D024F-4E6A-44D0-B262-FDF497A39925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861E-5931-4C4C-9F6D-8752A57426D2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28781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8276A02-EA58-49DD-B2F9-3C27239BAFCD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B00A6F-B046-4173-A7BD-4DD972C51CE7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876C0-A51A-4506-9928-C20D2BF6EE9F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94878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95D8F6-D152-4132-A15E-BBA7A4677BD6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0749D-4EBD-428B-8409-36548B0A8DA3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52539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C71CE-EABB-400E-B4AD-EA2313450F34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DF80E-E2BF-4274-8DC7-8F6FB131886F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7285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A5DAD76-59B4-43D5-B4C0-3D7F72EEAA6F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FAAD-1AFB-43AF-8A05-AD84098A6D92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111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F3204CD-2EE5-4730-89E5-AC435BEF69EB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71738-BA47-4DFE-AFBF-BDC1763CB5D7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D7EC62-1D3B-46DA-9D26-14014F99A8E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338FD-6C8C-43DB-9865-3C54973E7CBF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84904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D0C9A5-2EC5-4409-9695-68CABFD58185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6240F-4D52-4A69-9B5B-E5EBE647A260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47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CD45E8-6758-47E7-ABFD-AC982FBF0ED7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56817-D703-4267-A5E9-2483BFA6CE88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3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16675F-5FA9-49A4-BCA3-C4F83E42E2E3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7950D-5164-4E91-B563-FE80CC061700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A6F427F-80A0-490B-B1CF-93AC0B09ADB4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A3AB-780F-4014-912A-6AA5D77ACA0C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47703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729848F-31DF-4E25-A9E5-3D1A65F278E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5BF6A-D905-453A-8472-D8ED1DDF6CEA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24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31053C-FF6D-42DE-8029-3D0F2C123FF4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02772-2F0C-4325-B32C-0561C2B95A01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780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25512B-0DED-4691-B9A0-28A19331A17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DE5F5-2F42-475C-B745-856E3D6241AA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433182-BE6A-4D14-A331-175178ED046A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1CB4B-4638-46B6-9743-727123DC8BA5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571324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9850D30-C7B8-4D25-B988-25116038E1E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3F5DC-0C1E-48C9-BB05-2F841923E475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630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0B12CC-54B0-4302-AEE8-5827A43A33A8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ACC3D-2663-44F0-9E4A-9C02BD79F3CB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401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BA10E-2F41-490B-B226-016614B9E73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630A3-1896-435E-B05C-367B34010051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14D022-3A6B-4325-ACE1-893A446EFD9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B85C2-5C01-4D96-86F4-C6E1F9C59C6E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828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1FF20-104E-4D07-9EDF-08AABE05EF1E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532F6-7B00-4D42-88AD-D30C495E4D2D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15314248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31001" y="36532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8986027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level_next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cargo_sum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842977" y="1826163"/>
            <a:ext cx="3634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Cargo Sum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You can imagine using the same approach to compute the sum of all cargo in the tree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14D1B71-0D54-490C-8A72-80B666623442}"/>
              </a:ext>
            </a:extLst>
          </p:cNvPr>
          <p:cNvSpPr/>
          <p:nvPr/>
        </p:nvSpPr>
        <p:spPr>
          <a:xfrm rot="1715769">
            <a:off x="3752067" y="3769218"/>
            <a:ext cx="221130" cy="1120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55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681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Node(3, None)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node5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C5778-9936-4149-BB07-BE1F80427C29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9300332" y="4985107"/>
            <a:ext cx="906252" cy="1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7C2B9F-FB34-44D7-AE99-96EBEE0BF4DC}"/>
              </a:ext>
            </a:extLst>
          </p:cNvPr>
          <p:cNvSpPr/>
          <p:nvPr/>
        </p:nvSpPr>
        <p:spPr>
          <a:xfrm>
            <a:off x="10310266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B87CF-2597-43F9-A008-1FCFF421B7E2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10958624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DDBF-637D-480D-B3B3-A9CF24AAB858}"/>
              </a:ext>
            </a:extLst>
          </p:cNvPr>
          <p:cNvSpPr txBox="1"/>
          <p:nvPr/>
        </p:nvSpPr>
        <p:spPr>
          <a:xfrm>
            <a:off x="10418719" y="4638296"/>
            <a:ext cx="45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64F9B-1BBA-4E72-B75A-A87080A1F1C1}"/>
              </a:ext>
            </a:extLst>
          </p:cNvPr>
          <p:cNvSpPr txBox="1"/>
          <p:nvPr/>
        </p:nvSpPr>
        <p:spPr>
          <a:xfrm>
            <a:off x="11205438" y="4480721"/>
            <a:ext cx="92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911DE-77D5-4896-97FE-A106500F22DD}"/>
              </a:ext>
            </a:extLst>
          </p:cNvPr>
          <p:cNvSpPr txBox="1"/>
          <p:nvPr/>
        </p:nvSpPr>
        <p:spPr>
          <a:xfrm>
            <a:off x="10219029" y="58996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“node5”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44FF3-8A61-4ADA-A35B-0B2836B2BC23}"/>
              </a:ext>
            </a:extLst>
          </p:cNvPr>
          <p:cNvCxnSpPr>
            <a:cxnSpLocks/>
          </p:cNvCxnSpPr>
          <p:nvPr/>
        </p:nvCxnSpPr>
        <p:spPr>
          <a:xfrm>
            <a:off x="11201345" y="4985107"/>
            <a:ext cx="82864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F507ECC-EB87-4940-8FB9-00CB6C351D27}"/>
              </a:ext>
            </a:extLst>
          </p:cNvPr>
          <p:cNvSpPr/>
          <p:nvPr/>
        </p:nvSpPr>
        <p:spPr>
          <a:xfrm>
            <a:off x="11188124" y="488368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B7286-A2B2-4082-8007-6F58E11CCA0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F156CC-7D58-4075-91A9-0D63F659AB4A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CED1-123C-4893-9BA7-5B12CEB334BD}"/>
              </a:ext>
            </a:extLst>
          </p:cNvPr>
          <p:cNvSpPr txBox="1"/>
          <p:nvPr/>
        </p:nvSpPr>
        <p:spPr>
          <a:xfrm>
            <a:off x="3337037" y="313439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2F2A5-EB0E-4FFE-A6EC-C36118544606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298657-54AF-41CB-8B77-E971E6FFA03C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DA4ED-BF98-4157-BBDC-AD3D68975FDC}"/>
              </a:ext>
            </a:extLst>
          </p:cNvPr>
          <p:cNvSpPr txBox="1"/>
          <p:nvPr/>
        </p:nvSpPr>
        <p:spPr>
          <a:xfrm>
            <a:off x="5282127" y="3134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6808C-B097-4DA2-84B8-D9033A204C61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A3997-7FEF-4B06-8B8C-464F70EB337E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90DF53-653D-4BB3-8A60-FDF2F8DA1D16}"/>
              </a:ext>
            </a:extLst>
          </p:cNvPr>
          <p:cNvSpPr txBox="1"/>
          <p:nvPr/>
        </p:nvSpPr>
        <p:spPr>
          <a:xfrm>
            <a:off x="7227218" y="313162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head.next.next.next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1A15EA-E340-4152-87A4-F5BEC18FA182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BF2E34-6D47-491F-A298-C1718584D83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>
            <a:solidFill>
              <a:srgbClr val="E00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9967-64E8-49B1-9E5A-FFC4D52B32DA}"/>
              </a:ext>
            </a:extLst>
          </p:cNvPr>
          <p:cNvSpPr txBox="1"/>
          <p:nvPr/>
        </p:nvSpPr>
        <p:spPr>
          <a:xfrm>
            <a:off x="8543910" y="3042062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E00BE5"/>
                </a:solidFill>
              </a:rPr>
              <a:t>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D71-CA83-49A8-8712-C061CE415BBF}"/>
              </a:ext>
            </a:extLst>
          </p:cNvPr>
          <p:cNvSpPr txBox="1"/>
          <p:nvPr/>
        </p:nvSpPr>
        <p:spPr>
          <a:xfrm>
            <a:off x="10171130" y="3187821"/>
            <a:ext cx="171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The tail has a null pointer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1D0782-41F2-4AB2-8A55-DCD7A8B9FA7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032EE-9DFA-4A80-9629-AD660F59F5F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Linked List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LinkedList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674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b="1" dirty="0"/>
              <a:t>Linked lists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binary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add_to_head</a:t>
            </a:r>
            <a:r>
              <a:rPr lang="en-US" sz="4000" b="1" dirty="0">
                <a:solidFill>
                  <a:srgbClr val="FF5050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85DFA-3ADB-45E0-ACF1-F49475567733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add_to_tail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905372" y="3547840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Check out this node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2B110-9368-4F3D-B62E-29CDE1A2C247}"/>
              </a:ext>
            </a:extLst>
          </p:cNvPr>
          <p:cNvCxnSpPr>
            <a:cxnSpLocks/>
          </p:cNvCxnSpPr>
          <p:nvPr/>
        </p:nvCxnSpPr>
        <p:spPr>
          <a:xfrm flipH="1">
            <a:off x="2642911" y="3970266"/>
            <a:ext cx="1197569" cy="6194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72468-AF06-4FBD-84E5-B17AFCB4E6B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</p:spTree>
    <p:extLst>
      <p:ext uri="{BB962C8B-B14F-4D97-AF65-F5344CB8AC3E}">
        <p14:creationId xmlns:p14="http://schemas.microsoft.com/office/powerpoint/2010/main" val="4229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get_at_index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FABC2-1FD4-4B28-B39E-63A12348A3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6B4F97-016A-4790-B620-E35EE408AD65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A1617-FD2A-4F57-821D-2BF6F8BE9BEE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0FDB0-8902-41C9-A0B3-C97CE7B8E25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ADCC0-14E5-4CF7-A3F9-2FD95B72C7EB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2B0EF6-8D8C-4F4C-AE65-AC8C1F2C1E52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9F2FFE-F887-4D42-805B-47767A036BF3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DC4F2D-B59F-4071-9F2B-71A7D3537E29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1EE57-0EE4-43C5-AD33-DAA27003D967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A89BC18-2B74-4C3F-86B3-6E407E928A1A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78935-96CA-4167-A68D-C37925F2114B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7554E3-39FC-46FB-8653-AE4163ECB2B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292285" y="2059193"/>
            <a:ext cx="3958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Connect a bunch of these together and we have a linked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A3F29-5F60-4F56-9FBC-843C9B35442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C5805-05EE-42C3-832D-9ED656130A2D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1E450-F6BE-4A64-BA84-068F484C37F4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97FF9-A9C8-462D-BACE-5DEE3B6C31BC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79A741-F9D4-4A75-9239-7C454E69996D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E5174D-221A-4571-B58A-B4BE73CC15C0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cargo at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delete_by_cargo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 panose="02070309020205020404" pitchFamily="49" charset="0"/>
              </a:rPr>
              <a:t>Update pointer</a:t>
            </a:r>
            <a:r>
              <a:rPr lang="en-US" sz="1600" b="1" dirty="0">
                <a:solidFill>
                  <a:srgbClr val="E00BE5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3DF90-EB81-4787-A684-1AC513B0CE06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720467" y="4380498"/>
            <a:ext cx="3572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The node value is stored in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.cargo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node1.cargo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F4859-1753-4BCF-A17C-BA1B7B5319B0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B9AF-DF6A-4D21-AC04-97800AB578CD}"/>
              </a:ext>
            </a:extLst>
          </p:cNvPr>
          <p:cNvSpPr txBox="1"/>
          <p:nvPr/>
        </p:nvSpPr>
        <p:spPr>
          <a:xfrm>
            <a:off x="336263" y="3104611"/>
            <a:ext cx="219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Node value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1440-A322-44CE-90AE-2A814CF63D3C}"/>
              </a:ext>
            </a:extLst>
          </p:cNvPr>
          <p:cNvCxnSpPr>
            <a:cxnSpLocks/>
          </p:cNvCxnSpPr>
          <p:nvPr/>
        </p:nvCxnSpPr>
        <p:spPr>
          <a:xfrm>
            <a:off x="1176870" y="3753389"/>
            <a:ext cx="346767" cy="9276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1451B-9ED9-4B90-B00A-7979654253C9}"/>
              </a:ext>
            </a:extLst>
          </p:cNvPr>
          <p:cNvSpPr txBox="1"/>
          <p:nvPr/>
        </p:nvSpPr>
        <p:spPr>
          <a:xfrm>
            <a:off x="3720467" y="2553541"/>
            <a:ext cx="357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node can contain a value like a number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02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create a new method to insert a new note after a specified index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646161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6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Linked Lists and Binary trees are part of a family of node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based data structures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2B308-FF5F-4331-87CA-7136CE383D8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A400D-B6C5-44D7-BC31-AD5844E08B15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pic>
        <p:nvPicPr>
          <p:cNvPr id="37" name="Picture 36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7DAF566D-F51D-4DF7-B2F6-E13742A8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7211F43-998A-491F-BA73-192E85CE398C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8142228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ll recall </a:t>
            </a:r>
            <a:r>
              <a:rPr lang="en-US" dirty="0">
                <a:solidFill>
                  <a:schemeClr val="accent6"/>
                </a:solidFill>
              </a:rPr>
              <a:t>linked lists</a:t>
            </a:r>
            <a:r>
              <a:rPr lang="en-US" dirty="0"/>
              <a:t> are made of up a series of list with a value property and a pointer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96BF0-69E7-48DE-BE62-9C0E3B726BFE}"/>
              </a:ext>
            </a:extLst>
          </p:cNvPr>
          <p:cNvSpPr/>
          <p:nvPr/>
        </p:nvSpPr>
        <p:spPr>
          <a:xfrm>
            <a:off x="361004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7ABBE-A1EF-4ABB-B07A-008AF1C4815F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1009362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851CC0-F598-4933-A04C-BC380BB8AEC8}"/>
              </a:ext>
            </a:extLst>
          </p:cNvPr>
          <p:cNvSpPr txBox="1"/>
          <p:nvPr/>
        </p:nvSpPr>
        <p:spPr>
          <a:xfrm>
            <a:off x="469457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E60B4-92A3-4B77-9E85-12A31D51A3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1969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9FE373-F9A7-4A1A-AABC-0102A76C2D7C}"/>
              </a:ext>
            </a:extLst>
          </p:cNvPr>
          <p:cNvSpPr/>
          <p:nvPr/>
        </p:nvSpPr>
        <p:spPr>
          <a:xfrm>
            <a:off x="2766958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E9D228-0F71-40F6-AFFA-3CD5C34A2935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3415316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86512-4628-455D-87B5-4298C6EBA9C1}"/>
              </a:ext>
            </a:extLst>
          </p:cNvPr>
          <p:cNvSpPr txBox="1"/>
          <p:nvPr/>
        </p:nvSpPr>
        <p:spPr>
          <a:xfrm>
            <a:off x="2875411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456ED-B99D-4035-A816-65551372F0A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37923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95CB0-FF33-46E4-AE08-4CF19CAEC1B0}"/>
              </a:ext>
            </a:extLst>
          </p:cNvPr>
          <p:cNvSpPr/>
          <p:nvPr/>
        </p:nvSpPr>
        <p:spPr>
          <a:xfrm>
            <a:off x="5172912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9D6B1-5EC6-4D26-AA41-F8A9709E87EE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5821270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23E80-F9F2-4D05-84B3-F099FBBB15A4}"/>
              </a:ext>
            </a:extLst>
          </p:cNvPr>
          <p:cNvSpPr txBox="1"/>
          <p:nvPr/>
        </p:nvSpPr>
        <p:spPr>
          <a:xfrm>
            <a:off x="5281365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9DD61-1940-40B0-9271-1CAC629D24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43877" y="5669407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8C87C2-49A2-40E8-9EFC-C68BC575ADE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927B-E601-4DD1-9132-4DFBCAA97D18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4EF7E5-7CED-4D46-9423-500C597155E3}"/>
              </a:ext>
            </a:extLst>
          </p:cNvPr>
          <p:cNvSpPr/>
          <p:nvPr/>
        </p:nvSpPr>
        <p:spPr>
          <a:xfrm>
            <a:off x="1231969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1AEA4-CEA1-46D5-B090-7812A2F8EFA6}"/>
              </a:ext>
            </a:extLst>
          </p:cNvPr>
          <p:cNvSpPr/>
          <p:nvPr/>
        </p:nvSpPr>
        <p:spPr>
          <a:xfrm>
            <a:off x="3637923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B066D-D2BB-44F4-89DE-060F7BA34670}"/>
              </a:ext>
            </a:extLst>
          </p:cNvPr>
          <p:cNvSpPr/>
          <p:nvPr/>
        </p:nvSpPr>
        <p:spPr>
          <a:xfrm>
            <a:off x="6043877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08A-72F0-40A4-8F32-E96B528F034A}"/>
              </a:ext>
            </a:extLst>
          </p:cNvPr>
          <p:cNvSpPr txBox="1"/>
          <p:nvPr/>
        </p:nvSpPr>
        <p:spPr>
          <a:xfrm>
            <a:off x="1167033" y="364326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9" name="Picture 38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EA14E8B5-5492-42BB-8057-0F0934C4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3D6CF0-A2CF-4A72-8D8D-6F0D0113DC43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114389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Node based data structures are made up of </a:t>
            </a:r>
            <a:r>
              <a:rPr lang="en-US" b="1" dirty="0">
                <a:solidFill>
                  <a:srgbClr val="00FF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value property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>
                <a:solidFill>
                  <a:srgbClr val="E00BE5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1 or more 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015713" y="3749267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48C24-464B-43B9-9AB6-02CC85A263D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664071" y="3749267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124166" y="407445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A608-D27D-45FD-8B6D-55E86F50A3E2}"/>
              </a:ext>
            </a:extLst>
          </p:cNvPr>
          <p:cNvSpPr txBox="1"/>
          <p:nvPr/>
        </p:nvSpPr>
        <p:spPr>
          <a:xfrm>
            <a:off x="834352" y="5099175"/>
            <a:ext cx="230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00FF00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value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C58-76F7-4527-9A7C-C0E0E1C83234}"/>
              </a:ext>
            </a:extLst>
          </p:cNvPr>
          <p:cNvSpPr txBox="1"/>
          <p:nvPr/>
        </p:nvSpPr>
        <p:spPr>
          <a:xfrm>
            <a:off x="4450852" y="5099175"/>
            <a:ext cx="186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E00BE5"/>
                </a:solidFill>
              </a:rPr>
              <a:t>structure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1+ pointers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CAF1A-7F07-4738-A429-250AFF6671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86678" y="4421271"/>
            <a:ext cx="11808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F0F-686F-4EC3-9AD8-3433A242DD67}"/>
              </a:ext>
            </a:extLst>
          </p:cNvPr>
          <p:cNvCxnSpPr>
            <a:cxnSpLocks/>
          </p:cNvCxnSpPr>
          <p:nvPr/>
        </p:nvCxnSpPr>
        <p:spPr>
          <a:xfrm flipV="1">
            <a:off x="3980084" y="3738457"/>
            <a:ext cx="857387" cy="67200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183FB-3883-47FB-BB97-83BE8E95C126}"/>
              </a:ext>
            </a:extLst>
          </p:cNvPr>
          <p:cNvCxnSpPr>
            <a:cxnSpLocks/>
          </p:cNvCxnSpPr>
          <p:nvPr/>
        </p:nvCxnSpPr>
        <p:spPr>
          <a:xfrm>
            <a:off x="3943729" y="4412536"/>
            <a:ext cx="871117" cy="630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FA99B9-A477-4BC5-8536-78848388A153}"/>
              </a:ext>
            </a:extLst>
          </p:cNvPr>
          <p:cNvSpPr/>
          <p:nvPr/>
        </p:nvSpPr>
        <p:spPr>
          <a:xfrm>
            <a:off x="3886678" y="4319698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063EA-B39D-4E45-8260-A49FAD397CFC}"/>
              </a:ext>
            </a:extLst>
          </p:cNvPr>
          <p:cNvSpPr txBox="1"/>
          <p:nvPr/>
        </p:nvSpPr>
        <p:spPr>
          <a:xfrm>
            <a:off x="203677" y="3826084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2" name="Picture 31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256CE2B2-3345-4E3F-AA56-C19C2F7B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4E56A5-EE0D-493C-9B61-21CC6E730AE9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9592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17431-A53D-4AE2-B766-A276EBF15468}"/>
              </a:ext>
            </a:extLst>
          </p:cNvPr>
          <p:cNvCxnSpPr>
            <a:cxnSpLocks/>
            <a:stCxn id="33" idx="1"/>
            <a:endCxn id="9" idx="5"/>
          </p:cNvCxnSpPr>
          <p:nvPr/>
        </p:nvCxnSpPr>
        <p:spPr>
          <a:xfrm flipH="1" flipV="1">
            <a:off x="1241120" y="4051458"/>
            <a:ext cx="465524" cy="473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98802A-660D-4A5F-B6B3-0E481CA19503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1232915" y="5267985"/>
            <a:ext cx="473729" cy="414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25A77-BFFB-4D93-99BC-7C4277E60B67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1386767" y="6025233"/>
            <a:ext cx="4210864" cy="28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E8A68-3A10-43A6-A079-D196E649CE4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4428833" y="4894082"/>
            <a:ext cx="1322650" cy="759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E44FF-1D10-4724-AD28-9A68D4EB0566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 flipH="1" flipV="1">
            <a:off x="3378268" y="3707788"/>
            <a:ext cx="307704" cy="4434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BEA925-111E-49B9-A53D-DE1F81F2305F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394972" y="3336358"/>
            <a:ext cx="1086583" cy="343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9D3B9-BB3B-472E-8C54-A970E8039A9A}"/>
              </a:ext>
            </a:extLst>
          </p:cNvPr>
          <p:cNvCxnSpPr>
            <a:cxnSpLocks/>
            <a:stCxn id="40" idx="1"/>
            <a:endCxn id="33" idx="6"/>
          </p:cNvCxnSpPr>
          <p:nvPr/>
        </p:nvCxnSpPr>
        <p:spPr>
          <a:xfrm flipH="1">
            <a:off x="2603357" y="4522651"/>
            <a:ext cx="938917" cy="3739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B6220E-7FB4-4983-8E68-38978A0F3F7C}"/>
              </a:ext>
            </a:extLst>
          </p:cNvPr>
          <p:cNvCxnSpPr>
            <a:cxnSpLocks/>
            <a:stCxn id="33" idx="7"/>
            <a:endCxn id="41" idx="4"/>
          </p:cNvCxnSpPr>
          <p:nvPr/>
        </p:nvCxnSpPr>
        <p:spPr>
          <a:xfrm flipV="1">
            <a:off x="2449505" y="3861640"/>
            <a:ext cx="557333" cy="66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Using the node data structure, we can create graphs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44407" y="315474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70142" y="347997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Seattle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F2A6E3-1CF3-4716-B3E3-F641DEE9B3BB}"/>
              </a:ext>
            </a:extLst>
          </p:cNvPr>
          <p:cNvSpPr/>
          <p:nvPr/>
        </p:nvSpPr>
        <p:spPr>
          <a:xfrm>
            <a:off x="1552792" y="437127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30AF92-8228-4DAC-A560-92E7AE7C549E}"/>
              </a:ext>
            </a:extLst>
          </p:cNvPr>
          <p:cNvSpPr txBox="1"/>
          <p:nvPr/>
        </p:nvSpPr>
        <p:spPr>
          <a:xfrm>
            <a:off x="1560058" y="478005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Sacramento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C44EDB-3218-4326-8974-D15F562629AB}"/>
              </a:ext>
            </a:extLst>
          </p:cNvPr>
          <p:cNvSpPr/>
          <p:nvPr/>
        </p:nvSpPr>
        <p:spPr>
          <a:xfrm>
            <a:off x="336202" y="5528518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E3A99-80D9-4D86-A1BE-EDBF208F403C}"/>
              </a:ext>
            </a:extLst>
          </p:cNvPr>
          <p:cNvSpPr txBox="1"/>
          <p:nvPr/>
        </p:nvSpPr>
        <p:spPr>
          <a:xfrm>
            <a:off x="365418" y="5917510"/>
            <a:ext cx="99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Las Vegas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820838-B98D-4873-9574-377B230B3434}"/>
              </a:ext>
            </a:extLst>
          </p:cNvPr>
          <p:cNvSpPr/>
          <p:nvPr/>
        </p:nvSpPr>
        <p:spPr>
          <a:xfrm>
            <a:off x="5597631" y="5499950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25FB-EFF2-4626-AFB7-ADFE16A04935}"/>
              </a:ext>
            </a:extLst>
          </p:cNvPr>
          <p:cNvSpPr txBox="1"/>
          <p:nvPr/>
        </p:nvSpPr>
        <p:spPr>
          <a:xfrm>
            <a:off x="5678670" y="5825177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Dallas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27934-4637-4931-9C68-686028B7D1AC}"/>
              </a:ext>
            </a:extLst>
          </p:cNvPr>
          <p:cNvSpPr/>
          <p:nvPr/>
        </p:nvSpPr>
        <p:spPr>
          <a:xfrm>
            <a:off x="3532120" y="3997369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514D26-50A2-4DE9-AEBD-4D41D10751C2}"/>
              </a:ext>
            </a:extLst>
          </p:cNvPr>
          <p:cNvSpPr txBox="1"/>
          <p:nvPr/>
        </p:nvSpPr>
        <p:spPr>
          <a:xfrm>
            <a:off x="3542274" y="4322596"/>
            <a:ext cx="104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Denver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481555" y="281107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2500929" y="31670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Spokane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046DB90-B3A6-45EC-A557-22C86F7870B7}"/>
              </a:ext>
            </a:extLst>
          </p:cNvPr>
          <p:cNvSpPr txBox="1"/>
          <p:nvPr/>
        </p:nvSpPr>
        <p:spPr>
          <a:xfrm>
            <a:off x="3619369" y="350065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D1D3A-B149-48F3-B2F2-F08920408E73}"/>
              </a:ext>
            </a:extLst>
          </p:cNvPr>
          <p:cNvSpPr txBox="1"/>
          <p:nvPr/>
        </p:nvSpPr>
        <p:spPr>
          <a:xfrm>
            <a:off x="3138049" y="61546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34BBF-9B7D-4820-B354-2C63B065B8A6}"/>
              </a:ext>
            </a:extLst>
          </p:cNvPr>
          <p:cNvSpPr txBox="1"/>
          <p:nvPr/>
        </p:nvSpPr>
        <p:spPr>
          <a:xfrm>
            <a:off x="4736537" y="475017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ECEC9-3530-4D9B-B107-E442018B3C6E}"/>
              </a:ext>
            </a:extLst>
          </p:cNvPr>
          <p:cNvSpPr txBox="1"/>
          <p:nvPr/>
        </p:nvSpPr>
        <p:spPr>
          <a:xfrm>
            <a:off x="1131145" y="498356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E744B-DC29-4DE5-9742-34C15651F71B}"/>
              </a:ext>
            </a:extLst>
          </p:cNvPr>
          <p:cNvSpPr txBox="1"/>
          <p:nvPr/>
        </p:nvSpPr>
        <p:spPr>
          <a:xfrm>
            <a:off x="1071440" y="438575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5C89B1-231F-4226-B6E2-DB8B12E5074C}"/>
              </a:ext>
            </a:extLst>
          </p:cNvPr>
          <p:cNvSpPr txBox="1"/>
          <p:nvPr/>
        </p:nvSpPr>
        <p:spPr>
          <a:xfrm>
            <a:off x="1651327" y="299349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47C0A-9AC4-4B3B-8BB8-5E6762461B1D}"/>
              </a:ext>
            </a:extLst>
          </p:cNvPr>
          <p:cNvSpPr txBox="1"/>
          <p:nvPr/>
        </p:nvSpPr>
        <p:spPr>
          <a:xfrm>
            <a:off x="3066744" y="477516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D83A9-5099-4B64-8FC4-2CBDA0562B96}"/>
              </a:ext>
            </a:extLst>
          </p:cNvPr>
          <p:cNvSpPr txBox="1"/>
          <p:nvPr/>
        </p:nvSpPr>
        <p:spPr>
          <a:xfrm>
            <a:off x="2322979" y="385555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1C93C00-24AE-4F57-8676-3507E9F5146B}"/>
              </a:ext>
            </a:extLst>
          </p:cNvPr>
          <p:cNvSpPr txBox="1"/>
          <p:nvPr/>
        </p:nvSpPr>
        <p:spPr>
          <a:xfrm>
            <a:off x="5042909" y="3264528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4" name="Picture 8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9EFE4316-236D-432C-BA2A-797F7CF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08DF8E-9D0A-4061-AF29-80523A065CDF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00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142057" y="1789573"/>
            <a:ext cx="3583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Pointers</a:t>
            </a:r>
            <a:r>
              <a:rPr lang="en-US" sz="2800" b="1" dirty="0">
                <a:solidFill>
                  <a:srgbClr val="FFFFFF"/>
                </a:solidFill>
              </a:rPr>
              <a:t> are used to connect each node to the next node in the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2D187-5457-4553-824E-FB19203E8028}"/>
              </a:ext>
            </a:extLst>
          </p:cNvPr>
          <p:cNvSpPr txBox="1"/>
          <p:nvPr/>
        </p:nvSpPr>
        <p:spPr>
          <a:xfrm>
            <a:off x="7318704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D18C0-41A1-489F-89BE-476FED1926B3}"/>
              </a:ext>
            </a:extLst>
          </p:cNvPr>
          <p:cNvSpPr txBox="1"/>
          <p:nvPr/>
        </p:nvSpPr>
        <p:spPr>
          <a:xfrm>
            <a:off x="2503479" y="393486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D688CF-760D-4A52-BF83-1331C111B097}"/>
              </a:ext>
            </a:extLst>
          </p:cNvPr>
          <p:cNvSpPr txBox="1"/>
          <p:nvPr/>
        </p:nvSpPr>
        <p:spPr>
          <a:xfrm>
            <a:off x="4931487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BAB6-8549-405B-B1FC-7B0455CB7439}"/>
              </a:ext>
            </a:extLst>
          </p:cNvPr>
          <p:cNvSpPr txBox="1"/>
          <p:nvPr/>
        </p:nvSpPr>
        <p:spPr>
          <a:xfrm>
            <a:off x="9294590" y="1786264"/>
            <a:ext cx="2453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We can access a </a:t>
            </a:r>
            <a:r>
              <a:rPr lang="en-US" sz="2800" b="1" dirty="0">
                <a:solidFill>
                  <a:schemeClr val="accent6"/>
                </a:solidFill>
              </a:rPr>
              <a:t>pointer</a:t>
            </a:r>
            <a:r>
              <a:rPr lang="en-US" sz="2800" b="1" dirty="0">
                <a:solidFill>
                  <a:srgbClr val="FFFFFF"/>
                </a:solidFill>
              </a:rPr>
              <a:t> using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5921B-AFE4-4ED8-B46A-7A774A3FFCD3}"/>
              </a:ext>
            </a:extLst>
          </p:cNvPr>
          <p:cNvSpPr txBox="1"/>
          <p:nvPr/>
        </p:nvSpPr>
        <p:spPr>
          <a:xfrm>
            <a:off x="10728973" y="47534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C6687-F0FC-42B1-8296-55FE03B051C2}"/>
              </a:ext>
            </a:extLst>
          </p:cNvPr>
          <p:cNvSpPr txBox="1"/>
          <p:nvPr/>
        </p:nvSpPr>
        <p:spPr>
          <a:xfrm>
            <a:off x="10142197" y="5337664"/>
            <a:ext cx="1777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pointer of the last node is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D60AF-558D-4649-BAC7-5638C51DD245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2052561" y="3595415"/>
            <a:ext cx="992532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3787954" y="3595415"/>
            <a:ext cx="1126871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419985-E94C-45C5-AD6C-D4414BDBD1D5}"/>
              </a:ext>
            </a:extLst>
          </p:cNvPr>
          <p:cNvCxnSpPr>
            <a:cxnSpLocks/>
            <a:stCxn id="56" idx="1"/>
            <a:endCxn id="47" idx="4"/>
          </p:cNvCxnSpPr>
          <p:nvPr/>
        </p:nvCxnSpPr>
        <p:spPr>
          <a:xfrm flipH="1" flipV="1">
            <a:off x="5286256" y="4951752"/>
            <a:ext cx="412792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956051-C6B6-48E1-9B92-5CC3BE749188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667728" y="5983939"/>
            <a:ext cx="18774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5DDE4-AD9F-4568-8786-8A87CEC128E1}"/>
              </a:ext>
            </a:extLst>
          </p:cNvPr>
          <p:cNvCxnSpPr>
            <a:cxnSpLocks/>
            <a:stCxn id="53" idx="1"/>
            <a:endCxn id="45" idx="5"/>
          </p:cNvCxnSpPr>
          <p:nvPr/>
        </p:nvCxnSpPr>
        <p:spPr>
          <a:xfrm flipH="1" flipV="1">
            <a:off x="2052561" y="4797900"/>
            <a:ext cx="718454" cy="81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15EA61-58A7-4A66-8F45-ED2196D2347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1120490" y="4951752"/>
            <a:ext cx="560641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Or a knowledge graph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891241" y="269870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3034046" y="2967285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Living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Thing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1155848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1203274" y="4243363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Animals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4760973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4899770" y="424336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Plants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9AE2A3-8EB0-4C68-A5CB-F44DC355264C}"/>
              </a:ext>
            </a:extLst>
          </p:cNvPr>
          <p:cNvSpPr/>
          <p:nvPr/>
        </p:nvSpPr>
        <p:spPr>
          <a:xfrm>
            <a:off x="223777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5A075-EC5A-4ADB-9CB9-34C6E5358129}"/>
              </a:ext>
            </a:extLst>
          </p:cNvPr>
          <p:cNvSpPr txBox="1"/>
          <p:nvPr/>
        </p:nvSpPr>
        <p:spPr>
          <a:xfrm>
            <a:off x="410665" y="581466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Dogs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9F96F-DAC9-495D-B08F-CB9FD567B20C}"/>
              </a:ext>
            </a:extLst>
          </p:cNvPr>
          <p:cNvSpPr/>
          <p:nvPr/>
        </p:nvSpPr>
        <p:spPr>
          <a:xfrm>
            <a:off x="2617163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C22E5B-7A89-4A14-A569-8905E2770BBD}"/>
              </a:ext>
            </a:extLst>
          </p:cNvPr>
          <p:cNvSpPr txBox="1"/>
          <p:nvPr/>
        </p:nvSpPr>
        <p:spPr>
          <a:xfrm>
            <a:off x="2806202" y="581466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Cows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75029F-3A47-4FF5-9D81-8AAC4159D964}"/>
              </a:ext>
            </a:extLst>
          </p:cNvPr>
          <p:cNvSpPr/>
          <p:nvPr/>
        </p:nvSpPr>
        <p:spPr>
          <a:xfrm>
            <a:off x="5545196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AA2CF-0726-4A8B-A903-A242A9CE6B5D}"/>
              </a:ext>
            </a:extLst>
          </p:cNvPr>
          <p:cNvSpPr txBox="1"/>
          <p:nvPr/>
        </p:nvSpPr>
        <p:spPr>
          <a:xfrm>
            <a:off x="5695215" y="581466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Herbs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C5502-4C91-4A9A-B669-574F57B79343}"/>
              </a:ext>
            </a:extLst>
          </p:cNvPr>
          <p:cNvSpPr txBox="1"/>
          <p:nvPr/>
        </p:nvSpPr>
        <p:spPr>
          <a:xfrm>
            <a:off x="2248472" y="3300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0DA17-84D3-476B-BCB1-EE7CC7994F6E}"/>
              </a:ext>
            </a:extLst>
          </p:cNvPr>
          <p:cNvSpPr txBox="1"/>
          <p:nvPr/>
        </p:nvSpPr>
        <p:spPr>
          <a:xfrm>
            <a:off x="866858" y="492142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47256-A6F3-4B51-AF3D-754F400D07D5}"/>
              </a:ext>
            </a:extLst>
          </p:cNvPr>
          <p:cNvSpPr txBox="1"/>
          <p:nvPr/>
        </p:nvSpPr>
        <p:spPr>
          <a:xfrm>
            <a:off x="2505912" y="47755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695E71-BB39-40D9-AF22-F3396F903B4C}"/>
              </a:ext>
            </a:extLst>
          </p:cNvPr>
          <p:cNvSpPr txBox="1"/>
          <p:nvPr/>
        </p:nvSpPr>
        <p:spPr>
          <a:xfrm>
            <a:off x="4251927" y="32876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E3272-7C6A-4818-BA2C-1DECD0B59C0E}"/>
              </a:ext>
            </a:extLst>
          </p:cNvPr>
          <p:cNvSpPr txBox="1"/>
          <p:nvPr/>
        </p:nvSpPr>
        <p:spPr>
          <a:xfrm>
            <a:off x="5638275" y="48989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333D6D-6DF2-4EB4-B7E4-DC8A2EC217D9}"/>
              </a:ext>
            </a:extLst>
          </p:cNvPr>
          <p:cNvSpPr txBox="1"/>
          <p:nvPr/>
        </p:nvSpPr>
        <p:spPr>
          <a:xfrm>
            <a:off x="4379038" y="601574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360226" y="276200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6" name="Picture 85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E951F66-9A75-4306-923C-39E16D57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1381FA-774F-4A94-981F-142F2C6D4AA7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0127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54844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8100403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2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3"/>
                </a:solidFill>
              </a:rPr>
              <a:t>’</a:t>
            </a:r>
            <a:r>
              <a:rPr lang="en-US" sz="3200" dirty="0"/>
              <a:t>s quickly revisit the Node class from last week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Node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TreeNode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TreeNode Class</a:t>
            </a:r>
          </a:p>
        </p:txBody>
      </p:sp>
    </p:spTree>
    <p:extLst>
      <p:ext uri="{BB962C8B-B14F-4D97-AF65-F5344CB8AC3E}">
        <p14:creationId xmlns:p14="http://schemas.microsoft.com/office/powerpoint/2010/main" val="4121261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BinaryTree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085301-C647-40E6-8A1D-BFB1DCF495C5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4FAE5-2CF5-4897-AB22-A810D042BABD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4D350-53D2-4434-A736-08E81D01A55A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66BF-A3F3-4B3C-9826-2D46935F36AE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DB795-A763-4C7A-94F1-3DD4F307A6DF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80568-544E-497B-85F2-6BAB74558E9B}"/>
              </a:ext>
            </a:extLst>
          </p:cNvPr>
          <p:cNvCxnSpPr>
            <a:cxnSpLocks/>
            <a:stCxn id="45" idx="4"/>
            <a:endCxn id="49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B388B2-DC73-417B-B4FA-9F7CFDEFD115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F76AF-7143-4A97-8795-7E4AD3A642FA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C56568-F0AD-4DD7-8D7A-265A85EE7722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62674-275D-48C9-8032-943C2A89D141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CD8AF-5C0F-4439-9D65-EB2768740AEF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50A09-CE68-48E6-B5ED-8C3FCD0148B3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7A1723-BE4A-4CD5-840B-67F2F8153880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78150-95D7-49D0-B633-841B81B94B17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01177-89F5-4EE9-BF72-BAF3B560AFC0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EF5CE-9BDC-4947-93A5-755BB27CB522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E64B77-FB28-4A5D-B318-B34ED95CC06A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66F87-145C-4327-B10A-6B1252A940B7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0AED2-1BE6-4211-8C31-5D2E66B71D6D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64F30-05C0-4B79-9E2A-A566CE8E75BA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6EACED7-3E83-41F9-B6A9-1D6ED007C017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3711B-79D0-4102-9357-650B5420F688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BFC4DAE-1D10-4546-9050-5D543D4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B215C4C-7EC3-4E05-B883-7B15D55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22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9F0AFB-8DE1-4A5C-B404-98C34F16DD70}"/>
              </a:ext>
            </a:extLst>
          </p:cNvPr>
          <p:cNvSpPr/>
          <p:nvPr/>
        </p:nvSpPr>
        <p:spPr>
          <a:xfrm flipH="1">
            <a:off x="2629096" y="3331481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BEB5F-A1B2-4882-BB57-5C3B33DF3BDD}"/>
              </a:ext>
            </a:extLst>
          </p:cNvPr>
          <p:cNvSpPr txBox="1"/>
          <p:nvPr/>
        </p:nvSpPr>
        <p:spPr>
          <a:xfrm>
            <a:off x="3293840" y="3259723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8CDC-20D4-4FD8-AA06-BDFB670BC312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E9E7A53-3BAB-4389-A89C-EBAFB33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DDBB1C5-81E5-4E76-9F9C-B74AE04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33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CC6657-B981-4CEF-96F7-821F15A08A31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4F4158-34AE-421E-9D9E-92FDC3A00FDF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277609-AAB4-4E2D-B83E-2E5CF6158454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467344" y="4139165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4241445" y="487223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4900287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48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1567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46210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3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B8BB81-EF65-480D-853A-BAA89B156F51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C5244-6DCE-4633-BA6A-4AA033F37722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893C2-1572-4602-B817-86A72F31CAD5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7D73A-7514-45E9-AABD-7AE1DD3671B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0921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F0D663-E4BF-4C8B-B6B9-EA2374AA6D7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45587-7F35-48F0-89D9-3CE330C4EB66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2949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EFB781-055E-4FDA-852A-EE292CE07C5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38C77-E3C5-4BCE-8119-D440E61035F7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424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190DA7-0311-4DED-A95B-AF6A9917BB3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647723-CF8E-41D0-8F33-E2439D8E9472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B0C8B-569F-477E-99A2-293D909B50F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7FE18-5BE4-4A17-8CEB-7CFF4770E5AE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6DAEC-37A8-4290-8D06-9E1E09F415EF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DC5A2-D7B2-4CF5-B831-B339A054BF6C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246CC-9E4E-430C-8BD3-0C2D8B2BF8D6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58C25-DC23-4251-8A2F-350520131AE2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48860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17406A-34DD-4DCC-99CD-D0E4FFF8651C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A4DB1D-6117-4D23-A0A1-5BDF16D7D514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19B5B-E410-4B93-AA8A-E3973D656416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E6ED21-45A1-4EA1-861B-0C0CECE69034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93292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1D11F-69AF-4E79-AB19-132EF9901BB0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2DB6A-BCCC-49AC-A04A-25F9F0A699F8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1631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51094</TotalTime>
  <Words>23092</Words>
  <Application>Microsoft Office PowerPoint</Application>
  <PresentationFormat>Widescreen</PresentationFormat>
  <Paragraphs>2265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Consolas</vt:lpstr>
      <vt:lpstr>Courier New</vt:lpstr>
      <vt:lpstr>Segoe UI</vt:lpstr>
      <vt:lpstr>Wingdings</vt:lpstr>
      <vt:lpstr>APS106_PPTX_Theme</vt:lpstr>
      <vt:lpstr>linked lists and binary trees.</vt:lpstr>
      <vt:lpstr>This Week’s Content</vt:lpstr>
      <vt:lpstr>linked lists.</vt:lpstr>
      <vt:lpstr>Linked Lists</vt:lpstr>
      <vt:lpstr>Linked Lists</vt:lpstr>
      <vt:lpstr>Linked Lists</vt:lpstr>
      <vt:lpstr>Linked Lists</vt:lpstr>
      <vt:lpstr>The Node Class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The Linked 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binary trees.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The Tree Node Class</vt:lpstr>
      <vt:lpstr>The Binary Tree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 and binary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321</cp:revision>
  <dcterms:created xsi:type="dcterms:W3CDTF">2021-11-03T00:49:37Z</dcterms:created>
  <dcterms:modified xsi:type="dcterms:W3CDTF">2022-04-01T20:50:19Z</dcterms:modified>
</cp:coreProperties>
</file>