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26" r:id="rId4"/>
    <p:sldId id="335" r:id="rId5"/>
    <p:sldId id="338" r:id="rId6"/>
    <p:sldId id="340" r:id="rId7"/>
    <p:sldId id="350" r:id="rId8"/>
    <p:sldId id="356" r:id="rId9"/>
    <p:sldId id="372" r:id="rId10"/>
    <p:sldId id="371" r:id="rId11"/>
    <p:sldId id="373" r:id="rId12"/>
    <p:sldId id="375" r:id="rId13"/>
    <p:sldId id="377" r:id="rId14"/>
    <p:sldId id="376" r:id="rId15"/>
    <p:sldId id="378" r:id="rId16"/>
    <p:sldId id="382" r:id="rId17"/>
    <p:sldId id="383" r:id="rId18"/>
    <p:sldId id="379" r:id="rId19"/>
    <p:sldId id="384" r:id="rId20"/>
    <p:sldId id="344" r:id="rId21"/>
    <p:sldId id="362" r:id="rId22"/>
    <p:sldId id="351" r:id="rId23"/>
    <p:sldId id="357" r:id="rId24"/>
    <p:sldId id="381" r:id="rId25"/>
    <p:sldId id="358" r:id="rId26"/>
    <p:sldId id="359" r:id="rId27"/>
    <p:sldId id="380" r:id="rId28"/>
    <p:sldId id="360" r:id="rId29"/>
    <p:sldId id="361" r:id="rId30"/>
    <p:sldId id="364" r:id="rId31"/>
    <p:sldId id="363" r:id="rId32"/>
    <p:sldId id="365" r:id="rId33"/>
    <p:sldId id="366" r:id="rId34"/>
    <p:sldId id="367" r:id="rId35"/>
    <p:sldId id="368" r:id="rId36"/>
    <p:sldId id="369" r:id="rId37"/>
    <p:sldId id="370" r:id="rId38"/>
    <p:sldId id="32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259"/>
            <p14:sldId id="326"/>
            <p14:sldId id="335"/>
            <p14:sldId id="338"/>
            <p14:sldId id="340"/>
            <p14:sldId id="350"/>
            <p14:sldId id="356"/>
            <p14:sldId id="372"/>
            <p14:sldId id="371"/>
            <p14:sldId id="373"/>
            <p14:sldId id="375"/>
            <p14:sldId id="377"/>
            <p14:sldId id="376"/>
            <p14:sldId id="378"/>
            <p14:sldId id="382"/>
            <p14:sldId id="383"/>
            <p14:sldId id="379"/>
            <p14:sldId id="384"/>
            <p14:sldId id="344"/>
            <p14:sldId id="362"/>
            <p14:sldId id="351"/>
            <p14:sldId id="357"/>
            <p14:sldId id="381"/>
            <p14:sldId id="358"/>
            <p14:sldId id="359"/>
            <p14:sldId id="380"/>
            <p14:sldId id="360"/>
            <p14:sldId id="361"/>
            <p14:sldId id="364"/>
            <p14:sldId id="363"/>
            <p14:sldId id="365"/>
            <p14:sldId id="366"/>
            <p14:sldId id="367"/>
            <p14:sldId id="368"/>
            <p14:sldId id="369"/>
            <p14:sldId id="370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00FF00"/>
    <a:srgbClr val="FFFFFF"/>
    <a:srgbClr val="E00BE5"/>
    <a:srgbClr val="FFD6AD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classes in classes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functions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and collections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10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__init__(katia,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katia.x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katia.y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up(katia):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goto(katia,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katia.y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get_position(katia):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katia.x, katia.y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84EE5-7043-4D87-A5F3-1BB1C8ECE8EB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1324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__init__(ben,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ben.x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ben.y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up(ben):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goto(ben,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ben.y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get_position(ben):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ben.x, ben.y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84EE5-7043-4D87-A5F3-1BB1C8ECE8EB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500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__init__(seb,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seb.x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seb.y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up(seb):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goto(seb,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seb.y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get_position(seb):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seb.x, seb.y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84EE5-7043-4D87-A5F3-1BB1C8ECE8EB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0126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Because at the time of designing the class we don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t know what these instance names will be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we just chose one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pPr lvl="1"/>
            <a:r>
              <a:rPr lang="en-US" b="1" dirty="0">
                <a:solidFill>
                  <a:srgbClr val="E00BE5"/>
                </a:solidFill>
              </a:rPr>
              <a:t>self</a:t>
            </a:r>
          </a:p>
          <a:p>
            <a:pPr lvl="1"/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703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Although you do not technically need to use the word </a:t>
            </a:r>
            <a:r>
              <a:rPr lang="en-US" dirty="0">
                <a:solidFill>
                  <a:schemeClr val="accent6"/>
                </a:solidFill>
              </a:rPr>
              <a:t>self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 is widely adopted and is recommended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this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JavaScript</a:t>
            </a:r>
            <a:r>
              <a:rPr lang="en-US" dirty="0">
                <a:solidFill>
                  <a:schemeClr val="accent6"/>
                </a:solidFill>
              </a:rPr>
              <a:t>, </a:t>
            </a:r>
            <a:r>
              <a:rPr lang="en-US" dirty="0"/>
              <a:t>Java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instance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thing</a:t>
            </a:r>
          </a:p>
          <a:p>
            <a:pPr lvl="1"/>
            <a:r>
              <a:rPr lang="en-US" b="1" dirty="0">
                <a:solidFill>
                  <a:srgbClr val="E00BE5"/>
                </a:solidFill>
              </a:rPr>
              <a:t>self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F2F10F-D856-4ED5-B3E5-8B4E137C785D}"/>
              </a:ext>
            </a:extLst>
          </p:cNvPr>
          <p:cNvSpPr txBox="1"/>
          <p:nvPr/>
        </p:nvSpPr>
        <p:spPr>
          <a:xfrm>
            <a:off x="3563439" y="4984227"/>
            <a:ext cx="18708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Python Standard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(</a:t>
            </a:r>
            <a:r>
              <a:rPr lang="en-US" b="1" dirty="0">
                <a:solidFill>
                  <a:srgbClr val="FFFFFF"/>
                </a:solidFill>
              </a:rPr>
              <a:t>IDE Demo</a:t>
            </a:r>
            <a:r>
              <a:rPr lang="en-US" b="1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2E5CD61-0DB2-4192-80DB-36A7B55A6928}"/>
              </a:ext>
            </a:extLst>
          </p:cNvPr>
          <p:cNvSpPr/>
          <p:nvPr/>
        </p:nvSpPr>
        <p:spPr>
          <a:xfrm rot="10800000">
            <a:off x="2306645" y="5092728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72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Accessing attributes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Data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and methods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Functions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is different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B9E2E-63E2-4DE9-BA90-E907CF05A1A5}"/>
              </a:ext>
            </a:extLst>
          </p:cNvPr>
          <p:cNvSpPr txBox="1"/>
          <p:nvPr/>
        </p:nvSpPr>
        <p:spPr>
          <a:xfrm>
            <a:off x="1053764" y="3653591"/>
            <a:ext cx="45152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ben.x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ben.up()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2B56-232A-48B2-BE36-F968E123354B}"/>
              </a:ext>
            </a:extLst>
          </p:cNvPr>
          <p:cNvSpPr txBox="1"/>
          <p:nvPr/>
        </p:nvSpPr>
        <p:spPr>
          <a:xfrm>
            <a:off x="4271133" y="5431006"/>
            <a:ext cx="3209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</a:t>
            </a:r>
            <a:r>
              <a:rPr lang="en-US" b="1" dirty="0">
                <a:solidFill>
                  <a:srgbClr val="E00BE5"/>
                </a:solidFill>
              </a:rPr>
              <a:t>Method</a:t>
            </a:r>
            <a:r>
              <a:rPr lang="en-US" dirty="0">
                <a:solidFill>
                  <a:srgbClr val="FFFFFF"/>
                </a:solidFill>
              </a:rPr>
              <a:t> is a function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>
                <a:solidFill>
                  <a:srgbClr val="FFFFFF"/>
                </a:solidFill>
              </a:rPr>
              <a:t> and we call functions using parentheses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C68379-91D2-4B91-8268-25D2E6CBAD41}"/>
              </a:ext>
            </a:extLst>
          </p:cNvPr>
          <p:cNvSpPr/>
          <p:nvPr/>
        </p:nvSpPr>
        <p:spPr>
          <a:xfrm rot="10800000">
            <a:off x="2937879" y="5535179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5957E-CF86-4868-8C29-D795F58AF666}"/>
              </a:ext>
            </a:extLst>
          </p:cNvPr>
          <p:cNvSpPr txBox="1"/>
          <p:nvPr/>
        </p:nvSpPr>
        <p:spPr>
          <a:xfrm>
            <a:off x="3681195" y="4582881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 </a:t>
            </a:r>
            <a:r>
              <a:rPr lang="en-US" b="1" dirty="0">
                <a:solidFill>
                  <a:srgbClr val="E00BE5"/>
                </a:solidFill>
              </a:rPr>
              <a:t>Attribute </a:t>
            </a:r>
            <a:r>
              <a:rPr lang="en-US" dirty="0">
                <a:solidFill>
                  <a:srgbClr val="FFFFFF"/>
                </a:solidFill>
              </a:rPr>
              <a:t>is like a variable</a:t>
            </a:r>
            <a:r>
              <a:rPr lang="en-US" b="1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0D0ED7-378B-425E-8E8B-52D9E7B081DD}"/>
              </a:ext>
            </a:extLst>
          </p:cNvPr>
          <p:cNvSpPr/>
          <p:nvPr/>
        </p:nvSpPr>
        <p:spPr>
          <a:xfrm rot="10800000">
            <a:off x="2347941" y="4687054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1365FB-6C83-42EE-87E6-7C1315CD46FC}"/>
              </a:ext>
            </a:extLst>
          </p:cNvPr>
          <p:cNvSpPr txBox="1"/>
          <p:nvPr/>
        </p:nvSpPr>
        <p:spPr>
          <a:xfrm>
            <a:off x="7455053" y="1055588"/>
            <a:ext cx="45152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print(“Hello”)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A7211-353D-4365-B667-4931AA2EAFDA}"/>
              </a:ext>
            </a:extLst>
          </p:cNvPr>
          <p:cNvSpPr txBox="1"/>
          <p:nvPr/>
        </p:nvSpPr>
        <p:spPr>
          <a:xfrm>
            <a:off x="9178162" y="2437837"/>
            <a:ext cx="227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This function has not been called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7605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Accessing attributes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Data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and methods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Functions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is different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B9E2E-63E2-4DE9-BA90-E907CF05A1A5}"/>
              </a:ext>
            </a:extLst>
          </p:cNvPr>
          <p:cNvSpPr txBox="1"/>
          <p:nvPr/>
        </p:nvSpPr>
        <p:spPr>
          <a:xfrm>
            <a:off x="1053764" y="3653591"/>
            <a:ext cx="45152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ben.x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ben.up()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2B56-232A-48B2-BE36-F968E123354B}"/>
              </a:ext>
            </a:extLst>
          </p:cNvPr>
          <p:cNvSpPr txBox="1"/>
          <p:nvPr/>
        </p:nvSpPr>
        <p:spPr>
          <a:xfrm>
            <a:off x="4271133" y="5431006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Non-OOP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C68379-91D2-4B91-8268-25D2E6CBAD41}"/>
              </a:ext>
            </a:extLst>
          </p:cNvPr>
          <p:cNvSpPr/>
          <p:nvPr/>
        </p:nvSpPr>
        <p:spPr>
          <a:xfrm rot="10800000">
            <a:off x="2937879" y="5535179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5957E-CF86-4868-8C29-D795F58AF666}"/>
              </a:ext>
            </a:extLst>
          </p:cNvPr>
          <p:cNvSpPr txBox="1"/>
          <p:nvPr/>
        </p:nvSpPr>
        <p:spPr>
          <a:xfrm>
            <a:off x="3681195" y="4582881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Non-OOP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0D0ED7-378B-425E-8E8B-52D9E7B081DD}"/>
              </a:ext>
            </a:extLst>
          </p:cNvPr>
          <p:cNvSpPr/>
          <p:nvPr/>
        </p:nvSpPr>
        <p:spPr>
          <a:xfrm rot="10800000">
            <a:off x="2347941" y="4687054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1365FB-6C83-42EE-87E6-7C1315CD46FC}"/>
              </a:ext>
            </a:extLst>
          </p:cNvPr>
          <p:cNvSpPr txBox="1"/>
          <p:nvPr/>
        </p:nvSpPr>
        <p:spPr>
          <a:xfrm>
            <a:off x="7455053" y="1055588"/>
            <a:ext cx="45152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print(“Hello”)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A7211-353D-4365-B667-4931AA2EAFDA}"/>
              </a:ext>
            </a:extLst>
          </p:cNvPr>
          <p:cNvSpPr txBox="1"/>
          <p:nvPr/>
        </p:nvSpPr>
        <p:spPr>
          <a:xfrm>
            <a:off x="9178162" y="2437837"/>
            <a:ext cx="227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This function has not been called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7BCF2E-63B0-3E5D-BCC8-9964682502DD}"/>
              </a:ext>
            </a:extLst>
          </p:cNvPr>
          <p:cNvSpPr/>
          <p:nvPr/>
        </p:nvSpPr>
        <p:spPr>
          <a:xfrm>
            <a:off x="619432" y="4312428"/>
            <a:ext cx="1333254" cy="1818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32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Accessing attributes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Data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and methods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Functions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is different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B9E2E-63E2-4DE9-BA90-E907CF05A1A5}"/>
              </a:ext>
            </a:extLst>
          </p:cNvPr>
          <p:cNvSpPr txBox="1"/>
          <p:nvPr/>
        </p:nvSpPr>
        <p:spPr>
          <a:xfrm>
            <a:off x="1053764" y="3653591"/>
            <a:ext cx="45152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ben.x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ben.up()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2B56-232A-48B2-BE36-F968E123354B}"/>
              </a:ext>
            </a:extLst>
          </p:cNvPr>
          <p:cNvSpPr txBox="1"/>
          <p:nvPr/>
        </p:nvSpPr>
        <p:spPr>
          <a:xfrm>
            <a:off x="4271133" y="5431006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OOP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C68379-91D2-4B91-8268-25D2E6CBAD41}"/>
              </a:ext>
            </a:extLst>
          </p:cNvPr>
          <p:cNvSpPr/>
          <p:nvPr/>
        </p:nvSpPr>
        <p:spPr>
          <a:xfrm rot="10800000">
            <a:off x="2937879" y="5535179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5957E-CF86-4868-8C29-D795F58AF666}"/>
              </a:ext>
            </a:extLst>
          </p:cNvPr>
          <p:cNvSpPr txBox="1"/>
          <p:nvPr/>
        </p:nvSpPr>
        <p:spPr>
          <a:xfrm>
            <a:off x="3681195" y="4582881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OOP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0D0ED7-378B-425E-8E8B-52D9E7B081DD}"/>
              </a:ext>
            </a:extLst>
          </p:cNvPr>
          <p:cNvSpPr/>
          <p:nvPr/>
        </p:nvSpPr>
        <p:spPr>
          <a:xfrm rot="10800000">
            <a:off x="2347941" y="4687054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1365FB-6C83-42EE-87E6-7C1315CD46FC}"/>
              </a:ext>
            </a:extLst>
          </p:cNvPr>
          <p:cNvSpPr txBox="1"/>
          <p:nvPr/>
        </p:nvSpPr>
        <p:spPr>
          <a:xfrm>
            <a:off x="7455053" y="1055588"/>
            <a:ext cx="45152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print(“Hello”)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A7211-353D-4365-B667-4931AA2EAFDA}"/>
              </a:ext>
            </a:extLst>
          </p:cNvPr>
          <p:cNvSpPr txBox="1"/>
          <p:nvPr/>
        </p:nvSpPr>
        <p:spPr>
          <a:xfrm>
            <a:off x="9178162" y="2437837"/>
            <a:ext cx="227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This function has not been called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4660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D260FB-378E-4CB6-A747-2BE22D45EF92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 = Turtle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9EC711-40AD-4D3F-A730-9F08C181D70F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self, 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y)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52B14-23FA-48AC-891F-115D07488F44}"/>
              </a:ext>
            </a:extLst>
          </p:cNvPr>
          <p:cNvSpPr txBox="1"/>
          <p:nvPr/>
        </p:nvSpPr>
        <p:spPr>
          <a:xfrm>
            <a:off x="2397105" y="3586808"/>
            <a:ext cx="36988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These parameters are passed to the constructor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>
                <a:solidFill>
                  <a:srgbClr val="FFFFFF"/>
                </a:solidFill>
              </a:rPr>
              <a:t>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 </a:t>
            </a:r>
            <a:r>
              <a:rPr lang="en-US" sz="2800" dirty="0">
                <a:solidFill>
                  <a:srgbClr val="FFFFFF"/>
                </a:solidFill>
              </a:rPr>
              <a:t>method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5D5C628-DF69-4564-8829-7B2B5FFB4186}"/>
              </a:ext>
            </a:extLst>
          </p:cNvPr>
          <p:cNvSpPr/>
          <p:nvPr/>
        </p:nvSpPr>
        <p:spPr>
          <a:xfrm flipV="1">
            <a:off x="3287764" y="2465930"/>
            <a:ext cx="294968" cy="11208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FAB85F-0772-4D03-8FB0-23647E44054C}"/>
              </a:ext>
            </a:extLst>
          </p:cNvPr>
          <p:cNvCxnSpPr>
            <a:cxnSpLocks/>
          </p:cNvCxnSpPr>
          <p:nvPr/>
        </p:nvCxnSpPr>
        <p:spPr>
          <a:xfrm>
            <a:off x="3934870" y="2170963"/>
            <a:ext cx="6058637" cy="6017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14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D260FB-378E-4CB6-A747-2BE22D45EF92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 = Turtle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9EC711-40AD-4D3F-A730-9F08C181D70F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52B14-23FA-48AC-891F-115D07488F44}"/>
              </a:ext>
            </a:extLst>
          </p:cNvPr>
          <p:cNvSpPr txBox="1"/>
          <p:nvPr/>
        </p:nvSpPr>
        <p:spPr>
          <a:xfrm>
            <a:off x="2102137" y="3586808"/>
            <a:ext cx="3698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Curved brackets are required to create an object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5D5C628-DF69-4564-8829-7B2B5FFB4186}"/>
              </a:ext>
            </a:extLst>
          </p:cNvPr>
          <p:cNvSpPr/>
          <p:nvPr/>
        </p:nvSpPr>
        <p:spPr>
          <a:xfrm flipV="1">
            <a:off x="2992796" y="2465930"/>
            <a:ext cx="294968" cy="11208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3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10.1</a:t>
            </a:r>
          </a:p>
          <a:p>
            <a:pPr lvl="1"/>
            <a:r>
              <a:rPr lang="en-US" dirty="0"/>
              <a:t>objects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classes, and methods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10.2</a:t>
            </a:r>
          </a:p>
          <a:p>
            <a:pPr lvl="1"/>
            <a:r>
              <a:rPr lang="en-US" b="1" dirty="0"/>
              <a:t>classes in classes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functions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and collections</a:t>
            </a:r>
          </a:p>
          <a:p>
            <a:pPr lvl="1"/>
            <a:r>
              <a:rPr lang="en-US" b="1" dirty="0"/>
              <a:t>Reading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10.3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Robot Localization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Review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b="1" dirty="0"/>
              <a:t>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from last lecture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>
                <a:solidFill>
                  <a:srgbClr val="FFC000"/>
                </a:solidFill>
              </a:rPr>
              <a:t>Be able to calculate distance between the Point and the origin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3D003C-E002-4C71-9930-DC1989AF1D0E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Point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54FD5F-E26A-4D2C-A66A-00CB704B6365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CD5C47-8B8B-44F6-8DD3-6484ED263A64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distance between points</a:t>
            </a:r>
          </a:p>
          <a:p>
            <a:pPr algn="ctr"/>
            <a:r>
              <a:rPr lang="en-US" b="1" dirty="0">
                <a:solidFill>
                  <a:srgbClr val="FFC000"/>
                </a:solidFill>
              </a:rPr>
              <a:t>distance from the origin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A0D2CC-69AA-4796-BD77-BC2B17162369}"/>
              </a:ext>
            </a:extLst>
          </p:cNvPr>
          <p:cNvSpPr txBox="1"/>
          <p:nvPr/>
        </p:nvSpPr>
        <p:spPr>
          <a:xfrm>
            <a:off x="4049485" y="6081767"/>
            <a:ext cx="2539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Add new method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3DEEC0-F292-4978-9082-A595D9F67472}"/>
              </a:ext>
            </a:extLst>
          </p:cNvPr>
          <p:cNvCxnSpPr>
            <a:stCxn id="2" idx="0"/>
          </p:cNvCxnSpPr>
          <p:nvPr/>
        </p:nvCxnSpPr>
        <p:spPr>
          <a:xfrm flipH="1" flipV="1">
            <a:off x="4690755" y="5320971"/>
            <a:ext cx="628469" cy="7607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276177-53D3-4D73-B2DD-EDAFB3E19A48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319224" y="5510151"/>
            <a:ext cx="3421015" cy="571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950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Review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b="1" dirty="0"/>
              <a:t>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from last lecture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>
                <a:solidFill>
                  <a:srgbClr val="FFC000"/>
                </a:solidFill>
              </a:rPr>
              <a:t>Be able to calculate distance between the Point and the origin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Point Class</a:t>
            </a:r>
          </a:p>
        </p:txBody>
      </p:sp>
    </p:spTree>
    <p:extLst>
      <p:ext uri="{BB962C8B-B14F-4D97-AF65-F5344CB8AC3E}">
        <p14:creationId xmlns:p14="http://schemas.microsoft.com/office/powerpoint/2010/main" val="3136261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.x,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D198E-83F7-48F0-842C-E433CD1A948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912A1-88B3-478B-817E-1B17FE8A1D10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A97EE-D277-45B9-A3F3-301F3D15CA38}"/>
              </a:ext>
            </a:extLst>
          </p:cNvPr>
          <p:cNvSpPr txBox="1"/>
          <p:nvPr/>
        </p:nvSpPr>
        <p:spPr>
          <a:xfrm>
            <a:off x="5863897" y="5504432"/>
            <a:ext cx="3861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>
                <a:solidFill>
                  <a:srgbClr val="FFFFFF"/>
                </a:solidFill>
              </a:rPr>
              <a:t> refers to the instance inside the class definition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E36768-EF96-4019-A1D5-BD39B0413766}"/>
              </a:ext>
            </a:extLst>
          </p:cNvPr>
          <p:cNvSpPr txBox="1"/>
          <p:nvPr/>
        </p:nvSpPr>
        <p:spPr>
          <a:xfrm>
            <a:off x="8413705" y="3864932"/>
            <a:ext cx="32716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instance variable name refers to the instance outside the class definition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FD2033E6-C1DC-4249-8A3C-DCDA7BAAE076}"/>
              </a:ext>
            </a:extLst>
          </p:cNvPr>
          <p:cNvSpPr/>
          <p:nvPr/>
        </p:nvSpPr>
        <p:spPr>
          <a:xfrm flipH="1">
            <a:off x="1531915" y="5484134"/>
            <a:ext cx="4298867" cy="32807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678A18E9-8F9F-47B7-863B-51EE2E58F317}"/>
              </a:ext>
            </a:extLst>
          </p:cNvPr>
          <p:cNvSpPr/>
          <p:nvPr/>
        </p:nvSpPr>
        <p:spPr>
          <a:xfrm flipH="1">
            <a:off x="7992180" y="3713470"/>
            <a:ext cx="415550" cy="48768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84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.x,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EE469-D981-4C85-8386-231CFE0E3916}"/>
              </a:ext>
            </a:extLst>
          </p:cNvPr>
          <p:cNvSpPr txBox="1"/>
          <p:nvPr/>
        </p:nvSpPr>
        <p:spPr>
          <a:xfrm>
            <a:off x="5044892" y="4135420"/>
            <a:ext cx="31372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When defining a method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the first parameter refers to the instance being manipulated (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AFDEA425-DB6A-4649-9A6C-AA7091A41752}"/>
              </a:ext>
            </a:extLst>
          </p:cNvPr>
          <p:cNvSpPr/>
          <p:nvPr/>
        </p:nvSpPr>
        <p:spPr>
          <a:xfrm flipH="1" flipV="1">
            <a:off x="2378933" y="4379475"/>
            <a:ext cx="2644419" cy="29940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2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.x,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EE469-D981-4C85-8386-231CFE0E3916}"/>
              </a:ext>
            </a:extLst>
          </p:cNvPr>
          <p:cNvSpPr txBox="1"/>
          <p:nvPr/>
        </p:nvSpPr>
        <p:spPr>
          <a:xfrm>
            <a:off x="4844314" y="3577392"/>
            <a:ext cx="31372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Why do we always need to pass in self as the first parameter of a method</a:t>
            </a:r>
            <a:r>
              <a:rPr lang="en-US" sz="2400" dirty="0">
                <a:solidFill>
                  <a:schemeClr val="accent6"/>
                </a:solidFill>
                <a:cs typeface="Courier New" panose="02070309020205020404" pitchFamily="49" charset="0"/>
              </a:rPr>
              <a:t>?</a:t>
            </a:r>
          </a:p>
          <a:p>
            <a:r>
              <a:rPr lang="en-US" sz="2400" b="1" dirty="0">
                <a:solidFill>
                  <a:srgbClr val="FFFFFF"/>
                </a:solidFill>
                <a:cs typeface="Courier New" panose="02070309020205020404" pitchFamily="49" charset="0"/>
              </a:rPr>
              <a:t>Python assumes you need to access </a:t>
            </a:r>
            <a:r>
              <a:rPr lang="en-US" sz="2400" b="1" dirty="0">
                <a:solidFill>
                  <a:schemeClr val="accent6"/>
                </a:solidFill>
                <a:cs typeface="Courier New" panose="02070309020205020404" pitchFamily="49" charset="0"/>
              </a:rPr>
              <a:t>data</a:t>
            </a:r>
            <a:r>
              <a:rPr lang="en-US" sz="2400" b="1" dirty="0">
                <a:solidFill>
                  <a:srgbClr val="FFFFFF"/>
                </a:solidFill>
                <a:cs typeface="Courier New" panose="02070309020205020404" pitchFamily="49" charset="0"/>
              </a:rPr>
              <a:t> and</a:t>
            </a:r>
            <a:r>
              <a:rPr lang="en-US" sz="2400" b="1" dirty="0">
                <a:solidFill>
                  <a:schemeClr val="accent6"/>
                </a:solidFill>
                <a:cs typeface="Courier New" panose="02070309020205020404" pitchFamily="49" charset="0"/>
              </a:rPr>
              <a:t>/</a:t>
            </a:r>
            <a:r>
              <a:rPr lang="en-US" sz="2400" b="1" dirty="0">
                <a:solidFill>
                  <a:srgbClr val="FFFFFF"/>
                </a:solidFill>
                <a:cs typeface="Courier New" panose="02070309020205020404" pitchFamily="49" charset="0"/>
              </a:rPr>
              <a:t>or </a:t>
            </a:r>
            <a:r>
              <a:rPr lang="en-US" sz="2400" b="1" dirty="0">
                <a:solidFill>
                  <a:schemeClr val="accent6"/>
                </a:solidFill>
                <a:cs typeface="Courier New" panose="02070309020205020404" pitchFamily="49" charset="0"/>
              </a:rPr>
              <a:t>functions</a:t>
            </a:r>
            <a:r>
              <a:rPr lang="en-US" sz="2400" b="1" dirty="0">
                <a:solidFill>
                  <a:srgbClr val="FFFFFF"/>
                </a:solidFill>
                <a:cs typeface="Courier New" panose="02070309020205020404" pitchFamily="49" charset="0"/>
              </a:rPr>
              <a:t> of the object</a:t>
            </a:r>
            <a:r>
              <a:rPr lang="en-US" sz="2400" b="1" dirty="0">
                <a:solidFill>
                  <a:schemeClr val="accent6"/>
                </a:solidFill>
                <a:cs typeface="Courier New" panose="02070309020205020404" pitchFamily="49" charset="0"/>
              </a:rPr>
              <a:t>.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AFDEA425-DB6A-4649-9A6C-AA7091A41752}"/>
              </a:ext>
            </a:extLst>
          </p:cNvPr>
          <p:cNvSpPr/>
          <p:nvPr/>
        </p:nvSpPr>
        <p:spPr>
          <a:xfrm flipH="1" flipV="1">
            <a:off x="3192980" y="3776645"/>
            <a:ext cx="1651334" cy="1428979"/>
          </a:xfrm>
          <a:prstGeom prst="bentUpArrow">
            <a:avLst>
              <a:gd name="adj1" fmla="val 9312"/>
              <a:gd name="adj2" fmla="val 10757"/>
              <a:gd name="adj3" fmla="val 13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3F92886-9EA9-594B-93CB-01320B321B8E}"/>
              </a:ext>
            </a:extLst>
          </p:cNvPr>
          <p:cNvSpPr/>
          <p:nvPr/>
        </p:nvSpPr>
        <p:spPr>
          <a:xfrm>
            <a:off x="3868995" y="3880931"/>
            <a:ext cx="253672" cy="22495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46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.x,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EE469-D981-4C85-8386-231CFE0E3916}"/>
              </a:ext>
            </a:extLst>
          </p:cNvPr>
          <p:cNvSpPr txBox="1"/>
          <p:nvPr/>
        </p:nvSpPr>
        <p:spPr>
          <a:xfrm>
            <a:off x="5044892" y="4135420"/>
            <a:ext cx="31372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A common error is to omit the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 argument as the first parameter of a method definition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.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AFDEA425-DB6A-4649-9A6C-AA7091A41752}"/>
              </a:ext>
            </a:extLst>
          </p:cNvPr>
          <p:cNvSpPr/>
          <p:nvPr/>
        </p:nvSpPr>
        <p:spPr>
          <a:xfrm flipH="1" flipV="1">
            <a:off x="2149434" y="4379475"/>
            <a:ext cx="2873918" cy="29940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78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.x,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0AC32-C539-4C61-9767-1EC21B9BD904}"/>
              </a:ext>
            </a:extLst>
          </p:cNvPr>
          <p:cNvSpPr txBox="1"/>
          <p:nvPr/>
        </p:nvSpPr>
        <p:spPr>
          <a:xfrm>
            <a:off x="4813501" y="2006930"/>
            <a:ext cx="285593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TypeError: </a:t>
            </a:r>
          </a:p>
          <a:p>
            <a:r>
              <a:rPr lang="en-US" sz="2400" dirty="0">
                <a:solidFill>
                  <a:srgbClr val="00FF00"/>
                </a:solidFill>
              </a:rPr>
              <a:t>print_location() </a:t>
            </a:r>
            <a:r>
              <a:rPr lang="en-US" sz="2400" dirty="0">
                <a:solidFill>
                  <a:srgbClr val="FFFFFF"/>
                </a:solidFill>
              </a:rPr>
              <a:t>takes 0 positional arguments but 1 was given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A method call automatically inserts an instance reference as the first argument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78CD8-8F4C-40C2-819F-587C016BB3C7}"/>
              </a:ext>
            </a:extLst>
          </p:cNvPr>
          <p:cNvSpPr txBox="1"/>
          <p:nvPr/>
        </p:nvSpPr>
        <p:spPr>
          <a:xfrm>
            <a:off x="8413705" y="3876807"/>
            <a:ext cx="32716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error only occurs when you call the function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  <a:p>
            <a:endParaRPr lang="en-US" sz="2400" dirty="0">
              <a:solidFill>
                <a:schemeClr val="accent3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Defining the methods without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b="1" dirty="0">
                <a:solidFill>
                  <a:srgbClr val="00FF00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will not cause an error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D352B2C3-C8F5-4E06-A6B3-B662E7CA2798}"/>
              </a:ext>
            </a:extLst>
          </p:cNvPr>
          <p:cNvSpPr/>
          <p:nvPr/>
        </p:nvSpPr>
        <p:spPr>
          <a:xfrm flipH="1">
            <a:off x="7992180" y="3713470"/>
            <a:ext cx="415550" cy="48768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63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.x,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0AC32-C539-4C61-9767-1EC21B9BD904}"/>
              </a:ext>
            </a:extLst>
          </p:cNvPr>
          <p:cNvSpPr txBox="1"/>
          <p:nvPr/>
        </p:nvSpPr>
        <p:spPr>
          <a:xfrm>
            <a:off x="4813501" y="2006930"/>
            <a:ext cx="285593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TypeError: </a:t>
            </a:r>
          </a:p>
          <a:p>
            <a:r>
              <a:rPr lang="en-US" sz="2400" dirty="0">
                <a:solidFill>
                  <a:schemeClr val="bg1"/>
                </a:solidFill>
              </a:rPr>
              <a:t>print_location() takes 0 positional arguments but 1 was given.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b="1" dirty="0">
                <a:solidFill>
                  <a:srgbClr val="FFFFFF"/>
                </a:solidFill>
              </a:rPr>
              <a:t>A method call automatically inserts an instance reference as the first argument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78CD8-8F4C-40C2-819F-587C016BB3C7}"/>
              </a:ext>
            </a:extLst>
          </p:cNvPr>
          <p:cNvSpPr txBox="1"/>
          <p:nvPr/>
        </p:nvSpPr>
        <p:spPr>
          <a:xfrm>
            <a:off x="8413705" y="3876807"/>
            <a:ext cx="32716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error only occurs when you call the function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  <a:p>
            <a:endParaRPr lang="en-US" sz="2400" dirty="0">
              <a:solidFill>
                <a:schemeClr val="accent3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Defining the methods without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b="1" dirty="0">
                <a:solidFill>
                  <a:srgbClr val="00FF00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will not cause an error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D352B2C3-C8F5-4E06-A6B3-B662E7CA2798}"/>
              </a:ext>
            </a:extLst>
          </p:cNvPr>
          <p:cNvSpPr/>
          <p:nvPr/>
        </p:nvSpPr>
        <p:spPr>
          <a:xfrm flipH="1">
            <a:off x="7992180" y="3713470"/>
            <a:ext cx="415550" cy="48768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5D7FA0-0C23-4E34-BD14-EB51B6E95DC9}"/>
              </a:ext>
            </a:extLst>
          </p:cNvPr>
          <p:cNvCxnSpPr/>
          <p:nvPr/>
        </p:nvCxnSpPr>
        <p:spPr>
          <a:xfrm>
            <a:off x="8407730" y="3002772"/>
            <a:ext cx="2411687" cy="530942"/>
          </a:xfrm>
          <a:prstGeom prst="straightConnector1">
            <a:avLst/>
          </a:prstGeom>
          <a:ln w="2857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392A43-2535-4AFE-8AE5-931D76B019F3}"/>
              </a:ext>
            </a:extLst>
          </p:cNvPr>
          <p:cNvSpPr txBox="1"/>
          <p:nvPr/>
        </p:nvSpPr>
        <p:spPr>
          <a:xfrm>
            <a:off x="11041335" y="2874956"/>
            <a:ext cx="1038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Python does this for us</a:t>
            </a:r>
            <a:r>
              <a:rPr lang="en-US" sz="1600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3632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C1AA-2423-447D-A0A1-CF6B7380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Calling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DA17E-2105-4BD0-8175-AC2B2DD4C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90756" cy="4835479"/>
          </a:xfrm>
        </p:spPr>
        <p:txBody>
          <a:bodyPr>
            <a:normAutofit/>
          </a:bodyPr>
          <a:lstStyle/>
          <a:p>
            <a:r>
              <a:rPr lang="en-US" dirty="0"/>
              <a:t>There are two ways to call methods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dirty="0"/>
          </a:p>
          <a:p>
            <a:r>
              <a:rPr lang="en-US" sz="3200" b="1" dirty="0">
                <a:solidFill>
                  <a:schemeClr val="accent6"/>
                </a:solidFill>
              </a:rPr>
              <a:t>Method 1</a:t>
            </a:r>
          </a:p>
          <a:p>
            <a:r>
              <a:rPr lang="en-US" dirty="0"/>
              <a:t>One way is to access the method through the class name and pass in the object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class.method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(instance_of_class)</a:t>
            </a:r>
          </a:p>
          <a:p>
            <a:r>
              <a:rPr lang="en-US" sz="3200" b="1" dirty="0">
                <a:solidFill>
                  <a:schemeClr val="accent6"/>
                </a:solidFill>
              </a:rPr>
              <a:t>Method 2</a:t>
            </a:r>
          </a:p>
          <a:p>
            <a:r>
              <a:rPr lang="en-US" dirty="0"/>
              <a:t>The other is to use object-oriented syntax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instance_of_class.method()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9BEED2-26D8-4930-ADB3-D646852D78A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Calling Methods</a:t>
            </a:r>
          </a:p>
        </p:txBody>
      </p:sp>
    </p:spTree>
    <p:extLst>
      <p:ext uri="{BB962C8B-B14F-4D97-AF65-F5344CB8AC3E}">
        <p14:creationId xmlns:p14="http://schemas.microsoft.com/office/powerpoint/2010/main" val="3355572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C441-30E3-45FB-9892-1CB8B443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CF83-6B73-4387-A67D-66993C4C3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34496" cy="4835479"/>
          </a:xfrm>
        </p:spPr>
        <p:txBody>
          <a:bodyPr/>
          <a:lstStyle/>
          <a:p>
            <a:r>
              <a:rPr lang="en-US" dirty="0"/>
              <a:t>Functions and methods can return instances. </a:t>
            </a:r>
          </a:p>
          <a:p>
            <a:r>
              <a:rPr lang="en-US" dirty="0"/>
              <a:t>For example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given two Point objects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what if you want to create a point halfway in between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B8BC0-03CA-4D23-B96B-8D4984AD507C}"/>
              </a:ext>
            </a:extLst>
          </p:cNvPr>
          <p:cNvSpPr txBox="1"/>
          <p:nvPr/>
        </p:nvSpPr>
        <p:spPr>
          <a:xfrm>
            <a:off x="838200" y="4483301"/>
            <a:ext cx="6111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calc_midpoint(self, point):</a:t>
            </a:r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body</a:t>
            </a:r>
          </a:p>
          <a:p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Point(x, y)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CBC073-4396-4594-8DFC-CCC87870BCF2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Point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C6D7A9-3BFB-4CDA-B93C-90AE27A51D75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7650CC-A51E-429E-B9AA-1425F20CADD4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distance between points</a:t>
            </a:r>
          </a:p>
          <a:p>
            <a:pPr algn="ctr"/>
            <a:r>
              <a:rPr lang="en-US" b="1" dirty="0">
                <a:solidFill>
                  <a:srgbClr val="FFFFFF"/>
                </a:solidFill>
              </a:rPr>
              <a:t>distance from the origin</a:t>
            </a:r>
          </a:p>
          <a:p>
            <a:pPr algn="ctr"/>
            <a:r>
              <a:rPr lang="en-US" b="1" dirty="0">
                <a:solidFill>
                  <a:srgbClr val="FFC000"/>
                </a:solidFill>
              </a:rPr>
              <a:t>midpoint between points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2EEA0E-5682-4682-BB44-5965B33F0336}"/>
              </a:ext>
            </a:extLst>
          </p:cNvPr>
          <p:cNvSpPr txBox="1"/>
          <p:nvPr/>
        </p:nvSpPr>
        <p:spPr>
          <a:xfrm>
            <a:off x="5608378" y="5816526"/>
            <a:ext cx="2539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Add new method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36B16E-D68C-4B19-9013-4049C90FC408}"/>
              </a:ext>
            </a:extLst>
          </p:cNvPr>
          <p:cNvCxnSpPr>
            <a:cxnSpLocks/>
          </p:cNvCxnSpPr>
          <p:nvPr/>
        </p:nvCxnSpPr>
        <p:spPr>
          <a:xfrm flipV="1">
            <a:off x="8064728" y="5628905"/>
            <a:ext cx="651760" cy="270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82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BB12-5D14-4697-BE94-D9F7A3D0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E575-E384-42BD-9506-A4CA1A1F0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662548" cy="4835479"/>
          </a:xfrm>
        </p:spPr>
        <p:txBody>
          <a:bodyPr/>
          <a:lstStyle/>
          <a:p>
            <a:r>
              <a:rPr lang="en-US" dirty="0"/>
              <a:t>Everything in Python is an object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310BB-787E-4561-9690-719A7A5D84A8}"/>
              </a:ext>
            </a:extLst>
          </p:cNvPr>
          <p:cNvSpPr txBox="1"/>
          <p:nvPr/>
        </p:nvSpPr>
        <p:spPr>
          <a:xfrm>
            <a:off x="4735773" y="1825624"/>
            <a:ext cx="7419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58D2A-C49D-4615-92A3-D17084EEAB2C}"/>
              </a:ext>
            </a:extLst>
          </p:cNvPr>
          <p:cNvSpPr txBox="1"/>
          <p:nvPr/>
        </p:nvSpPr>
        <p:spPr>
          <a:xfrm>
            <a:off x="7560583" y="472833"/>
            <a:ext cx="38721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Is </a:t>
            </a:r>
            <a:r>
              <a:rPr lang="en-US" sz="3200" b="1" dirty="0">
                <a:solidFill>
                  <a:schemeClr val="accent2"/>
                </a:solidFill>
              </a:rPr>
              <a:t>this</a:t>
            </a:r>
            <a:r>
              <a:rPr lang="en-US" sz="3200" dirty="0">
                <a:solidFill>
                  <a:srgbClr val="FFFFFF"/>
                </a:solidFill>
              </a:rPr>
              <a:t> an instance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             of </a:t>
            </a:r>
            <a:r>
              <a:rPr lang="en-US" sz="3200" b="1" dirty="0">
                <a:solidFill>
                  <a:schemeClr val="accent6"/>
                </a:solidFill>
              </a:rPr>
              <a:t>this </a:t>
            </a:r>
            <a:r>
              <a:rPr lang="en-US" sz="3200" dirty="0">
                <a:solidFill>
                  <a:srgbClr val="FFFFFF"/>
                </a:solidFill>
              </a:rPr>
              <a:t>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41A8AF3-75D1-4540-B18F-994C01DE6CAA}"/>
              </a:ext>
            </a:extLst>
          </p:cNvPr>
          <p:cNvSpPr/>
          <p:nvPr/>
        </p:nvSpPr>
        <p:spPr>
          <a:xfrm>
            <a:off x="8216528" y="1050878"/>
            <a:ext cx="354842" cy="8779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C95F7E3-CCC0-4B9D-AD55-267D59AA6F7E}"/>
              </a:ext>
            </a:extLst>
          </p:cNvPr>
          <p:cNvSpPr/>
          <p:nvPr/>
        </p:nvSpPr>
        <p:spPr>
          <a:xfrm>
            <a:off x="9761180" y="1548199"/>
            <a:ext cx="354842" cy="38060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40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C441-30E3-45FB-9892-1CB8B443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CF83-6B73-4387-A67D-66993C4C3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34496" cy="4835479"/>
          </a:xfrm>
        </p:spPr>
        <p:txBody>
          <a:bodyPr/>
          <a:lstStyle/>
          <a:p>
            <a:r>
              <a:rPr lang="en-US" dirty="0"/>
              <a:t>Functions and methods can return instances. </a:t>
            </a:r>
          </a:p>
          <a:p>
            <a:r>
              <a:rPr lang="en-US" dirty="0"/>
              <a:t>For example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given two Point objects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what if you want to create a point halfway in between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B8BC0-03CA-4D23-B96B-8D4984AD507C}"/>
              </a:ext>
            </a:extLst>
          </p:cNvPr>
          <p:cNvSpPr txBox="1"/>
          <p:nvPr/>
        </p:nvSpPr>
        <p:spPr>
          <a:xfrm>
            <a:off x="838200" y="4483301"/>
            <a:ext cx="6111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calc_midpoint(self, point):</a:t>
            </a:r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body</a:t>
            </a:r>
          </a:p>
          <a:p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Point(x, y)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758404-6781-4B44-8CAD-5E3C28CDB0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Add Midpoint Method to Point Class</a:t>
            </a:r>
          </a:p>
        </p:txBody>
      </p:sp>
    </p:spTree>
    <p:extLst>
      <p:ext uri="{BB962C8B-B14F-4D97-AF65-F5344CB8AC3E}">
        <p14:creationId xmlns:p14="http://schemas.microsoft.com/office/powerpoint/2010/main" val="614206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Declarations Are Optional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88076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While we can assign each point to a variable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is not necessary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 = Point(3, 4)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 = Point(5, 12)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 = p1.midpoint(p2)</a:t>
            </a:r>
            <a:endParaRPr lang="en-US" sz="3200" dirty="0">
              <a:solidFill>
                <a:schemeClr val="accent2"/>
              </a:solidFill>
            </a:endParaRPr>
          </a:p>
          <a:p>
            <a:r>
              <a:rPr lang="en-US" sz="3200" dirty="0"/>
              <a:t>Here is an alternative that uses no explicit variables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 = Point(3, 4).halfway(Point(5, 12))</a:t>
            </a:r>
          </a:p>
          <a:p>
            <a:pPr marL="457200" lvl="1" indent="0">
              <a:buNone/>
            </a:pPr>
            <a:endParaRPr lang="en-US" sz="28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Variable Declarations Are Optional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57D9E-FC79-4E7D-A547-EA7EF49AE325}"/>
              </a:ext>
            </a:extLst>
          </p:cNvPr>
          <p:cNvSpPr txBox="1"/>
          <p:nvPr/>
        </p:nvSpPr>
        <p:spPr>
          <a:xfrm>
            <a:off x="2197976" y="5960732"/>
            <a:ext cx="115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Instance of Point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6D0E62-8616-40A5-ACE5-DC6A7E7E48D2}"/>
              </a:ext>
            </a:extLst>
          </p:cNvPr>
          <p:cNvSpPr txBox="1"/>
          <p:nvPr/>
        </p:nvSpPr>
        <p:spPr>
          <a:xfrm>
            <a:off x="1021865" y="5960732"/>
            <a:ext cx="115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Instance of 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C737EA-3CEC-46BA-8181-CA10AEDA0A00}"/>
              </a:ext>
            </a:extLst>
          </p:cNvPr>
          <p:cNvSpPr txBox="1"/>
          <p:nvPr/>
        </p:nvSpPr>
        <p:spPr>
          <a:xfrm>
            <a:off x="5265767" y="5960732"/>
            <a:ext cx="115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Instance of Point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96B0C847-2DB0-44CC-80D3-2C2DA2773252}"/>
              </a:ext>
            </a:extLst>
          </p:cNvPr>
          <p:cNvSpPr/>
          <p:nvPr/>
        </p:nvSpPr>
        <p:spPr>
          <a:xfrm rot="10800000">
            <a:off x="1654298" y="5474525"/>
            <a:ext cx="226672" cy="486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712FB4A-76E1-4A60-9AF3-CB1DAEEBABC3}"/>
              </a:ext>
            </a:extLst>
          </p:cNvPr>
          <p:cNvSpPr/>
          <p:nvPr/>
        </p:nvSpPr>
        <p:spPr>
          <a:xfrm rot="10800000">
            <a:off x="2631987" y="5474525"/>
            <a:ext cx="226672" cy="486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34DAEF5-FF1E-46B9-8AF8-A134FC5FA1B5}"/>
              </a:ext>
            </a:extLst>
          </p:cNvPr>
          <p:cNvSpPr/>
          <p:nvPr/>
        </p:nvSpPr>
        <p:spPr>
          <a:xfrm rot="10800000">
            <a:off x="5692238" y="5474524"/>
            <a:ext cx="226672" cy="486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0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4A8C-FDC2-4C92-ACE4-9828469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as Data Attributes of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4AF-B62E-492C-910D-670FD755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8935193" cy="4835479"/>
          </a:xfrm>
        </p:spPr>
        <p:txBody>
          <a:bodyPr/>
          <a:lstStyle/>
          <a:p>
            <a:r>
              <a:rPr lang="en-US" dirty="0"/>
              <a:t>Objects are programmer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created data types that can be used just like other data types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In particular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the data in an object can be in the form of instances of other classes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C729AC-4643-486D-AE65-27A69A0BEEA5}"/>
              </a:ext>
            </a:extLst>
          </p:cNvPr>
          <p:cNvSpPr/>
          <p:nvPr/>
        </p:nvSpPr>
        <p:spPr>
          <a:xfrm>
            <a:off x="8039594" y="3966359"/>
            <a:ext cx="2268187" cy="215225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9C968-8EC8-48E0-8C7C-97787B2A38DB}"/>
              </a:ext>
            </a:extLst>
          </p:cNvPr>
          <p:cNvSpPr/>
          <p:nvPr/>
        </p:nvSpPr>
        <p:spPr>
          <a:xfrm>
            <a:off x="7944591" y="6023607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5FB022-1E69-40FC-A23F-4AA2AF357D02}"/>
              </a:ext>
            </a:extLst>
          </p:cNvPr>
          <p:cNvSpPr/>
          <p:nvPr/>
        </p:nvSpPr>
        <p:spPr>
          <a:xfrm>
            <a:off x="10201225" y="3870068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ED48-70C2-4095-A64E-63C6BCCEAFB6}"/>
              </a:ext>
            </a:extLst>
          </p:cNvPr>
          <p:cNvSpPr txBox="1"/>
          <p:nvPr/>
        </p:nvSpPr>
        <p:spPr>
          <a:xfrm>
            <a:off x="8158025" y="4811652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933330-24B1-4EB0-A7E0-6D96108E12AA}"/>
              </a:ext>
            </a:extLst>
          </p:cNvPr>
          <p:cNvSpPr txBox="1"/>
          <p:nvPr/>
        </p:nvSpPr>
        <p:spPr>
          <a:xfrm>
            <a:off x="311087" y="3842156"/>
            <a:ext cx="7559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Square: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x1, x2, y1, y2):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self.lower_left =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self.upper_right =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  <a:p>
            <a:endParaRPr lang="en-US" sz="2400" b="1" dirty="0">
              <a:solidFill>
                <a:srgbClr val="FFD6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93786E-908D-4083-ABE4-D0CA2DAF2593}"/>
              </a:ext>
            </a:extLst>
          </p:cNvPr>
          <p:cNvSpPr txBox="1"/>
          <p:nvPr/>
        </p:nvSpPr>
        <p:spPr>
          <a:xfrm>
            <a:off x="6456042" y="6213612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4DDC10-56BE-4DDD-84EC-CF5D937BFBF1}"/>
              </a:ext>
            </a:extLst>
          </p:cNvPr>
          <p:cNvSpPr txBox="1"/>
          <p:nvPr/>
        </p:nvSpPr>
        <p:spPr>
          <a:xfrm>
            <a:off x="8819232" y="3313108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</p:txBody>
      </p:sp>
    </p:spTree>
    <p:extLst>
      <p:ext uri="{BB962C8B-B14F-4D97-AF65-F5344CB8AC3E}">
        <p14:creationId xmlns:p14="http://schemas.microsoft.com/office/powerpoint/2010/main" val="2491714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4A8C-FDC2-4C92-ACE4-9828469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as Data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4AF-B62E-492C-910D-670FD755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063837" cy="4835479"/>
          </a:xfrm>
        </p:spPr>
        <p:txBody>
          <a:bodyPr/>
          <a:lstStyle/>
          <a:p>
            <a:r>
              <a:rPr lang="en-US" dirty="0"/>
              <a:t>Create a Square class and use Point instances and attributes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C729AC-4643-486D-AE65-27A69A0BEEA5}"/>
              </a:ext>
            </a:extLst>
          </p:cNvPr>
          <p:cNvSpPr/>
          <p:nvPr/>
        </p:nvSpPr>
        <p:spPr>
          <a:xfrm>
            <a:off x="2660083" y="3776359"/>
            <a:ext cx="2268187" cy="215225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9C968-8EC8-48E0-8C7C-97787B2A38DB}"/>
              </a:ext>
            </a:extLst>
          </p:cNvPr>
          <p:cNvSpPr/>
          <p:nvPr/>
        </p:nvSpPr>
        <p:spPr>
          <a:xfrm>
            <a:off x="2565080" y="5833607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5FB022-1E69-40FC-A23F-4AA2AF357D02}"/>
              </a:ext>
            </a:extLst>
          </p:cNvPr>
          <p:cNvSpPr/>
          <p:nvPr/>
        </p:nvSpPr>
        <p:spPr>
          <a:xfrm>
            <a:off x="4821714" y="3680068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ED48-70C2-4095-A64E-63C6BCCEAFB6}"/>
              </a:ext>
            </a:extLst>
          </p:cNvPr>
          <p:cNvSpPr txBox="1"/>
          <p:nvPr/>
        </p:nvSpPr>
        <p:spPr>
          <a:xfrm>
            <a:off x="2778514" y="4621652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1006D-C580-4BCF-8543-559D82CD9884}"/>
              </a:ext>
            </a:extLst>
          </p:cNvPr>
          <p:cNvSpPr txBox="1"/>
          <p:nvPr/>
        </p:nvSpPr>
        <p:spPr>
          <a:xfrm>
            <a:off x="327395" y="599468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25BD7-A445-4734-B672-0F8B9C319D4F}"/>
              </a:ext>
            </a:extLst>
          </p:cNvPr>
          <p:cNvSpPr txBox="1"/>
          <p:nvPr/>
        </p:nvSpPr>
        <p:spPr>
          <a:xfrm>
            <a:off x="4509815" y="313309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5530C00-5A20-4976-97EC-61C85EA5C592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Square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1888C33-706E-4715-BC1E-012E53BDCD79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lower_left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upper_right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9A3FD34-C055-49F2-9AB4-588C8DDA9362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calculate area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</a:rPr>
              <a:t>calculate centre</a:t>
            </a:r>
            <a:endParaRPr 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24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4A8C-FDC2-4C92-ACE4-9828469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as Data Attributes of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4AF-B62E-492C-910D-670FD755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063837" cy="4835479"/>
          </a:xfrm>
        </p:spPr>
        <p:txBody>
          <a:bodyPr/>
          <a:lstStyle/>
          <a:p>
            <a:r>
              <a:rPr lang="en-US" dirty="0"/>
              <a:t>Create a Square class and use Point instances and attributes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C729AC-4643-486D-AE65-27A69A0BEEA5}"/>
              </a:ext>
            </a:extLst>
          </p:cNvPr>
          <p:cNvSpPr/>
          <p:nvPr/>
        </p:nvSpPr>
        <p:spPr>
          <a:xfrm>
            <a:off x="2660083" y="3776359"/>
            <a:ext cx="2268187" cy="215225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9C968-8EC8-48E0-8C7C-97787B2A38DB}"/>
              </a:ext>
            </a:extLst>
          </p:cNvPr>
          <p:cNvSpPr/>
          <p:nvPr/>
        </p:nvSpPr>
        <p:spPr>
          <a:xfrm>
            <a:off x="2565080" y="5833607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5FB022-1E69-40FC-A23F-4AA2AF357D02}"/>
              </a:ext>
            </a:extLst>
          </p:cNvPr>
          <p:cNvSpPr/>
          <p:nvPr/>
        </p:nvSpPr>
        <p:spPr>
          <a:xfrm>
            <a:off x="4821714" y="3680068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ED48-70C2-4095-A64E-63C6BCCEAFB6}"/>
              </a:ext>
            </a:extLst>
          </p:cNvPr>
          <p:cNvSpPr txBox="1"/>
          <p:nvPr/>
        </p:nvSpPr>
        <p:spPr>
          <a:xfrm>
            <a:off x="2778514" y="4621652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1006D-C580-4BCF-8543-559D82CD9884}"/>
              </a:ext>
            </a:extLst>
          </p:cNvPr>
          <p:cNvSpPr txBox="1"/>
          <p:nvPr/>
        </p:nvSpPr>
        <p:spPr>
          <a:xfrm>
            <a:off x="327395" y="599468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25BD7-A445-4734-B672-0F8B9C319D4F}"/>
              </a:ext>
            </a:extLst>
          </p:cNvPr>
          <p:cNvSpPr txBox="1"/>
          <p:nvPr/>
        </p:nvSpPr>
        <p:spPr>
          <a:xfrm>
            <a:off x="4509815" y="313309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6D62322-26FA-47AC-ADD1-3F8107D0B466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Objects as Data Attributes of Classes</a:t>
            </a:r>
          </a:p>
        </p:txBody>
      </p:sp>
    </p:spTree>
    <p:extLst>
      <p:ext uri="{BB962C8B-B14F-4D97-AF65-F5344CB8AC3E}">
        <p14:creationId xmlns:p14="http://schemas.microsoft.com/office/powerpoint/2010/main" val="4201589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C661-354C-475E-B7AD-119D5338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D5C4-1F76-4291-8B52-53FB27CF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23857" cy="4835479"/>
          </a:xfrm>
        </p:spPr>
        <p:txBody>
          <a:bodyPr/>
          <a:lstStyle/>
          <a:p>
            <a:r>
              <a:rPr lang="en-US" dirty="0"/>
              <a:t>Of course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you can put objects in Python collections like </a:t>
            </a:r>
            <a:r>
              <a:rPr lang="en-US" dirty="0">
                <a:solidFill>
                  <a:schemeClr val="accent6"/>
                </a:solidFill>
              </a:rPr>
              <a:t>lists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tuples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etc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39D922-EF5F-455E-98CF-F26FEEE9246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Objects In Collections</a:t>
            </a:r>
          </a:p>
        </p:txBody>
      </p:sp>
    </p:spTree>
    <p:extLst>
      <p:ext uri="{BB962C8B-B14F-4D97-AF65-F5344CB8AC3E}">
        <p14:creationId xmlns:p14="http://schemas.microsoft.com/office/powerpoint/2010/main" val="1384409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C661-354C-475E-B7AD-119D5338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Printing Attribute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D5C4-1F76-4291-8B52-53FB27CF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23857" cy="4835479"/>
          </a:xfrm>
        </p:spPr>
        <p:txBody>
          <a:bodyPr>
            <a:normAutofit/>
          </a:bodyPr>
          <a:lstStyle/>
          <a:p>
            <a:r>
              <a:rPr lang="en-US" dirty="0"/>
              <a:t>It would be nice to not have to write a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statement each time we want to display some attribute information.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Point(3, 4)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print(p.x, p.y)</a:t>
            </a:r>
          </a:p>
          <a:p>
            <a:r>
              <a:rPr lang="en-US" dirty="0">
                <a:cs typeface="Courier New" panose="02070309020205020404" pitchFamily="49" charset="0"/>
              </a:rPr>
              <a:t>Is there some way we could encapsulate this process</a:t>
            </a:r>
            <a:r>
              <a:rPr lang="en-US" dirty="0">
                <a:solidFill>
                  <a:schemeClr val="accent3"/>
                </a:solidFill>
                <a:cs typeface="Courier New" panose="02070309020205020404" pitchFamily="49" charset="0"/>
              </a:rPr>
              <a:t>?</a:t>
            </a:r>
          </a:p>
          <a:p>
            <a:r>
              <a:rPr lang="en-US" dirty="0">
                <a:cs typeface="Courier New" panose="02070309020205020404" pitchFamily="49" charset="0"/>
              </a:rPr>
              <a:t>It would be better if we could have a method take care of it</a:t>
            </a:r>
            <a:r>
              <a:rPr lang="en-US" dirty="0">
                <a:solidFill>
                  <a:schemeClr val="accent3"/>
                </a:solidFill>
                <a:cs typeface="Courier New" panose="02070309020205020404" pitchFamily="49" charset="0"/>
              </a:rPr>
              <a:t>.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39D922-EF5F-455E-98CF-F26FEEE9246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Printing Attribute Information</a:t>
            </a:r>
          </a:p>
        </p:txBody>
      </p:sp>
    </p:spTree>
    <p:extLst>
      <p:ext uri="{BB962C8B-B14F-4D97-AF65-F5344CB8AC3E}">
        <p14:creationId xmlns:p14="http://schemas.microsoft.com/office/powerpoint/2010/main" val="701929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11EC-49BF-413D-AD77-50097EF9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Patient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A5CE7-35EA-41E9-B31D-FEE112FA2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25738" cy="4835479"/>
          </a:xfrm>
        </p:spPr>
        <p:txBody>
          <a:bodyPr/>
          <a:lstStyle/>
          <a:p>
            <a:r>
              <a:rPr lang="en-US" dirty="0"/>
              <a:t>What if you are writing a medical application that needs to keep track of patients and their data. </a:t>
            </a:r>
          </a:p>
          <a:p>
            <a:r>
              <a:rPr lang="en-US" dirty="0"/>
              <a:t>Let’s create a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PatientData </a:t>
            </a:r>
            <a:r>
              <a:rPr lang="en-US" dirty="0"/>
              <a:t>class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Attributes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height_cm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weight_kg</a:t>
            </a:r>
          </a:p>
          <a:p>
            <a:r>
              <a:rPr lang="en-US" b="1" dirty="0">
                <a:solidFill>
                  <a:schemeClr val="accent6"/>
                </a:solidFill>
              </a:rPr>
              <a:t>Methods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print_data()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04347B-E017-4F6B-86C0-D474AB6CC8DA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Patient Class</a:t>
            </a:r>
          </a:p>
        </p:txBody>
      </p:sp>
    </p:spTree>
    <p:extLst>
      <p:ext uri="{BB962C8B-B14F-4D97-AF65-F5344CB8AC3E}">
        <p14:creationId xmlns:p14="http://schemas.microsoft.com/office/powerpoint/2010/main" val="631562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classes in classes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functions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and collections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10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467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2230-213B-4739-9CB7-F95D1CD1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 class can be thought of as a template for the objects that are instances of it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24DF9-86FB-4920-B349-335058981718}"/>
              </a:ext>
            </a:extLst>
          </p:cNvPr>
          <p:cNvSpPr txBox="1"/>
          <p:nvPr/>
        </p:nvSpPr>
        <p:spPr>
          <a:xfrm>
            <a:off x="5701108" y="4997669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Functions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3AD253-F30E-41A5-90B8-1F2E58E9169A}"/>
              </a:ext>
            </a:extLst>
          </p:cNvPr>
          <p:cNvCxnSpPr/>
          <p:nvPr/>
        </p:nvCxnSpPr>
        <p:spPr>
          <a:xfrm>
            <a:off x="7630506" y="5352392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597EA-4B96-4938-8BC8-B2AB2986B68A}"/>
              </a:ext>
            </a:extLst>
          </p:cNvPr>
          <p:cNvCxnSpPr/>
          <p:nvPr/>
        </p:nvCxnSpPr>
        <p:spPr>
          <a:xfrm>
            <a:off x="7630505" y="2927119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C0CD4A-A4AE-405E-9A81-932093C55D33}"/>
              </a:ext>
            </a:extLst>
          </p:cNvPr>
          <p:cNvSpPr txBox="1"/>
          <p:nvPr/>
        </p:nvSpPr>
        <p:spPr>
          <a:xfrm>
            <a:off x="6539651" y="2579798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39687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Turtle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x location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 location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up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down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right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go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Lucy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Turtle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357991" cy="12864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84836" y="1900400"/>
            <a:ext cx="567896" cy="939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Turtle Icon | Flat Animal Iconset | Martin Berube">
            <a:extLst>
              <a:ext uri="{FF2B5EF4-FFF2-40B4-BE49-F238E27FC236}">
                <a16:creationId xmlns:a16="http://schemas.microsoft.com/office/drawing/2014/main" id="{19A45DBA-CA07-4587-A544-44A07E250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3" y="2139683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17F4A0-7A32-4E9C-BB4C-B5B66B5A7CDC}"/>
              </a:ext>
            </a:extLst>
          </p:cNvPr>
          <p:cNvSpPr txBox="1"/>
          <p:nvPr/>
        </p:nvSpPr>
        <p:spPr>
          <a:xfrm>
            <a:off x="3493860" y="5083237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Brian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92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62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35ABC-9113-455C-8FEC-668263C58E33}"/>
              </a:ext>
            </a:extLst>
          </p:cNvPr>
          <p:cNvSpPr txBox="1"/>
          <p:nvPr/>
        </p:nvSpPr>
        <p:spPr>
          <a:xfrm>
            <a:off x="5352732" y="2476743"/>
            <a:ext cx="2307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Susmit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45</a:t>
            </a:r>
          </a:p>
        </p:txBody>
      </p:sp>
      <p:pic>
        <p:nvPicPr>
          <p:cNvPr id="24" name="Picture 4" descr="Turtle Icon | Flat Animal Iconset | Martin Berube">
            <a:extLst>
              <a:ext uri="{FF2B5EF4-FFF2-40B4-BE49-F238E27FC236}">
                <a16:creationId xmlns:a16="http://schemas.microsoft.com/office/drawing/2014/main" id="{7423E3E2-12CB-4F83-8A4E-FE9A5CAC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258" y="332717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Turtle Icon | Flat Animal Iconset | Martin Berube">
            <a:extLst>
              <a:ext uri="{FF2B5EF4-FFF2-40B4-BE49-F238E27FC236}">
                <a16:creationId xmlns:a16="http://schemas.microsoft.com/office/drawing/2014/main" id="{46407452-9151-421B-9150-A5013E4B5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97" y="719865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85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66C13-2079-4185-B51B-0879CA12EDCA}"/>
              </a:ext>
            </a:extLst>
          </p:cNvPr>
          <p:cNvSpPr txBox="1"/>
          <p:nvPr/>
        </p:nvSpPr>
        <p:spPr>
          <a:xfrm>
            <a:off x="5439206" y="727514"/>
            <a:ext cx="64538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Name: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param1, param2, …):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self.param1 = param1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self.param2 = param2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method1(self,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method2(self,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method3(self,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General form of a Class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  <a:endParaRPr lang="en-US" sz="2400" dirty="0">
              <a:solidFill>
                <a:schemeClr val="accent6"/>
              </a:solidFill>
            </a:endParaRPr>
          </a:p>
          <a:p>
            <a:pPr lvl="1"/>
            <a:r>
              <a:rPr lang="en-US" sz="2800" dirty="0">
                <a:solidFill>
                  <a:srgbClr val="00FF00"/>
                </a:solidFill>
              </a:rPr>
              <a:t>Class Name</a:t>
            </a:r>
          </a:p>
          <a:p>
            <a:pPr lvl="2"/>
            <a:r>
              <a:rPr lang="en-US" sz="2400" b="1" dirty="0">
                <a:solidFill>
                  <a:srgbClr val="00FF00"/>
                </a:solidFill>
              </a:rPr>
              <a:t>CamelCase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CourseGrades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BankAccount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FlightStatus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XRayImage</a:t>
            </a:r>
          </a:p>
          <a:p>
            <a:pPr lvl="1"/>
            <a:r>
              <a:rPr lang="en-US" sz="2800" dirty="0">
                <a:solidFill>
                  <a:srgbClr val="FFD6AD"/>
                </a:solidFill>
              </a:rPr>
              <a:t>Constructor</a:t>
            </a:r>
          </a:p>
          <a:p>
            <a:pPr lvl="1"/>
            <a:r>
              <a:rPr lang="en-US" sz="2800" dirty="0">
                <a:solidFill>
                  <a:srgbClr val="FF5050"/>
                </a:solidFill>
              </a:rPr>
              <a:t>Methods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9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45239" cy="4835479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Instantiate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Creating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constructing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34B24F35-F97A-49C2-ACCA-283EED1A8534}"/>
              </a:ext>
            </a:extLst>
          </p:cNvPr>
          <p:cNvSpPr/>
          <p:nvPr/>
        </p:nvSpPr>
        <p:spPr>
          <a:xfrm flipH="1">
            <a:off x="1239252" y="4740442"/>
            <a:ext cx="1130969" cy="16186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7F5BA-32F4-420B-BB78-40A9CA225ADD}"/>
              </a:ext>
            </a:extLst>
          </p:cNvPr>
          <p:cNvSpPr txBox="1"/>
          <p:nvPr/>
        </p:nvSpPr>
        <p:spPr>
          <a:xfrm>
            <a:off x="2478504" y="5981183"/>
            <a:ext cx="5614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This is the process of instantiating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0D512-64A1-4793-B775-1E3CC27653B1}"/>
              </a:ext>
            </a:extLst>
          </p:cNvPr>
          <p:cNvSpPr txBox="1"/>
          <p:nvPr/>
        </p:nvSpPr>
        <p:spPr>
          <a:xfrm>
            <a:off x="263887" y="4149178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" name="Picture 4" descr="Turtle Icon | Flat Animal Iconset | Martin Berube">
            <a:extLst>
              <a:ext uri="{FF2B5EF4-FFF2-40B4-BE49-F238E27FC236}">
                <a16:creationId xmlns:a16="http://schemas.microsoft.com/office/drawing/2014/main" id="{DDF77CF9-24ED-4F01-8D42-B9966DED4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30785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211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CDD1-56E6-4389-AFFE-26A42FD6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89821" cy="4835479"/>
          </a:xfrm>
        </p:spPr>
        <p:txBody>
          <a:bodyPr>
            <a:normAutofit/>
          </a:bodyPr>
          <a:lstStyle/>
          <a:p>
            <a:r>
              <a:rPr lang="en-US" dirty="0"/>
              <a:t>The core of object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oriented programming is the organization of the program by </a:t>
            </a:r>
            <a:r>
              <a:rPr lang="en-US" b="1" dirty="0">
                <a:solidFill>
                  <a:schemeClr val="accent6"/>
                </a:solidFill>
              </a:rPr>
              <a:t>encapsulating</a:t>
            </a:r>
            <a:r>
              <a:rPr lang="en-US" dirty="0"/>
              <a:t> related </a:t>
            </a:r>
            <a:r>
              <a:rPr lang="en-US" dirty="0">
                <a:solidFill>
                  <a:schemeClr val="accent6"/>
                </a:solidFill>
              </a:rPr>
              <a:t>data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functions</a:t>
            </a:r>
            <a:r>
              <a:rPr lang="en-US" dirty="0"/>
              <a:t> together in an object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Encapsulation permits objects to operate completely independently of each other as discrete and self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contained bunch of data and code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E815B5-A0F6-4AB7-A3AC-6D77EC275801}"/>
              </a:ext>
            </a:extLst>
          </p:cNvPr>
          <p:cNvSpPr/>
          <p:nvPr/>
        </p:nvSpPr>
        <p:spPr>
          <a:xfrm>
            <a:off x="8688874" y="1801561"/>
            <a:ext cx="2283924" cy="557769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7D26D2-32C8-4EC8-B895-03F10F8D9AE4}"/>
              </a:ext>
            </a:extLst>
          </p:cNvPr>
          <p:cNvSpPr/>
          <p:nvPr/>
        </p:nvSpPr>
        <p:spPr>
          <a:xfrm>
            <a:off x="8688874" y="2600779"/>
            <a:ext cx="2283924" cy="14776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0962CE-A6B5-4B3C-85DE-1B9CA7B379B6}"/>
              </a:ext>
            </a:extLst>
          </p:cNvPr>
          <p:cNvSpPr/>
          <p:nvPr/>
        </p:nvSpPr>
        <p:spPr>
          <a:xfrm>
            <a:off x="8688874" y="4319864"/>
            <a:ext cx="2283924" cy="163719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BBE01C-C44B-4EE8-9F05-595BAC0B7A7F}"/>
              </a:ext>
            </a:extLst>
          </p:cNvPr>
          <p:cNvSpPr/>
          <p:nvPr/>
        </p:nvSpPr>
        <p:spPr>
          <a:xfrm>
            <a:off x="7598978" y="1191126"/>
            <a:ext cx="4463716" cy="5378116"/>
          </a:xfrm>
          <a:prstGeom prst="ellipse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DF094-E06A-4842-8081-7F4CC8DF2303}"/>
              </a:ext>
            </a:extLst>
          </p:cNvPr>
          <p:cNvSpPr txBox="1"/>
          <p:nvPr/>
        </p:nvSpPr>
        <p:spPr>
          <a:xfrm>
            <a:off x="8562700" y="57894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</a:rPr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4328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00BE5"/>
                </a:solidFill>
              </a:rPr>
              <a:t>self</a:t>
            </a:r>
          </a:p>
          <a:p>
            <a:r>
              <a:rPr lang="en-US" dirty="0"/>
              <a:t>Reference to the instance of the class inside of the class definition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5508094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36369</TotalTime>
  <Words>2756</Words>
  <Application>Microsoft Office PowerPoint</Application>
  <PresentationFormat>Widescreen</PresentationFormat>
  <Paragraphs>538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Courier New</vt:lpstr>
      <vt:lpstr>Segoe UI</vt:lpstr>
      <vt:lpstr>Wingdings</vt:lpstr>
      <vt:lpstr>APS106_PPTX_Theme</vt:lpstr>
      <vt:lpstr>classes in classes, functions, and collections.</vt:lpstr>
      <vt:lpstr>This Week’s Content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Review Point Class</vt:lpstr>
      <vt:lpstr>Review Point Class</vt:lpstr>
      <vt:lpstr>Methods and self</vt:lpstr>
      <vt:lpstr>Methods and self</vt:lpstr>
      <vt:lpstr>Methods and self</vt:lpstr>
      <vt:lpstr>Methods and self</vt:lpstr>
      <vt:lpstr>Methods and self</vt:lpstr>
      <vt:lpstr>Methods and self</vt:lpstr>
      <vt:lpstr>Calling Methods</vt:lpstr>
      <vt:lpstr>Objects and Functions</vt:lpstr>
      <vt:lpstr>Objects and Functions</vt:lpstr>
      <vt:lpstr>Variable Declarations Are Optional</vt:lpstr>
      <vt:lpstr>Objects as Data Attributes of Classes</vt:lpstr>
      <vt:lpstr>Objects as Data Attributes</vt:lpstr>
      <vt:lpstr>Objects as Data Attributes of Classes</vt:lpstr>
      <vt:lpstr>Objects In Collections</vt:lpstr>
      <vt:lpstr>Printing Attribute Information</vt:lpstr>
      <vt:lpstr>Patient Class</vt:lpstr>
      <vt:lpstr>classes in classes, functions, and collections.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212</cp:revision>
  <dcterms:created xsi:type="dcterms:W3CDTF">2021-11-03T00:49:37Z</dcterms:created>
  <dcterms:modified xsi:type="dcterms:W3CDTF">2023-03-23T02:10:11Z</dcterms:modified>
</cp:coreProperties>
</file>