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6" r:id="rId4"/>
    <p:sldId id="335" r:id="rId5"/>
    <p:sldId id="338" r:id="rId6"/>
    <p:sldId id="340" r:id="rId7"/>
    <p:sldId id="350" r:id="rId8"/>
    <p:sldId id="356" r:id="rId9"/>
    <p:sldId id="372" r:id="rId10"/>
    <p:sldId id="371" r:id="rId11"/>
    <p:sldId id="373" r:id="rId12"/>
    <p:sldId id="375" r:id="rId13"/>
    <p:sldId id="377" r:id="rId14"/>
    <p:sldId id="376" r:id="rId15"/>
    <p:sldId id="378" r:id="rId16"/>
    <p:sldId id="379" r:id="rId17"/>
    <p:sldId id="344" r:id="rId18"/>
    <p:sldId id="362" r:id="rId19"/>
    <p:sldId id="351" r:id="rId20"/>
    <p:sldId id="357" r:id="rId21"/>
    <p:sldId id="358" r:id="rId22"/>
    <p:sldId id="359" r:id="rId23"/>
    <p:sldId id="380" r:id="rId24"/>
    <p:sldId id="360" r:id="rId25"/>
    <p:sldId id="361" r:id="rId26"/>
    <p:sldId id="364" r:id="rId27"/>
    <p:sldId id="363" r:id="rId28"/>
    <p:sldId id="365" r:id="rId29"/>
    <p:sldId id="366" r:id="rId30"/>
    <p:sldId id="367" r:id="rId31"/>
    <p:sldId id="368" r:id="rId32"/>
    <p:sldId id="369" r:id="rId33"/>
    <p:sldId id="370" r:id="rId34"/>
    <p:sldId id="32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26"/>
            <p14:sldId id="335"/>
            <p14:sldId id="338"/>
            <p14:sldId id="340"/>
            <p14:sldId id="350"/>
            <p14:sldId id="356"/>
            <p14:sldId id="372"/>
            <p14:sldId id="371"/>
            <p14:sldId id="373"/>
            <p14:sldId id="375"/>
            <p14:sldId id="377"/>
            <p14:sldId id="376"/>
            <p14:sldId id="378"/>
            <p14:sldId id="379"/>
            <p14:sldId id="344"/>
            <p14:sldId id="362"/>
            <p14:sldId id="351"/>
            <p14:sldId id="357"/>
            <p14:sldId id="358"/>
            <p14:sldId id="359"/>
            <p14:sldId id="380"/>
            <p14:sldId id="360"/>
            <p14:sldId id="361"/>
            <p14:sldId id="364"/>
            <p14:sldId id="363"/>
            <p14:sldId id="365"/>
            <p14:sldId id="366"/>
            <p14:sldId id="367"/>
            <p14:sldId id="368"/>
            <p14:sldId id="369"/>
            <p14:sldId id="370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00BE5"/>
    <a:srgbClr val="00FF00"/>
    <a:srgbClr val="FFD6AD"/>
    <a:srgbClr val="FF505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__init__(katia,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katia.y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goto(katia,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katia.x, katia.y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132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__init__(ben,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ben.y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goto(ben,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ben.x, ben.y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500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__init__(seb,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seb.y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goto(seb,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seb.x, seb.y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012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Because at the time of designing the class we don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 know what these instance names will be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just chose one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pPr lvl="1"/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0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Although you do not technically need to use the word </a:t>
            </a:r>
            <a:r>
              <a:rPr lang="en-US" dirty="0">
                <a:solidFill>
                  <a:schemeClr val="accent6"/>
                </a:solidFill>
              </a:rPr>
              <a:t>self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instance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thing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2F10F-D856-4ED5-B3E5-8B4E137C785D}"/>
              </a:ext>
            </a:extLst>
          </p:cNvPr>
          <p:cNvSpPr txBox="1"/>
          <p:nvPr/>
        </p:nvSpPr>
        <p:spPr>
          <a:xfrm>
            <a:off x="3563439" y="4984227"/>
            <a:ext cx="1870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Python Standard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>
                <a:solidFill>
                  <a:srgbClr val="FFFFFF"/>
                </a:solidFill>
              </a:rPr>
              <a:t>IDE Demo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E5CD61-0DB2-4192-80DB-36A7B55A6928}"/>
              </a:ext>
            </a:extLst>
          </p:cNvPr>
          <p:cNvSpPr/>
          <p:nvPr/>
        </p:nvSpPr>
        <p:spPr>
          <a:xfrm rot="10800000">
            <a:off x="2306645" y="5092728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7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 b="1" dirty="0">
                <a:solidFill>
                  <a:srgbClr val="E00BE5"/>
                </a:solidFill>
              </a:rPr>
              <a:t>Method</a:t>
            </a:r>
            <a:r>
              <a:rPr lang="en-US" dirty="0">
                <a:solidFill>
                  <a:srgbClr val="FFFFFF"/>
                </a:solidFill>
              </a:rPr>
              <a:t> is a function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rgbClr val="FFFFFF"/>
                </a:solidFill>
              </a:rPr>
              <a:t> and we call functions using parentheses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00BE5"/>
                </a:solidFill>
              </a:rPr>
              <a:t>Attribute</a:t>
            </a:r>
            <a:r>
              <a:rPr lang="en-US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60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397105" y="3586808"/>
            <a:ext cx="3698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parameters are passed to the constructor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 </a:t>
            </a:r>
            <a:r>
              <a:rPr lang="en-US" sz="2800" dirty="0">
                <a:solidFill>
                  <a:srgbClr val="FFFFFF"/>
                </a:solidFill>
              </a:rPr>
              <a:t>method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3287764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FAB85F-0772-4D03-8FB0-23647E44054C}"/>
              </a:ext>
            </a:extLst>
          </p:cNvPr>
          <p:cNvCxnSpPr>
            <a:cxnSpLocks/>
          </p:cNvCxnSpPr>
          <p:nvPr/>
        </p:nvCxnSpPr>
        <p:spPr>
          <a:xfrm>
            <a:off x="3934870" y="2170963"/>
            <a:ext cx="6058637" cy="601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4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distance from the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A0D2CC-69AA-4796-BD77-BC2B17162369}"/>
              </a:ext>
            </a:extLst>
          </p:cNvPr>
          <p:cNvSpPr txBox="1"/>
          <p:nvPr/>
        </p:nvSpPr>
        <p:spPr>
          <a:xfrm>
            <a:off x="4049485" y="6081767"/>
            <a:ext cx="25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3DEEC0-F292-4978-9082-A595D9F67472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4690755" y="5320971"/>
            <a:ext cx="628469" cy="760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276177-53D3-4D73-B2DD-EDAFB3E19A4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319224" y="5510151"/>
            <a:ext cx="3421015" cy="571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Point Class</a:t>
            </a:r>
          </a:p>
        </p:txBody>
      </p:sp>
    </p:spTree>
    <p:extLst>
      <p:ext uri="{BB962C8B-B14F-4D97-AF65-F5344CB8AC3E}">
        <p14:creationId xmlns:p14="http://schemas.microsoft.com/office/powerpoint/2010/main" val="3136261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198E-83F7-48F0-842C-E433CD1A948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912A1-88B3-478B-817E-1B17FE8A1D10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97EE-D277-45B9-A3F3-301F3D15CA38}"/>
              </a:ext>
            </a:extLst>
          </p:cNvPr>
          <p:cNvSpPr txBox="1"/>
          <p:nvPr/>
        </p:nvSpPr>
        <p:spPr>
          <a:xfrm>
            <a:off x="5863897" y="5504432"/>
            <a:ext cx="3861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</a:rPr>
              <a:t> refers to the instance inside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36768-EF96-4019-A1D5-BD39B0413766}"/>
              </a:ext>
            </a:extLst>
          </p:cNvPr>
          <p:cNvSpPr txBox="1"/>
          <p:nvPr/>
        </p:nvSpPr>
        <p:spPr>
          <a:xfrm>
            <a:off x="8413705" y="3864932"/>
            <a:ext cx="3271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instance variable name refers to the instance outside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FD2033E6-C1DC-4249-8A3C-DCDA7BAAE076}"/>
              </a:ext>
            </a:extLst>
          </p:cNvPr>
          <p:cNvSpPr/>
          <p:nvPr/>
        </p:nvSpPr>
        <p:spPr>
          <a:xfrm flipH="1">
            <a:off x="1531915" y="5484134"/>
            <a:ext cx="4298867" cy="3280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678A18E9-8F9F-47B7-863B-51EE2E58F317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10.1</a:t>
            </a:r>
          </a:p>
          <a:p>
            <a:pPr lvl="1"/>
            <a:r>
              <a:rPr lang="en-US" dirty="0"/>
              <a:t>objects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classes, and methods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10.2</a:t>
            </a:r>
          </a:p>
          <a:p>
            <a:pPr lvl="1"/>
            <a:r>
              <a:rPr lang="en-US" b="1" dirty="0"/>
              <a:t>classes in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functions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collections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Robot Localization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When defining a method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the first parameter refers to the instance being manipulated (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378933" y="4379475"/>
            <a:ext cx="2644419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2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A common error is to omit the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 argument as the first parameter of a method definition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.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149434" y="4379475"/>
            <a:ext cx="2873918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8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TypeError: </a:t>
            </a:r>
          </a:p>
          <a:p>
            <a:r>
              <a:rPr lang="en-US" sz="2400" dirty="0">
                <a:solidFill>
                  <a:srgbClr val="00FF00"/>
                </a:solidFill>
              </a:rPr>
              <a:t>print_location() </a:t>
            </a:r>
            <a:r>
              <a:rPr lang="en-US" sz="2400" dirty="0">
                <a:solidFill>
                  <a:srgbClr val="FFFFFF"/>
                </a:solidFill>
              </a:rPr>
              <a:t>takes 0 positional arguments but 1 was given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3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TypeError: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print_location() takes 0 positional arguments but 1 was given.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5D7FA0-0C23-4E34-BD14-EB51B6E95DC9}"/>
              </a:ext>
            </a:extLst>
          </p:cNvPr>
          <p:cNvCxnSpPr/>
          <p:nvPr/>
        </p:nvCxnSpPr>
        <p:spPr>
          <a:xfrm>
            <a:off x="8407730" y="3002772"/>
            <a:ext cx="2411687" cy="530942"/>
          </a:xfrm>
          <a:prstGeom prst="straightConnector1">
            <a:avLst/>
          </a:prstGeom>
          <a:ln w="2857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92A43-2535-4AFE-8AE5-931D76B019F3}"/>
              </a:ext>
            </a:extLst>
          </p:cNvPr>
          <p:cNvSpPr txBox="1"/>
          <p:nvPr/>
        </p:nvSpPr>
        <p:spPr>
          <a:xfrm>
            <a:off x="11041335" y="2874956"/>
            <a:ext cx="1038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Python does this for us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632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1AA-2423-447D-A0A1-CF6B7380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A17E-2105-4BD0-8175-AC2B2DD4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90756" cy="4835479"/>
          </a:xfrm>
        </p:spPr>
        <p:txBody>
          <a:bodyPr>
            <a:normAutofit/>
          </a:bodyPr>
          <a:lstStyle/>
          <a:p>
            <a:r>
              <a:rPr lang="en-US" dirty="0"/>
              <a:t>There are two ways to call methods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sz="3200" b="1" dirty="0">
                <a:solidFill>
                  <a:schemeClr val="accent6"/>
                </a:solidFill>
              </a:rPr>
              <a:t>Method 1</a:t>
            </a:r>
          </a:p>
          <a:p>
            <a:r>
              <a:rPr lang="en-US" dirty="0"/>
              <a:t>One way is to access the method through the class name and pass in the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(instance_of_class)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Method 2</a:t>
            </a:r>
          </a:p>
          <a:p>
            <a:r>
              <a:rPr lang="en-US" dirty="0"/>
              <a:t>The other is to use object-oriented syntax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instance_of_class.method()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9BEED2-26D8-4930-ADB3-D646852D78A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335557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CBC073-4396-4594-8DFC-CCC87870BCF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6D7A9-3BFB-4CDA-B93C-90AE27A51D7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7650CC-A51E-429E-B9AA-1425F20CADD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distance from the origin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midpoint between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EEA0E-5682-4682-BB44-5965B33F0336}"/>
              </a:ext>
            </a:extLst>
          </p:cNvPr>
          <p:cNvSpPr txBox="1"/>
          <p:nvPr/>
        </p:nvSpPr>
        <p:spPr>
          <a:xfrm>
            <a:off x="5608378" y="5816526"/>
            <a:ext cx="253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6B16E-D68C-4B19-9013-4049C90FC408}"/>
              </a:ext>
            </a:extLst>
          </p:cNvPr>
          <p:cNvCxnSpPr>
            <a:cxnSpLocks/>
          </p:cNvCxnSpPr>
          <p:nvPr/>
        </p:nvCxnSpPr>
        <p:spPr>
          <a:xfrm flipV="1">
            <a:off x="8064728" y="5628905"/>
            <a:ext cx="651760" cy="270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27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58404-6781-4B44-8CAD-5E3C28CDB0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Add Midpoint Method to Point Class</a:t>
            </a:r>
          </a:p>
        </p:txBody>
      </p:sp>
    </p:spTree>
    <p:extLst>
      <p:ext uri="{BB962C8B-B14F-4D97-AF65-F5344CB8AC3E}">
        <p14:creationId xmlns:p14="http://schemas.microsoft.com/office/powerpoint/2010/main" val="614206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Declarations Are Optional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88076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While we can assign each point to a variable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is not necessary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Point(3, 4)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= Point(5, 12)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p1.midpoint(p2)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/>
              <a:t>Here is an alternative that uses no explicit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Point(3, 4).halfway(Point(5, 12))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Variable Declarations Are Optional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57D9E-FC79-4E7D-A547-EA7EF49AE325}"/>
              </a:ext>
            </a:extLst>
          </p:cNvPr>
          <p:cNvSpPr txBox="1"/>
          <p:nvPr/>
        </p:nvSpPr>
        <p:spPr>
          <a:xfrm>
            <a:off x="2197976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D0E62-8616-40A5-ACE5-DC6A7E7E48D2}"/>
              </a:ext>
            </a:extLst>
          </p:cNvPr>
          <p:cNvSpPr txBox="1"/>
          <p:nvPr/>
        </p:nvSpPr>
        <p:spPr>
          <a:xfrm>
            <a:off x="1021865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737EA-3CEC-46BA-8181-CA10AEDA0A00}"/>
              </a:ext>
            </a:extLst>
          </p:cNvPr>
          <p:cNvSpPr txBox="1"/>
          <p:nvPr/>
        </p:nvSpPr>
        <p:spPr>
          <a:xfrm>
            <a:off x="5265767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6B0C847-2DB0-44CC-80D3-2C2DA2773252}"/>
              </a:ext>
            </a:extLst>
          </p:cNvPr>
          <p:cNvSpPr/>
          <p:nvPr/>
        </p:nvSpPr>
        <p:spPr>
          <a:xfrm rot="10800000">
            <a:off x="1654298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712FB4A-76E1-4A60-9AF3-CB1DAEEBABC3}"/>
              </a:ext>
            </a:extLst>
          </p:cNvPr>
          <p:cNvSpPr/>
          <p:nvPr/>
        </p:nvSpPr>
        <p:spPr>
          <a:xfrm rot="10800000">
            <a:off x="2631987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34DAEF5-FF1E-46B9-8AF8-A134FC5FA1B5}"/>
              </a:ext>
            </a:extLst>
          </p:cNvPr>
          <p:cNvSpPr/>
          <p:nvPr/>
        </p:nvSpPr>
        <p:spPr>
          <a:xfrm rot="10800000">
            <a:off x="5692238" y="5474524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935193" cy="4835479"/>
          </a:xfrm>
        </p:spPr>
        <p:txBody>
          <a:bodyPr/>
          <a:lstStyle/>
          <a:p>
            <a:r>
              <a:rPr lang="en-US" dirty="0"/>
              <a:t>Objects are programmer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created data types that can be used just like other data types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particular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data in an object can be in the form of instances of other classes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8039594" y="396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7944591" y="602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10201225" y="387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8158025" y="481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33330-24B1-4EB0-A7E0-6D96108E12AA}"/>
              </a:ext>
            </a:extLst>
          </p:cNvPr>
          <p:cNvSpPr txBox="1"/>
          <p:nvPr/>
        </p:nvSpPr>
        <p:spPr>
          <a:xfrm>
            <a:off x="311087" y="3842156"/>
            <a:ext cx="7559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x1, x2, y1, y2):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self.lower_left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self.upper_right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  <a:p>
            <a:endParaRPr lang="en-US" sz="2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3786E-908D-4083-ABE4-D0CA2DAF2593}"/>
              </a:ext>
            </a:extLst>
          </p:cNvPr>
          <p:cNvSpPr txBox="1"/>
          <p:nvPr/>
        </p:nvSpPr>
        <p:spPr>
          <a:xfrm>
            <a:off x="6456042" y="6213612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DDC10-56BE-4DDD-84EC-CF5D937BFBF1}"/>
              </a:ext>
            </a:extLst>
          </p:cNvPr>
          <p:cNvSpPr txBox="1"/>
          <p:nvPr/>
        </p:nvSpPr>
        <p:spPr>
          <a:xfrm>
            <a:off x="8819232" y="3313108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</p:spTree>
    <p:extLst>
      <p:ext uri="{BB962C8B-B14F-4D97-AF65-F5344CB8AC3E}">
        <p14:creationId xmlns:p14="http://schemas.microsoft.com/office/powerpoint/2010/main" val="2491714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530C00-5A20-4976-97EC-61C85EA5C59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Square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888C33-706E-4715-BC1E-012E53BDCD79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lower_left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upper_right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A3FD34-C055-49F2-9AB4-588C8DDA9362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area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centre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BB12-5D14-4697-BE94-D9F7A3D0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E575-E384-42BD-9506-A4CA1A1F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62548" cy="4835479"/>
          </a:xfrm>
        </p:spPr>
        <p:txBody>
          <a:bodyPr/>
          <a:lstStyle/>
          <a:p>
            <a:r>
              <a:rPr lang="en-US" dirty="0"/>
              <a:t>Everything in Python is an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310BB-787E-4561-9690-719A7A5D84A8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58D2A-C49D-4615-92A3-D17084EEAB2C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1A8AF3-75D1-4540-B18F-994C01DE6CAA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C95F7E3-CCC0-4B9D-AD55-267D59AA6F7E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0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D62322-26FA-47AC-ADD1-3F8107D0B466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Objects as Data Attributes of Classes</a:t>
            </a:r>
          </a:p>
        </p:txBody>
      </p:sp>
    </p:spTree>
    <p:extLst>
      <p:ext uri="{BB962C8B-B14F-4D97-AF65-F5344CB8AC3E}">
        <p14:creationId xmlns:p14="http://schemas.microsoft.com/office/powerpoint/2010/main" val="4201589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/>
          <a:lstStyle/>
          <a:p>
            <a:r>
              <a:rPr lang="en-US" dirty="0"/>
              <a:t>Of course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you can put objects in Python collections like </a:t>
            </a:r>
            <a:r>
              <a:rPr lang="en-US" dirty="0">
                <a:solidFill>
                  <a:schemeClr val="accent6"/>
                </a:solidFill>
              </a:rPr>
              <a:t>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tuples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Objects In Collections</a:t>
            </a:r>
          </a:p>
        </p:txBody>
      </p:sp>
    </p:spTree>
    <p:extLst>
      <p:ext uri="{BB962C8B-B14F-4D97-AF65-F5344CB8AC3E}">
        <p14:creationId xmlns:p14="http://schemas.microsoft.com/office/powerpoint/2010/main" val="1384409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Printing Attribute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>
            <a:normAutofit/>
          </a:bodyPr>
          <a:lstStyle/>
          <a:p>
            <a:r>
              <a:rPr lang="en-US" dirty="0"/>
              <a:t>It would be nice to not have to write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statement each time we want to display some attribute information.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Point(3, 4)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print(p.x, p.y)</a:t>
            </a:r>
          </a:p>
          <a:p>
            <a:r>
              <a:rPr lang="en-US" dirty="0">
                <a:cs typeface="Courier New" panose="02070309020205020404" pitchFamily="49" charset="0"/>
              </a:rPr>
              <a:t>Is there some way we could encapsulate this process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dirty="0">
                <a:cs typeface="Courier New" panose="02070309020205020404" pitchFamily="49" charset="0"/>
              </a:rPr>
              <a:t>It would be better if we could have a method take care of it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Printing Attribute Information</a:t>
            </a:r>
          </a:p>
        </p:txBody>
      </p:sp>
    </p:spTree>
    <p:extLst>
      <p:ext uri="{BB962C8B-B14F-4D97-AF65-F5344CB8AC3E}">
        <p14:creationId xmlns:p14="http://schemas.microsoft.com/office/powerpoint/2010/main" val="701929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11EC-49BF-413D-AD77-50097EF9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Patient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5CE7-35EA-41E9-B31D-FEE112FA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5738" cy="4835479"/>
          </a:xfrm>
        </p:spPr>
        <p:txBody>
          <a:bodyPr/>
          <a:lstStyle/>
          <a:p>
            <a:r>
              <a:rPr lang="en-US" dirty="0"/>
              <a:t>What if you are writing a medical application that needs to keep track of patients and their data. </a:t>
            </a:r>
          </a:p>
          <a:p>
            <a:r>
              <a:rPr lang="en-US" dirty="0"/>
              <a:t>Let’s create a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PatientData </a:t>
            </a:r>
            <a:r>
              <a:rPr lang="en-US" dirty="0"/>
              <a:t>class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Attributes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height_cm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</a:p>
          <a:p>
            <a:r>
              <a:rPr lang="en-US" b="1" dirty="0">
                <a:solidFill>
                  <a:schemeClr val="accent6"/>
                </a:solidFill>
              </a:rPr>
              <a:t>Methods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print_data()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04347B-E017-4F6B-86C0-D474AB6CC8DA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Patient Class</a:t>
            </a:r>
          </a:p>
        </p:txBody>
      </p:sp>
    </p:spTree>
    <p:extLst>
      <p:ext uri="{BB962C8B-B14F-4D97-AF65-F5344CB8AC3E}">
        <p14:creationId xmlns:p14="http://schemas.microsoft.com/office/powerpoint/2010/main" val="631562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467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45239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Instantiate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Encapsulation permits objects to operate completely independently of each other as discrete and self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contained bunch of data and code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r>
              <a:rPr lang="en-US" dirty="0"/>
              <a:t>Reference to the instance of the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508094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35939</TotalTime>
  <Words>2387</Words>
  <Application>Microsoft Office PowerPoint</Application>
  <PresentationFormat>Widescreen</PresentationFormat>
  <Paragraphs>472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Courier New</vt:lpstr>
      <vt:lpstr>Segoe UI</vt:lpstr>
      <vt:lpstr>Wingdings</vt:lpstr>
      <vt:lpstr>APS106_PPTX_Theme</vt:lpstr>
      <vt:lpstr>classes in classes, functions, and collections.</vt:lpstr>
      <vt:lpstr>This Week’s Content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Review Point Class</vt:lpstr>
      <vt:lpstr>Review Point Class</vt:lpstr>
      <vt:lpstr>Methods and self</vt:lpstr>
      <vt:lpstr>Methods and self</vt:lpstr>
      <vt:lpstr>Methods and self</vt:lpstr>
      <vt:lpstr>Methods and self</vt:lpstr>
      <vt:lpstr>Methods and self</vt:lpstr>
      <vt:lpstr>Calling Methods</vt:lpstr>
      <vt:lpstr>Objects and Functions</vt:lpstr>
      <vt:lpstr>Objects and Functions</vt:lpstr>
      <vt:lpstr>Variable Declarations Are Optional</vt:lpstr>
      <vt:lpstr>Objects as Data Attributes of Classes</vt:lpstr>
      <vt:lpstr>Objects as Data Attributes</vt:lpstr>
      <vt:lpstr>Objects as Data Attributes of Classes</vt:lpstr>
      <vt:lpstr>Objects In Collections</vt:lpstr>
      <vt:lpstr>Printing Attribute Information</vt:lpstr>
      <vt:lpstr>Patient Class</vt:lpstr>
      <vt:lpstr>classes in classes, functions, and collections.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206</cp:revision>
  <dcterms:created xsi:type="dcterms:W3CDTF">2021-11-03T00:49:37Z</dcterms:created>
  <dcterms:modified xsi:type="dcterms:W3CDTF">2023-03-14T13:56:24Z</dcterms:modified>
</cp:coreProperties>
</file>